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35" r:id="rId2"/>
    <p:sldId id="353" r:id="rId3"/>
    <p:sldId id="369" r:id="rId4"/>
    <p:sldId id="371" r:id="rId5"/>
    <p:sldId id="372" r:id="rId6"/>
    <p:sldId id="350" r:id="rId7"/>
    <p:sldId id="373" r:id="rId8"/>
    <p:sldId id="368" r:id="rId9"/>
    <p:sldId id="374" r:id="rId10"/>
    <p:sldId id="375" r:id="rId11"/>
    <p:sldId id="376" r:id="rId12"/>
    <p:sldId id="377" r:id="rId13"/>
    <p:sldId id="378" r:id="rId14"/>
    <p:sldId id="379" r:id="rId15"/>
    <p:sldId id="380" r:id="rId16"/>
    <p:sldId id="381" r:id="rId17"/>
    <p:sldId id="382" r:id="rId18"/>
    <p:sldId id="383" r:id="rId19"/>
    <p:sldId id="384" r:id="rId20"/>
    <p:sldId id="385" r:id="rId21"/>
    <p:sldId id="386" r:id="rId22"/>
    <p:sldId id="387" r:id="rId23"/>
    <p:sldId id="388" r:id="rId24"/>
    <p:sldId id="389" r:id="rId25"/>
    <p:sldId id="390" r:id="rId26"/>
    <p:sldId id="391" r:id="rId27"/>
    <p:sldId id="351" r:id="rId28"/>
  </p:sldIdLst>
  <p:sldSz cx="9144000" cy="6858000" type="screen4x3"/>
  <p:notesSz cx="6858000" cy="9144000"/>
  <p:custDataLst>
    <p:tags r:id="rId30"/>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399" autoAdjust="0"/>
    <p:restoredTop sz="92998" autoAdjust="0"/>
  </p:normalViewPr>
  <p:slideViewPr>
    <p:cSldViewPr>
      <p:cViewPr varScale="1">
        <p:scale>
          <a:sx n="113" d="100"/>
          <a:sy n="113" d="100"/>
        </p:scale>
        <p:origin x="2190" y="9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ziyo-net.uz/"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7.xml"/><Relationship Id="rId1" Type="http://schemas.openxmlformats.org/officeDocument/2006/relationships/tags" Target="../tags/tag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0" y="3071810"/>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6" name="Прямоугольник с двумя вырезанными противолежащими углами 5"/>
          <p:cNvSpPr/>
          <p:nvPr/>
        </p:nvSpPr>
        <p:spPr>
          <a:xfrm>
            <a:off x="285720" y="500042"/>
            <a:ext cx="7929618" cy="1071570"/>
          </a:xfrm>
          <a:prstGeom prst="snip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latin typeface="Times New Roman" pitchFamily="18" charset="0"/>
                <a:cs typeface="Times New Roman" pitchFamily="18" charset="0"/>
              </a:rPr>
              <a:t>10-mavzu: </a:t>
            </a:r>
            <a:r>
              <a:rPr lang="en-US" sz="3200" b="1" dirty="0" err="1" smtClean="0">
                <a:solidFill>
                  <a:srgbClr val="FF0000"/>
                </a:solidFill>
                <a:latin typeface="Times New Roman" pitchFamily="18" charset="0"/>
                <a:cs typeface="Times New Roman" pitchFamily="18" charset="0"/>
              </a:rPr>
              <a:t>Pedagogik</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ilmiy</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tadqiqot</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ishlar</a:t>
            </a:r>
            <a:r>
              <a:rPr lang="en-US" b="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p:txBody>
      </p:sp>
      <p:sp>
        <p:nvSpPr>
          <p:cNvPr id="7" name="Стрелка вниз 6"/>
          <p:cNvSpPr/>
          <p:nvPr/>
        </p:nvSpPr>
        <p:spPr>
          <a:xfrm>
            <a:off x="2786050" y="1571612"/>
            <a:ext cx="2357454" cy="857256"/>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smtClean="0">
                <a:solidFill>
                  <a:srgbClr val="7030A0"/>
                </a:solidFill>
                <a:latin typeface="Times New Roman" pitchFamily="18" charset="0"/>
                <a:cs typeface="Times New Roman" pitchFamily="18" charset="0"/>
              </a:rPr>
              <a:t>Reja</a:t>
            </a:r>
            <a:r>
              <a:rPr lang="en-US" sz="3200" b="1" dirty="0" smtClean="0">
                <a:solidFill>
                  <a:srgbClr val="7030A0"/>
                </a:solidFill>
                <a:latin typeface="Times New Roman" pitchFamily="18" charset="0"/>
                <a:cs typeface="Times New Roman" pitchFamily="18" charset="0"/>
              </a:rPr>
              <a:t>: </a:t>
            </a:r>
            <a:endParaRPr lang="ru-RU" sz="3200" dirty="0" smtClean="0">
              <a:solidFill>
                <a:srgbClr val="7030A0"/>
              </a:solidFill>
              <a:latin typeface="Times New Roman" pitchFamily="18" charset="0"/>
              <a:cs typeface="Times New Roman" pitchFamily="18" charset="0"/>
            </a:endParaRPr>
          </a:p>
        </p:txBody>
      </p:sp>
      <p:sp>
        <p:nvSpPr>
          <p:cNvPr id="8" name="Стрелка вправо с вырезом 7"/>
          <p:cNvSpPr/>
          <p:nvPr/>
        </p:nvSpPr>
        <p:spPr>
          <a:xfrm>
            <a:off x="214282" y="5072074"/>
            <a:ext cx="6643734" cy="1785926"/>
          </a:xfrm>
          <a:prstGeom prst="notchedRight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uz-Cyrl-UZ" sz="2000" b="1" dirty="0" smtClean="0">
                <a:solidFill>
                  <a:srgbClr val="7030A0"/>
                </a:solidFill>
                <a:latin typeface="Times New Roman" pitchFamily="18" charset="0"/>
                <a:cs typeface="Times New Roman" pitchFamily="18" charset="0"/>
              </a:rPr>
              <a:t>4. Ilmiy tadqiqot muammosining qo‘yilishi va ilmiy tadqiqot mavzusini tanlash</a:t>
            </a:r>
            <a:endParaRPr lang="ru-RU" sz="2000" b="1" dirty="0">
              <a:solidFill>
                <a:srgbClr val="7030A0"/>
              </a:solidFill>
              <a:latin typeface="Times New Roman" pitchFamily="18" charset="0"/>
              <a:cs typeface="Times New Roman" pitchFamily="18" charset="0"/>
            </a:endParaRPr>
          </a:p>
        </p:txBody>
      </p:sp>
      <p:sp>
        <p:nvSpPr>
          <p:cNvPr id="9" name="Стрелка вправо с вырезом 8"/>
          <p:cNvSpPr/>
          <p:nvPr/>
        </p:nvSpPr>
        <p:spPr>
          <a:xfrm>
            <a:off x="142844" y="3571876"/>
            <a:ext cx="6643734" cy="1571636"/>
          </a:xfrm>
          <a:prstGeom prst="notchedRight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uz-Cyrl-UZ" sz="2400" b="1" dirty="0" smtClean="0">
                <a:solidFill>
                  <a:srgbClr val="7030A0"/>
                </a:solidFill>
                <a:latin typeface="Times New Roman" pitchFamily="18" charset="0"/>
                <a:cs typeface="Times New Roman" pitchFamily="18" charset="0"/>
              </a:rPr>
              <a:t>3. Pedagogik tadqiqot jarayoni bosqichlari.</a:t>
            </a:r>
            <a:endParaRPr lang="ru-RU" sz="2400" b="1" dirty="0" smtClean="0">
              <a:solidFill>
                <a:srgbClr val="7030A0"/>
              </a:solidFill>
              <a:latin typeface="Times New Roman" pitchFamily="18" charset="0"/>
              <a:cs typeface="Times New Roman" pitchFamily="18" charset="0"/>
            </a:endParaRPr>
          </a:p>
        </p:txBody>
      </p:sp>
      <p:sp>
        <p:nvSpPr>
          <p:cNvPr id="10" name="Стрелка вправо с вырезом 9"/>
          <p:cNvSpPr/>
          <p:nvPr/>
        </p:nvSpPr>
        <p:spPr>
          <a:xfrm>
            <a:off x="214282" y="2000240"/>
            <a:ext cx="8643998" cy="1785950"/>
          </a:xfrm>
          <a:prstGeom prst="notched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AutoNum type="arabicPeriod"/>
            </a:pPr>
            <a:r>
              <a:rPr lang="en-US" sz="2000" b="1" dirty="0" err="1" smtClean="0">
                <a:solidFill>
                  <a:srgbClr val="7030A0"/>
                </a:solidFill>
                <a:latin typeface="Times New Roman" pitchFamily="18" charset="0"/>
                <a:cs typeface="Times New Roman" pitchFamily="18" charset="0"/>
              </a:rPr>
              <a:t>Pedagogik</a:t>
            </a:r>
            <a:r>
              <a:rPr lang="en-US" sz="2000" b="1" dirty="0" smtClean="0">
                <a:solidFill>
                  <a:srgbClr val="7030A0"/>
                </a:solidFill>
                <a:latin typeface="Times New Roman" pitchFamily="18" charset="0"/>
                <a:cs typeface="Times New Roman" pitchFamily="18" charset="0"/>
              </a:rPr>
              <a:t> </a:t>
            </a:r>
            <a:r>
              <a:rPr lang="en-US" sz="2000" b="1" dirty="0" err="1" smtClean="0">
                <a:solidFill>
                  <a:srgbClr val="7030A0"/>
                </a:solidFill>
                <a:latin typeface="Times New Roman" pitchFamily="18" charset="0"/>
                <a:cs typeface="Times New Roman" pitchFamily="18" charset="0"/>
              </a:rPr>
              <a:t>ilmiy</a:t>
            </a:r>
            <a:r>
              <a:rPr lang="en-US" sz="2000" b="1" dirty="0" smtClean="0">
                <a:solidFill>
                  <a:srgbClr val="7030A0"/>
                </a:solidFill>
                <a:latin typeface="Times New Roman" pitchFamily="18" charset="0"/>
                <a:cs typeface="Times New Roman" pitchFamily="18" charset="0"/>
              </a:rPr>
              <a:t> </a:t>
            </a:r>
            <a:r>
              <a:rPr lang="en-US" sz="2000" b="1" dirty="0" err="1" smtClean="0">
                <a:solidFill>
                  <a:srgbClr val="7030A0"/>
                </a:solidFill>
                <a:latin typeface="Times New Roman" pitchFamily="18" charset="0"/>
                <a:cs typeface="Times New Roman" pitchFamily="18" charset="0"/>
              </a:rPr>
              <a:t>tadqiqot</a:t>
            </a:r>
            <a:r>
              <a:rPr lang="en-US" sz="2000" b="1" dirty="0" smtClean="0">
                <a:solidFill>
                  <a:srgbClr val="7030A0"/>
                </a:solidFill>
                <a:latin typeface="Times New Roman" pitchFamily="18" charset="0"/>
                <a:cs typeface="Times New Roman" pitchFamily="18" charset="0"/>
              </a:rPr>
              <a:t> </a:t>
            </a:r>
            <a:r>
              <a:rPr lang="en-US" sz="2000" b="1" dirty="0" err="1" smtClean="0">
                <a:solidFill>
                  <a:srgbClr val="7030A0"/>
                </a:solidFill>
                <a:latin typeface="Times New Roman" pitchFamily="18" charset="0"/>
                <a:cs typeface="Times New Roman" pitchFamily="18" charset="0"/>
              </a:rPr>
              <a:t>ishlari</a:t>
            </a:r>
            <a:r>
              <a:rPr lang="en-US" sz="2000" b="1" dirty="0" smtClean="0">
                <a:solidFill>
                  <a:srgbClr val="7030A0"/>
                </a:solidFill>
                <a:latin typeface="Times New Roman" pitchFamily="18" charset="0"/>
                <a:cs typeface="Times New Roman" pitchFamily="18" charset="0"/>
              </a:rPr>
              <a:t>.</a:t>
            </a:r>
          </a:p>
          <a:p>
            <a:pPr marL="342900" indent="-342900">
              <a:buFontTx/>
              <a:buAutoNum type="arabicPeriod"/>
            </a:pPr>
            <a:r>
              <a:rPr lang="en-US" sz="2000" b="1" dirty="0" smtClean="0">
                <a:solidFill>
                  <a:srgbClr val="7030A0"/>
                </a:solidFill>
                <a:latin typeface="Times New Roman" pitchFamily="18" charset="0"/>
                <a:cs typeface="Times New Roman" pitchFamily="18" charset="0"/>
              </a:rPr>
              <a:t> </a:t>
            </a:r>
            <a:r>
              <a:rPr lang="uz-Cyrl-UZ" sz="2000" b="1" dirty="0" smtClean="0">
                <a:solidFill>
                  <a:srgbClr val="7030A0"/>
                </a:solidFill>
                <a:latin typeface="Times New Roman" pitchFamily="18" charset="0"/>
                <a:cs typeface="Times New Roman" pitchFamily="18" charset="0"/>
              </a:rPr>
              <a:t>2. Pedagogik tadqiqot faoliyati jarayoni va taraqqiyoti omillari</a:t>
            </a:r>
            <a:r>
              <a:rPr lang="uz-Cyrl-UZ" b="1" dirty="0" smtClean="0">
                <a:latin typeface="Times New Roman" pitchFamily="18" charset="0"/>
                <a:cs typeface="Times New Roman" pitchFamily="18" charset="0"/>
              </a:rPr>
              <a:t>.</a:t>
            </a:r>
            <a:endParaRPr lang="ru-RU" b="1" dirty="0" smtClean="0">
              <a:latin typeface="Times New Roman" pitchFamily="18" charset="0"/>
              <a:cs typeface="Times New Roman" pitchFamily="18" charset="0"/>
            </a:endParaRPr>
          </a:p>
        </p:txBody>
      </p:sp>
      <p:pic>
        <p:nvPicPr>
          <p:cNvPr id="1026" name="Picture 2" descr="G:\Slayd\IMG_20190421_205553_277.jpg"/>
          <p:cNvPicPr>
            <a:picLocks noChangeAspect="1" noChangeArrowheads="1"/>
          </p:cNvPicPr>
          <p:nvPr/>
        </p:nvPicPr>
        <p:blipFill>
          <a:blip r:embed="rId5"/>
          <a:srcRect/>
          <a:stretch>
            <a:fillRect/>
          </a:stretch>
        </p:blipFill>
        <p:spPr bwMode="auto">
          <a:xfrm>
            <a:off x="6858016" y="3857628"/>
            <a:ext cx="2285984" cy="3000372"/>
          </a:xfrm>
          <a:prstGeom prst="rect">
            <a:avLst/>
          </a:prstGeom>
          <a:noFill/>
        </p:spPr>
      </p:pic>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xmlns:p14="http://schemas.microsoft.com/office/powerpoint/2010/main">
    <mc:Choice Requires="p14">
      <p:transition spd="slow" p14:dur="20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solidFill>
                  <a:srgbClr val="7030A0"/>
                </a:solidFill>
              </a:rPr>
              <a:t>Kalit so`zlar </a:t>
            </a:r>
            <a:r>
              <a:rPr lang="en-US" sz="4400" i="1" dirty="0" smtClean="0">
                <a:solidFill>
                  <a:srgbClr val="7030A0"/>
                </a:solidFill>
              </a:rPr>
              <a:t>:</a:t>
            </a:r>
            <a:r>
              <a:rPr lang="uz-Cyrl-UZ" altLang="uz-Cyrl-UZ" sz="4800" dirty="0" smtClean="0">
                <a:solidFill>
                  <a:srgbClr val="7030A0"/>
                </a:solidFill>
                <a:latin typeface="PANDA Times UZ"/>
                <a:ea typeface="Times New Roman" panose="02020603050405020304" pitchFamily="18" charset="0"/>
                <a:cs typeface="PANDA Times UZ"/>
              </a:rPr>
              <a:t/>
            </a:r>
            <a:br>
              <a:rPr lang="uz-Cyrl-UZ" altLang="uz-Cyrl-UZ" sz="4800" dirty="0" smtClean="0">
                <a:solidFill>
                  <a:srgbClr val="7030A0"/>
                </a:solidFill>
                <a:latin typeface="PANDA Times UZ"/>
                <a:ea typeface="Times New Roman" panose="02020603050405020304" pitchFamily="18" charset="0"/>
                <a:cs typeface="PANDA Times UZ"/>
              </a:rPr>
            </a:br>
            <a:endParaRPr lang="uz-Cyrl-UZ" sz="4400" dirty="0">
              <a:solidFill>
                <a:srgbClr val="7030A0"/>
              </a:solidFill>
            </a:endParaRPr>
          </a:p>
        </p:txBody>
      </p:sp>
      <p:sp>
        <p:nvSpPr>
          <p:cNvPr id="4" name="Горизонтальный свиток 3"/>
          <p:cNvSpPr/>
          <p:nvPr/>
        </p:nvSpPr>
        <p:spPr>
          <a:xfrm>
            <a:off x="179512" y="980728"/>
            <a:ext cx="8712968" cy="5904656"/>
          </a:xfrm>
          <a:prstGeom prst="horizontalScroll">
            <a:avLst/>
          </a:prstGeom>
          <a:solidFill>
            <a:schemeClr val="tx2">
              <a:lumMod val="60000"/>
              <a:lumOff val="40000"/>
            </a:schemeClr>
          </a:solidFill>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uz-Cyrl-UZ" sz="2800" dirty="0" smtClean="0"/>
              <a:t> fan, texnika, texnologiya, ilm-fan, ta’lim, tarbiya, aqliy faoliyat, ilmiy tadqiqot, muammo, maqsad, vazifa, metod, metodologiya, mavzu, muammo, ilmiy muammo,   muammoni izlash, xususiy muammolarni ko‘yish, rejalashtirilgan tadqiqot,  variant, ilm-fan, mavzuning dolzarbligi, ilmiy, ilmiy-metodologik, texnologik, texnikaviy,  mutaxassislar.</a:t>
            </a:r>
            <a:endParaRPr lang="ru-RU" sz="2800" dirty="0">
              <a:solidFill>
                <a:srgbClr val="C0000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571472" y="1000108"/>
            <a:ext cx="8001056" cy="5324535"/>
          </a:xfrm>
          <a:prstGeom prst="rect">
            <a:avLst/>
          </a:prstGeom>
          <a:solidFill>
            <a:schemeClr val="accent1">
              <a:lumMod val="60000"/>
              <a:lumOff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uz-Cyrl-UZ"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Foydalanilgan</a:t>
            </a:r>
            <a:r>
              <a:rPr lang="en-US" sz="2000"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adabiyotlar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ro’yxati</a:t>
            </a:r>
            <a:r>
              <a:rPr lang="en-US" sz="2000" b="1"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ctr"/>
            <a:r>
              <a:rPr lang="en-US" sz="2000" b="1" dirty="0" err="1" smtClean="0">
                <a:latin typeface="Times New Roman" pitchFamily="18" charset="0"/>
                <a:cs typeface="Times New Roman" pitchFamily="18" charset="0"/>
              </a:rPr>
              <a:t>Asosiy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adabiyotlar</a:t>
            </a:r>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1. </a:t>
            </a:r>
            <a:r>
              <a:rPr lang="uz-Cyrl-UZ" sz="2000" dirty="0" smtClean="0">
                <a:latin typeface="Times New Roman" pitchFamily="18" charset="0"/>
                <a:cs typeface="Times New Roman" pitchFamily="18" charset="0"/>
              </a:rPr>
              <a:t>O‘zbekiston Milliy Ensiklopediyasi. - 5 j. - T.: O‘ME Davlat ilmiy nashriyoti, 2003. </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To‘raqulov X.A. Ilmiy ijodiyot metodologiyasi. - T.: Fan, 2007. -252 6.</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To‘raqulov X.A. Pedagogik tadqiqotlarda axborot tizimlari va texnologiyalari. T.: Fan, 2006.248 b.</a:t>
            </a:r>
            <a:endParaRPr lang="ru-RU" sz="2000" dirty="0" smtClean="0">
              <a:latin typeface="Times New Roman" pitchFamily="18" charset="0"/>
              <a:cs typeface="Times New Roman" pitchFamily="18" charset="0"/>
            </a:endParaRPr>
          </a:p>
          <a:p>
            <a:r>
              <a:rPr lang="uz-Cyrl-UZ" sz="2000" b="1" dirty="0" smtClean="0">
                <a:latin typeface="Times New Roman" pitchFamily="18" charset="0"/>
                <a:cs typeface="Times New Roman" pitchFamily="18" charset="0"/>
              </a:rPr>
              <a:t>			Xorijiy adabiyotlar</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SHedrovitskiy P. Novshestva i innovatsii. Uchitelskaya gazeta 1995 №2</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Innovatsionnoe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obuchenie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nauka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Nauchno</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analiticheskiy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obzor</a:t>
            </a:r>
            <a:r>
              <a:rPr lang="en-US" sz="2000" dirty="0" smtClean="0">
                <a:latin typeface="Times New Roman" pitchFamily="18" charset="0"/>
                <a:cs typeface="Times New Roman" pitchFamily="18" charset="0"/>
              </a:rPr>
              <a:t> M.1992.</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Nikolas A. Upravlenie pedogogicheskimi innovatsiyami. L. 1993</a:t>
            </a:r>
          </a:p>
          <a:p>
            <a:pPr lvl="0" algn="ctr"/>
            <a:r>
              <a:rPr lang="uz-Cyrl-UZ" sz="2000" b="1" dirty="0" smtClean="0">
                <a:latin typeface="Times New Roman" pitchFamily="18" charset="0"/>
                <a:cs typeface="Times New Roman" pitchFamily="18" charset="0"/>
              </a:rPr>
              <a:t>Qo’shimcha adabiyotlar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1.Yo’ldashev J.“Pedagogik innovatsiyalarni hayotga tadbiq etishning asoslari” T.2012. </a:t>
            </a:r>
            <a:endParaRPr lang="ru-RU" sz="2000" dirty="0" smtClean="0">
              <a:latin typeface="Times New Roman" pitchFamily="18" charset="0"/>
              <a:cs typeface="Times New Roman" pitchFamily="18" charset="0"/>
            </a:endParaRPr>
          </a:p>
          <a:p>
            <a:r>
              <a:rPr lang="uz-Cyrl-UZ" sz="2000" b="1"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Internet </a:t>
            </a:r>
            <a:r>
              <a:rPr lang="en-US" sz="2000" b="1" dirty="0" err="1" smtClean="0">
                <a:latin typeface="Times New Roman" pitchFamily="18" charset="0"/>
                <a:cs typeface="Times New Roman" pitchFamily="18" charset="0"/>
              </a:rPr>
              <a:t>saytlari</a:t>
            </a:r>
            <a:r>
              <a:rPr lang="en-US" sz="2000" b="1"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1. www. </a:t>
            </a:r>
            <a:r>
              <a:rPr lang="en-US" sz="2000" dirty="0" err="1" smtClean="0">
                <a:latin typeface="Times New Roman" pitchFamily="18" charset="0"/>
                <a:cs typeface="Times New Roman" pitchFamily="18" charset="0"/>
              </a:rPr>
              <a:t>pedagogika</a:t>
            </a:r>
            <a:r>
              <a:rPr lang="uz-Cyrl-UZ" sz="2000" dirty="0" smtClean="0">
                <a:latin typeface="Times New Roman" pitchFamily="18" charset="0"/>
                <a:cs typeface="Times New Roman" pitchFamily="18" charset="0"/>
              </a:rPr>
              <a:t>.ru</a:t>
            </a:r>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2. </a:t>
            </a:r>
            <a:r>
              <a:rPr lang="en-US" sz="2000" u="sng" dirty="0" smtClean="0">
                <a:latin typeface="Times New Roman" pitchFamily="18" charset="0"/>
                <a:cs typeface="Times New Roman" pitchFamily="18" charset="0"/>
                <a:hlinkClick r:id="rId2"/>
              </a:rPr>
              <a:t>www.Ziyo-Net.uz</a:t>
            </a:r>
            <a:endParaRPr lang="ru-RU" sz="2000" dirty="0">
              <a:latin typeface="Times New Roman" pitchFamily="18" charset="0"/>
              <a:cs typeface="Times New Roman" pitchFamily="18" charset="0"/>
            </a:endParaRPr>
          </a:p>
        </p:txBody>
      </p:sp>
      <p:pic>
        <p:nvPicPr>
          <p:cNvPr id="2050" name="Picture 2" descr="G:\Slayd\IMG_20190421_205600_409.jpg"/>
          <p:cNvPicPr>
            <a:picLocks noChangeAspect="1" noChangeArrowheads="1"/>
          </p:cNvPicPr>
          <p:nvPr/>
        </p:nvPicPr>
        <p:blipFill>
          <a:blip r:embed="rId3"/>
          <a:srcRect/>
          <a:stretch>
            <a:fillRect/>
          </a:stretch>
        </p:blipFill>
        <p:spPr bwMode="auto">
          <a:xfrm>
            <a:off x="5715008" y="5072074"/>
            <a:ext cx="3428992" cy="1785926"/>
          </a:xfrm>
          <a:prstGeom prst="rect">
            <a:avLst/>
          </a:prstGeom>
          <a:noFill/>
        </p:spPr>
      </p:pic>
    </p:spTree>
    <p:extLst>
      <p:ext uri="{BB962C8B-B14F-4D97-AF65-F5344CB8AC3E}">
        <p14:creationId xmlns:p14="http://schemas.microsoft.com/office/powerpoint/2010/main" val="2642189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917543"/>
            <a:ext cx="8032976" cy="5632311"/>
          </a:xfrm>
          <a:prstGeom prst="rect">
            <a:avLst/>
          </a:prstGeom>
        </p:spPr>
        <p:txBody>
          <a:bodyPr wrap="square">
            <a:spAutoFit/>
          </a:bodyPr>
          <a:lstStyle/>
          <a:p>
            <a:r>
              <a:rPr lang="uz-Cyrl-UZ" sz="2400" b="1" dirty="0" smtClean="0">
                <a:latin typeface="Times New Roman" pitchFamily="18" charset="0"/>
                <a:cs typeface="Times New Roman" pitchFamily="18" charset="0"/>
              </a:rPr>
              <a:t>Mavzu</a:t>
            </a:r>
            <a:r>
              <a:rPr lang="uz-Cyrl-UZ" sz="2400" dirty="0" smtClean="0">
                <a:latin typeface="Times New Roman" pitchFamily="18" charset="0"/>
                <a:cs typeface="Times New Roman" pitchFamily="18" charset="0"/>
              </a:rPr>
              <a:t> - bu muhokama, ma’ruza, suhbat, dars, ilmiy asar va boshkalarning asosiy mazmunini o‘zida qisqa va ixcham ifoda etgan nomlanish;</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Muammo</a:t>
            </a:r>
            <a:r>
              <a:rPr lang="uz-Cyrl-UZ" sz="2400" dirty="0" smtClean="0">
                <a:latin typeface="Times New Roman" pitchFamily="18" charset="0"/>
                <a:cs typeface="Times New Roman" pitchFamily="18" charset="0"/>
              </a:rPr>
              <a:t> — ilmiy tadqikot ishidagi echimi talab nazariy  va amaliy masala bo‘lib, u mavzuning dolzarbligi asoslanishi asosida shakllantiriladi,  ya’ni ilmiy, ilmiy-uslubiy,  ilmiy-metodologik jixatdan tadkiq   etiladigan masaladan iborat bo‘ladi.</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Ilmiy tadqiqot</a:t>
            </a:r>
            <a:r>
              <a:rPr lang="uz-Cyrl-UZ" sz="2400" dirty="0" smtClean="0">
                <a:latin typeface="Times New Roman" pitchFamily="18" charset="0"/>
                <a:cs typeface="Times New Roman" pitchFamily="18" charset="0"/>
              </a:rPr>
              <a:t>  -bu ob’ektiv borliqni, qonuniylikni va dunyo barqarorligi hodisalari aloqadorligini o‘rganadigan jarayondir.</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Ilmiy muammo - </a:t>
            </a:r>
            <a:r>
              <a:rPr lang="uz-Cyrl-UZ" sz="2400" dirty="0" smtClean="0">
                <a:latin typeface="Times New Roman" pitchFamily="18" charset="0"/>
                <a:cs typeface="Times New Roman" pitchFamily="18" charset="0"/>
              </a:rPr>
              <a:t>bu tabiat va jamiyatning ayni paytida noma’lum, ammo kelajakda yuzaga kelishi yoki o‘rganilishi mumkin bo‘lgan voqea va hodisalarni, jarayon va predmetlar (qurilma, mexanizm, mashina, metod, metodologiya, texnologiya va h.k.)ni ilmiy qonuniyatlar asosida ochib berish.</a:t>
            </a:r>
            <a:r>
              <a:rPr lang="uz-Cyrl-UZ" sz="2400" b="1"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91817322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357158" y="928670"/>
            <a:ext cx="8383262" cy="5572164"/>
          </a:xfrm>
          <a:prstGeom prst="roundRect">
            <a:avLst>
              <a:gd name="adj" fmla="val 10000"/>
            </a:avLst>
          </a:prstGeom>
          <a:solidFill>
            <a:srgbClr val="92D05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 name="Прямоугольник 1"/>
          <p:cNvSpPr/>
          <p:nvPr/>
        </p:nvSpPr>
        <p:spPr>
          <a:xfrm>
            <a:off x="714348" y="1285860"/>
            <a:ext cx="7929618" cy="5262979"/>
          </a:xfrm>
          <a:prstGeom prst="rect">
            <a:avLst/>
          </a:prstGeom>
        </p:spPr>
        <p:txBody>
          <a:bodyPr wrap="square">
            <a:spAutoFit/>
          </a:bodyPr>
          <a:lstStyle/>
          <a:p>
            <a:r>
              <a:rPr lang="uz-Cyrl-UZ" sz="2400" b="1" dirty="0" smtClean="0">
                <a:latin typeface="Times New Roman" pitchFamily="18" charset="0"/>
                <a:cs typeface="Times New Roman" pitchFamily="18" charset="0"/>
              </a:rPr>
              <a:t>Ilmiy tadqiqot ishining markaziy muammosi </a:t>
            </a:r>
            <a:r>
              <a:rPr lang="uz-Cyrl-UZ" sz="2400" dirty="0" smtClean="0">
                <a:latin typeface="Times New Roman" pitchFamily="18" charset="0"/>
                <a:cs typeface="Times New Roman" pitchFamily="18" charset="0"/>
              </a:rPr>
              <a:t>- muammo har xil turdagi (nazariy, nazariy-amaliy, amaliy) jihatlardan iborat ekanligi va ular orasidagi bog‘lanishning xilma-xilligidir. Ular ba’zi hollarda alohida tadqiqot mavzusi sifatida ham ko‘rilishi mumkin va hattoki alohida kichik muammo yoki mustaqil muammo sifatida ham. </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 </a:t>
            </a:r>
            <a:r>
              <a:rPr lang="uz-Cyrl-UZ" sz="2400" b="1" dirty="0" smtClean="0">
                <a:latin typeface="Times New Roman" pitchFamily="18" charset="0"/>
                <a:cs typeface="Times New Roman" pitchFamily="18" charset="0"/>
              </a:rPr>
              <a:t>Ilmiy tadqiqot muammosining qo‘yilishi. </a:t>
            </a:r>
            <a:r>
              <a:rPr lang="uz-Cyrl-UZ" sz="2400" dirty="0" smtClean="0">
                <a:latin typeface="Times New Roman" pitchFamily="18" charset="0"/>
                <a:cs typeface="Times New Roman" pitchFamily="18" charset="0"/>
              </a:rPr>
              <a:t>Ma’lumki, har qanday ilmiy tadqiqot ishida avvalo, soha, yo‘nalish aniqlanishi va undagi muammo shakllanmog‘i  lozim.</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 Muammo — </a:t>
            </a:r>
            <a:r>
              <a:rPr lang="uz-Cyrl-UZ" sz="2400" dirty="0" smtClean="0">
                <a:latin typeface="Times New Roman" pitchFamily="18" charset="0"/>
                <a:cs typeface="Times New Roman" pitchFamily="18" charset="0"/>
              </a:rPr>
              <a:t>ilmiy tadqikot ishidagi echimi talab nazariy  va amaliy masala bo‘lib, u mavzuning dolzarbligi asoslanishi asosida shakllantiriladi,  ya’ni ilmiy, ilmiy-uslubiy,  ilmiy-metodologik jixatdan tadkiq   etiladigan masaladan iborat bo‘ladi.</a:t>
            </a:r>
            <a:endParaRPr lang="ru-RU" sz="2000" dirty="0">
              <a:effectLst/>
              <a:latin typeface="Times New Roman" pitchFamily="18" charset="0"/>
              <a:ea typeface="Times New Roman" panose="02020603050405020304" pitchFamily="18" charset="0"/>
              <a:cs typeface="Times New Roman" pitchFamily="18" charset="0"/>
            </a:endParaRPr>
          </a:p>
        </p:txBody>
      </p:sp>
    </p:spTree>
    <p:custDataLst>
      <p:tags r:id="rId1"/>
    </p:custDataLst>
    <p:extLst>
      <p:ext uri="{BB962C8B-B14F-4D97-AF65-F5344CB8AC3E}">
        <p14:creationId xmlns:p14="http://schemas.microsoft.com/office/powerpoint/2010/main" val="1230614430"/>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51520" y="764704"/>
            <a:ext cx="8640960" cy="583264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611560" y="1061121"/>
            <a:ext cx="8433320" cy="4524315"/>
          </a:xfrm>
          <a:prstGeom prst="rect">
            <a:avLst/>
          </a:prstGeom>
        </p:spPr>
        <p:txBody>
          <a:bodyPr wrap="square">
            <a:spAutoFit/>
          </a:bodyPr>
          <a:lstStyle/>
          <a:p>
            <a:r>
              <a:rPr lang="uz-Cyrl-UZ" sz="2400" b="1" dirty="0" smtClean="0">
                <a:latin typeface="Times New Roman" pitchFamily="18" charset="0"/>
                <a:cs typeface="Times New Roman" pitchFamily="18" charset="0"/>
              </a:rPr>
              <a:t>Pedagogik tadqiqot asoslari fanining maqsad    va   vazifalari.</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Bugungi kunda jamiyatimizda har bir odam, alohida olinganda fan va texnika yutuqlarining tobora rivojlanib borayotgani ta’siri ostida yashamokda. Bu yana shunisi bilan ham xarakterliki, unda texnika va texnologiyalar kun sayin, soat sayin takomillashib, rivojlanib bormokda va natijada shunga mos etuk mutaxassislar tayyorlash zarurati ham tug‘ilmokda.Bunda ilm-fan, umuman olganda ijodiyot, ilmiy tadqiqot ishlarining tadqiqiy va texnikaviy echimlaridan boshlab, olingan natijalarni  amaliyotda  (ishlab  chiqarishda,  ta’limda,  tarbiyada, san’atda va h.k.) ko‘llashgacha bo‘lgan barcha bosqichlarni samarali amalga oshirishga erishsa, o‘z vazifasini muvafaqqiyatli bajargan bo‘ladi.</a:t>
            </a:r>
            <a:endParaRPr lang="ru-RU" sz="2400" dirty="0">
              <a:latin typeface="Times New Roman" pitchFamily="18" charset="0"/>
              <a:cs typeface="Times New Roman" pitchFamily="18" charset="0"/>
            </a:endParaRPr>
          </a:p>
        </p:txBody>
      </p:sp>
      <p:pic>
        <p:nvPicPr>
          <p:cNvPr id="1026" name="Picture 2" descr="C:\Users\Dream\Desktop\Rasm\IMG_20190523_143749_773.jpg"/>
          <p:cNvPicPr>
            <a:picLocks noChangeAspect="1" noChangeArrowheads="1"/>
          </p:cNvPicPr>
          <p:nvPr/>
        </p:nvPicPr>
        <p:blipFill>
          <a:blip r:embed="rId3"/>
          <a:srcRect/>
          <a:stretch>
            <a:fillRect/>
          </a:stretch>
        </p:blipFill>
        <p:spPr bwMode="auto">
          <a:xfrm>
            <a:off x="6929454" y="5143512"/>
            <a:ext cx="2214546" cy="1714488"/>
          </a:xfrm>
          <a:prstGeom prst="rect">
            <a:avLst/>
          </a:prstGeom>
          <a:noFill/>
        </p:spPr>
      </p:pic>
    </p:spTree>
    <p:custDataLst>
      <p:tags r:id="rId1"/>
    </p:custDataLst>
    <p:extLst>
      <p:ext uri="{BB962C8B-B14F-4D97-AF65-F5344CB8AC3E}">
        <p14:creationId xmlns:p14="http://schemas.microsoft.com/office/powerpoint/2010/main" val="11968089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596" y="928670"/>
            <a:ext cx="8496944" cy="4832092"/>
          </a:xfrm>
          <a:prstGeom prst="rect">
            <a:avLst/>
          </a:prstGeom>
        </p:spPr>
        <p:txBody>
          <a:bodyPr wrap="square">
            <a:spAutoFit/>
          </a:bodyPr>
          <a:lstStyle/>
          <a:p>
            <a:pPr algn="ctr"/>
            <a:r>
              <a:rPr lang="uz-Cyrl-UZ" sz="2800" b="1" dirty="0" smtClean="0">
                <a:solidFill>
                  <a:srgbClr val="FF0000"/>
                </a:solidFill>
                <a:latin typeface="Times New Roman" pitchFamily="18" charset="0"/>
                <a:cs typeface="Times New Roman" pitchFamily="18" charset="0"/>
              </a:rPr>
              <a:t>Pedagogik tadqiqot asoslari fanini o‘rganishga kuyidagi maqsad talab etadi:</a:t>
            </a:r>
          </a:p>
          <a:p>
            <a:r>
              <a:rPr lang="uz-Cyrl-UZ" sz="2800" b="1" dirty="0" smtClean="0">
                <a:latin typeface="Times New Roman" pitchFamily="18" charset="0"/>
                <a:cs typeface="Times New Roman" pitchFamily="18" charset="0"/>
              </a:rPr>
              <a:t>	</a:t>
            </a:r>
            <a:r>
              <a:rPr lang="uz-Cyrl-UZ" sz="2800" dirty="0" smtClean="0">
                <a:latin typeface="Times New Roman" pitchFamily="18" charset="0"/>
                <a:cs typeface="Times New Roman" pitchFamily="18" charset="0"/>
              </a:rPr>
              <a:t>Oliy o‘quv yurtlarida magistraturani bitirib chiqayotgan mutaxassisni zamonaviy pedagoglk va axborot texnologiyalaridan, o‘quv-tarbiya ishlarining interaktiv usullaridan foydalana oladigan qilib hamda o‘zidagi pedagogik faoliyat mahoratini va ko‘nikmalarini yanada takomillashtirish, rivojlantirish ustvdagi faoliyatni ilmiy tashkil qilaoladigan qilib shuningdek, ularni mustakil ilmiy - tadqiqot, ilmiy - pedagogik va kasbga doir boshqaruv faoliyatiga tayyorlash.</a:t>
            </a:r>
            <a:endParaRPr lang="ru-RU" sz="2800" dirty="0">
              <a:latin typeface="Times New Roman" pitchFamily="18" charset="0"/>
              <a:cs typeface="Times New Roman" pitchFamily="18" charset="0"/>
            </a:endParaRPr>
          </a:p>
        </p:txBody>
      </p:sp>
      <p:pic>
        <p:nvPicPr>
          <p:cNvPr id="3074" name="Picture 2" descr="G:\Slayd\IMG_20190421_205612_656.jpg"/>
          <p:cNvPicPr>
            <a:picLocks noChangeAspect="1" noChangeArrowheads="1"/>
          </p:cNvPicPr>
          <p:nvPr/>
        </p:nvPicPr>
        <p:blipFill>
          <a:blip r:embed="rId2" cstate="print"/>
          <a:srcRect/>
          <a:stretch>
            <a:fillRect/>
          </a:stretch>
        </p:blipFill>
        <p:spPr bwMode="auto">
          <a:xfrm>
            <a:off x="6143636" y="5214950"/>
            <a:ext cx="3000364" cy="1643050"/>
          </a:xfrm>
          <a:prstGeom prst="rect">
            <a:avLst/>
          </a:prstGeom>
          <a:noFill/>
        </p:spPr>
      </p:pic>
    </p:spTree>
    <p:extLst>
      <p:ext uri="{BB962C8B-B14F-4D97-AF65-F5344CB8AC3E}">
        <p14:creationId xmlns:p14="http://schemas.microsoft.com/office/powerpoint/2010/main" val="1145034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08720"/>
            <a:ext cx="8496944" cy="5693866"/>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Innovatsion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holatga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eskirib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hamda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vaziyat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ahamiyatlarini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qayta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darajali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yig’indisi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umumiyligi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yaxlitlikni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tashkil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faoliyat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davrida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innovatsiyalar</a:t>
            </a:r>
            <a:r>
              <a:rPr lang="en-US" sz="2800" dirty="0">
                <a:latin typeface="Times New Roman" panose="02020603050405020304" pitchFamily="18" charset="0"/>
                <a:cs typeface="Times New Roman" panose="02020603050405020304" pitchFamily="18" charset="0"/>
              </a:rPr>
              <a:t>, tom </a:t>
            </a:r>
            <a:r>
              <a:rPr lang="en-US" sz="2800" dirty="0" err="1">
                <a:latin typeface="Times New Roman" panose="02020603050405020304" pitchFamily="18" charset="0"/>
                <a:cs typeface="Times New Roman" panose="02020603050405020304" pitchFamily="18" charset="0"/>
              </a:rPr>
              <a:t>ma’noda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sababli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tizimidagi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innovatsiyalarni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pedagogik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jarayonlarga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kiritish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to’rt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bosqichda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oshiriladi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lvl="0" algn="just"/>
            <a:r>
              <a:rPr lang="ru-RU" sz="2800" dirty="0" err="1">
                <a:latin typeface="Times New Roman" panose="02020603050405020304" pitchFamily="18" charset="0"/>
                <a:cs typeface="Times New Roman" panose="02020603050405020304" pitchFamily="18" charset="0"/>
              </a:rPr>
              <a:t>Muammoni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tahlil</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asosida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aniqlash</a:t>
            </a:r>
            <a:r>
              <a:rPr lang="ru-RU" sz="2800" dirty="0">
                <a:latin typeface="Times New Roman" panose="02020603050405020304" pitchFamily="18" charset="0"/>
                <a:cs typeface="Times New Roman" panose="02020603050405020304" pitchFamily="18" charset="0"/>
              </a:rPr>
              <a:t>;</a:t>
            </a:r>
          </a:p>
          <a:p>
            <a:pPr lvl="0" algn="just"/>
            <a:r>
              <a:rPr lang="ru-RU" sz="2800" dirty="0" err="1">
                <a:latin typeface="Times New Roman" panose="02020603050405020304" pitchFamily="18" charset="0"/>
                <a:cs typeface="Times New Roman" panose="02020603050405020304" pitchFamily="18" charset="0"/>
              </a:rPr>
              <a:t>Mo’ljallanayotgan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ta’lim</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tizimini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loyihalash</a:t>
            </a:r>
            <a:r>
              <a:rPr lang="ru-RU" sz="2800" dirty="0">
                <a:latin typeface="Times New Roman" panose="02020603050405020304" pitchFamily="18" charset="0"/>
                <a:cs typeface="Times New Roman" panose="02020603050405020304" pitchFamily="18" charset="0"/>
              </a:rPr>
              <a:t>;</a:t>
            </a:r>
          </a:p>
          <a:p>
            <a:pPr lvl="0" algn="just"/>
            <a:r>
              <a:rPr lang="ru-RU" sz="2800" dirty="0" err="1">
                <a:latin typeface="Times New Roman" panose="02020603050405020304" pitchFamily="18" charset="0"/>
                <a:cs typeface="Times New Roman" panose="02020603050405020304" pitchFamily="18" charset="0"/>
              </a:rPr>
              <a:t>O’zgarish</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va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yangiliklarni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rejalashtirish</a:t>
            </a:r>
            <a:r>
              <a:rPr lang="ru-RU" sz="2800" dirty="0">
                <a:latin typeface="Times New Roman" panose="02020603050405020304" pitchFamily="18" charset="0"/>
                <a:cs typeface="Times New Roman" panose="02020603050405020304" pitchFamily="18" charset="0"/>
              </a:rPr>
              <a:t>;</a:t>
            </a:r>
          </a:p>
          <a:p>
            <a:pPr lvl="0" algn="just"/>
            <a:r>
              <a:rPr lang="ru-RU" sz="2800" dirty="0" err="1">
                <a:latin typeface="Times New Roman" panose="02020603050405020304" pitchFamily="18" charset="0"/>
                <a:cs typeface="Times New Roman" panose="02020603050405020304" pitchFamily="18" charset="0"/>
              </a:rPr>
              <a:t>O’zgarishlarni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amalga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oshirish</a:t>
            </a:r>
            <a:r>
              <a:rPr lang="ru-RU" sz="2800" dirty="0">
                <a:latin typeface="Times New Roman" panose="02020603050405020304" pitchFamily="18" charset="0"/>
                <a:cs typeface="Times New Roman" panose="02020603050405020304" pitchFamily="18" charset="0"/>
              </a:rPr>
              <a:t>.</a:t>
            </a:r>
          </a:p>
        </p:txBody>
      </p:sp>
      <p:pic>
        <p:nvPicPr>
          <p:cNvPr id="4098" name="Picture 2" descr="G:\Slayd\IMG_20190421_205702_706.jpg"/>
          <p:cNvPicPr>
            <a:picLocks noChangeAspect="1" noChangeArrowheads="1"/>
          </p:cNvPicPr>
          <p:nvPr/>
        </p:nvPicPr>
        <p:blipFill>
          <a:blip r:embed="rId2"/>
          <a:srcRect/>
          <a:stretch>
            <a:fillRect/>
          </a:stretch>
        </p:blipFill>
        <p:spPr bwMode="auto">
          <a:xfrm>
            <a:off x="6929442" y="4714884"/>
            <a:ext cx="2214558" cy="2143116"/>
          </a:xfrm>
          <a:prstGeom prst="rect">
            <a:avLst/>
          </a:prstGeom>
          <a:noFill/>
        </p:spPr>
      </p:pic>
    </p:spTree>
    <p:extLst>
      <p:ext uri="{BB962C8B-B14F-4D97-AF65-F5344CB8AC3E}">
        <p14:creationId xmlns:p14="http://schemas.microsoft.com/office/powerpoint/2010/main" val="21492559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lstStyle/>
          <a:p>
            <a:pPr algn="ctr">
              <a:buNone/>
            </a:pPr>
            <a:r>
              <a:rPr lang="uz-Cyrl-UZ" sz="1800" b="1" i="1" dirty="0" smtClean="0">
                <a:latin typeface="Times New Roman" pitchFamily="18" charset="0"/>
                <a:cs typeface="Times New Roman" pitchFamily="18" charset="0"/>
              </a:rPr>
              <a:t>Bunday muhim muammoni (maqsadni) - amalga oshirish uchun mazkur fanni o‘qitish davomida kuyidagi vazifalar echimlari izlanadi</a:t>
            </a:r>
            <a:endParaRPr lang="ru-RU" sz="1800" dirty="0" smtClean="0">
              <a:latin typeface="Times New Roman" pitchFamily="18" charset="0"/>
              <a:cs typeface="Times New Roman" pitchFamily="18" charset="0"/>
            </a:endParaRPr>
          </a:p>
          <a:p>
            <a:pPr>
              <a:buNone/>
            </a:pPr>
            <a:r>
              <a:rPr lang="uz-Cyrl-UZ" sz="1800" dirty="0" smtClean="0">
                <a:latin typeface="Times New Roman" pitchFamily="18" charset="0"/>
                <a:cs typeface="Times New Roman" pitchFamily="18" charset="0"/>
              </a:rPr>
              <a:t>•  bo‘lajak mutaxassislarni ilm-fanning mohiyati, uni tashkil qilish va ularning jamiyatdagi o‘rni bilan tanishtirish;</a:t>
            </a:r>
            <a:endParaRPr lang="ru-RU" sz="1800" dirty="0" smtClean="0">
              <a:latin typeface="Times New Roman" pitchFamily="18" charset="0"/>
              <a:cs typeface="Times New Roman" pitchFamily="18" charset="0"/>
            </a:endParaRPr>
          </a:p>
          <a:p>
            <a:pPr>
              <a:buNone/>
            </a:pPr>
            <a:r>
              <a:rPr lang="uz-Cyrl-UZ" sz="1800" dirty="0" smtClean="0">
                <a:latin typeface="Times New Roman" pitchFamily="18" charset="0"/>
                <a:cs typeface="Times New Roman" pitchFamily="18" charset="0"/>
              </a:rPr>
              <a:t>•    bo‘lajak mutaxassislarga ilmiy xodim va ilmiy tadqiqot hamda ularning mazmun - mohiyati haqida tushuncha berish;</a:t>
            </a:r>
            <a:endParaRPr lang="ru-RU" sz="1800" dirty="0" smtClean="0">
              <a:latin typeface="Times New Roman" pitchFamily="18" charset="0"/>
              <a:cs typeface="Times New Roman" pitchFamily="18" charset="0"/>
            </a:endParaRPr>
          </a:p>
          <a:p>
            <a:pPr>
              <a:buNone/>
            </a:pPr>
            <a:r>
              <a:rPr lang="uz-Cyrl-UZ" sz="1800" dirty="0" smtClean="0">
                <a:latin typeface="Times New Roman" pitchFamily="18" charset="0"/>
                <a:cs typeface="Times New Roman" pitchFamily="18" charset="0"/>
              </a:rPr>
              <a:t>•     ilmiy tadqiqot ishlarini rivojlantirish, o‘tkazish va ularning tajriba — sinov ishlari hamda ularning tahlili haqida tushuncha bershi;</a:t>
            </a:r>
            <a:endParaRPr lang="ru-RU" sz="1800" dirty="0" smtClean="0">
              <a:latin typeface="Times New Roman" pitchFamily="18" charset="0"/>
              <a:cs typeface="Times New Roman" pitchFamily="18" charset="0"/>
            </a:endParaRPr>
          </a:p>
          <a:p>
            <a:pPr>
              <a:buNone/>
            </a:pPr>
            <a:r>
              <a:rPr lang="uz-Cyrl-UZ" sz="1800" dirty="0" smtClean="0">
                <a:latin typeface="Times New Roman" pitchFamily="18" charset="0"/>
                <a:cs typeface="Times New Roman" pitchFamily="18" charset="0"/>
              </a:rPr>
              <a:t>•  bo‘lajak mutaxassislarni tanlangan mutaxassisligi  bo‘yicha ilmiy tadqiqot ishlarnini bajarishga, shuningdek, fan - texnika va texnologiyaning zamonaviy yutuqlarini  amaliyotda  joriy etishga yo‘naltirilgan kasb tayyorgarligiga ega qilish;</a:t>
            </a:r>
            <a:endParaRPr lang="ru-RU" sz="1800" dirty="0" smtClean="0">
              <a:latin typeface="Times New Roman" pitchFamily="18" charset="0"/>
              <a:cs typeface="Times New Roman" pitchFamily="18" charset="0"/>
            </a:endParaRPr>
          </a:p>
          <a:p>
            <a:pPr>
              <a:buNone/>
            </a:pPr>
            <a:r>
              <a:rPr lang="uz-Cyrl-UZ" sz="1800" dirty="0" smtClean="0">
                <a:latin typeface="Times New Roman" pitchFamily="18" charset="0"/>
                <a:cs typeface="Times New Roman" pitchFamily="18" charset="0"/>
              </a:rPr>
              <a:t>•  bo‘lajak mutaxassislarning kasb vazifalarini avtomatlash-tirish va kompyuterda modellashtirish metodlarini, optimal echimlar toshppning ratsional usullarini topishni o‘rgatish;</a:t>
            </a:r>
            <a:endParaRPr lang="ru-RU" sz="1800" dirty="0" smtClean="0">
              <a:latin typeface="Times New Roman" pitchFamily="18" charset="0"/>
              <a:cs typeface="Times New Roman" pitchFamily="18" charset="0"/>
            </a:endParaRPr>
          </a:p>
          <a:p>
            <a:pPr>
              <a:buNone/>
            </a:pPr>
            <a:r>
              <a:rPr lang="uz-Cyrl-UZ" sz="1800" dirty="0" smtClean="0">
                <a:latin typeface="Times New Roman" pitchFamily="18" charset="0"/>
                <a:cs typeface="Times New Roman" pitchFamily="18" charset="0"/>
              </a:rPr>
              <a:t>   • ilmiy tadqiqot ishlari olib borishda zamonaviy axborot tizimlaridan foydalanadigan innovatsion ta’lim texnologiyalar va interaktiv ta’lim usullaridan foydalanishni o‘rgatish;</a:t>
            </a:r>
            <a:endParaRPr lang="ru-RU" sz="1800" dirty="0" smtClean="0">
              <a:latin typeface="Times New Roman" pitchFamily="18" charset="0"/>
              <a:cs typeface="Times New Roman" pitchFamily="18" charset="0"/>
            </a:endParaRPr>
          </a:p>
          <a:p>
            <a:pPr>
              <a:buNone/>
            </a:pPr>
            <a:r>
              <a:rPr lang="uz-Cyrl-UZ" sz="1800" dirty="0" smtClean="0">
                <a:latin typeface="Times New Roman" pitchFamily="18" charset="0"/>
                <a:cs typeface="Times New Roman" pitchFamily="18" charset="0"/>
              </a:rPr>
              <a:t>   • dissertatsiya tayyorlash va uni rasmiylashtirish hamda himoya qilish haqidagi ma’lumotlarni etkazish.</a:t>
            </a:r>
            <a:endParaRPr lang="ru-RU" sz="18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r>
              <a:rPr lang="uz-Cyrl-UZ" sz="2000" b="1" dirty="0" smtClean="0">
                <a:latin typeface="Times New Roman" pitchFamily="18" charset="0"/>
                <a:cs typeface="Times New Roman" pitchFamily="18" charset="0"/>
              </a:rPr>
              <a:t>Pedagogik tadqiqot faoliyati jarayoni va taraqqiyoti omillari.</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Jamiyatimiz </a:t>
            </a:r>
            <a:r>
              <a:rPr lang="en-US" sz="2000" dirty="0" smtClean="0">
                <a:latin typeface="Times New Roman" pitchFamily="18" charset="0"/>
                <a:cs typeface="Times New Roman" pitchFamily="18" charset="0"/>
              </a:rPr>
              <a:t>XXI </a:t>
            </a:r>
            <a:r>
              <a:rPr lang="uz-Cyrl-UZ" sz="2000" dirty="0" smtClean="0">
                <a:latin typeface="Times New Roman" pitchFamily="18" charset="0"/>
                <a:cs typeface="Times New Roman" pitchFamily="18" charset="0"/>
              </a:rPr>
              <a:t>asrga qadam ko‘idi. Yаngi asr, o‘z navbatida zimmamizga muhim vazifalarni qo‘ymokda</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Ilm-fanning rivojlanishi insoniyat ilmiy, ijodiy faoliyati mahsuli bo‘lganligi sababli ham mazkur faoliyat orqali kishilar ilmiy bilimlarni topadi, o‘zlashtiradi, tizimlashtiradi va keyingi faoliyatda ulardan foydalanadi. Ushbu jarayonlarni hisobga olib ilmiy bilimlarni shartli ravishda quyidagicha tuzilmaga (tashkil etuvchilarga) ega deb atashimiz mumkin:</a:t>
            </a:r>
            <a:endParaRPr lang="ru-RU" sz="2000" dirty="0" smtClean="0">
              <a:latin typeface="Times New Roman" pitchFamily="18" charset="0"/>
              <a:cs typeface="Times New Roman" pitchFamily="18" charset="0"/>
            </a:endParaRPr>
          </a:p>
          <a:p>
            <a:r>
              <a:rPr lang="uz-Cyrl-UZ" sz="2000" b="1" dirty="0" smtClean="0">
                <a:latin typeface="Times New Roman" pitchFamily="18" charset="0"/>
                <a:cs typeface="Times New Roman" pitchFamily="18" charset="0"/>
              </a:rPr>
              <a:t>-  bilim sohalari bo‘yicha:</a:t>
            </a:r>
            <a:r>
              <a:rPr lang="uz-Cyrl-UZ" sz="2000" dirty="0" smtClean="0">
                <a:latin typeface="Times New Roman" pitchFamily="18" charset="0"/>
                <a:cs typeface="Times New Roman" pitchFamily="18" charset="0"/>
              </a:rPr>
              <a:t> tabiiy fanlar; ijtimoiy-gumanitar fanlar; matematika va h.k.;</a:t>
            </a:r>
            <a:endParaRPr lang="ru-RU" sz="2000" dirty="0" smtClean="0">
              <a:latin typeface="Times New Roman" pitchFamily="18" charset="0"/>
              <a:cs typeface="Times New Roman" pitchFamily="18" charset="0"/>
            </a:endParaRPr>
          </a:p>
          <a:p>
            <a:r>
              <a:rPr lang="uz-Cyrl-UZ" sz="2000" b="1" dirty="0" smtClean="0">
                <a:latin typeface="Times New Roman" pitchFamily="18" charset="0"/>
                <a:cs typeface="Times New Roman" pitchFamily="18" charset="0"/>
              </a:rPr>
              <a:t>-  ilmiy faoliyat natijasi bo‘yicha:</a:t>
            </a:r>
            <a:r>
              <a:rPr lang="uz-Cyrl-UZ" sz="2000" dirty="0" smtClean="0">
                <a:latin typeface="Times New Roman" pitchFamily="18" charset="0"/>
                <a:cs typeface="Times New Roman" pitchFamily="18" charset="0"/>
              </a:rPr>
              <a:t> referat, annotatsiya, tezis, maqola va h.k.</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Ma’lumki, ilmiy faoliyat bilim olish va ularning taxlili hamda sintezi, undan ilmiy ijodiyotning keyingi bosqichini takomillashtirishida foydalanishi kabi jarayonlarga yo‘naltirilgan bo‘ladi.</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pic>
        <p:nvPicPr>
          <p:cNvPr id="4099" name="Picture 3" descr="C:\Users\Dream\Desktop\Slayd\IMG_20190421_205821_217.jpg"/>
          <p:cNvPicPr>
            <a:picLocks noChangeAspect="1" noChangeArrowheads="1"/>
          </p:cNvPicPr>
          <p:nvPr/>
        </p:nvPicPr>
        <p:blipFill>
          <a:blip r:embed="rId2"/>
          <a:srcRect/>
          <a:stretch>
            <a:fillRect/>
          </a:stretch>
        </p:blipFill>
        <p:spPr bwMode="auto">
          <a:xfrm>
            <a:off x="6572264" y="5643578"/>
            <a:ext cx="2571736" cy="1214422"/>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42844" y="857232"/>
            <a:ext cx="8858312" cy="571504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buNone/>
            </a:pPr>
            <a:r>
              <a:rPr lang="uz-Cyrl-UZ" sz="2800" b="1" dirty="0" smtClean="0">
                <a:solidFill>
                  <a:srgbClr val="FF0000"/>
                </a:solidFill>
                <a:latin typeface="Times New Roman" pitchFamily="18" charset="0"/>
                <a:cs typeface="Times New Roman" pitchFamily="18" charset="0"/>
              </a:rPr>
              <a:t>Ilmiy faoliyat taraqqiyoti kuyidagi omillar orkali baholanadi:</a:t>
            </a:r>
            <a:r>
              <a:rPr lang="uz-Cyrl-UZ" sz="2800" dirty="0" smtClean="0">
                <a:solidFill>
                  <a:srgbClr val="FF0000"/>
                </a:solidFill>
                <a:latin typeface="Times New Roman" pitchFamily="18" charset="0"/>
                <a:cs typeface="Times New Roman" pitchFamily="18" charset="0"/>
              </a:rPr>
              <a:t> </a:t>
            </a:r>
            <a:endParaRPr lang="ru-RU" sz="2800" dirty="0" smtClean="0">
              <a:solidFill>
                <a:srgbClr val="FF0000"/>
              </a:solidFill>
              <a:latin typeface="Times New Roman" pitchFamily="18" charset="0"/>
              <a:cs typeface="Times New Roman" pitchFamily="18" charset="0"/>
            </a:endParaRPr>
          </a:p>
          <a:p>
            <a:pPr lvl="0" algn="just"/>
            <a:r>
              <a:rPr lang="uz-Cyrl-UZ" sz="2100" dirty="0" smtClean="0">
                <a:latin typeface="Times New Roman" pitchFamily="18" charset="0"/>
                <a:cs typeface="Times New Roman" pitchFamily="18" charset="0"/>
              </a:rPr>
              <a:t>natijani qo‘lga kiritishda tadqiqotchining zamonaviy fan-texnika va ta’lim texnologiyalaridan og‘ishmay foydalana olishlik. ya’ni bilim, ko‘nikma va malakaga egaligi;</a:t>
            </a:r>
            <a:endParaRPr lang="ru-RU" sz="2100" dirty="0" smtClean="0">
              <a:latin typeface="Times New Roman" pitchFamily="18" charset="0"/>
              <a:cs typeface="Times New Roman" pitchFamily="18" charset="0"/>
            </a:endParaRPr>
          </a:p>
          <a:p>
            <a:pPr lvl="0" algn="just"/>
            <a:r>
              <a:rPr lang="uz-Cyrl-UZ" sz="2100" dirty="0" smtClean="0">
                <a:latin typeface="Times New Roman" pitchFamily="18" charset="0"/>
                <a:cs typeface="Times New Roman" pitchFamily="18" charset="0"/>
              </a:rPr>
              <a:t>ko‘lga kiritilgan natijaning yangiligi; </a:t>
            </a:r>
            <a:endParaRPr lang="ru-RU" sz="2100" dirty="0" smtClean="0">
              <a:latin typeface="Times New Roman" pitchFamily="18" charset="0"/>
              <a:cs typeface="Times New Roman" pitchFamily="18" charset="0"/>
            </a:endParaRPr>
          </a:p>
          <a:p>
            <a:pPr lvl="0" algn="just"/>
            <a:r>
              <a:rPr lang="uz-Cyrl-UZ" sz="2100" dirty="0" smtClean="0">
                <a:latin typeface="Times New Roman" pitchFamily="18" charset="0"/>
                <a:cs typeface="Times New Roman" pitchFamily="18" charset="0"/>
              </a:rPr>
              <a:t>ilmiy bilimning o‘ziga xosligi, ya’ni zamonaviy fan-texnika va qolaversa jamiyat tarakqiyotiga hissa ko‘shishining qanday sifat darajasiga egaligi;  </a:t>
            </a:r>
            <a:endParaRPr lang="ru-RU" sz="2100" dirty="0" smtClean="0">
              <a:latin typeface="Times New Roman" pitchFamily="18" charset="0"/>
              <a:cs typeface="Times New Roman" pitchFamily="18" charset="0"/>
            </a:endParaRPr>
          </a:p>
          <a:p>
            <a:pPr lvl="0" algn="just"/>
            <a:r>
              <a:rPr lang="uz-Cyrl-UZ" sz="2100" dirty="0" smtClean="0">
                <a:latin typeface="Times New Roman" pitchFamily="18" charset="0"/>
                <a:cs typeface="Times New Roman" pitchFamily="18" charset="0"/>
              </a:rPr>
              <a:t>olingan ilmiy  bilimning noyobligi, oldingi mavjud bilimlardan mukammaligi va iste’mol uchun foydalana olish mumkinligi;</a:t>
            </a:r>
            <a:endParaRPr lang="ru-RU" sz="2100" dirty="0" smtClean="0">
              <a:latin typeface="Times New Roman" pitchFamily="18" charset="0"/>
              <a:cs typeface="Times New Roman" pitchFamily="18" charset="0"/>
            </a:endParaRPr>
          </a:p>
          <a:p>
            <a:pPr lvl="0" algn="just"/>
            <a:r>
              <a:rPr lang="uz-Cyrl-UZ" sz="2100" dirty="0" smtClean="0">
                <a:latin typeface="Times New Roman" pitchFamily="18" charset="0"/>
                <a:cs typeface="Times New Roman" pitchFamily="18" charset="0"/>
              </a:rPr>
              <a:t>ilmiy bilimni egallash jarayonini aniq algoritmik tizimga ega bo‘lishligi va rejalashtirilgan natijaga erishishning kafolatlanganligi; </a:t>
            </a:r>
            <a:endParaRPr lang="ru-RU" sz="2100" dirty="0" smtClean="0">
              <a:latin typeface="Times New Roman" pitchFamily="18" charset="0"/>
              <a:cs typeface="Times New Roman" pitchFamily="18" charset="0"/>
            </a:endParaRPr>
          </a:p>
          <a:p>
            <a:pPr lvl="0" algn="just"/>
            <a:r>
              <a:rPr lang="uz-Cyrl-UZ" sz="2100" dirty="0" smtClean="0">
                <a:latin typeface="Times New Roman" pitchFamily="18" charset="0"/>
                <a:cs typeface="Times New Roman" pitchFamily="18" charset="0"/>
              </a:rPr>
              <a:t>qo‘lga kiritilgan ilmiy ishlanmalar amaliy faoliyatda foydalanishga uslubiy tavsiyalarni ishlab chiqa olishligi; </a:t>
            </a:r>
            <a:endParaRPr lang="ru-RU" sz="2100" dirty="0" smtClean="0">
              <a:latin typeface="Times New Roman" pitchFamily="18" charset="0"/>
              <a:cs typeface="Times New Roman" pitchFamily="18" charset="0"/>
            </a:endParaRPr>
          </a:p>
          <a:p>
            <a:pPr lvl="0" algn="just"/>
            <a:r>
              <a:rPr lang="uz-Cyrl-UZ" sz="2100" dirty="0" smtClean="0">
                <a:latin typeface="Times New Roman" pitchFamily="18" charset="0"/>
                <a:cs typeface="Times New Roman" pitchFamily="18" charset="0"/>
              </a:rPr>
              <a:t>ilmiy natijalarning nazariy va amaliy ahamiyatini har qanday sharoitda tadkiqotchining tasavvur eta olishligi va shu kabilar.</a:t>
            </a:r>
            <a:endParaRPr lang="ru-RU" sz="2100" dirty="0" smtClean="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800">
        <p:diamond/>
      </p:transition>
    </mc:Choice>
    <mc:Fallback>
      <p:transition spd="slow">
        <p:diamond/>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500174"/>
            <a:ext cx="8501122" cy="3714776"/>
          </a:xfrm>
          <a:solidFill>
            <a:schemeClr val="accent2"/>
          </a:solidFill>
        </p:spPr>
        <p:txBody>
          <a:bodyPr/>
          <a:lstStyle/>
          <a:p>
            <a:pPr>
              <a:buNone/>
            </a:pPr>
            <a:r>
              <a:rPr lang="uz-Cyrl-UZ" sz="2400" dirty="0" smtClean="0">
                <a:latin typeface="Times New Roman" pitchFamily="18" charset="0"/>
                <a:cs typeface="Times New Roman" pitchFamily="18" charset="0"/>
              </a:rPr>
              <a:t>		Ma’lumki, ilm-fan ijtimoiy ong shakllaridan biri, ularni turli holatlarda uchratish mumkin. Odatda, ular tabiat va jamiyatdagi qonuniyatlarni qondirip! jarayoni sifatida qaraladi va qonuniyatlar ulardagi barcha bog‘lashpplar (aloqadorliklar)ni o‘rganshpga yarokdi bo‘lmog‘i lozim. Ilm-fanning bilish jarayonining asosi ekanligi ham ushbu xususiyat bilan belgilanadi. SHu sababli ham ilm-fan tabiat va jamiyatdagi jarayonlarni o‘rganish hamda ular natijalari taxlili asosidagi bilimlarni hosil qilishni hal etadi va bunga ilmiy tadqiqot jarayosh, deb qaraladi</a:t>
            </a:r>
            <a:endParaRPr lang="ru-RU" sz="2400" dirty="0">
              <a:latin typeface="Times New Roman" pitchFamily="18" charset="0"/>
              <a:cs typeface="Times New Roman" pitchFamily="18" charset="0"/>
            </a:endParaRPr>
          </a:p>
        </p:txBody>
      </p:sp>
      <p:pic>
        <p:nvPicPr>
          <p:cNvPr id="2050" name="Picture 2" descr="C:\Users\Dream\Desktop\Slayd\IMG_20190421_205545_217.jpg"/>
          <p:cNvPicPr>
            <a:picLocks noChangeAspect="1" noChangeArrowheads="1"/>
          </p:cNvPicPr>
          <p:nvPr/>
        </p:nvPicPr>
        <p:blipFill>
          <a:blip r:embed="rId2" cstate="print"/>
          <a:srcRect/>
          <a:stretch>
            <a:fillRect/>
          </a:stretch>
        </p:blipFill>
        <p:spPr bwMode="auto">
          <a:xfrm>
            <a:off x="5072066" y="5214950"/>
            <a:ext cx="3929090" cy="1643050"/>
          </a:xfrm>
          <a:prstGeom prst="rect">
            <a:avLst/>
          </a:prstGeom>
          <a:noFill/>
        </p:spPr>
      </p:pic>
      <p:pic>
        <p:nvPicPr>
          <p:cNvPr id="2051" name="Picture 3" descr="C:\Users\Dream\Desktop\Slayd\IMG_20190421_201553_533.jpg"/>
          <p:cNvPicPr>
            <a:picLocks noChangeAspect="1" noChangeArrowheads="1"/>
          </p:cNvPicPr>
          <p:nvPr/>
        </p:nvPicPr>
        <p:blipFill>
          <a:blip r:embed="rId3"/>
          <a:srcRect/>
          <a:stretch>
            <a:fillRect/>
          </a:stretch>
        </p:blipFill>
        <p:spPr bwMode="auto">
          <a:xfrm>
            <a:off x="2571736" y="5214950"/>
            <a:ext cx="2500310" cy="1643050"/>
          </a:xfrm>
          <a:prstGeom prst="rect">
            <a:avLst/>
          </a:prstGeom>
          <a:noFill/>
        </p:spPr>
      </p:pic>
      <p:pic>
        <p:nvPicPr>
          <p:cNvPr id="2052" name="Picture 4" descr="C:\Users\Dream\Desktop\Slayd\IMG_20190421_210022_304.jpg"/>
          <p:cNvPicPr>
            <a:picLocks noChangeAspect="1" noChangeArrowheads="1"/>
          </p:cNvPicPr>
          <p:nvPr/>
        </p:nvPicPr>
        <p:blipFill>
          <a:blip r:embed="rId4" cstate="print"/>
          <a:srcRect/>
          <a:stretch>
            <a:fillRect/>
          </a:stretch>
        </p:blipFill>
        <p:spPr bwMode="auto">
          <a:xfrm>
            <a:off x="142844" y="5214950"/>
            <a:ext cx="2428892" cy="1643050"/>
          </a:xfrm>
          <a:prstGeom prst="rect">
            <a:avLst/>
          </a:prstGeom>
          <a:noFill/>
        </p:spPr>
      </p:pic>
      <p:sp>
        <p:nvSpPr>
          <p:cNvPr id="6" name="Прямоугольник с двумя вырезанными противолежащими углами 5"/>
          <p:cNvSpPr/>
          <p:nvPr/>
        </p:nvSpPr>
        <p:spPr>
          <a:xfrm>
            <a:off x="928662" y="571480"/>
            <a:ext cx="7715304" cy="92869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dirty="0" smtClean="0">
                <a:solidFill>
                  <a:schemeClr val="tx1"/>
                </a:solidFill>
                <a:latin typeface="Times New Roman" pitchFamily="18" charset="0"/>
                <a:cs typeface="Times New Roman" pitchFamily="18" charset="0"/>
              </a:rPr>
              <a:t>Pedagogik tadqiqot jarayoni bosqichlari.</a:t>
            </a:r>
            <a:endParaRPr lang="ru-RU" sz="3200"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r>
              <a:rPr lang="uz-Cyrl-UZ" sz="2400" dirty="0" smtClean="0">
                <a:latin typeface="Times New Roman" pitchFamily="18" charset="0"/>
                <a:cs typeface="Times New Roman" pitchFamily="18" charset="0"/>
              </a:rPr>
              <a:t>Ularni shartli ravishda kuyidagi tartibda ifodalashni lozim topdik. </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Mavzuni tanlash va dolzarbligini asoslash. </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Muammoni qo‘yilishi.</a:t>
            </a:r>
            <a:r>
              <a:rPr lang="ru-RU" sz="2400" dirty="0" smtClean="0">
                <a:latin typeface="Times New Roman" pitchFamily="18" charset="0"/>
                <a:cs typeface="Times New Roman" pitchFamily="18" charset="0"/>
              </a:rPr>
              <a:t> </a:t>
            </a:r>
          </a:p>
          <a:p>
            <a:pPr lvl="0"/>
            <a:r>
              <a:rPr lang="uz-Cyrl-UZ" sz="2400" dirty="0" smtClean="0">
                <a:latin typeface="Times New Roman" pitchFamily="18" charset="0"/>
                <a:cs typeface="Times New Roman" pitchFamily="18" charset="0"/>
              </a:rPr>
              <a:t>Dastlabki faraz.</a:t>
            </a:r>
            <a:r>
              <a:rPr lang="ru-RU" sz="2400" b="1"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r>
              <a:rPr lang="uz-Cyrl-UZ" sz="2400" b="1" i="1" dirty="0" smtClean="0">
                <a:latin typeface="Times New Roman" pitchFamily="18" charset="0"/>
                <a:cs typeface="Times New Roman" pitchFamily="18" charset="0"/>
              </a:rPr>
              <a:t>Innovatsiya – </a:t>
            </a:r>
            <a:r>
              <a:rPr lang="uz-Cyrl-UZ" sz="2400" dirty="0" smtClean="0">
                <a:latin typeface="Times New Roman" pitchFamily="18" charset="0"/>
                <a:cs typeface="Times New Roman" pitchFamily="18" charset="0"/>
              </a:rPr>
              <a:t>ijtimoiy amaliyotda sezilarli o‘zgarishlar tug‘diradigan turli xil yangiliklar yaratish va tadbiq etish.</a:t>
            </a:r>
            <a:endParaRPr lang="ru-RU" sz="2400" dirty="0" smtClean="0">
              <a:latin typeface="Times New Roman" pitchFamily="18" charset="0"/>
              <a:cs typeface="Times New Roman" pitchFamily="18" charset="0"/>
            </a:endParaRPr>
          </a:p>
          <a:p>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Intellekt</a:t>
            </a:r>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aql</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inson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hayoti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davomida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faolligiga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tegishli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barqaror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rivojlanib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boruvchi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xususiyatlar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sifatlar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tizimi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ichki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tashqi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hayotiy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holatlar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jumladan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ijtimoiy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muhitda</a:t>
            </a:r>
            <a:r>
              <a:rPr lang="en-US" sz="2400" dirty="0" smtClean="0">
                <a:latin typeface="Times New Roman" pitchFamily="18" charset="0"/>
                <a:cs typeface="Times New Roman" pitchFamily="18" charset="0"/>
              </a:rPr>
              <a:t> ham </a:t>
            </a:r>
            <a:r>
              <a:rPr lang="en-US" sz="2400" dirty="0" err="1" smtClean="0">
                <a:latin typeface="Times New Roman" pitchFamily="18" charset="0"/>
                <a:cs typeface="Times New Roman" pitchFamily="18" charset="0"/>
              </a:rPr>
              <a:t>oqilona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mo‘ljal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bilishdir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Odatda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sub’ektning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sohasiga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bog‘liq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holda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sotsial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intellekt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texnik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intellekt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gumanitar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intellekt</a:t>
            </a:r>
            <a:r>
              <a:rPr lang="en-US" sz="2400" dirty="0" smtClean="0">
                <a:latin typeface="Times New Roman" pitchFamily="18" charset="0"/>
                <a:cs typeface="Times New Roman" pitchFamily="18" charset="0"/>
              </a:rPr>
              <a:t>, verbal, </a:t>
            </a:r>
            <a:r>
              <a:rPr lang="en-US" sz="2400" dirty="0" err="1" smtClean="0">
                <a:latin typeface="Times New Roman" pitchFamily="18" charset="0"/>
                <a:cs typeface="Times New Roman" pitchFamily="18" charset="0"/>
              </a:rPr>
              <a:t>ya’ni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og‘zaki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noverbal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intellektlarni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farqlashadi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pic>
        <p:nvPicPr>
          <p:cNvPr id="3076" name="Picture 4" descr="C:\Users\Dream\Desktop\Slayd\IMG_20190421_205740_785.jpg"/>
          <p:cNvPicPr>
            <a:picLocks noChangeAspect="1" noChangeArrowheads="1"/>
          </p:cNvPicPr>
          <p:nvPr/>
        </p:nvPicPr>
        <p:blipFill>
          <a:blip r:embed="rId2" cstate="print"/>
          <a:srcRect/>
          <a:stretch>
            <a:fillRect/>
          </a:stretch>
        </p:blipFill>
        <p:spPr bwMode="auto">
          <a:xfrm>
            <a:off x="6215074" y="1357298"/>
            <a:ext cx="2622835" cy="1785943"/>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Dream\Desktop\Slayd\IMG_20190421_210018_420.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5" name="Прямоугольник с двумя вырезанными противолежащими углами 4"/>
          <p:cNvSpPr/>
          <p:nvPr/>
        </p:nvSpPr>
        <p:spPr>
          <a:xfrm>
            <a:off x="428596" y="571480"/>
            <a:ext cx="8286808" cy="578647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Ilmiy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tadqiqotda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dalil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to‘plash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qancha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usullar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orqali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amalga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oshiriladi</a:t>
            </a:r>
            <a:r>
              <a:rPr lang="en-US" sz="2400" dirty="0" smtClean="0">
                <a:solidFill>
                  <a:schemeClr val="tx1"/>
                </a:solidFill>
                <a:latin typeface="Times New Roman" pitchFamily="18" charset="0"/>
                <a:cs typeface="Times New Roman" pitchFamily="18" charset="0"/>
              </a:rPr>
              <a:t>. Bu </a:t>
            </a:r>
            <a:r>
              <a:rPr lang="en-US" sz="2400" dirty="0" err="1" smtClean="0">
                <a:solidFill>
                  <a:schemeClr val="tx1"/>
                </a:solidFill>
                <a:latin typeface="Times New Roman" pitchFamily="18" charset="0"/>
                <a:cs typeface="Times New Roman" pitchFamily="18" charset="0"/>
              </a:rPr>
              <a:t>usullarga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kuzatish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tajriba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o‘tkazish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qiyoslash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analiz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sintez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umumlashtirish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formallashtirish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bahs</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boshqalar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kiradi</a:t>
            </a:r>
            <a:r>
              <a:rPr lang="en-US" sz="2400" dirty="0" smtClean="0">
                <a:solidFill>
                  <a:schemeClr val="tx1"/>
                </a:solidFill>
                <a:latin typeface="Times New Roman" pitchFamily="18" charset="0"/>
                <a:cs typeface="Times New Roman" pitchFamily="18" charset="0"/>
              </a:rPr>
              <a:t>. Ana </a:t>
            </a:r>
            <a:r>
              <a:rPr lang="en-US" sz="2400" dirty="0" err="1" smtClean="0">
                <a:solidFill>
                  <a:schemeClr val="tx1"/>
                </a:solidFill>
                <a:latin typeface="Times New Roman" pitchFamily="18" charset="0"/>
                <a:cs typeface="Times New Roman" pitchFamily="18" charset="0"/>
              </a:rPr>
              <a:t>shu</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usullar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orqali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dalillar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to‘planganda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ob’ekt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ob’ektiv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holda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tavsiflanadi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Ob’ektiv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holda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to‘plangan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dalil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ilmiy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ijodda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yuqori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baholanadi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Ilmiy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bilimda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yoki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ilmiy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tadqiqotda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dalilning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quyidagi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vazifalarini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e’tiborga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lozim</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pPr lvl="0" algn="just"/>
            <a:r>
              <a:rPr lang="en-US" sz="2400" dirty="0" err="1" smtClean="0">
                <a:solidFill>
                  <a:schemeClr val="tx1"/>
                </a:solidFill>
                <a:latin typeface="Times New Roman" pitchFamily="18" charset="0"/>
                <a:cs typeface="Times New Roman" pitchFamily="18" charset="0"/>
              </a:rPr>
              <a:t>Oldingi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bilimlar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asosida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yangi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bilimlarni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hosil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qilish</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pPr lvl="0" algn="just"/>
            <a:r>
              <a:rPr lang="en-US" sz="2400" dirty="0" err="1" smtClean="0">
                <a:solidFill>
                  <a:schemeClr val="tx1"/>
                </a:solidFill>
                <a:latin typeface="Times New Roman" pitchFamily="18" charset="0"/>
                <a:cs typeface="Times New Roman" pitchFamily="18" charset="0"/>
              </a:rPr>
              <a:t>Narsa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hodisalar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taraqqiyotini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to‘g‘ri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aks</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ettirish</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pPr lvl="0" algn="just"/>
            <a:r>
              <a:rPr lang="en-US" sz="2400" dirty="0" err="1" smtClean="0">
                <a:solidFill>
                  <a:schemeClr val="tx1"/>
                </a:solidFill>
                <a:latin typeface="Times New Roman" pitchFamily="18" charset="0"/>
                <a:cs typeface="Times New Roman" pitchFamily="18" charset="0"/>
              </a:rPr>
              <a:t>Ob’ektlarning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faoliyatini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to‘g‘ri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tavsiflash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asos</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shart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ekanligini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hisobga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olish</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pPr lvl="0" algn="just"/>
            <a:r>
              <a:rPr lang="en-US" sz="2400" dirty="0" err="1" smtClean="0">
                <a:solidFill>
                  <a:schemeClr val="tx1"/>
                </a:solidFill>
                <a:latin typeface="Times New Roman" pitchFamily="18" charset="0"/>
                <a:cs typeface="Times New Roman" pitchFamily="18" charset="0"/>
              </a:rPr>
              <a:t>Ob’ektiv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voqelikni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to‘g‘ri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tushuntirishdagi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ishtirokini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e’tirof</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boshqalar</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r>
              <a:rPr lang="en-US" sz="2000" b="1" dirty="0" err="1" smtClean="0">
                <a:latin typeface="Times New Roman" pitchFamily="18" charset="0"/>
                <a:cs typeface="Times New Roman" pitchFamily="18" charset="0"/>
              </a:rPr>
              <a:t>Muammoni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izlash</a:t>
            </a:r>
            <a:r>
              <a:rPr lang="en-US" sz="2000" b="1"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Ma’lumki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ilm</a:t>
            </a:r>
            <a:r>
              <a:rPr lang="en-US" sz="2000" dirty="0" smtClean="0">
                <a:latin typeface="Times New Roman" pitchFamily="18" charset="0"/>
                <a:cs typeface="Times New Roman" pitchFamily="18" charset="0"/>
              </a:rPr>
              <a:t>-fan </a:t>
            </a:r>
            <a:r>
              <a:rPr lang="en-US" sz="2000" dirty="0" err="1" smtClean="0">
                <a:latin typeface="Times New Roman" pitchFamily="18" charset="0"/>
                <a:cs typeface="Times New Roman" pitchFamily="18" charset="0"/>
              </a:rPr>
              <a:t>sohalari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hamda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tarmoqlari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tabiiyki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mos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muammolar</a:t>
            </a:r>
            <a:r>
              <a:rPr lang="en-US" sz="2000" dirty="0" smtClean="0">
                <a:latin typeface="Times New Roman" pitchFamily="18" charset="0"/>
                <a:cs typeface="Times New Roman" pitchFamily="18" charset="0"/>
              </a:rPr>
              <a:t> ham </a:t>
            </a:r>
            <a:r>
              <a:rPr lang="en-US" sz="2000" dirty="0" err="1" smtClean="0">
                <a:latin typeface="Times New Roman" pitchFamily="18" charset="0"/>
                <a:cs typeface="Times New Roman" pitchFamily="18" charset="0"/>
              </a:rPr>
              <a:t>etarli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Ko‘pincha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ilmiy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ilmiy-metodologik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texnologik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texnikaviy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muammolar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ilmiy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xodimlar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mutaxassislarga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yaqhol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sezilib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turadi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sababli</a:t>
            </a:r>
            <a:r>
              <a:rPr lang="en-US" sz="2000" dirty="0" smtClean="0">
                <a:latin typeface="Times New Roman" pitchFamily="18" charset="0"/>
                <a:cs typeface="Times New Roman" pitchFamily="18" charset="0"/>
              </a:rPr>
              <a:t> ham, </a:t>
            </a:r>
            <a:r>
              <a:rPr lang="en-US" sz="2000" dirty="0" err="1" smtClean="0">
                <a:latin typeface="Times New Roman" pitchFamily="18" charset="0"/>
                <a:cs typeface="Times New Roman" pitchFamily="18" charset="0"/>
              </a:rPr>
              <a:t>ularni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izlashga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katta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mehnat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sarf</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qilinmaydi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Muammoni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izlash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tanlab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kuyidagilarga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e’tibor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lozim</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qo‘yilgan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muammoni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echmasdan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belgilangan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yo‘nalishda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metodni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metodologiyani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texnologiyani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texnikani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rivojlantirish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takomillashtirish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mumkinmi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rejalashtirilgan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tadqiqot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ilm-fanga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ta’lim</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tarbiyani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rivojlantirishga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aniq</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kilib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nima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berishini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aniqlash</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dirty="0" err="1" smtClean="0">
                <a:latin typeface="Times New Roman" pitchFamily="18" charset="0"/>
                <a:cs typeface="Times New Roman" pitchFamily="18" charset="0"/>
              </a:rPr>
              <a:t>rejalashtirilgan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tadkiqot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natijalari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olinadigan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qonuniyat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nimasi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usul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vosita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ilm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hamda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texnika-texnologiyalardan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oldin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mavjudlaridan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ko‘proq</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amaliy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ahoga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egaligini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aniqlash</a:t>
            </a:r>
            <a:r>
              <a:rPr lang="en-US"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pic>
        <p:nvPicPr>
          <p:cNvPr id="5122" name="Picture 2" descr="C:\Users\Dream\Desktop\Slayd\IMG_20190421_205811_060.jpg"/>
          <p:cNvPicPr>
            <a:picLocks noChangeAspect="1" noChangeArrowheads="1"/>
          </p:cNvPicPr>
          <p:nvPr/>
        </p:nvPicPr>
        <p:blipFill>
          <a:blip r:embed="rId2"/>
          <a:srcRect/>
          <a:stretch>
            <a:fillRect/>
          </a:stretch>
        </p:blipFill>
        <p:spPr bwMode="auto">
          <a:xfrm>
            <a:off x="7000892" y="5500702"/>
            <a:ext cx="2143108" cy="1357298"/>
          </a:xfrm>
          <a:prstGeom prst="rect">
            <a:avLst/>
          </a:prstGeom>
          <a:noFill/>
        </p:spPr>
      </p:pic>
      <p:pic>
        <p:nvPicPr>
          <p:cNvPr id="5123" name="Picture 3" descr="C:\Users\Dream\Desktop\Slayd\IMG_20190421_205821_217.jpg"/>
          <p:cNvPicPr>
            <a:picLocks noChangeAspect="1" noChangeArrowheads="1"/>
          </p:cNvPicPr>
          <p:nvPr/>
        </p:nvPicPr>
        <p:blipFill>
          <a:blip r:embed="rId3"/>
          <a:srcRect/>
          <a:stretch>
            <a:fillRect/>
          </a:stretch>
        </p:blipFill>
        <p:spPr bwMode="auto">
          <a:xfrm>
            <a:off x="4357686" y="5500703"/>
            <a:ext cx="2656233" cy="1357298"/>
          </a:xfrm>
          <a:prstGeom prst="rect">
            <a:avLst/>
          </a:prstGeom>
          <a:noFill/>
        </p:spPr>
      </p:pic>
      <p:pic>
        <p:nvPicPr>
          <p:cNvPr id="5124" name="Picture 4" descr="C:\Users\Dream\Desktop\Slayd\IMG_20190421_205727_078.jpg"/>
          <p:cNvPicPr>
            <a:picLocks noChangeAspect="1" noChangeArrowheads="1"/>
          </p:cNvPicPr>
          <p:nvPr/>
        </p:nvPicPr>
        <p:blipFill>
          <a:blip r:embed="rId4"/>
          <a:srcRect/>
          <a:stretch>
            <a:fillRect/>
          </a:stretch>
        </p:blipFill>
        <p:spPr bwMode="auto">
          <a:xfrm>
            <a:off x="2500298" y="5500702"/>
            <a:ext cx="2119314" cy="1357298"/>
          </a:xfrm>
          <a:prstGeom prst="rect">
            <a:avLst/>
          </a:prstGeom>
          <a:noFill/>
        </p:spPr>
      </p:pic>
      <p:pic>
        <p:nvPicPr>
          <p:cNvPr id="5125" name="Picture 5" descr="C:\Users\Dream\Desktop\Slayd\IMG_20190421_205702_706.jpg"/>
          <p:cNvPicPr>
            <a:picLocks noChangeAspect="1" noChangeArrowheads="1"/>
          </p:cNvPicPr>
          <p:nvPr/>
        </p:nvPicPr>
        <p:blipFill>
          <a:blip r:embed="rId5"/>
          <a:srcRect/>
          <a:stretch>
            <a:fillRect/>
          </a:stretch>
        </p:blipFill>
        <p:spPr bwMode="auto">
          <a:xfrm>
            <a:off x="642910" y="5500702"/>
            <a:ext cx="2000244" cy="135729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83245"/>
          </a:xfrm>
        </p:spPr>
        <p:txBody>
          <a:bodyPr/>
          <a:lstStyle/>
          <a:p>
            <a:pPr algn="just">
              <a:buNone/>
            </a:pPr>
            <a:r>
              <a:rPr lang="en-US" sz="2400" b="1" dirty="0" smtClean="0"/>
              <a:t>		</a:t>
            </a:r>
            <a:r>
              <a:rPr lang="en-US" sz="2400" b="1" dirty="0" err="1" smtClean="0">
                <a:latin typeface="Times New Roman" pitchFamily="18" charset="0"/>
                <a:cs typeface="Times New Roman" pitchFamily="18" charset="0"/>
              </a:rPr>
              <a:t>Xususiy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muammolarni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qo‘yish</a:t>
            </a:r>
            <a:r>
              <a:rPr lang="en-US" sz="2400" b="1"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Yuqorida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kayd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etilganidek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to‘g‘ri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qo‘yish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tadqiqotni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maqsadi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vazifalarini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to‘g‘ri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tadqiqot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ko‘lamini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belgilash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tadqiqot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manbaini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ilmiy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tadkiqot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muhim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boskichlaridir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Bunda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kuyidagi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bosqichlarni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xususiy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echimlarini</a:t>
            </a:r>
            <a:r>
              <a:rPr lang="en-US" sz="2400" dirty="0" smtClean="0">
                <a:latin typeface="Times New Roman" pitchFamily="18" charset="0"/>
                <a:cs typeface="Times New Roman" pitchFamily="18" charset="0"/>
              </a:rPr>
              <a:t> bosh </a:t>
            </a:r>
            <a:r>
              <a:rPr lang="en-US" sz="2400" dirty="0" err="1" smtClean="0">
                <a:latin typeface="Times New Roman" pitchFamily="18" charset="0"/>
                <a:cs typeface="Times New Roman" pitchFamily="18" charset="0"/>
              </a:rPr>
              <a:t>muammo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echimini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topishdagi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bosqichlarini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qayd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maqsadga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muvofiq</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tadqiqot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manbai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ko‘rsatishiga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tegashli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ko‘rsatkichlar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omillarni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o‘rganib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orasidagi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mavjud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aloqadorlik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konuniyatlarini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o‘rganish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hamda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ko‘rsatkichlar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ierarxiyasiga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e’tibor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bershp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nihoyat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noma’lumdan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ajratish</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pic>
        <p:nvPicPr>
          <p:cNvPr id="6147" name="Picture 3" descr="C:\Users\Dream\Desktop\Slayd\IMG_20190421_205744_441.jpg"/>
          <p:cNvPicPr>
            <a:picLocks noChangeAspect="1" noChangeArrowheads="1"/>
          </p:cNvPicPr>
          <p:nvPr/>
        </p:nvPicPr>
        <p:blipFill>
          <a:blip r:embed="rId2"/>
          <a:srcRect/>
          <a:stretch>
            <a:fillRect/>
          </a:stretch>
        </p:blipFill>
        <p:spPr bwMode="auto">
          <a:xfrm>
            <a:off x="6710201" y="5214950"/>
            <a:ext cx="2433799" cy="1643050"/>
          </a:xfrm>
          <a:prstGeom prst="rect">
            <a:avLst/>
          </a:prstGeom>
          <a:noFill/>
        </p:spPr>
      </p:pic>
      <p:pic>
        <p:nvPicPr>
          <p:cNvPr id="6148" name="Picture 4" descr="C:\Users\Dream\Desktop\Slayd\IMG_20190421_205835_588.jpg"/>
          <p:cNvPicPr>
            <a:picLocks noChangeAspect="1" noChangeArrowheads="1"/>
          </p:cNvPicPr>
          <p:nvPr/>
        </p:nvPicPr>
        <p:blipFill>
          <a:blip r:embed="rId3"/>
          <a:srcRect/>
          <a:stretch>
            <a:fillRect/>
          </a:stretch>
        </p:blipFill>
        <p:spPr bwMode="auto">
          <a:xfrm>
            <a:off x="3714744" y="5214950"/>
            <a:ext cx="3025773" cy="164305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142844" y="928670"/>
            <a:ext cx="8858312" cy="5715040"/>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200" dirty="0" err="1" smtClean="0">
                <a:solidFill>
                  <a:schemeClr val="tx1"/>
                </a:solidFill>
                <a:latin typeface="Times New Roman" pitchFamily="18" charset="0"/>
                <a:cs typeface="Times New Roman" pitchFamily="18" charset="0"/>
              </a:rPr>
              <a:t>muammoni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ko‘yish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uchun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o‘sha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sohadagi</a:t>
            </a:r>
            <a:r>
              <a:rPr lang="en-US" sz="2200" dirty="0" smtClean="0">
                <a:solidFill>
                  <a:schemeClr val="tx1"/>
                </a:solidFill>
                <a:latin typeface="Times New Roman" pitchFamily="18" charset="0"/>
                <a:cs typeface="Times New Roman" pitchFamily="18" charset="0"/>
              </a:rPr>
              <a:t> fan-</a:t>
            </a:r>
            <a:r>
              <a:rPr lang="en-US" sz="2200" dirty="0" err="1" smtClean="0">
                <a:solidFill>
                  <a:schemeClr val="tx1"/>
                </a:solidFill>
                <a:latin typeface="Times New Roman" pitchFamily="18" charset="0"/>
                <a:cs typeface="Times New Roman" pitchFamily="18" charset="0"/>
              </a:rPr>
              <a:t>ta’lim</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texnika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texnologiyalarning</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yutuqlarini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tadqiqotchi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mukammal</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o‘zlashtirgan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bo‘lmog‘i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lozim</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aks</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holda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echilgan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muammoni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yoki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undan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pastroq</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saviyadagi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darajadagi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muammo</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echimini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topishga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ortiqcha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vaqt</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sarf</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qilinishi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mumkin</a:t>
            </a:r>
            <a:r>
              <a:rPr lang="en-US" sz="2200" dirty="0" smtClean="0">
                <a:solidFill>
                  <a:schemeClr val="tx1"/>
                </a:solidFill>
                <a:latin typeface="Times New Roman" pitchFamily="18" charset="0"/>
                <a:cs typeface="Times New Roman" pitchFamily="18" charset="0"/>
              </a:rPr>
              <a:t>;</a:t>
            </a:r>
            <a:endParaRPr lang="ru-RU" sz="2200" dirty="0" smtClean="0">
              <a:solidFill>
                <a:schemeClr val="tx1"/>
              </a:solidFill>
              <a:latin typeface="Times New Roman" pitchFamily="18" charset="0"/>
              <a:cs typeface="Times New Roman" pitchFamily="18" charset="0"/>
            </a:endParaRPr>
          </a:p>
          <a:p>
            <a:pPr lvl="0" algn="just"/>
            <a:r>
              <a:rPr lang="en-US" sz="2200" dirty="0" err="1" smtClean="0">
                <a:solidFill>
                  <a:schemeClr val="tx1"/>
                </a:solidFill>
                <a:latin typeface="Times New Roman" pitchFamily="18" charset="0"/>
                <a:cs typeface="Times New Roman" pitchFamily="18" charset="0"/>
              </a:rPr>
              <a:t>noma’lumlarni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cheklash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manbani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aks</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ettiruvchi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ifodalovchi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ko‘rsatkichlar</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tabiatini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o‘rganish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asosiylarini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olib</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qolish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ikkinchi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darajalilarini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tashlab</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yuborish</a:t>
            </a:r>
            <a:r>
              <a:rPr lang="en-US" sz="2200" dirty="0" smtClean="0">
                <a:solidFill>
                  <a:schemeClr val="tx1"/>
                </a:solidFill>
                <a:latin typeface="Times New Roman" pitchFamily="18" charset="0"/>
                <a:cs typeface="Times New Roman" pitchFamily="18" charset="0"/>
              </a:rPr>
              <a:t>;</a:t>
            </a:r>
            <a:endParaRPr lang="ru-RU" sz="2200" dirty="0" smtClean="0">
              <a:solidFill>
                <a:schemeClr val="tx1"/>
              </a:solidFill>
              <a:latin typeface="Times New Roman" pitchFamily="18" charset="0"/>
              <a:cs typeface="Times New Roman" pitchFamily="18" charset="0"/>
            </a:endParaRPr>
          </a:p>
          <a:p>
            <a:pPr lvl="0" algn="just"/>
            <a:r>
              <a:rPr lang="en-US" sz="2200" dirty="0" err="1" smtClean="0">
                <a:solidFill>
                  <a:schemeClr val="tx1"/>
                </a:solidFill>
                <a:latin typeface="Times New Roman" pitchFamily="18" charset="0"/>
                <a:cs typeface="Times New Roman" pitchFamily="18" charset="0"/>
              </a:rPr>
              <a:t>noma’lumlarning</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aniqpanish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o‘zgarish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sohalarini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aniqlash</a:t>
            </a:r>
            <a:r>
              <a:rPr lang="en-US" sz="2200" dirty="0" smtClean="0">
                <a:solidFill>
                  <a:schemeClr val="tx1"/>
                </a:solidFill>
                <a:latin typeface="Times New Roman" pitchFamily="18" charset="0"/>
                <a:cs typeface="Times New Roman" pitchFamily="18" charset="0"/>
              </a:rPr>
              <a:t>;</a:t>
            </a:r>
            <a:endParaRPr lang="ru-RU" sz="2200" dirty="0" smtClean="0">
              <a:solidFill>
                <a:schemeClr val="tx1"/>
              </a:solidFill>
              <a:latin typeface="Times New Roman" pitchFamily="18" charset="0"/>
              <a:cs typeface="Times New Roman" pitchFamily="18" charset="0"/>
            </a:endParaRPr>
          </a:p>
          <a:p>
            <a:pPr lvl="0" algn="just"/>
            <a:r>
              <a:rPr lang="en-US" sz="2200" dirty="0" err="1" smtClean="0">
                <a:solidFill>
                  <a:schemeClr val="tx1"/>
                </a:solidFill>
                <a:latin typeface="Times New Roman" pitchFamily="18" charset="0"/>
                <a:cs typeface="Times New Roman" pitchFamily="18" charset="0"/>
              </a:rPr>
              <a:t>muammo</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echimining</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aniq</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shartlarini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belgilab</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olish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shuning</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bilan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birga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muammo</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turi</a:t>
            </a:r>
            <a:r>
              <a:rPr lang="en-US" sz="2200" dirty="0" smtClean="0">
                <a:solidFill>
                  <a:schemeClr val="tx1"/>
                </a:solidFill>
                <a:latin typeface="Times New Roman" pitchFamily="18" charset="0"/>
                <a:cs typeface="Times New Roman" pitchFamily="18" charset="0"/>
              </a:rPr>
              <a:t> ham </a:t>
            </a:r>
            <a:r>
              <a:rPr lang="en-US" sz="2200" dirty="0" err="1" smtClean="0">
                <a:solidFill>
                  <a:schemeClr val="tx1"/>
                </a:solidFill>
                <a:latin typeface="Times New Roman" pitchFamily="18" charset="0"/>
                <a:cs typeface="Times New Roman" pitchFamily="18" charset="0"/>
              </a:rPr>
              <a:t>asoslanadi</a:t>
            </a:r>
            <a:r>
              <a:rPr lang="en-US" sz="2200" dirty="0" smtClean="0">
                <a:solidFill>
                  <a:schemeClr val="tx1"/>
                </a:solidFill>
                <a:latin typeface="Times New Roman" pitchFamily="18" charset="0"/>
                <a:cs typeface="Times New Roman" pitchFamily="18" charset="0"/>
              </a:rPr>
              <a:t>;</a:t>
            </a:r>
            <a:endParaRPr lang="ru-RU" sz="2200" dirty="0" smtClean="0">
              <a:solidFill>
                <a:schemeClr val="tx1"/>
              </a:solidFill>
              <a:latin typeface="Times New Roman" pitchFamily="18" charset="0"/>
              <a:cs typeface="Times New Roman" pitchFamily="18" charset="0"/>
            </a:endParaRPr>
          </a:p>
          <a:p>
            <a:pPr lvl="0" algn="just"/>
            <a:r>
              <a:rPr lang="en-US" sz="2200" dirty="0" err="1" smtClean="0">
                <a:solidFill>
                  <a:schemeClr val="tx1"/>
                </a:solidFill>
                <a:latin typeface="Times New Roman" pitchFamily="18" charset="0"/>
                <a:cs typeface="Times New Roman" pitchFamily="18" charset="0"/>
              </a:rPr>
              <a:t>butun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tadqikotning</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umumiy</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metodologiyasini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asoslash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o‘lchash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baholash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mezonlarini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aniqlash</a:t>
            </a:r>
            <a:r>
              <a:rPr lang="en-US" sz="2200" dirty="0" smtClean="0">
                <a:solidFill>
                  <a:schemeClr val="tx1"/>
                </a:solidFill>
                <a:latin typeface="Times New Roman" pitchFamily="18" charset="0"/>
                <a:cs typeface="Times New Roman" pitchFamily="18" charset="0"/>
              </a:rPr>
              <a:t>;</a:t>
            </a:r>
            <a:endParaRPr lang="ru-RU" sz="2200" dirty="0" smtClean="0">
              <a:solidFill>
                <a:schemeClr val="tx1"/>
              </a:solidFill>
              <a:latin typeface="Times New Roman" pitchFamily="18" charset="0"/>
              <a:cs typeface="Times New Roman" pitchFamily="18" charset="0"/>
            </a:endParaRPr>
          </a:p>
          <a:p>
            <a:pPr lvl="0" algn="just"/>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tadqiqot</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echimi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variantlarini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tahlil</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qilish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tanlangan</a:t>
            </a:r>
            <a:r>
              <a:rPr lang="en-US" sz="2200" dirty="0" smtClean="0">
                <a:solidFill>
                  <a:schemeClr val="tx1"/>
                </a:solidFill>
                <a:latin typeface="Times New Roman" pitchFamily="18" charset="0"/>
                <a:cs typeface="Times New Roman" pitchFamily="18" charset="0"/>
              </a:rPr>
              <a:t> variant </a:t>
            </a:r>
            <a:r>
              <a:rPr lang="en-US" sz="2200" dirty="0" err="1" smtClean="0">
                <a:solidFill>
                  <a:schemeClr val="tx1"/>
                </a:solidFill>
                <a:latin typeface="Times New Roman" pitchFamily="18" charset="0"/>
                <a:cs typeface="Times New Roman" pitchFamily="18" charset="0"/>
              </a:rPr>
              <a:t>mavjud</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echimlardan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yangisi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hamda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istiqbollisi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ekanligini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asoslash</a:t>
            </a:r>
            <a:r>
              <a:rPr lang="en-US" sz="2200" dirty="0" smtClean="0">
                <a:solidFill>
                  <a:schemeClr val="tx1"/>
                </a:solidFill>
                <a:latin typeface="Times New Roman" pitchFamily="18" charset="0"/>
                <a:cs typeface="Times New Roman" pitchFamily="18" charset="0"/>
              </a:rPr>
              <a:t>.</a:t>
            </a:r>
            <a:endParaRPr lang="ru-RU" sz="2200" dirty="0" smtClean="0">
              <a:solidFill>
                <a:schemeClr val="tx1"/>
              </a:solidFill>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00108"/>
            <a:ext cx="8229600" cy="5626121"/>
          </a:xfrm>
        </p:spPr>
        <p:txBody>
          <a:bodyPr/>
          <a:lstStyle/>
          <a:p>
            <a:pPr algn="just"/>
            <a:r>
              <a:rPr lang="en-US"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
        <p:nvSpPr>
          <p:cNvPr id="4" name="Прямоугольник с двумя вырезанными противолежащими углами 3"/>
          <p:cNvSpPr/>
          <p:nvPr/>
        </p:nvSpPr>
        <p:spPr>
          <a:xfrm>
            <a:off x="142844" y="1000108"/>
            <a:ext cx="8858312" cy="5429288"/>
          </a:xfrm>
          <a:prstGeom prst="snip2Diag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Muammoni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yoyish</a:t>
            </a:r>
            <a:r>
              <a:rPr lang="en-US" sz="2400" b="1" dirty="0" smtClean="0">
                <a:solidFill>
                  <a:schemeClr val="tx1"/>
                </a:solidFill>
                <a:latin typeface="Times New Roman" pitchFamily="18" charset="0"/>
                <a:cs typeface="Times New Roman" pitchFamily="18" charset="0"/>
              </a:rPr>
              <a: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Ilmiy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metodologik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ilmiy-texnikaviy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karashda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qirrali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muammoday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ko‘rinadi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Aslida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echimini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topish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jarayonida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kamrovli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ekanligi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yoki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ko‘p</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qirraligi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aniklanadi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echimi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ko‘pincha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yoyilishi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mos</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xususiy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echimlarini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topishga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to‘g‘ri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kanday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xususiy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bog‘lovchi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aniqlovchi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tugunlovchi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xususiyatga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bo‘lgan</a:t>
            </a:r>
            <a:r>
              <a:rPr lang="en-US" sz="2400" dirty="0" smtClean="0">
                <a:solidFill>
                  <a:schemeClr val="tx1"/>
                </a:solidFill>
                <a:latin typeface="Times New Roman" pitchFamily="18" charset="0"/>
                <a:cs typeface="Times New Roman" pitchFamily="18" charset="0"/>
              </a:rPr>
              <a:t> bosh </a:t>
            </a:r>
            <a:r>
              <a:rPr lang="en-US" sz="2400" dirty="0" err="1" smtClean="0">
                <a:solidFill>
                  <a:schemeClr val="tx1"/>
                </a:solidFill>
                <a:latin typeface="Times New Roman" pitchFamily="18" charset="0"/>
                <a:cs typeface="Times New Roman" pitchFamily="18" charset="0"/>
              </a:rPr>
              <a:t>muammo</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atrofida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jamlanadi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Bunda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xususiy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echish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tadqiqotchining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qo‘liga</a:t>
            </a:r>
            <a:r>
              <a:rPr lang="en-US" sz="2400" dirty="0" smtClean="0">
                <a:solidFill>
                  <a:schemeClr val="tx1"/>
                </a:solidFill>
                <a:latin typeface="Times New Roman" pitchFamily="18" charset="0"/>
                <a:cs typeface="Times New Roman" pitchFamily="18" charset="0"/>
              </a:rPr>
              <a:t> bosh </a:t>
            </a:r>
            <a:r>
              <a:rPr lang="en-US" sz="2400" dirty="0" err="1" smtClean="0">
                <a:solidFill>
                  <a:schemeClr val="tx1"/>
                </a:solidFill>
                <a:latin typeface="Times New Roman" pitchFamily="18" charset="0"/>
                <a:cs typeface="Times New Roman" pitchFamily="18" charset="0"/>
              </a:rPr>
              <a:t>muammo</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echimiga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javob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izlashda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ma’lumotlar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axborotlar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dalillarni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beradi.Xususiy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ma’lum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darajada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asosiy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rejalariga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o‘xshash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bo‘ladi</a:t>
            </a:r>
            <a:r>
              <a:rPr lang="en-US" sz="2400" dirty="0" smtClean="0">
                <a:solidFill>
                  <a:schemeClr val="tx1"/>
                </a:solidFill>
                <a:latin typeface="Times New Roman" pitchFamily="18" charset="0"/>
                <a:cs typeface="Times New Roman" pitchFamily="18" charset="0"/>
              </a:rPr>
              <a:t>. </a:t>
            </a:r>
            <a:endParaRPr lang="ru-RU" sz="2400" dirty="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14282" y="1000108"/>
            <a:ext cx="8643998" cy="5500726"/>
          </a:xfrm>
          <a:prstGeom prst="rect">
            <a:avLst/>
          </a:prstGeom>
          <a:noFill/>
          <a:ln w="9525">
            <a:noFill/>
            <a:miter lim="800000"/>
            <a:headEnd/>
            <a:tailEnd/>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571480"/>
            <a:ext cx="8858312" cy="6143668"/>
          </a:xfrm>
          <a:solidFill>
            <a:srgbClr val="EEC5FF"/>
          </a:solidFill>
        </p:spPr>
        <p:txBody>
          <a:bodyPr/>
          <a:lstStyle/>
          <a:p>
            <a:pPr algn="ctr">
              <a:buNone/>
            </a:pPr>
            <a:r>
              <a:rPr lang="en-US" sz="2400" b="1" dirty="0" smtClean="0">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Ilmiy</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muammo</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o‘z</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mohiyatiga</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ko‘ra</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quyidagicha</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ko‘rinishlarda</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uchrashi</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mumkin</a:t>
            </a:r>
            <a:r>
              <a:rPr lang="en-US" sz="2400" b="1" dirty="0" smtClean="0">
                <a:solidFill>
                  <a:srgbClr val="FF0000"/>
                </a:solidFill>
                <a:latin typeface="Times New Roman" pitchFamily="18" charset="0"/>
                <a:cs typeface="Times New Roman" pitchFamily="18" charset="0"/>
              </a:rPr>
              <a:t>:</a:t>
            </a:r>
            <a:endParaRPr lang="ru-RU" sz="2400" dirty="0" smtClean="0">
              <a:solidFill>
                <a:srgbClr val="FF0000"/>
              </a:solidFill>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ijtimoiy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hodisalarning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rivojlanish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qonuniyatlariga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tayanib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jamiyat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taraqqiyotining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dolzarb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masalalarini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jamiyat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tarakqiyotiga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xizmat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dinamik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statistik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qonuniyatlarni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yaratish</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jamiyat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taraqqiyotiga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insoniyat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manfaatlariga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xizmat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iqtisodiy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masalalarni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metodologiyasini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yaratish</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demografik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siyosiy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sohalardagi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davlat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boshqaruvining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demokratik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tamoyillarini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qaratilgan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ilmiy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izlanishlar</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r>
              <a:rPr lang="en-US" sz="2400" dirty="0" err="1" smtClean="0">
                <a:latin typeface="Times New Roman" pitchFamily="18" charset="0"/>
                <a:cs typeface="Times New Roman" pitchFamily="18" charset="0"/>
              </a:rPr>
              <a:t>komil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inson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tarbiyasi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jamiyat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taraqqiyotidagi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roli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o‘rnini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ijtimoiy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jihatlarini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ilmiy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asoslash</a:t>
            </a:r>
            <a:endParaRPr lang="ru-RU" sz="2400" dirty="0">
              <a:latin typeface="Times New Roman" pitchFamily="18" charset="0"/>
              <a:cs typeface="Times New Roman" pitchFamily="18" charset="0"/>
            </a:endParaRPr>
          </a:p>
        </p:txBody>
      </p:sp>
      <p:pic>
        <p:nvPicPr>
          <p:cNvPr id="12291" name="Picture 3" descr="C:\Users\Dream\Desktop\Slayd\IMG_20190421_205829_924.jpg"/>
          <p:cNvPicPr>
            <a:picLocks noChangeAspect="1" noChangeArrowheads="1"/>
          </p:cNvPicPr>
          <p:nvPr/>
        </p:nvPicPr>
        <p:blipFill>
          <a:blip r:embed="rId2" cstate="print"/>
          <a:srcRect/>
          <a:stretch>
            <a:fillRect/>
          </a:stretch>
        </p:blipFill>
        <p:spPr bwMode="auto">
          <a:xfrm>
            <a:off x="5643570" y="5072074"/>
            <a:ext cx="3340760" cy="1633524"/>
          </a:xfrm>
          <a:prstGeom prst="rect">
            <a:avLst/>
          </a:prstGeom>
          <a:noFill/>
        </p:spPr>
      </p:pic>
      <p:pic>
        <p:nvPicPr>
          <p:cNvPr id="12293" name="Picture 5" descr="C:\Users\Dream\Desktop\Slayd\IMG_20190421_205525_145.jpg"/>
          <p:cNvPicPr>
            <a:picLocks noChangeAspect="1" noChangeArrowheads="1"/>
          </p:cNvPicPr>
          <p:nvPr/>
        </p:nvPicPr>
        <p:blipFill>
          <a:blip r:embed="rId3"/>
          <a:srcRect/>
          <a:stretch>
            <a:fillRect/>
          </a:stretch>
        </p:blipFill>
        <p:spPr bwMode="auto">
          <a:xfrm>
            <a:off x="3357554" y="5429264"/>
            <a:ext cx="2286016" cy="1241417"/>
          </a:xfrm>
          <a:prstGeom prst="rect">
            <a:avLst/>
          </a:prstGeom>
          <a:noFill/>
        </p:spPr>
      </p:pic>
      <p:pic>
        <p:nvPicPr>
          <p:cNvPr id="12294" name="Picture 6" descr="C:\Users\Dream\Desktop\Slayd\IMG_20190421_205458_191.jpg"/>
          <p:cNvPicPr>
            <a:picLocks noChangeAspect="1" noChangeArrowheads="1"/>
          </p:cNvPicPr>
          <p:nvPr/>
        </p:nvPicPr>
        <p:blipFill>
          <a:blip r:embed="rId4"/>
          <a:srcRect/>
          <a:stretch>
            <a:fillRect/>
          </a:stretch>
        </p:blipFill>
        <p:spPr bwMode="auto">
          <a:xfrm>
            <a:off x="785786" y="5429264"/>
            <a:ext cx="2571768" cy="126205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00108"/>
            <a:ext cx="8229600" cy="4983179"/>
          </a:xfrm>
        </p:spPr>
        <p:txBody>
          <a:bodyPr/>
          <a:lstStyle/>
          <a:p>
            <a:r>
              <a:rPr lang="en-US" sz="2400" b="1" dirty="0" err="1" smtClean="0">
                <a:latin typeface="Times New Roman" pitchFamily="18" charset="0"/>
                <a:cs typeface="Times New Roman" pitchFamily="18" charset="0"/>
              </a:rPr>
              <a:t>Ilmiy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tadqiqot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ob’ektiv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borliqni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qonuniylikni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dunyo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barqarorligi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hodisalari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aloqadorligini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o‘rganadigan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jarayondir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inson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ongining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fikrining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ilmiy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tadqiqot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yordamida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boshqariladigan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noaniqlikdan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aniqlikka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oddiydan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murakkabga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to‘liqmaslikdan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to‘liqlikka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yo‘naltirilgan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murakkab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jarayon.Demak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murakkab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qirrali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variantli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dinamik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tizim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sifatida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qarash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mumkin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sababli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boshqarish</a:t>
            </a:r>
            <a:r>
              <a:rPr lang="en-US" sz="2400" dirty="0" smtClean="0">
                <a:latin typeface="Times New Roman" pitchFamily="18" charset="0"/>
                <a:cs typeface="Times New Roman" pitchFamily="18" charset="0"/>
              </a:rPr>
              <a:t> ham </a:t>
            </a:r>
            <a:r>
              <a:rPr lang="en-US" sz="2400" dirty="0" err="1" smtClean="0">
                <a:latin typeface="Times New Roman" pitchFamily="18" charset="0"/>
                <a:cs typeface="Times New Roman" pitchFamily="18" charset="0"/>
              </a:rPr>
              <a:t>o‘ziga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innovatsion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yondashuvni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mazkur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boshqarishning</a:t>
            </a:r>
            <a:r>
              <a:rPr lang="en-US" sz="2400" dirty="0" smtClean="0">
                <a:latin typeface="Times New Roman" pitchFamily="18" charset="0"/>
                <a:cs typeface="Times New Roman" pitchFamily="18" charset="0"/>
              </a:rPr>
              <a:t> optimal </a:t>
            </a:r>
            <a:r>
              <a:rPr lang="en-US" sz="2400" dirty="0" err="1" smtClean="0">
                <a:latin typeface="Times New Roman" pitchFamily="18" charset="0"/>
                <a:cs typeface="Times New Roman" pitchFamily="18" charset="0"/>
              </a:rPr>
              <a:t>variantlarini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imkonini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beradi</a:t>
            </a:r>
            <a:r>
              <a:rPr lang="en-US"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pic>
        <p:nvPicPr>
          <p:cNvPr id="7170" name="Picture 2" descr="C:\Users\Dream\Desktop\Slayd\IMG_20190421_205451_718.jpg"/>
          <p:cNvPicPr>
            <a:picLocks noChangeAspect="1" noChangeArrowheads="1"/>
          </p:cNvPicPr>
          <p:nvPr/>
        </p:nvPicPr>
        <p:blipFill>
          <a:blip r:embed="rId2"/>
          <a:srcRect/>
          <a:stretch>
            <a:fillRect/>
          </a:stretch>
        </p:blipFill>
        <p:spPr bwMode="auto">
          <a:xfrm>
            <a:off x="6477004" y="4714884"/>
            <a:ext cx="2666996" cy="2143116"/>
          </a:xfrm>
          <a:prstGeom prst="rect">
            <a:avLst/>
          </a:prstGeom>
          <a:noFill/>
        </p:spPr>
      </p:pic>
      <p:pic>
        <p:nvPicPr>
          <p:cNvPr id="7171" name="Picture 3" descr="C:\Users\Dream\Desktop\Slayd\IMG_20190421_205702_706.jpg"/>
          <p:cNvPicPr>
            <a:picLocks noChangeAspect="1" noChangeArrowheads="1"/>
          </p:cNvPicPr>
          <p:nvPr/>
        </p:nvPicPr>
        <p:blipFill>
          <a:blip r:embed="rId3"/>
          <a:srcRect/>
          <a:stretch>
            <a:fillRect/>
          </a:stretch>
        </p:blipFill>
        <p:spPr bwMode="auto">
          <a:xfrm>
            <a:off x="2714612" y="4857760"/>
            <a:ext cx="3786174" cy="2000240"/>
          </a:xfrm>
          <a:prstGeom prst="rect">
            <a:avLst/>
          </a:prstGeom>
          <a:noFill/>
        </p:spPr>
      </p:pic>
      <p:pic>
        <p:nvPicPr>
          <p:cNvPr id="7172" name="Picture 4" descr="C:\Users\Dream\Desktop\Slayd\IMG_20190421_205707_461.jpg"/>
          <p:cNvPicPr>
            <a:picLocks noChangeAspect="1" noChangeArrowheads="1"/>
          </p:cNvPicPr>
          <p:nvPr/>
        </p:nvPicPr>
        <p:blipFill>
          <a:blip r:embed="rId4"/>
          <a:srcRect/>
          <a:stretch>
            <a:fillRect/>
          </a:stretch>
        </p:blipFill>
        <p:spPr bwMode="auto">
          <a:xfrm>
            <a:off x="0" y="4714884"/>
            <a:ext cx="3071802" cy="2143116"/>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p:spPr>
        <p:txBody>
          <a:bodyPr/>
          <a:lstStyle/>
          <a:p>
            <a:r>
              <a:rPr lang="en-US" sz="2400" b="1" dirty="0" err="1" smtClean="0">
                <a:latin typeface="Times New Roman" pitchFamily="18" charset="0"/>
                <a:cs typeface="Times New Roman" pitchFamily="18" charset="0"/>
              </a:rPr>
              <a:t>Ilmiy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tadqiqot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olib</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borishning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algoritmik</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bosqichlari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Ta’lim-tarbiya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qanday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jamiyatda</a:t>
            </a:r>
            <a:r>
              <a:rPr lang="en-US" sz="2400" dirty="0" smtClean="0">
                <a:latin typeface="Times New Roman" pitchFamily="18" charset="0"/>
                <a:cs typeface="Times New Roman" pitchFamily="18" charset="0"/>
              </a:rPr>
              <a:t> ham </a:t>
            </a:r>
            <a:r>
              <a:rPr lang="en-US" sz="2400" dirty="0" err="1" smtClean="0">
                <a:latin typeface="Times New Roman" pitchFamily="18" charset="0"/>
                <a:cs typeface="Times New Roman" pitchFamily="18" charset="0"/>
              </a:rPr>
              <a:t>o‘ziga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davr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talablari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ko‘rsatib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o‘sha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jamiyatdagi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mutaxassis-olimlar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tomonidan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amalga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oshirilgan</a:t>
            </a:r>
            <a:r>
              <a:rPr lang="en-US" sz="2400" dirty="0" smtClean="0">
                <a:latin typeface="Times New Roman" pitchFamily="18" charset="0"/>
                <a:cs typeface="Times New Roman" pitchFamily="18" charset="0"/>
              </a:rPr>
              <a:t>. Bu </a:t>
            </a:r>
            <a:r>
              <a:rPr lang="en-US" sz="2400" dirty="0" err="1" smtClean="0">
                <a:latin typeface="Times New Roman" pitchFamily="18" charset="0"/>
                <a:cs typeface="Times New Roman" pitchFamily="18" charset="0"/>
              </a:rPr>
              <a:t>boradagi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mutaxassislarni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tayyorlashning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o‘zi</a:t>
            </a:r>
            <a:r>
              <a:rPr lang="en-US" sz="2400" dirty="0" smtClean="0">
                <a:latin typeface="Times New Roman" pitchFamily="18" charset="0"/>
                <a:cs typeface="Times New Roman" pitchFamily="18" charset="0"/>
              </a:rPr>
              <a:t> ham </a:t>
            </a:r>
            <a:r>
              <a:rPr lang="en-US" sz="2400" dirty="0" err="1" smtClean="0">
                <a:latin typeface="Times New Roman" pitchFamily="18" charset="0"/>
                <a:cs typeface="Times New Roman" pitchFamily="18" charset="0"/>
              </a:rPr>
              <a:t>alohida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a:t>
            </a:r>
            <a:r>
              <a:rPr lang="en-US" sz="2400" dirty="0" smtClean="0">
                <a:latin typeface="Times New Roman" pitchFamily="18" charset="0"/>
                <a:cs typeface="Times New Roman" pitchFamily="18" charset="0"/>
              </a:rPr>
              <a:t> optimal </a:t>
            </a:r>
            <a:r>
              <a:rPr lang="en-US" sz="2400" dirty="0" err="1" smtClean="0">
                <a:latin typeface="Times New Roman" pitchFamily="18" charset="0"/>
                <a:cs typeface="Times New Roman" pitchFamily="18" charset="0"/>
              </a:rPr>
              <a:t>boshqarish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jamiyat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taraqqiyotini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belgilashdagi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muhim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asoslardan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biridir.Ma’lumki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muntazam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ravishda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harakatlanib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turuvchi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dinamik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tizimdir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sababli</a:t>
            </a:r>
            <a:r>
              <a:rPr lang="en-US" sz="2400" dirty="0" smtClean="0">
                <a:latin typeface="Times New Roman" pitchFamily="18" charset="0"/>
                <a:cs typeface="Times New Roman" pitchFamily="18" charset="0"/>
              </a:rPr>
              <a:t> ham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tizimini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boshqarishni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qo‘yilgan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rejalashtirilgan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echimiga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mos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qat’iy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algoritmini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tuzib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lozim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bo‘ladi</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pic>
        <p:nvPicPr>
          <p:cNvPr id="8194" name="Picture 2" descr="C:\Users\Dream\Desktop\Slayd\IMG_20190421_205718_470.jpg"/>
          <p:cNvPicPr>
            <a:picLocks noChangeAspect="1" noChangeArrowheads="1"/>
          </p:cNvPicPr>
          <p:nvPr/>
        </p:nvPicPr>
        <p:blipFill>
          <a:blip r:embed="rId2"/>
          <a:srcRect/>
          <a:stretch>
            <a:fillRect/>
          </a:stretch>
        </p:blipFill>
        <p:spPr bwMode="auto">
          <a:xfrm>
            <a:off x="5857884" y="5143512"/>
            <a:ext cx="3286116" cy="1714488"/>
          </a:xfrm>
          <a:prstGeom prst="rect">
            <a:avLst/>
          </a:prstGeom>
          <a:noFill/>
        </p:spPr>
      </p:pic>
      <p:pic>
        <p:nvPicPr>
          <p:cNvPr id="8195" name="Picture 3" descr="C:\Users\Dream\Desktop\Slayd\IMG_20190421_205735_314.jpg"/>
          <p:cNvPicPr>
            <a:picLocks noChangeAspect="1" noChangeArrowheads="1"/>
          </p:cNvPicPr>
          <p:nvPr/>
        </p:nvPicPr>
        <p:blipFill>
          <a:blip r:embed="rId3"/>
          <a:srcRect/>
          <a:stretch>
            <a:fillRect/>
          </a:stretch>
        </p:blipFill>
        <p:spPr bwMode="auto">
          <a:xfrm>
            <a:off x="2928926" y="5143512"/>
            <a:ext cx="2960686" cy="1714488"/>
          </a:xfrm>
          <a:prstGeom prst="rect">
            <a:avLst/>
          </a:prstGeom>
          <a:noFill/>
        </p:spPr>
      </p:pic>
      <p:pic>
        <p:nvPicPr>
          <p:cNvPr id="8196" name="Picture 4" descr="C:\Users\Dream\Desktop\Slayd\IMG_20190421_205748_326.jpg"/>
          <p:cNvPicPr>
            <a:picLocks noChangeAspect="1" noChangeArrowheads="1"/>
          </p:cNvPicPr>
          <p:nvPr/>
        </p:nvPicPr>
        <p:blipFill>
          <a:blip r:embed="rId4"/>
          <a:srcRect/>
          <a:stretch>
            <a:fillRect/>
          </a:stretch>
        </p:blipFill>
        <p:spPr bwMode="auto">
          <a:xfrm>
            <a:off x="0" y="5143512"/>
            <a:ext cx="2973705" cy="1714488"/>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idx="1"/>
          </p:nvPr>
        </p:nvSpPr>
        <p:spPr>
          <a:xfrm>
            <a:off x="500034" y="928670"/>
            <a:ext cx="8229600" cy="5197493"/>
          </a:xfrm>
        </p:spPr>
        <p:txBody>
          <a:bodyPr/>
          <a:lstStyle/>
          <a:p>
            <a:pPr algn="ctr">
              <a:buNone/>
            </a:pPr>
            <a:r>
              <a:rPr lang="en-US" sz="2400" b="1" dirty="0" smtClean="0">
                <a:solidFill>
                  <a:srgbClr val="7030A0"/>
                </a:solidFill>
                <a:latin typeface="Times New Roman" pitchFamily="18" charset="0"/>
                <a:cs typeface="Times New Roman" pitchFamily="18" charset="0"/>
              </a:rPr>
              <a:t>	</a:t>
            </a:r>
            <a:endParaRPr lang="ru-RU" sz="2400" b="1" dirty="0" smtClean="0">
              <a:solidFill>
                <a:srgbClr val="7030A0"/>
              </a:solidFill>
              <a:latin typeface="Times New Roman" pitchFamily="18" charset="0"/>
              <a:cs typeface="Times New Roman" pitchFamily="18" charset="0"/>
            </a:endParaRPr>
          </a:p>
          <a:p>
            <a:r>
              <a:rPr lang="en-US"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p:txBody>
      </p:sp>
      <p:sp>
        <p:nvSpPr>
          <p:cNvPr id="6" name="Скругленный прямоугольник 5"/>
          <p:cNvSpPr/>
          <p:nvPr/>
        </p:nvSpPr>
        <p:spPr>
          <a:xfrm>
            <a:off x="142844" y="2071678"/>
            <a:ext cx="8858312" cy="4500594"/>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latin typeface="Times New Roman" pitchFamily="18" charset="0"/>
                <a:cs typeface="Times New Roman" pitchFamily="18" charset="0"/>
              </a:rPr>
              <a:t>             </a:t>
            </a:r>
            <a:r>
              <a:rPr lang="en-US" sz="2000" dirty="0" smtClean="0">
                <a:solidFill>
                  <a:schemeClr val="tx1"/>
                </a:solidFill>
                <a:latin typeface="Times New Roman" pitchFamily="18" charset="0"/>
                <a:cs typeface="Times New Roman" pitchFamily="18" charset="0"/>
              </a:rPr>
              <a:t>II    </a:t>
            </a:r>
            <a:r>
              <a:rPr lang="en-US" sz="2000" dirty="0" err="1" smtClean="0">
                <a:solidFill>
                  <a:schemeClr val="tx1"/>
                </a:solidFill>
                <a:latin typeface="Times New Roman" pitchFamily="18" charset="0"/>
                <a:cs typeface="Times New Roman" pitchFamily="18" charset="0"/>
              </a:rPr>
              <a:t>bosqich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Yo‘nalishga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tegishli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muammolarni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aniqlash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va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ularni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o‘rganilmoqchi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bo‘lgan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mavzuni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e’tiborga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olgan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holda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turlarga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ajratish</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r>
              <a:rPr lang="en-US" sz="2000" dirty="0" smtClean="0">
                <a:solidFill>
                  <a:schemeClr val="tx1"/>
                </a:solidFill>
                <a:latin typeface="Times New Roman" pitchFamily="18" charset="0"/>
                <a:cs typeface="Times New Roman" pitchFamily="18" charset="0"/>
              </a:rPr>
              <a:t>           III  </a:t>
            </a:r>
            <a:r>
              <a:rPr lang="en-US" sz="2000" dirty="0" err="1" smtClean="0">
                <a:solidFill>
                  <a:schemeClr val="tx1"/>
                </a:solidFill>
                <a:latin typeface="Times New Roman" pitchFamily="18" charset="0"/>
                <a:cs typeface="Times New Roman" pitchFamily="18" charset="0"/>
              </a:rPr>
              <a:t>boskich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Turlariga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ajratilgan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mavzulardan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muayyan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tadqiqotga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tegishlisi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mosi</a:t>
            </a:r>
            <a:r>
              <a:rPr lang="en-US" sz="2000" dirty="0" smtClean="0">
                <a:solidFill>
                  <a:schemeClr val="tx1"/>
                </a:solidFill>
                <a:latin typeface="Times New Roman" pitchFamily="18" charset="0"/>
                <a:cs typeface="Times New Roman" pitchFamily="18" charset="0"/>
              </a:rPr>
              <a:t>)</a:t>
            </a:r>
            <a:r>
              <a:rPr lang="en-US" sz="2000" dirty="0" err="1" smtClean="0">
                <a:solidFill>
                  <a:schemeClr val="tx1"/>
                </a:solidFill>
                <a:latin typeface="Times New Roman" pitchFamily="18" charset="0"/>
                <a:cs typeface="Times New Roman" pitchFamily="18" charset="0"/>
              </a:rPr>
              <a:t>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aniqlash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tadqiqot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mavzusini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aniqlash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va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mavzuga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tegishli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muammolarning</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o‘rganilganlik</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darajasini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taxlil</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qilish</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r>
              <a:rPr lang="en-US" sz="2000" dirty="0" smtClean="0">
                <a:solidFill>
                  <a:schemeClr val="tx1"/>
                </a:solidFill>
                <a:latin typeface="Times New Roman" pitchFamily="18" charset="0"/>
                <a:cs typeface="Times New Roman" pitchFamily="18" charset="0"/>
              </a:rPr>
              <a:t>           IV  </a:t>
            </a:r>
            <a:r>
              <a:rPr lang="en-US" sz="2000" dirty="0" err="1" smtClean="0">
                <a:solidFill>
                  <a:schemeClr val="tx1"/>
                </a:solidFill>
                <a:latin typeface="Times New Roman" pitchFamily="18" charset="0"/>
                <a:cs typeface="Times New Roman" pitchFamily="18" charset="0"/>
              </a:rPr>
              <a:t>bosqich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Mavzuga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tegishli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tadkiqot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manbaini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aniqlash</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r>
              <a:rPr lang="en-US" sz="2000" dirty="0" smtClean="0">
                <a:solidFill>
                  <a:schemeClr val="tx1"/>
                </a:solidFill>
                <a:latin typeface="Times New Roman" pitchFamily="18" charset="0"/>
                <a:cs typeface="Times New Roman" pitchFamily="18" charset="0"/>
              </a:rPr>
              <a:t>           V   </a:t>
            </a:r>
            <a:r>
              <a:rPr lang="en-US" sz="2000" dirty="0" err="1" smtClean="0">
                <a:solidFill>
                  <a:schemeClr val="tx1"/>
                </a:solidFill>
                <a:latin typeface="Times New Roman" pitchFamily="18" charset="0"/>
                <a:cs typeface="Times New Roman" pitchFamily="18" charset="0"/>
              </a:rPr>
              <a:t>bosqich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Tadqiqot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manbaidan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yig‘ilgan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ma’lumotlarni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tahlil</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qilish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va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ularni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sinflarga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ajratish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Tadqiqot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axborotga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aylantirish</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r>
              <a:rPr lang="en-US" sz="2000" dirty="0" smtClean="0">
                <a:solidFill>
                  <a:schemeClr val="tx1"/>
                </a:solidFill>
                <a:latin typeface="Times New Roman" pitchFamily="18" charset="0"/>
                <a:cs typeface="Times New Roman" pitchFamily="18" charset="0"/>
              </a:rPr>
              <a:t>           VII   </a:t>
            </a:r>
            <a:r>
              <a:rPr lang="en-US" sz="2000" dirty="0" err="1" smtClean="0">
                <a:solidFill>
                  <a:schemeClr val="tx1"/>
                </a:solidFill>
                <a:latin typeface="Times New Roman" pitchFamily="18" charset="0"/>
                <a:cs typeface="Times New Roman" pitchFamily="18" charset="0"/>
              </a:rPr>
              <a:t>bosqich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Manba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bo‘yicha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olib</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boriladigan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ilmiy</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tadkiqot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ishiga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tegishli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ma’lumotlar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omborini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yaratish</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r>
              <a:rPr lang="en-US" sz="2000" dirty="0" smtClean="0">
                <a:solidFill>
                  <a:schemeClr val="tx1"/>
                </a:solidFill>
                <a:latin typeface="Times New Roman" pitchFamily="18" charset="0"/>
                <a:cs typeface="Times New Roman" pitchFamily="18" charset="0"/>
              </a:rPr>
              <a:t>           VIII  </a:t>
            </a:r>
            <a:r>
              <a:rPr lang="en-US" sz="2000" dirty="0" err="1" smtClean="0">
                <a:solidFill>
                  <a:schemeClr val="tx1"/>
                </a:solidFill>
                <a:latin typeface="Times New Roman" pitchFamily="18" charset="0"/>
                <a:cs typeface="Times New Roman" pitchFamily="18" charset="0"/>
              </a:rPr>
              <a:t>bosqich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Tadqiqot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manbai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va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ular</a:t>
            </a:r>
            <a:r>
              <a:rPr lang="en-US" sz="2000" dirty="0" smtClean="0">
                <a:solidFill>
                  <a:schemeClr val="tx1"/>
                </a:solidFill>
                <a:latin typeface="Times New Roman" pitchFamily="18" charset="0"/>
                <a:cs typeface="Times New Roman" pitchFamily="18" charset="0"/>
              </a:rPr>
              <a:t> </a:t>
            </a:r>
          </a:p>
          <a:p>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asosida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yigilgan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axborotlar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ombori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banki</a:t>
            </a:r>
            <a:r>
              <a:rPr lang="en-US" sz="2000" dirty="0" smtClean="0">
                <a:solidFill>
                  <a:schemeClr val="tx1"/>
                </a:solidFill>
                <a:latin typeface="Times New Roman" pitchFamily="18" charset="0"/>
                <a:cs typeface="Times New Roman" pitchFamily="18" charset="0"/>
              </a:rPr>
              <a:t>)</a:t>
            </a:r>
            <a:r>
              <a:rPr lang="en-US" sz="2000" dirty="0" err="1" smtClean="0">
                <a:solidFill>
                  <a:schemeClr val="tx1"/>
                </a:solidFill>
                <a:latin typeface="Times New Roman" pitchFamily="18" charset="0"/>
                <a:cs typeface="Times New Roman" pitchFamily="18" charset="0"/>
              </a:rPr>
              <a:t>ni</a:t>
            </a:r>
            <a:endParaRPr lang="en-US" sz="2000" dirty="0" smtClean="0">
              <a:solidFill>
                <a:schemeClr val="tx1"/>
              </a:solidFill>
              <a:latin typeface="Times New Roman" pitchFamily="18" charset="0"/>
              <a:cs typeface="Times New Roman" pitchFamily="18" charset="0"/>
            </a:endParaRPr>
          </a:p>
          <a:p>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e’tiborga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olib</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boshqaruv</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Algoritmini</a:t>
            </a:r>
            <a:endParaRPr lang="en-US" sz="2000" dirty="0" smtClean="0">
              <a:solidFill>
                <a:schemeClr val="tx1"/>
              </a:solidFill>
              <a:latin typeface="Times New Roman" pitchFamily="18" charset="0"/>
              <a:cs typeface="Times New Roman" pitchFamily="18" charset="0"/>
            </a:endParaRPr>
          </a:p>
          <a:p>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ishlab</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chiqish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tadkiqot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rejasini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ishlab</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chiqish</a:t>
            </a:r>
            <a:r>
              <a:rPr lang="en-US" sz="2000" dirty="0" smtClean="0">
                <a:solidFill>
                  <a:schemeClr val="tx1"/>
                </a:solidFill>
                <a:latin typeface="Times New Roman" pitchFamily="18" charset="0"/>
                <a:cs typeface="Times New Roman" pitchFamily="18" charset="0"/>
              </a:rPr>
              <a:t>);</a:t>
            </a:r>
            <a:endParaRPr lang="ru-RU" sz="2000" dirty="0">
              <a:solidFill>
                <a:schemeClr val="tx1"/>
              </a:solidFill>
            </a:endParaRPr>
          </a:p>
        </p:txBody>
      </p:sp>
      <p:pic>
        <p:nvPicPr>
          <p:cNvPr id="7" name="Picture 4" descr="C:\Users\Dream\Desktop\Rasm\IMG_20190523_143849_453.jpg"/>
          <p:cNvPicPr>
            <a:picLocks noChangeAspect="1" noChangeArrowheads="1"/>
          </p:cNvPicPr>
          <p:nvPr/>
        </p:nvPicPr>
        <p:blipFill>
          <a:blip r:embed="rId2" cstate="print"/>
          <a:srcRect/>
          <a:stretch>
            <a:fillRect/>
          </a:stretch>
        </p:blipFill>
        <p:spPr bwMode="auto">
          <a:xfrm>
            <a:off x="5857884" y="5000636"/>
            <a:ext cx="3286116" cy="1857364"/>
          </a:xfrm>
          <a:prstGeom prst="rect">
            <a:avLst/>
          </a:prstGeom>
          <a:noFill/>
        </p:spPr>
      </p:pic>
      <p:sp>
        <p:nvSpPr>
          <p:cNvPr id="8" name="Прямоугольник с двумя вырезанными противолежащими углами 7"/>
          <p:cNvSpPr/>
          <p:nvPr/>
        </p:nvSpPr>
        <p:spPr>
          <a:xfrm>
            <a:off x="500034" y="500042"/>
            <a:ext cx="8072494" cy="150019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7030A0"/>
                </a:solidFill>
                <a:latin typeface="Times New Roman" pitchFamily="18" charset="0"/>
                <a:cs typeface="Times New Roman" pitchFamily="18" charset="0"/>
              </a:rPr>
              <a:t>Bu </a:t>
            </a:r>
            <a:r>
              <a:rPr lang="en-US" sz="2400" b="1" dirty="0" err="1" smtClean="0">
                <a:solidFill>
                  <a:srgbClr val="7030A0"/>
                </a:solidFill>
                <a:latin typeface="Times New Roman" pitchFamily="18" charset="0"/>
                <a:cs typeface="Times New Roman" pitchFamily="18" charset="0"/>
              </a:rPr>
              <a:t>sohada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olib</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borgan</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izlanishlar</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natijalari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mazkur</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muammo</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yechimini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topishni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quyidagi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ketma-ketlikda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izlashni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taqozo</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etdi</a:t>
            </a:r>
            <a:r>
              <a:rPr lang="en-US" sz="2400" b="1" dirty="0" smtClean="0">
                <a:solidFill>
                  <a:srgbClr val="7030A0"/>
                </a:solidFill>
                <a:latin typeface="Times New Roman" pitchFamily="18" charset="0"/>
                <a:cs typeface="Times New Roman" pitchFamily="18" charset="0"/>
              </a:rPr>
              <a:t>:</a:t>
            </a:r>
            <a:endParaRPr lang="ru-RU" sz="2400" dirty="0"/>
          </a:p>
        </p:txBody>
      </p:sp>
    </p:spTree>
  </p:cSld>
  <p:clrMapOvr>
    <a:masterClrMapping/>
  </p:clrMapOvr>
  <p:transition spd="slow">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Dream\Desktop\Slayd\IMG_20190421_205954_85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Содержимое 2"/>
          <p:cNvSpPr>
            <a:spLocks noGrp="1"/>
          </p:cNvSpPr>
          <p:nvPr>
            <p:ph idx="1"/>
          </p:nvPr>
        </p:nvSpPr>
        <p:spPr>
          <a:xfrm>
            <a:off x="500034" y="500042"/>
            <a:ext cx="8143932" cy="5929354"/>
          </a:xfrm>
          <a:solidFill>
            <a:srgbClr val="EEC5FF"/>
          </a:solidFill>
        </p:spPr>
        <p:txBody>
          <a:bodyPr/>
          <a:lstStyle/>
          <a:p>
            <a:r>
              <a:rPr lang="en-US" sz="1800" dirty="0" smtClean="0">
                <a:latin typeface="Times New Roman" pitchFamily="18" charset="0"/>
                <a:cs typeface="Times New Roman" pitchFamily="18" charset="0"/>
              </a:rPr>
              <a:t> IX   </a:t>
            </a:r>
            <a:r>
              <a:rPr lang="en-US" sz="1800" dirty="0" err="1" smtClean="0">
                <a:latin typeface="Times New Roman" pitchFamily="18" charset="0"/>
                <a:cs typeface="Times New Roman" pitchFamily="18" charset="0"/>
              </a:rPr>
              <a:t>bosqich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YUqoridagi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bosqichlar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asosida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tuzilgan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rejaga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mos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ilmiy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izlanishlarimizning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nazariy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asoslarini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chiqish</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           X  </a:t>
            </a:r>
            <a:r>
              <a:rPr lang="en-US" sz="1800" dirty="0" err="1" smtClean="0">
                <a:latin typeface="Times New Roman" pitchFamily="18" charset="0"/>
                <a:cs typeface="Times New Roman" pitchFamily="18" charset="0"/>
              </a:rPr>
              <a:t>bosqich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chikilgan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nazariy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asoslarni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ilmiy-uslubiy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jihatdan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tahlil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qilish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ulardan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ta’lim</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jarayonini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takomillashtirish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hamda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rivojlantirishga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oid</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manbalarni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belgilab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aniklab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chiqish</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           XI </a:t>
            </a:r>
            <a:r>
              <a:rPr lang="en-US" sz="1800" dirty="0" err="1" smtClean="0">
                <a:latin typeface="Times New Roman" pitchFamily="18" charset="0"/>
                <a:cs typeface="Times New Roman" pitchFamily="18" charset="0"/>
              </a:rPr>
              <a:t>bosqich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Pedagogik</a:t>
            </a:r>
            <a:r>
              <a:rPr lang="en-US" sz="1800" dirty="0" smtClean="0">
                <a:latin typeface="Times New Roman" pitchFamily="18" charset="0"/>
                <a:cs typeface="Times New Roman" pitchFamily="18" charset="0"/>
              </a:rPr>
              <a:t> samara </a:t>
            </a:r>
            <a:r>
              <a:rPr lang="en-US" sz="1800" dirty="0" err="1" smtClean="0">
                <a:latin typeface="Times New Roman" pitchFamily="18" charset="0"/>
                <a:cs typeface="Times New Roman" pitchFamily="18" charset="0"/>
              </a:rPr>
              <a:t>beradigan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ilmiy</a:t>
            </a:r>
            <a:r>
              <a:rPr lang="en-US" sz="1800" dirty="0" smtClean="0">
                <a:latin typeface="Times New Roman" pitchFamily="18" charset="0"/>
                <a:cs typeface="Times New Roman" pitchFamily="18" charset="0"/>
              </a:rPr>
              <a:t> - </a:t>
            </a:r>
            <a:r>
              <a:rPr lang="en-US" sz="1800" dirty="0" err="1" smtClean="0">
                <a:latin typeface="Times New Roman" pitchFamily="18" charset="0"/>
                <a:cs typeface="Times New Roman" pitchFamily="18" charset="0"/>
              </a:rPr>
              <a:t>uslubiy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ishlanmalar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yaratishga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kirishish</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           XII </a:t>
            </a:r>
            <a:r>
              <a:rPr lang="en-US" sz="1800" dirty="0" err="1" smtClean="0">
                <a:latin typeface="Times New Roman" pitchFamily="18" charset="0"/>
                <a:cs typeface="Times New Roman" pitchFamily="18" charset="0"/>
              </a:rPr>
              <a:t>bosqich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chiqilgan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uslubiyat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uslub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asosida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tajriba-sinov</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tashkillashtirish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natijalarini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tadqiqot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maqsadi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nuktai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nazaridan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tahlil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qilib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chikish</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           XIII </a:t>
            </a:r>
            <a:r>
              <a:rPr lang="en-US" sz="1800" dirty="0" err="1" smtClean="0">
                <a:latin typeface="Times New Roman" pitchFamily="18" charset="0"/>
                <a:cs typeface="Times New Roman" pitchFamily="18" charset="0"/>
              </a:rPr>
              <a:t>bosqich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Olingan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natijalar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bo‘yicha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pedagogik</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samaralarni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oshirish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mezonlarini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tahlil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qilib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ichidan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mazkur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mavzu</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uchun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muvofiqini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tanlash</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           XIV  </a:t>
            </a:r>
            <a:r>
              <a:rPr lang="en-US" sz="1800" dirty="0" err="1" smtClean="0">
                <a:latin typeface="Times New Roman" pitchFamily="18" charset="0"/>
                <a:cs typeface="Times New Roman" pitchFamily="18" charset="0"/>
              </a:rPr>
              <a:t>bosqich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Ilmiy</a:t>
            </a:r>
            <a:r>
              <a:rPr lang="en-US" sz="1800" dirty="0" smtClean="0">
                <a:latin typeface="Times New Roman" pitchFamily="18" charset="0"/>
                <a:cs typeface="Times New Roman" pitchFamily="18" charset="0"/>
              </a:rPr>
              <a:t> - </a:t>
            </a:r>
            <a:r>
              <a:rPr lang="en-US" sz="1800" dirty="0" err="1" smtClean="0">
                <a:latin typeface="Times New Roman" pitchFamily="18" charset="0"/>
                <a:cs typeface="Times New Roman" pitchFamily="18" charset="0"/>
              </a:rPr>
              <a:t>tadkiqot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natijalarining</a:t>
            </a: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pedagogik</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samaralarini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aniqlash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baqolash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hamda</a:t>
            </a: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ularning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joriy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etilishiga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yo‘riqnomalar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tayyorlash</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pPr>
              <a:buNone/>
            </a:pPr>
            <a:r>
              <a:rPr lang="en-US" sz="1800" dirty="0" smtClean="0">
                <a:latin typeface="Times New Roman" pitchFamily="18" charset="0"/>
                <a:cs typeface="Times New Roman" pitchFamily="18" charset="0"/>
              </a:rPr>
              <a:t>           XV  </a:t>
            </a:r>
            <a:r>
              <a:rPr lang="en-US" sz="1800" dirty="0" err="1" smtClean="0">
                <a:latin typeface="Times New Roman" pitchFamily="18" charset="0"/>
                <a:cs typeface="Times New Roman" pitchFamily="18" charset="0"/>
              </a:rPr>
              <a:t>boskich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Pedagogik</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samarali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ishlanmalarni</a:t>
            </a: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amaliyotga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joriy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etish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uchun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uslubiy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tavsiyalar</a:t>
            </a:r>
            <a:endParaRPr lang="en-US" sz="1800" dirty="0" smtClean="0">
              <a:latin typeface="Times New Roman" pitchFamily="18" charset="0"/>
              <a:cs typeface="Times New Roman" pitchFamily="18" charset="0"/>
            </a:endParaRPr>
          </a:p>
          <a:p>
            <a:pPr>
              <a:buNone/>
            </a:pP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ko‘rsatmalar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tayyorlash</a:t>
            </a:r>
            <a:r>
              <a:rPr lang="en-US"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p:txBody>
      </p:sp>
      <p:pic>
        <p:nvPicPr>
          <p:cNvPr id="10244" name="Picture 4" descr="C:\Users\Dream\Desktop\Slayd\IMG_20190421_205835_588.jpg"/>
          <p:cNvPicPr>
            <a:picLocks noChangeAspect="1" noChangeArrowheads="1"/>
          </p:cNvPicPr>
          <p:nvPr/>
        </p:nvPicPr>
        <p:blipFill>
          <a:blip r:embed="rId3"/>
          <a:srcRect/>
          <a:stretch>
            <a:fillRect/>
          </a:stretch>
        </p:blipFill>
        <p:spPr bwMode="auto">
          <a:xfrm>
            <a:off x="5857884" y="4071942"/>
            <a:ext cx="2786081" cy="2357435"/>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4983179"/>
          </a:xfrm>
        </p:spPr>
        <p:txBody>
          <a:bodyPr/>
          <a:lstStyle/>
          <a:p>
            <a:pPr>
              <a:buNone/>
            </a:pPr>
            <a:r>
              <a:rPr lang="en-US"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p:txBody>
      </p:sp>
      <p:sp>
        <p:nvSpPr>
          <p:cNvPr id="4" name="Прямоугольник с двумя вырезанными противолежащими углами 3"/>
          <p:cNvSpPr/>
          <p:nvPr/>
        </p:nvSpPr>
        <p:spPr>
          <a:xfrm>
            <a:off x="142844" y="1928802"/>
            <a:ext cx="8858312" cy="4786346"/>
          </a:xfrm>
          <a:prstGeom prst="snip2Diag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smtClean="0">
                <a:solidFill>
                  <a:schemeClr val="tx1"/>
                </a:solidFill>
                <a:latin typeface="Times New Roman" pitchFamily="18" charset="0"/>
                <a:cs typeface="Times New Roman" pitchFamily="18" charset="0"/>
              </a:rPr>
              <a:t>1)</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tahlil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natijasida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shakllangan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xulosa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taxminlarning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barchasiga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teskari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bo‘lmasligi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kerak</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2) </a:t>
            </a:r>
            <a:r>
              <a:rPr lang="en-US" sz="2400" dirty="0" err="1" smtClean="0">
                <a:solidFill>
                  <a:schemeClr val="tx1"/>
                </a:solidFill>
                <a:latin typeface="Times New Roman" pitchFamily="18" charset="0"/>
                <a:cs typeface="Times New Roman" pitchFamily="18" charset="0"/>
              </a:rPr>
              <a:t>xulosaning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ro‘y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berish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ehtimolligi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asoslangan</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3) </a:t>
            </a:r>
            <a:r>
              <a:rPr lang="en-US" sz="2400" dirty="0" err="1" smtClean="0">
                <a:solidFill>
                  <a:schemeClr val="tx1"/>
                </a:solidFill>
                <a:latin typeface="Times New Roman" pitchFamily="18" charset="0"/>
                <a:cs typeface="Times New Roman" pitchFamily="18" charset="0"/>
              </a:rPr>
              <a:t>shakllangan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kerak</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4) </a:t>
            </a:r>
            <a:r>
              <a:rPr lang="en-US" sz="2400" dirty="0" err="1" smtClean="0">
                <a:solidFill>
                  <a:schemeClr val="tx1"/>
                </a:solidFill>
                <a:latin typeface="Times New Roman" pitchFamily="18" charset="0"/>
                <a:cs typeface="Times New Roman" pitchFamily="18" charset="0"/>
              </a:rPr>
              <a:t>shakllangan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xulosaning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nechog‘lik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echimiga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erishishiga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ta’sir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ko‘rsata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olishgiga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e’tibor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qaratilib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unga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echimiga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etgunga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kadar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suyana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olishga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imkoniyat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yaratilgan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lozim</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5) </a:t>
            </a:r>
            <a:r>
              <a:rPr lang="en-US" sz="2400" dirty="0" err="1" smtClean="0">
                <a:solidFill>
                  <a:schemeClr val="tx1"/>
                </a:solidFill>
                <a:latin typeface="Times New Roman" pitchFamily="18" charset="0"/>
                <a:cs typeface="Times New Roman" pitchFamily="18" charset="0"/>
              </a:rPr>
              <a:t>ishchi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faraz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tadqikot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manbaiga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mos</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muammo</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echimiga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erishishni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ta’minlamog‘i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lozim</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6) </a:t>
            </a:r>
            <a:r>
              <a:rPr lang="en-US" sz="2400" dirty="0" err="1" smtClean="0">
                <a:solidFill>
                  <a:schemeClr val="tx1"/>
                </a:solidFill>
                <a:latin typeface="Times New Roman" pitchFamily="18" charset="0"/>
                <a:cs typeface="Times New Roman" pitchFamily="18" charset="0"/>
              </a:rPr>
              <a:t>ishchi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faraz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ilmiy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tadqiqot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ishining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asosiy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sharoitlarini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harakatlantiruvchi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kuchini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aniqlaydi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
        <p:nvSpPr>
          <p:cNvPr id="5" name="Прямоугольник с двумя вырезанными противолежащими углами 4"/>
          <p:cNvSpPr/>
          <p:nvPr/>
        </p:nvSpPr>
        <p:spPr>
          <a:xfrm>
            <a:off x="142844" y="500042"/>
            <a:ext cx="8786874" cy="135732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solidFill>
                  <a:srgbClr val="FF0000"/>
                </a:solidFill>
                <a:latin typeface="Times New Roman" pitchFamily="18" charset="0"/>
                <a:cs typeface="Times New Roman" pitchFamily="18" charset="0"/>
              </a:rPr>
              <a:t>Quyidagi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shartlarni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qoniqgira</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oladigan</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taxminlar</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ilmiy</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faraz</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bo‘la</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olishi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mumkin</a:t>
            </a:r>
            <a:r>
              <a:rPr lang="en-US" sz="2800" b="1" dirty="0" smtClean="0">
                <a:solidFill>
                  <a:srgbClr val="FF0000"/>
                </a:solidFill>
                <a:latin typeface="Times New Roman" pitchFamily="18" charset="0"/>
                <a:cs typeface="Times New Roman" pitchFamily="18" charset="0"/>
              </a:rPr>
              <a:t>:</a:t>
            </a:r>
            <a:endParaRPr lang="ru-RU" sz="2800" dirty="0">
              <a:solidFill>
                <a:srgbClr val="FF0000"/>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Dream\Desktop\Slayd\IMG_20190421_210018_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Содержимое 2"/>
          <p:cNvSpPr>
            <a:spLocks noGrp="1"/>
          </p:cNvSpPr>
          <p:nvPr>
            <p:ph idx="1"/>
          </p:nvPr>
        </p:nvSpPr>
        <p:spPr>
          <a:xfrm>
            <a:off x="457200" y="642918"/>
            <a:ext cx="8229600" cy="5715040"/>
          </a:xfrm>
          <a:solidFill>
            <a:srgbClr val="EEC5FF"/>
          </a:solidFill>
        </p:spPr>
        <p:txBody>
          <a:bodyPr/>
          <a:lstStyle/>
          <a:p>
            <a:pPr algn="ctr">
              <a:buNone/>
            </a:pPr>
            <a:r>
              <a:rPr lang="en-US" sz="2000" b="1" dirty="0" smtClean="0">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Nazorat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savollar</a:t>
            </a:r>
            <a:r>
              <a:rPr lang="ru-RU" sz="2800" b="1" dirty="0" smtClean="0">
                <a:solidFill>
                  <a:srgbClr val="FF0000"/>
                </a:solidFill>
                <a:latin typeface="Times New Roman" pitchFamily="18" charset="0"/>
                <a:cs typeface="Times New Roman" pitchFamily="18" charset="0"/>
              </a:rPr>
              <a:t>:</a:t>
            </a:r>
            <a:endParaRPr lang="ru-RU" sz="2200" dirty="0" smtClean="0">
              <a:solidFill>
                <a:srgbClr val="FF0000"/>
              </a:solidFill>
              <a:latin typeface="Times New Roman" pitchFamily="18" charset="0"/>
              <a:cs typeface="Times New Roman" pitchFamily="18" charset="0"/>
            </a:endParaRPr>
          </a:p>
          <a:p>
            <a:pPr lvl="0"/>
            <a:r>
              <a:rPr lang="en-US" sz="2200" dirty="0" err="1" smtClean="0">
                <a:latin typeface="Times New Roman" pitchFamily="18" charset="0"/>
                <a:cs typeface="Times New Roman" pitchFamily="18" charset="0"/>
              </a:rPr>
              <a:t>Ilmiy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tadqiqot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ishida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poydevor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deganda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nimani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tushunasiz</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lvl="0"/>
            <a:r>
              <a:rPr lang="en-US" sz="2200" dirty="0" err="1" smtClean="0">
                <a:latin typeface="Times New Roman" pitchFamily="18" charset="0"/>
                <a:cs typeface="Times New Roman" pitchFamily="18" charset="0"/>
              </a:rPr>
              <a:t>Ilmiy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tadqiqot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ishiga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tegishli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ma’lumotlarni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izlash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necha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bosqichda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amalga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oshiriladi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lvl="0"/>
            <a:r>
              <a:rPr lang="en-US" sz="2200" dirty="0" err="1" smtClean="0">
                <a:latin typeface="Times New Roman" pitchFamily="18" charset="0"/>
                <a:cs typeface="Times New Roman" pitchFamily="18" charset="0"/>
              </a:rPr>
              <a:t>Ishchi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faraz</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bilan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ilmiy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faraz</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to‘g‘risidagi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umumiylik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xususiylik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nimadan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iborat</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lvl="0"/>
            <a:r>
              <a:rPr lang="en-US" sz="2200" dirty="0" err="1" smtClean="0">
                <a:latin typeface="Times New Roman" pitchFamily="18" charset="0"/>
                <a:cs typeface="Times New Roman" pitchFamily="18" charset="0"/>
              </a:rPr>
              <a:t>Ishchi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faraz</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kachon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ilmiy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nazariyaga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aylanadi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lvl="0"/>
            <a:r>
              <a:rPr lang="en-US" sz="2200" dirty="0" err="1" smtClean="0">
                <a:latin typeface="Times New Roman" pitchFamily="18" charset="0"/>
                <a:cs typeface="Times New Roman" pitchFamily="18" charset="0"/>
              </a:rPr>
              <a:t>Ma’lumotlarni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izlash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deganda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nimani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tushunasiz</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bu</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jarayonga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aniq</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talablar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qo‘yilgan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deb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o‘ylaysizmi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lvl="0"/>
            <a:r>
              <a:rPr lang="en-US" sz="2200" dirty="0" err="1" smtClean="0">
                <a:latin typeface="Times New Roman" pitchFamily="18" charset="0"/>
                <a:cs typeface="Times New Roman" pitchFamily="18" charset="0"/>
              </a:rPr>
              <a:t>Ilmiy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tadqikot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ishiga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tegishli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ma’lumotlarni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izlash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o‘rganishni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yana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boshqacharoq</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ketma</a:t>
            </a:r>
            <a:r>
              <a:rPr lang="en-US" sz="2200" dirty="0" smtClean="0">
                <a:latin typeface="Times New Roman" pitchFamily="18" charset="0"/>
                <a:cs typeface="Times New Roman" pitchFamily="18" charset="0"/>
              </a:rPr>
              <a:t> - </a:t>
            </a:r>
            <a:r>
              <a:rPr lang="en-US" sz="2200" dirty="0" err="1" smtClean="0">
                <a:latin typeface="Times New Roman" pitchFamily="18" charset="0"/>
                <a:cs typeface="Times New Roman" pitchFamily="18" charset="0"/>
              </a:rPr>
              <a:t>ketlikda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amalga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oshirish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mumkinmi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lvl="0"/>
            <a:r>
              <a:rPr lang="en-US" sz="2200" dirty="0" err="1" smtClean="0">
                <a:latin typeface="Times New Roman" pitchFamily="18" charset="0"/>
                <a:cs typeface="Times New Roman" pitchFamily="18" charset="0"/>
              </a:rPr>
              <a:t>Ishchi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farazning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ilmiy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farazga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ularning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ilmiy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nazariyaga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aylanganligi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bo‘yicha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ilmiy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qadriyatlardan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misol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keltiring</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5900</TotalTime>
  <Words>1739</Words>
  <Application>Microsoft Office PowerPoint</Application>
  <PresentationFormat>Экран (4:3)</PresentationFormat>
  <Paragraphs>139</Paragraphs>
  <Slides>27</Slides>
  <Notes>2</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27</vt:i4>
      </vt:variant>
    </vt:vector>
  </HeadingPairs>
  <TitlesOfParts>
    <vt:vector size="35" baseType="lpstr">
      <vt:lpstr>Aharoni</vt:lpstr>
      <vt:lpstr>Algerian</vt:lpstr>
      <vt:lpstr>Arial</vt:lpstr>
      <vt:lpstr>Arial Black</vt:lpstr>
      <vt:lpstr>PANDA Times UZ</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310</cp:revision>
  <dcterms:created xsi:type="dcterms:W3CDTF">2017-11-10T07:08:34Z</dcterms:created>
  <dcterms:modified xsi:type="dcterms:W3CDTF">2019-05-28T10:30:42Z</dcterms:modified>
</cp:coreProperties>
</file>