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35" r:id="rId2"/>
    <p:sldId id="353" r:id="rId3"/>
    <p:sldId id="369" r:id="rId4"/>
    <p:sldId id="371" r:id="rId5"/>
    <p:sldId id="372" r:id="rId6"/>
    <p:sldId id="350" r:id="rId7"/>
    <p:sldId id="373" r:id="rId8"/>
    <p:sldId id="374" r:id="rId9"/>
    <p:sldId id="375" r:id="rId10"/>
    <p:sldId id="376" r:id="rId11"/>
    <p:sldId id="377" r:id="rId12"/>
    <p:sldId id="378" r:id="rId13"/>
    <p:sldId id="379" r:id="rId14"/>
    <p:sldId id="380" r:id="rId15"/>
    <p:sldId id="381" r:id="rId16"/>
    <p:sldId id="351" r:id="rId17"/>
  </p:sldIdLst>
  <p:sldSz cx="9144000" cy="6858000" type="screen4x3"/>
  <p:notesSz cx="6858000" cy="9144000"/>
  <p:custDataLst>
    <p:tags r:id="rId19"/>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3" d="100"/>
          <a:sy n="113" d="100"/>
        </p:scale>
        <p:origin x="2190"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hyperlink" Target="http://www.ziyo-net.uz/"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6" name="Прямоугольник с двумя вырезанными противолежащими углами 5"/>
          <p:cNvSpPr/>
          <p:nvPr/>
        </p:nvSpPr>
        <p:spPr>
          <a:xfrm>
            <a:off x="500034" y="571480"/>
            <a:ext cx="8215370" cy="1285884"/>
          </a:xfrm>
          <a:prstGeom prst="snip2DiagRect">
            <a:avLst>
              <a:gd name="adj1" fmla="val 0"/>
              <a:gd name="adj2" fmla="val 16667"/>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latin typeface="Times New Roman" pitchFamily="18" charset="0"/>
                <a:cs typeface="Times New Roman" pitchFamily="18" charset="0"/>
              </a:rPr>
              <a:t>11-mavzu: </a:t>
            </a:r>
            <a:r>
              <a:rPr lang="en-US" sz="3200" b="1" dirty="0" err="1" smtClean="0">
                <a:solidFill>
                  <a:srgbClr val="FF0000"/>
                </a:solidFill>
                <a:latin typeface="Times New Roman" pitchFamily="18" charset="0"/>
                <a:cs typeface="Times New Roman" pitchFamily="18" charset="0"/>
              </a:rPr>
              <a:t>Pedagogik</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ilmiy</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tadqiqot</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ishlarining</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tizimli</a:t>
            </a:r>
            <a:r>
              <a:rPr lang="en-US" sz="3200" b="1" dirty="0" smtClean="0">
                <a:solidFill>
                  <a:srgbClr val="FF0000"/>
                </a:solidFill>
                <a:latin typeface="Times New Roman" pitchFamily="18" charset="0"/>
                <a:cs typeface="Times New Roman" pitchFamily="18" charset="0"/>
              </a:rPr>
              <a:t> </a:t>
            </a:r>
            <a:r>
              <a:rPr lang="en-US" sz="3200" b="1" dirty="0" err="1" smtClean="0">
                <a:solidFill>
                  <a:srgbClr val="FF0000"/>
                </a:solidFill>
                <a:latin typeface="Times New Roman" pitchFamily="18" charset="0"/>
                <a:cs typeface="Times New Roman" pitchFamily="18" charset="0"/>
              </a:rPr>
              <a:t>taxlili</a:t>
            </a:r>
            <a:r>
              <a:rPr lang="en-US" sz="3200" b="1" dirty="0" smtClean="0">
                <a:solidFill>
                  <a:srgbClr val="FF0000"/>
                </a:solidFill>
                <a:latin typeface="Times New Roman" pitchFamily="18" charset="0"/>
                <a:cs typeface="Times New Roman" pitchFamily="18" charset="0"/>
              </a:rPr>
              <a:t>.</a:t>
            </a:r>
            <a:endParaRPr lang="ru-RU" sz="3200" dirty="0" smtClean="0">
              <a:solidFill>
                <a:srgbClr val="FF0000"/>
              </a:solidFill>
              <a:latin typeface="Times New Roman" pitchFamily="18" charset="0"/>
              <a:cs typeface="Times New Roman" pitchFamily="18" charset="0"/>
            </a:endParaRPr>
          </a:p>
        </p:txBody>
      </p:sp>
      <p:sp>
        <p:nvSpPr>
          <p:cNvPr id="7" name="Стрелка вниз 6"/>
          <p:cNvSpPr/>
          <p:nvPr/>
        </p:nvSpPr>
        <p:spPr>
          <a:xfrm>
            <a:off x="3786182" y="1857364"/>
            <a:ext cx="1928826" cy="6429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smtClean="0">
                <a:latin typeface="Times New Roman" pitchFamily="18" charset="0"/>
                <a:cs typeface="Times New Roman" pitchFamily="18" charset="0"/>
              </a:rPr>
              <a:t>Reja</a:t>
            </a:r>
            <a:r>
              <a:rPr lang="en-US" b="1"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p:txBody>
      </p:sp>
      <p:sp>
        <p:nvSpPr>
          <p:cNvPr id="8" name="Прямоугольник с двумя вырезанными противолежащими углами 7"/>
          <p:cNvSpPr/>
          <p:nvPr/>
        </p:nvSpPr>
        <p:spPr>
          <a:xfrm>
            <a:off x="428596" y="2571744"/>
            <a:ext cx="8286808" cy="92869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uz-Cyrl-UZ" sz="2800" dirty="0" smtClean="0">
                <a:solidFill>
                  <a:schemeClr val="tx1"/>
                </a:solidFill>
                <a:latin typeface="Times New Roman" pitchFamily="18" charset="0"/>
                <a:cs typeface="Times New Roman" pitchFamily="18" charset="0"/>
              </a:rPr>
              <a:t>Pedagogik tadqiqotlarda tizimiy yondashuv va ma’lumotlarni qayta ishlash texnologiyasi</a:t>
            </a:r>
            <a:endParaRPr lang="ru-RU" sz="2800" dirty="0" smtClean="0">
              <a:solidFill>
                <a:schemeClr val="tx1"/>
              </a:solidFill>
              <a:latin typeface="Times New Roman" pitchFamily="18" charset="0"/>
              <a:cs typeface="Times New Roman" pitchFamily="18" charset="0"/>
            </a:endParaRPr>
          </a:p>
        </p:txBody>
      </p:sp>
      <p:sp>
        <p:nvSpPr>
          <p:cNvPr id="11" name="Прямоугольник с двумя вырезанными противолежащими углами 10"/>
          <p:cNvSpPr/>
          <p:nvPr/>
        </p:nvSpPr>
        <p:spPr>
          <a:xfrm>
            <a:off x="428596" y="3643314"/>
            <a:ext cx="8286808" cy="84296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uz-Cyrl-UZ" sz="2800" dirty="0" smtClean="0">
                <a:solidFill>
                  <a:schemeClr val="tx1"/>
                </a:solidFill>
                <a:latin typeface="Times New Roman" pitchFamily="18" charset="0"/>
                <a:cs typeface="Times New Roman" pitchFamily="18" charset="0"/>
              </a:rPr>
              <a:t>Tizimli tahlil tushunchasi.</a:t>
            </a:r>
            <a:endParaRPr lang="ru-RU" sz="2800" dirty="0" smtClean="0">
              <a:solidFill>
                <a:schemeClr val="tx1"/>
              </a:solidFill>
              <a:latin typeface="Times New Roman" pitchFamily="18" charset="0"/>
              <a:cs typeface="Times New Roman" pitchFamily="18" charset="0"/>
            </a:endParaRPr>
          </a:p>
        </p:txBody>
      </p:sp>
      <p:sp>
        <p:nvSpPr>
          <p:cNvPr id="12" name="Прямоугольник с двумя вырезанными противолежащими углами 11"/>
          <p:cNvSpPr/>
          <p:nvPr/>
        </p:nvSpPr>
        <p:spPr>
          <a:xfrm>
            <a:off x="428596" y="4572008"/>
            <a:ext cx="8286808" cy="84296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uz-Cyrl-UZ" sz="2800" dirty="0" smtClean="0">
                <a:solidFill>
                  <a:schemeClr val="tx1"/>
                </a:solidFill>
                <a:latin typeface="Times New Roman" pitchFamily="18" charset="0"/>
                <a:cs typeface="Times New Roman" pitchFamily="18" charset="0"/>
              </a:rPr>
              <a:t>Tizimli tahlilning vazifalari</a:t>
            </a:r>
            <a:r>
              <a:rPr lang="uz-Cyrl-UZ"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p:txBody>
      </p:sp>
      <p:sp>
        <p:nvSpPr>
          <p:cNvPr id="13" name="Прямоугольник с двумя вырезанными противолежащими углами 12"/>
          <p:cNvSpPr/>
          <p:nvPr/>
        </p:nvSpPr>
        <p:spPr>
          <a:xfrm>
            <a:off x="428596" y="5500702"/>
            <a:ext cx="8286808" cy="98583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uz-Cyrl-UZ" sz="2800" dirty="0" smtClean="0">
                <a:solidFill>
                  <a:schemeClr val="tx1"/>
                </a:solidFill>
                <a:latin typeface="Times New Roman" pitchFamily="18" charset="0"/>
                <a:cs typeface="Times New Roman" pitchFamily="18" charset="0"/>
              </a:rPr>
              <a:t>Pedagogik faoliyatda tizimli tahlil</a:t>
            </a:r>
            <a:endParaRPr lang="ru-RU" sz="2800" dirty="0">
              <a:solidFill>
                <a:schemeClr val="tx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p:transition spd="slow" advTm="11259">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solidFill>
                  <a:srgbClr val="FF0000"/>
                </a:solidFill>
              </a:rPr>
              <a:t>Kalit so`zlar </a:t>
            </a:r>
            <a:r>
              <a:rPr lang="en-US" sz="4400" i="1" dirty="0" smtClean="0">
                <a:solidFill>
                  <a:srgbClr val="FF0000"/>
                </a:solidFill>
              </a:rPr>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solidFill>
            <a:srgbClr val="EEC5FF"/>
          </a:solidFill>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3600" i="1" dirty="0" smtClean="0"/>
              <a:t>“izoh”, “sharh”,“tahlil”, “tizim”, tizimli tahlil, tizimli yondashish, boshqaruvchanlik vazifasi, tizim modeli, tizmli aloqadorlik, diagnostik vazifasi, ogohlantiruvchi, bilish vazifasi, pedagogik faoliyat.</a:t>
            </a:r>
            <a:endParaRPr lang="ru-RU" sz="3600" dirty="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15867">
        <p15:prstTrans prst="curtains"/>
      </p:transition>
    </mc:Choice>
    <mc:Fallback>
      <p:transition spd="slow" advTm="1586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Прямоугольник 2"/>
          <p:cNvSpPr>
            <a:spLocks noChangeArrowheads="1"/>
          </p:cNvSpPr>
          <p:nvPr/>
        </p:nvSpPr>
        <p:spPr bwMode="auto">
          <a:xfrm>
            <a:off x="571472" y="642918"/>
            <a:ext cx="8001056" cy="5386090"/>
          </a:xfrm>
          <a:prstGeom prst="rect">
            <a:avLst/>
          </a:prstGeom>
          <a:solidFill>
            <a:srgbClr val="EEC5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uz-Cyrl-UZ" sz="1600" b="1" dirty="0" smtClean="0">
                <a:latin typeface="Times New Roman" pitchFamily="18" charset="0"/>
                <a:cs typeface="Times New Roman" pitchFamily="18" charset="0"/>
              </a:rPr>
              <a:t> </a:t>
            </a:r>
            <a:r>
              <a:rPr lang="uz-Cyrl-UZ" sz="2000" b="1" dirty="0" smtClean="0">
                <a:solidFill>
                  <a:srgbClr val="FF0000"/>
                </a:solidFill>
                <a:latin typeface="Times New Roman" pitchFamily="18" charset="0"/>
                <a:cs typeface="Times New Roman" pitchFamily="18" charset="0"/>
              </a:rPr>
              <a:t>Foydalanilgan</a:t>
            </a:r>
            <a:r>
              <a:rPr lang="uz-Cyrl-UZ" sz="2000" dirty="0" smtClean="0">
                <a:solidFill>
                  <a:srgbClr val="FF0000"/>
                </a:solidFill>
                <a:latin typeface="Times New Roman" pitchFamily="18" charset="0"/>
                <a:cs typeface="Times New Roman" pitchFamily="18" charset="0"/>
              </a:rPr>
              <a:t> </a:t>
            </a:r>
            <a:r>
              <a:rPr lang="uz-Cyrl-UZ" sz="2000" b="1" dirty="0" smtClean="0">
                <a:solidFill>
                  <a:srgbClr val="FF0000"/>
                </a:solidFill>
                <a:latin typeface="Times New Roman" pitchFamily="18" charset="0"/>
                <a:cs typeface="Times New Roman" pitchFamily="18" charset="0"/>
              </a:rPr>
              <a:t> adabiyotlar ro’yxati.</a:t>
            </a:r>
            <a:endParaRPr lang="ru-RU" sz="2000" dirty="0" smtClean="0">
              <a:solidFill>
                <a:srgbClr val="FF0000"/>
              </a:solidFill>
              <a:latin typeface="Times New Roman" pitchFamily="18" charset="0"/>
              <a:cs typeface="Times New Roman" pitchFamily="18" charset="0"/>
            </a:endParaRPr>
          </a:p>
          <a:p>
            <a:pPr algn="ctr"/>
            <a:r>
              <a:rPr lang="uz-Cyrl-UZ" sz="2000" b="1" dirty="0" smtClean="0">
                <a:solidFill>
                  <a:srgbClr val="FF0000"/>
                </a:solidFill>
                <a:latin typeface="Times New Roman" pitchFamily="18" charset="0"/>
                <a:cs typeface="Times New Roman" pitchFamily="18" charset="0"/>
              </a:rPr>
              <a:t>Asosiy adabiyotlar</a:t>
            </a:r>
            <a:endParaRPr lang="ru-RU" sz="2000" dirty="0" smtClean="0">
              <a:solidFill>
                <a:srgbClr val="FF0000"/>
              </a:solidFill>
              <a:latin typeface="Times New Roman" pitchFamily="18" charset="0"/>
              <a:cs typeface="Times New Roman" pitchFamily="18" charset="0"/>
            </a:endParaRPr>
          </a:p>
          <a:p>
            <a:r>
              <a:rPr lang="uz-Cyrl-UZ" sz="1600" dirty="0" smtClean="0">
                <a:latin typeface="Times New Roman" pitchFamily="18" charset="0"/>
                <a:cs typeface="Times New Roman" pitchFamily="18" charset="0"/>
              </a:rPr>
              <a:t>1. O‘zbekiston Milliy Ensiklopediyasi. - 5 j. - T.: O‘ME Davlat ilmiy nashriyoti, 2003. </a:t>
            </a:r>
            <a:endParaRPr lang="ru-RU" sz="1600" dirty="0" smtClean="0">
              <a:latin typeface="Times New Roman" pitchFamily="18" charset="0"/>
              <a:cs typeface="Times New Roman" pitchFamily="18" charset="0"/>
            </a:endParaRPr>
          </a:p>
          <a:p>
            <a:pPr lvl="0"/>
            <a:r>
              <a:rPr lang="uz-Cyrl-UZ" sz="1600" dirty="0" smtClean="0">
                <a:latin typeface="Times New Roman" pitchFamily="18" charset="0"/>
                <a:cs typeface="Times New Roman" pitchFamily="18" charset="0"/>
              </a:rPr>
              <a:t>To‘raqulov X.A. Ilmiy ijodiyot metodologiyasi. - T.: Fan, 2007. -252 6.</a:t>
            </a:r>
            <a:endParaRPr lang="ru-RU" sz="1600" dirty="0" smtClean="0">
              <a:latin typeface="Times New Roman" pitchFamily="18" charset="0"/>
              <a:cs typeface="Times New Roman" pitchFamily="18" charset="0"/>
            </a:endParaRPr>
          </a:p>
          <a:p>
            <a:pPr lvl="0"/>
            <a:r>
              <a:rPr lang="uz-Cyrl-UZ" sz="1600" dirty="0" smtClean="0">
                <a:latin typeface="Times New Roman" pitchFamily="18" charset="0"/>
                <a:cs typeface="Times New Roman" pitchFamily="18" charset="0"/>
              </a:rPr>
              <a:t>To‘raqulov X.A. Pedagogik tadqiqotlarda axborot tizimlari va texnologiyalari. T.: Fan, 2006.248 b.</a:t>
            </a:r>
            <a:endParaRPr lang="ru-RU" sz="1600" dirty="0" smtClean="0">
              <a:latin typeface="Times New Roman" pitchFamily="18" charset="0"/>
              <a:cs typeface="Times New Roman" pitchFamily="18" charset="0"/>
            </a:endParaRPr>
          </a:p>
          <a:p>
            <a:r>
              <a:rPr lang="uz-Cyrl-UZ" sz="1600" b="1" dirty="0" smtClean="0">
                <a:latin typeface="Times New Roman" pitchFamily="18" charset="0"/>
                <a:cs typeface="Times New Roman" pitchFamily="18" charset="0"/>
              </a:rPr>
              <a:t>Xorijiy adabiyotlar</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Afanasev</a:t>
            </a:r>
            <a:r>
              <a:rPr lang="en-US" sz="1600" dirty="0" smtClean="0">
                <a:latin typeface="Times New Roman" pitchFamily="18" charset="0"/>
                <a:cs typeface="Times New Roman" pitchFamily="18" charset="0"/>
              </a:rPr>
              <a:t> V.G. </a:t>
            </a:r>
            <a:r>
              <a:rPr lang="en-US" sz="1600" dirty="0" err="1" smtClean="0">
                <a:latin typeface="Times New Roman" pitchFamily="18" charset="0"/>
                <a:cs typeface="Times New Roman" pitchFamily="18" charset="0"/>
              </a:rPr>
              <a:t>Sistemnost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a:t>
            </a:r>
            <a:r>
              <a:rPr lang="en-US" sz="1600" dirty="0" smtClean="0">
                <a:latin typeface="Times New Roman" pitchFamily="18" charset="0"/>
                <a:cs typeface="Times New Roman" pitchFamily="18" charset="0"/>
              </a:rPr>
              <a:t> ob</a:t>
            </a:r>
            <a:r>
              <a:rPr lang="ru-RU" sz="1600" dirty="0" err="1" smtClean="0">
                <a:latin typeface="Times New Roman" pitchFamily="18" charset="0"/>
                <a:cs typeface="Times New Roman" pitchFamily="18" charset="0"/>
              </a:rPr>
              <a:t>щ</a:t>
            </a:r>
            <a:r>
              <a:rPr lang="en-US" sz="1600" dirty="0" err="1" smtClean="0">
                <a:latin typeface="Times New Roman" pitchFamily="18" charset="0"/>
                <a:cs typeface="Times New Roman" pitchFamily="18" charset="0"/>
              </a:rPr>
              <a:t>estvo</a:t>
            </a:r>
            <a:r>
              <a:rPr lang="en-US" sz="1600" dirty="0" smtClean="0">
                <a:latin typeface="Times New Roman" pitchFamily="18" charset="0"/>
                <a:cs typeface="Times New Roman" pitchFamily="18" charset="0"/>
              </a:rPr>
              <a:t>. – M., 1980.</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Vegner-Dobler</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Sistema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indikatorov</a:t>
            </a:r>
            <a:r>
              <a:rPr lang="en-US" sz="1600" dirty="0" smtClean="0">
                <a:latin typeface="Times New Roman" pitchFamily="18" charset="0"/>
                <a:cs typeface="Times New Roman" pitchFamily="18" charset="0"/>
              </a:rPr>
              <a:t> v </a:t>
            </a:r>
            <a:r>
              <a:rPr lang="en-US" sz="1600" dirty="0" err="1" smtClean="0">
                <a:latin typeface="Times New Roman" pitchFamily="18" charset="0"/>
                <a:cs typeface="Times New Roman" pitchFamily="18" charset="0"/>
              </a:rPr>
              <a:t>issledovaniyax</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razrabotkax</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Bibliometricheskiy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analiz</a:t>
            </a:r>
            <a:r>
              <a:rPr lang="en-US" sz="1600" dirty="0" smtClean="0">
                <a:latin typeface="Times New Roman" pitchFamily="18" charset="0"/>
                <a:cs typeface="Times New Roman" pitchFamily="18" charset="0"/>
              </a:rPr>
              <a:t> v </a:t>
            </a:r>
            <a:r>
              <a:rPr lang="en-US" sz="1600" dirty="0" err="1" smtClean="0">
                <a:latin typeface="Times New Roman" pitchFamily="18" charset="0"/>
                <a:cs typeface="Times New Roman" pitchFamily="18" charset="0"/>
              </a:rPr>
              <a:t>nauchn</a:t>
            </a:r>
            <a:r>
              <a:rPr lang="ru-RU" sz="1600" dirty="0" err="1" smtClean="0">
                <a:latin typeface="Times New Roman" pitchFamily="18" charset="0"/>
                <a:cs typeface="Times New Roman" pitchFamily="18" charset="0"/>
              </a:rPr>
              <a:t>ы</a:t>
            </a:r>
            <a:r>
              <a:rPr lang="en-US" sz="1600" dirty="0" smtClean="0">
                <a:latin typeface="Times New Roman" pitchFamily="18" charset="0"/>
                <a:cs typeface="Times New Roman" pitchFamily="18" charset="0"/>
              </a:rPr>
              <a:t>x </a:t>
            </a:r>
            <a:r>
              <a:rPr lang="en-US" sz="1600" dirty="0" err="1" smtClean="0">
                <a:latin typeface="Times New Roman" pitchFamily="18" charset="0"/>
                <a:cs typeface="Times New Roman" pitchFamily="18" charset="0"/>
              </a:rPr>
              <a:t>issledovaniyax</a:t>
            </a:r>
            <a:r>
              <a:rPr lang="en-US" sz="1600" dirty="0" smtClean="0">
                <a:latin typeface="Times New Roman" pitchFamily="18" charset="0"/>
                <a:cs typeface="Times New Roman" pitchFamily="18" charset="0"/>
              </a:rPr>
              <a:t> // </a:t>
            </a:r>
            <a:r>
              <a:rPr lang="en-US" sz="1600" dirty="0" err="1" smtClean="0">
                <a:latin typeface="Times New Roman" pitchFamily="18" charset="0"/>
                <a:cs typeface="Times New Roman" pitchFamily="18" charset="0"/>
              </a:rPr>
              <a:t>Jurnal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Nauchn</a:t>
            </a:r>
            <a:r>
              <a:rPr lang="ru-RU" sz="1600" dirty="0" err="1" smtClean="0">
                <a:latin typeface="Times New Roman" pitchFamily="18" charset="0"/>
                <a:cs typeface="Times New Roman" pitchFamily="18" charset="0"/>
              </a:rPr>
              <a:t>ы</a:t>
            </a:r>
            <a:r>
              <a:rPr lang="en-US" sz="1600" dirty="0" smtClean="0">
                <a:latin typeface="Times New Roman" pitchFamily="18" charset="0"/>
                <a:cs typeface="Times New Roman" pitchFamily="18" charset="0"/>
              </a:rPr>
              <a:t>e </a:t>
            </a:r>
            <a:r>
              <a:rPr lang="en-US" sz="1600" dirty="0" err="1" smtClean="0">
                <a:latin typeface="Times New Roman" pitchFamily="18" charset="0"/>
                <a:cs typeface="Times New Roman" pitchFamily="18" charset="0"/>
              </a:rPr>
              <a:t>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texnicheskie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biblioteki</a:t>
            </a:r>
            <a:r>
              <a:rPr lang="en-US" sz="1600" dirty="0" smtClean="0">
                <a:latin typeface="Times New Roman" pitchFamily="18" charset="0"/>
                <a:cs typeface="Times New Roman" pitchFamily="18" charset="0"/>
              </a:rPr>
              <a:t>. – M., 2004, № 10.</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Novoselsev</a:t>
            </a:r>
            <a:r>
              <a:rPr lang="en-US" sz="1600" dirty="0" smtClean="0">
                <a:latin typeface="Times New Roman" pitchFamily="18" charset="0"/>
                <a:cs typeface="Times New Roman" pitchFamily="18" charset="0"/>
              </a:rPr>
              <a:t> V.I. </a:t>
            </a:r>
            <a:r>
              <a:rPr lang="en-US" sz="1600" dirty="0" err="1" smtClean="0">
                <a:latin typeface="Times New Roman" pitchFamily="18" charset="0"/>
                <a:cs typeface="Times New Roman" pitchFamily="18" charset="0"/>
              </a:rPr>
              <a:t>Sistemn</a:t>
            </a:r>
            <a:r>
              <a:rPr lang="ru-RU" sz="1600" dirty="0" err="1" smtClean="0">
                <a:latin typeface="Times New Roman" pitchFamily="18" charset="0"/>
                <a:cs typeface="Times New Roman" pitchFamily="18" charset="0"/>
              </a:rPr>
              <a:t>ы</a:t>
            </a:r>
            <a:r>
              <a:rPr lang="en-US" sz="1600" dirty="0" smtClean="0">
                <a:latin typeface="Times New Roman" pitchFamily="18" charset="0"/>
                <a:cs typeface="Times New Roman" pitchFamily="18" charset="0"/>
              </a:rPr>
              <a:t>y </a:t>
            </a:r>
            <a:r>
              <a:rPr lang="en-US" sz="1600" dirty="0" err="1" smtClean="0">
                <a:latin typeface="Times New Roman" pitchFamily="18" charset="0"/>
                <a:cs typeface="Times New Roman" pitchFamily="18" charset="0"/>
              </a:rPr>
              <a:t>analiz</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sovremenn</a:t>
            </a:r>
            <a:r>
              <a:rPr lang="ru-RU" sz="1600" dirty="0" err="1" smtClean="0">
                <a:latin typeface="Times New Roman" pitchFamily="18" charset="0"/>
                <a:cs typeface="Times New Roman" pitchFamily="18" charset="0"/>
              </a:rPr>
              <a:t>ы</a:t>
            </a:r>
            <a:r>
              <a:rPr lang="en-US" sz="1600" dirty="0" smtClean="0">
                <a:latin typeface="Times New Roman" pitchFamily="18" charset="0"/>
                <a:cs typeface="Times New Roman" pitchFamily="18" charset="0"/>
              </a:rPr>
              <a:t>e </a:t>
            </a:r>
            <a:r>
              <a:rPr lang="en-US" sz="1600" dirty="0" err="1" smtClean="0">
                <a:latin typeface="Times New Roman" pitchFamily="18" charset="0"/>
                <a:cs typeface="Times New Roman" pitchFamily="18" charset="0"/>
              </a:rPr>
              <a:t>konsepsii</a:t>
            </a:r>
            <a:r>
              <a:rPr lang="en-US" sz="1600" dirty="0" smtClean="0">
                <a:latin typeface="Times New Roman" pitchFamily="18" charset="0"/>
                <a:cs typeface="Times New Roman" pitchFamily="18" charset="0"/>
              </a:rPr>
              <a:t>. – </a:t>
            </a:r>
            <a:r>
              <a:rPr lang="en-US" sz="1600" dirty="0" err="1" smtClean="0">
                <a:latin typeface="Times New Roman" pitchFamily="18" charset="0"/>
                <a:cs typeface="Times New Roman" pitchFamily="18" charset="0"/>
              </a:rPr>
              <a:t>Voronej</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Kvarta</a:t>
            </a:r>
            <a:r>
              <a:rPr lang="en-US" sz="1600" dirty="0" smtClean="0">
                <a:latin typeface="Times New Roman" pitchFamily="18" charset="0"/>
                <a:cs typeface="Times New Roman" pitchFamily="18" charset="0"/>
              </a:rPr>
              <a:t>, 2002.</a:t>
            </a:r>
            <a:endParaRPr lang="ru-RU" sz="1600" dirty="0" smtClean="0">
              <a:latin typeface="Times New Roman" pitchFamily="18" charset="0"/>
              <a:cs typeface="Times New Roman" pitchFamily="18" charset="0"/>
            </a:endParaRPr>
          </a:p>
          <a:p>
            <a:r>
              <a:rPr lang="uz-Cyrl-UZ" sz="1600" b="1" dirty="0" smtClean="0">
                <a:latin typeface="Times New Roman" pitchFamily="18" charset="0"/>
                <a:cs typeface="Times New Roman" pitchFamily="18" charset="0"/>
              </a:rPr>
              <a:t>Qo’shimcha adabiyotlar</a:t>
            </a:r>
            <a:endParaRPr lang="ru-RU" sz="1600" dirty="0" smtClean="0">
              <a:latin typeface="Times New Roman" pitchFamily="18" charset="0"/>
              <a:cs typeface="Times New Roman" pitchFamily="18" charset="0"/>
            </a:endParaRPr>
          </a:p>
          <a:p>
            <a:r>
              <a:rPr lang="uz-Cyrl-UZ"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Samarov</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Rajabov</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Siyosiy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matn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tahlili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metodologiya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nazariya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amaliyot</a:t>
            </a:r>
            <a:r>
              <a:rPr lang="en-US" sz="1600" dirty="0" smtClean="0">
                <a:latin typeface="Times New Roman" pitchFamily="18" charset="0"/>
                <a:cs typeface="Times New Roman" pitchFamily="18" charset="0"/>
              </a:rPr>
              <a:t>). - Toshkent: </a:t>
            </a:r>
            <a:r>
              <a:rPr lang="en-US" sz="1600" dirty="0" err="1" smtClean="0">
                <a:latin typeface="Times New Roman" pitchFamily="18" charset="0"/>
                <a:cs typeface="Times New Roman" pitchFamily="18" charset="0"/>
              </a:rPr>
              <a:t>Akademiya</a:t>
            </a:r>
            <a:r>
              <a:rPr lang="en-US" sz="1600" dirty="0" smtClean="0">
                <a:latin typeface="Times New Roman" pitchFamily="18" charset="0"/>
                <a:cs typeface="Times New Roman" pitchFamily="18" charset="0"/>
              </a:rPr>
              <a:t>, 2010.</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Samarov</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Xavfsizlikning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metodologik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asoslari</a:t>
            </a:r>
            <a:r>
              <a:rPr lang="en-US" sz="1600" dirty="0" smtClean="0">
                <a:latin typeface="Times New Roman" pitchFamily="18" charset="0"/>
                <a:cs typeface="Times New Roman" pitchFamily="18" charset="0"/>
              </a:rPr>
              <a:t> // - T.: </a:t>
            </a:r>
            <a:r>
              <a:rPr lang="en-US" sz="1600" dirty="0" err="1" smtClean="0">
                <a:latin typeface="Times New Roman" pitchFamily="18" charset="0"/>
                <a:cs typeface="Times New Roman" pitchFamily="18" charset="0"/>
              </a:rPr>
              <a:t>Akademiya</a:t>
            </a:r>
            <a:r>
              <a:rPr lang="en-US" sz="1600" dirty="0" smtClean="0">
                <a:latin typeface="Times New Roman" pitchFamily="18" charset="0"/>
                <a:cs typeface="Times New Roman" pitchFamily="18" charset="0"/>
              </a:rPr>
              <a:t>, 2010.</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Samarov</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Sadriddinov</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Barkamollik</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tizimida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kasbiy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layoqatlilik</a:t>
            </a:r>
            <a:r>
              <a:rPr lang="en-US" sz="1600" dirty="0" smtClean="0">
                <a:latin typeface="Times New Roman" pitchFamily="18" charset="0"/>
                <a:cs typeface="Times New Roman" pitchFamily="18" charset="0"/>
              </a:rPr>
              <a:t> // J. </a:t>
            </a:r>
            <a:r>
              <a:rPr lang="en-US" sz="1600" dirty="0" err="1" smtClean="0">
                <a:latin typeface="Times New Roman" pitchFamily="18" charset="0"/>
                <a:cs typeface="Times New Roman" pitchFamily="18" charset="0"/>
              </a:rPr>
              <a:t>Zamonaviy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ta’lim</a:t>
            </a:r>
            <a:r>
              <a:rPr lang="en-US" sz="1600" dirty="0" smtClean="0">
                <a:latin typeface="Times New Roman" pitchFamily="18" charset="0"/>
                <a:cs typeface="Times New Roman" pitchFamily="18" charset="0"/>
              </a:rPr>
              <a:t>. 2013, 6-son</a:t>
            </a:r>
            <a:endParaRPr lang="ru-RU" sz="1600" dirty="0" smtClean="0">
              <a:latin typeface="Times New Roman" pitchFamily="18" charset="0"/>
              <a:cs typeface="Times New Roman" pitchFamily="18" charset="0"/>
            </a:endParaRPr>
          </a:p>
          <a:p>
            <a:r>
              <a:rPr lang="en-US" sz="1600" b="1" dirty="0" smtClean="0">
                <a:latin typeface="Times New Roman" pitchFamily="18" charset="0"/>
                <a:cs typeface="Times New Roman" pitchFamily="18" charset="0"/>
              </a:rPr>
              <a:t>Internet </a:t>
            </a:r>
            <a:r>
              <a:rPr lang="en-US" sz="1600" b="1" dirty="0" err="1" smtClean="0">
                <a:latin typeface="Times New Roman" pitchFamily="18" charset="0"/>
                <a:cs typeface="Times New Roman" pitchFamily="18" charset="0"/>
              </a:rPr>
              <a:t>saytlari</a:t>
            </a:r>
            <a:r>
              <a:rPr lang="en-US" sz="1600" b="1" dirty="0" smtClean="0">
                <a:latin typeface="Times New Roman" pitchFamily="18" charset="0"/>
                <a:cs typeface="Times New Roman" pitchFamily="18" charset="0"/>
              </a:rPr>
              <a:t>.</a:t>
            </a:r>
            <a:endParaRPr lang="ru-RU" sz="1600" dirty="0" smtClean="0">
              <a:latin typeface="Times New Roman" pitchFamily="18" charset="0"/>
              <a:cs typeface="Times New Roman" pitchFamily="18" charset="0"/>
            </a:endParaRPr>
          </a:p>
          <a:p>
            <a:r>
              <a:rPr lang="uz-Cyrl-UZ" sz="1600" dirty="0" smtClean="0">
                <a:latin typeface="Times New Roman" pitchFamily="18" charset="0"/>
                <a:cs typeface="Times New Roman" pitchFamily="18" charset="0"/>
              </a:rPr>
              <a:t>1. www. </a:t>
            </a:r>
            <a:r>
              <a:rPr lang="en-US" sz="1600" dirty="0" err="1" smtClean="0">
                <a:latin typeface="Times New Roman" pitchFamily="18" charset="0"/>
                <a:cs typeface="Times New Roman" pitchFamily="18" charset="0"/>
              </a:rPr>
              <a:t>pedagogika</a:t>
            </a:r>
            <a:r>
              <a:rPr lang="uz-Cyrl-UZ" sz="1600" dirty="0" smtClean="0">
                <a:latin typeface="Times New Roman" pitchFamily="18" charset="0"/>
                <a:cs typeface="Times New Roman" pitchFamily="18" charset="0"/>
              </a:rPr>
              <a:t>.ru</a:t>
            </a:r>
            <a:endParaRPr lang="ru-RU"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2. </a:t>
            </a:r>
            <a:r>
              <a:rPr lang="en-US" sz="1600" u="sng" dirty="0" smtClean="0">
                <a:latin typeface="Times New Roman" pitchFamily="18" charset="0"/>
                <a:cs typeface="Times New Roman" pitchFamily="18" charset="0"/>
                <a:hlinkClick r:id="rId3"/>
              </a:rPr>
              <a:t>www.Ziyo-Net.uz</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1328">
        <p15:prstTrans prst="wind"/>
      </p:transition>
    </mc:Choice>
    <mc:Fallback>
      <p:transition spd="slow"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71472" y="857232"/>
            <a:ext cx="7776864" cy="461665"/>
          </a:xfrm>
          <a:prstGeom prst="rect">
            <a:avLst/>
          </a:prstGeom>
        </p:spPr>
        <p:txBody>
          <a:bodyPr wrap="square">
            <a:spAutoFit/>
          </a:bodyPr>
          <a:lstStyle/>
          <a:p>
            <a:r>
              <a:rPr lang="uz-Cyrl-UZ" sz="2400" b="1" dirty="0" smtClean="0">
                <a:latin typeface="Times New Roman" pitchFamily="18" charset="0"/>
                <a:cs typeface="Times New Roman" pitchFamily="18" charset="0"/>
              </a:rPr>
              <a:t> </a:t>
            </a:r>
            <a:endParaRPr lang="ru-RU" sz="2200" dirty="0">
              <a:latin typeface="Times New Roman" pitchFamily="18" charset="0"/>
              <a:cs typeface="Times New Roman" pitchFamily="18" charset="0"/>
            </a:endParaRPr>
          </a:p>
        </p:txBody>
      </p:sp>
      <p:pic>
        <p:nvPicPr>
          <p:cNvPr id="2050" name="Picture 2" descr="C:\Users\Dream\Desktop\Slayd\IMG_20190421_210018_420.jpg"/>
          <p:cNvPicPr>
            <a:picLocks noChangeAspect="1" noChangeArrowheads="1"/>
          </p:cNvPicPr>
          <p:nvPr/>
        </p:nvPicPr>
        <p:blipFill>
          <a:blip r:embed="rId2"/>
          <a:srcRect/>
          <a:stretch>
            <a:fillRect/>
          </a:stretch>
        </p:blipFill>
        <p:spPr bwMode="auto">
          <a:xfrm>
            <a:off x="1" y="0"/>
            <a:ext cx="9143999" cy="7686660"/>
          </a:xfrm>
          <a:prstGeom prst="rect">
            <a:avLst/>
          </a:prstGeom>
          <a:noFill/>
        </p:spPr>
      </p:pic>
      <p:sp>
        <p:nvSpPr>
          <p:cNvPr id="5" name="Прямоугольник с двумя вырезанными противолежащими углами 4"/>
          <p:cNvSpPr/>
          <p:nvPr/>
        </p:nvSpPr>
        <p:spPr>
          <a:xfrm>
            <a:off x="357158" y="476672"/>
            <a:ext cx="8429684" cy="600076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b="1" dirty="0" smtClean="0">
                <a:solidFill>
                  <a:schemeClr val="tx1"/>
                </a:solidFill>
                <a:latin typeface="Times New Roman" pitchFamily="18" charset="0"/>
                <a:cs typeface="Times New Roman" pitchFamily="18" charset="0"/>
              </a:rPr>
              <a:t>1. Pedagogik tadqiqotlarda tizimiy yondashuv va ma’lumotlarni qayta ishlash texnologiyasi. </a:t>
            </a:r>
            <a:r>
              <a:rPr lang="uz-Cyrl-UZ" sz="2400" dirty="0" smtClean="0">
                <a:solidFill>
                  <a:schemeClr val="tx1"/>
                </a:solidFill>
                <a:latin typeface="Times New Roman" pitchFamily="18" charset="0"/>
                <a:cs typeface="Times New Roman" pitchFamily="18" charset="0"/>
              </a:rPr>
              <a:t>Ma’lumki, har qanday ilmiy tadqiqot shida avvalo, soha, yo‘nalish aniqlanishi va undagi muammo shakllanmog‘i lozim.</a:t>
            </a:r>
            <a:endParaRPr lang="ru-RU" sz="2400" dirty="0" smtClean="0">
              <a:solidFill>
                <a:schemeClr val="tx1"/>
              </a:solidFill>
              <a:latin typeface="Times New Roman" pitchFamily="18" charset="0"/>
              <a:cs typeface="Times New Roman" pitchFamily="18" charset="0"/>
            </a:endParaRPr>
          </a:p>
          <a:p>
            <a:pPr algn="just"/>
            <a:r>
              <a:rPr lang="uz-Cyrl-UZ" sz="2400" b="1" dirty="0" smtClean="0">
                <a:solidFill>
                  <a:schemeClr val="tx1"/>
                </a:solidFill>
                <a:latin typeface="Times New Roman" pitchFamily="18" charset="0"/>
                <a:cs typeface="Times New Roman" pitchFamily="18" charset="0"/>
              </a:rPr>
              <a:t>Tizimiy yondashuv</a:t>
            </a:r>
            <a:r>
              <a:rPr lang="uz-Cyrl-UZ" sz="2400" dirty="0" smtClean="0">
                <a:solidFill>
                  <a:schemeClr val="tx1"/>
                </a:solidFill>
                <a:latin typeface="Times New Roman" pitchFamily="18" charset="0"/>
                <a:cs typeface="Times New Roman" pitchFamily="18" charset="0"/>
              </a:rPr>
              <a:t> — ilmiy tadqiqot ishidagi echimi talab nazariy va amaliy masala bo‘lib, u mavzuning dolzarbligi asoslanishi asosida shakllantiriladi,  ya’ni ilmiy,  ilmiy-uslubiy,  ilmiy-metodologik jihatdan tadqiq etiladigan masaladan iborat bo‘ladi.</a:t>
            </a:r>
            <a:endParaRPr lang="ru-RU" sz="2400" dirty="0" smtClean="0">
              <a:solidFill>
                <a:schemeClr val="tx1"/>
              </a:solidFill>
              <a:latin typeface="Times New Roman" pitchFamily="18" charset="0"/>
              <a:cs typeface="Times New Roman" pitchFamily="18" charset="0"/>
            </a:endParaRPr>
          </a:p>
          <a:p>
            <a:pPr algn="just"/>
            <a:r>
              <a:rPr lang="uz-Cyrl-UZ" sz="2400" dirty="0" smtClean="0">
                <a:solidFill>
                  <a:schemeClr val="tx1"/>
                </a:solidFill>
                <a:latin typeface="Times New Roman" pitchFamily="18" charset="0"/>
                <a:cs typeface="Times New Roman" pitchFamily="18" charset="0"/>
              </a:rPr>
              <a:t>   Qism tizim - yagona yaxlit tizim va uning funksiyasi bo‘yicha qo‘yilgan maqsad echimi sari yo‘naltirilgan o‘zaro bog‘langan elementlar majmuasi.</a:t>
            </a:r>
            <a:endParaRPr lang="ru-RU" sz="2400" dirty="0" smtClean="0">
              <a:solidFill>
                <a:schemeClr val="tx1"/>
              </a:solidFill>
              <a:latin typeface="Times New Roman" pitchFamily="18" charset="0"/>
              <a:cs typeface="Times New Roman" pitchFamily="18" charset="0"/>
            </a:endParaRPr>
          </a:p>
          <a:p>
            <a:pPr algn="just"/>
            <a:r>
              <a:rPr lang="uz-Cyrl-UZ" sz="2400" dirty="0" smtClean="0">
                <a:solidFill>
                  <a:schemeClr val="tx1"/>
                </a:solidFill>
                <a:latin typeface="Times New Roman" pitchFamily="18" charset="0"/>
                <a:cs typeface="Times New Roman" pitchFamily="18" charset="0"/>
              </a:rPr>
              <a:t>YUqorida sanab o‘tilgan pedagogik innovatsiyalarning har birini hayotga joriy etishda ularga alohida va maxsus TYO metodologayasini ishlab chqishga to‘g‘ri keladi</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918173225"/>
      </p:ext>
    </p:extLst>
  </p:cSld>
  <p:clrMapOvr>
    <a:masterClrMapping/>
  </p:clrMapOvr>
  <p:transition spd="slow" advTm="10695">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ream\Desktop\Slayd\IMG_20190421_205934_630.jpg"/>
          <p:cNvPicPr>
            <a:picLocks noChangeAspect="1" noChangeArrowheads="1"/>
          </p:cNvPicPr>
          <p:nvPr/>
        </p:nvPicPr>
        <p:blipFill>
          <a:blip r:embed="rId3"/>
          <a:srcRect/>
          <a:stretch>
            <a:fillRect/>
          </a:stretch>
        </p:blipFill>
        <p:spPr bwMode="auto">
          <a:xfrm>
            <a:off x="1" y="0"/>
            <a:ext cx="9144000" cy="6858000"/>
          </a:xfrm>
          <a:prstGeom prst="rect">
            <a:avLst/>
          </a:prstGeom>
          <a:noFill/>
        </p:spPr>
      </p:pic>
      <p:sp>
        <p:nvSpPr>
          <p:cNvPr id="9" name="Прямоугольник с двумя вырезанными противолежащими углами 8"/>
          <p:cNvSpPr/>
          <p:nvPr/>
        </p:nvSpPr>
        <p:spPr>
          <a:xfrm>
            <a:off x="357158" y="642918"/>
            <a:ext cx="8429684" cy="557216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000" dirty="0" smtClean="0">
                <a:solidFill>
                  <a:schemeClr val="tx1"/>
                </a:solidFill>
                <a:latin typeface="Times New Roman" pitchFamily="18" charset="0"/>
                <a:cs typeface="Times New Roman" pitchFamily="18" charset="0"/>
              </a:rPr>
              <a:t>	Uzluksiz ta’lim tizimining bugungi kundagi talabi jahon ta’limining zamonaviy talablarga javob berishi lozim. Tizimning bu sohada, ayniqsa pedagogik - tadqiqotlarni olib borishdagi ilmiy izlanishlarimiz natijalari, TYO tadqiqot usulini qo‘llashda quyidagi asoslarga tayanish lozimligini ko‘rsatmoqda:</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•o‘rganilayotgan manba bo‘yicha nazariy va amaliy ma’lumotlar bankini tayyorlash;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•tayyorlangan ma’lumotlar bankini ta’lim texnologiyasi va maqsadiga qarab tizimlarga ajratish;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o‘rganilayotgan fan mazmunini tizimiy yondashuv nuqtai nazaridan tah</a:t>
            </a:r>
            <a:r>
              <a:rPr lang="en-US" sz="2000" dirty="0" smtClean="0">
                <a:solidFill>
                  <a:schemeClr val="tx1"/>
                </a:solidFill>
                <a:latin typeface="Times New Roman" pitchFamily="18" charset="0"/>
                <a:cs typeface="Times New Roman" pitchFamily="18" charset="0"/>
              </a:rPr>
              <a:t>l</a:t>
            </a:r>
            <a:r>
              <a:rPr lang="uz-Cyrl-UZ" sz="2000" dirty="0" smtClean="0">
                <a:solidFill>
                  <a:schemeClr val="tx1"/>
                </a:solidFill>
                <a:latin typeface="Times New Roman" pitchFamily="18" charset="0"/>
                <a:cs typeface="Times New Roman" pitchFamily="18" charset="0"/>
              </a:rPr>
              <a:t>il qilib chiqish;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tizimiy yondashuvning manbaga nisbatan maksadini aniqlash;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tizimiy  yondashuv  tuzilishiga  qarab  elementlar  </a:t>
            </a:r>
          </a:p>
          <a:p>
            <a:pPr algn="just"/>
            <a:r>
              <a:rPr lang="uz-Cyrl-UZ" sz="2000" dirty="0" smtClean="0">
                <a:solidFill>
                  <a:schemeClr val="tx1"/>
                </a:solidFill>
                <a:latin typeface="Times New Roman" pitchFamily="18" charset="0"/>
                <a:cs typeface="Times New Roman" pitchFamily="18" charset="0"/>
              </a:rPr>
              <a:t>va  qism tizimlarni aniqlab chiqish;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tizimiy yondashuv vazifasini aniqlash;</a:t>
            </a:r>
            <a:endParaRPr lang="ru-RU" sz="2000" dirty="0">
              <a:solidFill>
                <a:schemeClr val="tx1"/>
              </a:solidFill>
              <a:latin typeface="Times New Roman" pitchFamily="18" charset="0"/>
              <a:cs typeface="Times New Roman" pitchFamily="18" charset="0"/>
            </a:endParaRPr>
          </a:p>
        </p:txBody>
      </p:sp>
      <p:pic>
        <p:nvPicPr>
          <p:cNvPr id="3075" name="Picture 3" descr="C:\Users\Dream\Desktop\Slayd\IMG_20190421_205835_588.jpg"/>
          <p:cNvPicPr>
            <a:picLocks noChangeAspect="1" noChangeArrowheads="1"/>
          </p:cNvPicPr>
          <p:nvPr/>
        </p:nvPicPr>
        <p:blipFill>
          <a:blip r:embed="rId4"/>
          <a:srcRect/>
          <a:stretch>
            <a:fillRect/>
          </a:stretch>
        </p:blipFill>
        <p:spPr bwMode="auto">
          <a:xfrm>
            <a:off x="6286513" y="4786322"/>
            <a:ext cx="2500330" cy="1428741"/>
          </a:xfrm>
          <a:prstGeom prst="rect">
            <a:avLst/>
          </a:prstGeom>
          <a:noFill/>
        </p:spPr>
      </p:pic>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mc:Choice xmlns:p14="http://schemas.microsoft.com/office/powerpoint/2010/main" Requires="p14">
      <p:transition spd="slow" p14:dur="1200" advTm="17363">
        <p14:prism/>
      </p:transition>
    </mc:Choice>
    <mc:Fallback>
      <p:transition spd="slow" advTm="17363">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Dream\Desktop\Slayd\IMG_20190421_210018_420.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Скругленный прямоугольник 5"/>
          <p:cNvSpPr/>
          <p:nvPr/>
        </p:nvSpPr>
        <p:spPr>
          <a:xfrm>
            <a:off x="285720" y="571480"/>
            <a:ext cx="8501122" cy="5811558"/>
          </a:xfrm>
          <a:prstGeom prst="round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tiz</a:t>
            </a:r>
            <a:r>
              <a:rPr lang="uz-Cyrl-UZ" sz="2000" dirty="0" smtClean="0">
                <a:solidFill>
                  <a:schemeClr val="tx1"/>
                </a:solidFill>
                <a:latin typeface="Times New Roman" pitchFamily="18" charset="0"/>
                <a:cs typeface="Times New Roman" pitchFamily="18" charset="0"/>
              </a:rPr>
              <a:t>imiy yondashuv tad</a:t>
            </a:r>
            <a:r>
              <a:rPr lang="en-US" sz="2000" dirty="0" err="1" smtClean="0">
                <a:solidFill>
                  <a:schemeClr val="tx1"/>
                </a:solidFill>
                <a:latin typeface="Times New Roman" pitchFamily="18" charset="0"/>
                <a:cs typeface="Times New Roman" pitchFamily="18" charset="0"/>
              </a:rPr>
              <a:t>qiq</a:t>
            </a:r>
            <a:r>
              <a:rPr lang="uz-Cyrl-UZ" sz="2000" dirty="0" smtClean="0">
                <a:solidFill>
                  <a:schemeClr val="tx1"/>
                </a:solidFill>
                <a:latin typeface="Times New Roman" pitchFamily="18" charset="0"/>
                <a:cs typeface="Times New Roman" pitchFamily="18" charset="0"/>
              </a:rPr>
              <a:t>ot usulini qo‘llash algoritmini ishlab chiqish;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tizimiy yondashuv yordamida o‘qitish dasturi va jarayonini dastlabki ekspertizadan o‘tkaza olish;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tizimiy yondashuv yordam</a:t>
            </a:r>
            <a:r>
              <a:rPr lang="en-US" sz="2000" dirty="0" err="1" smtClean="0">
                <a:solidFill>
                  <a:schemeClr val="tx1"/>
                </a:solidFill>
                <a:latin typeface="Times New Roman" pitchFamily="18" charset="0"/>
                <a:cs typeface="Times New Roman" pitchFamily="18" charset="0"/>
              </a:rPr>
              <a:t>i</a:t>
            </a:r>
            <a:r>
              <a:rPr lang="uz-Cyrl-UZ" sz="2000" dirty="0" smtClean="0">
                <a:solidFill>
                  <a:schemeClr val="tx1"/>
                </a:solidFill>
                <a:latin typeface="Times New Roman" pitchFamily="18" charset="0"/>
                <a:cs typeface="Times New Roman" pitchFamily="18" charset="0"/>
              </a:rPr>
              <a:t>da o‘qitishga ko‘rsatma va uslubiy tavsiyalar tayyorlash;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olingan natijalarni baholash mezoni</a:t>
            </a:r>
            <a:r>
              <a:rPr lang="en-US" sz="2000" dirty="0" smtClean="0">
                <a:solidFill>
                  <a:schemeClr val="tx1"/>
                </a:solidFill>
                <a:latin typeface="Times New Roman" pitchFamily="18" charset="0"/>
                <a:cs typeface="Times New Roman" pitchFamily="18" charset="0"/>
              </a:rPr>
              <a:t>n</a:t>
            </a:r>
            <a:r>
              <a:rPr lang="uz-Cyrl-UZ" sz="2000" dirty="0" smtClean="0">
                <a:solidFill>
                  <a:schemeClr val="tx1"/>
                </a:solidFill>
                <a:latin typeface="Times New Roman" pitchFamily="18" charset="0"/>
                <a:cs typeface="Times New Roman" pitchFamily="18" charset="0"/>
              </a:rPr>
              <a:t>i ishlab chiqish;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maqsadga erishganlik darajasini ani</a:t>
            </a:r>
            <a:r>
              <a:rPr lang="en-US" sz="2000" dirty="0" smtClean="0">
                <a:solidFill>
                  <a:schemeClr val="tx1"/>
                </a:solidFill>
                <a:latin typeface="Times New Roman" pitchFamily="18" charset="0"/>
                <a:cs typeface="Times New Roman" pitchFamily="18" charset="0"/>
              </a:rPr>
              <a:t>q</a:t>
            </a:r>
            <a:r>
              <a:rPr lang="uz-Cyrl-UZ" sz="2000" dirty="0" smtClean="0">
                <a:solidFill>
                  <a:schemeClr val="tx1"/>
                </a:solidFill>
                <a:latin typeface="Times New Roman" pitchFamily="18" charset="0"/>
                <a:cs typeface="Times New Roman" pitchFamily="18" charset="0"/>
              </a:rPr>
              <a:t>lash mezonini ishlab chiqish;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 tizimiy yndashuv yordamida ta’limni boshqarish to‘g‘risida xulosa chikarish va bu metodologiyadan amaliyotda foydalanishga tavsiyalar tizimini tayyorlash.</a:t>
            </a:r>
            <a:endParaRPr lang="ru-RU" sz="2000" dirty="0" smtClean="0">
              <a:solidFill>
                <a:schemeClr val="tx1"/>
              </a:solidFill>
              <a:latin typeface="Times New Roman" pitchFamily="18" charset="0"/>
              <a:cs typeface="Times New Roman" pitchFamily="18" charset="0"/>
            </a:endParaRPr>
          </a:p>
          <a:p>
            <a:pPr algn="just"/>
            <a:r>
              <a:rPr lang="uz-Cyrl-UZ" sz="2000" dirty="0" smtClean="0">
                <a:solidFill>
                  <a:schemeClr val="tx1"/>
                </a:solidFill>
                <a:latin typeface="Times New Roman" pitchFamily="18" charset="0"/>
                <a:cs typeface="Times New Roman" pitchFamily="18" charset="0"/>
              </a:rPr>
              <a:t>Keltirilgan ta’riflar va tizimiy yondashuv asoslaridan shunday xulosa chiqarish mumkinki, mazkur tadqiqot usuli —&gt; «ma’lumotlar -&gt; ma’lumotlar banki -&gt; axborot -» axborotlar banki -&gt; axborot tizimlari» uzluksizligi bilan to‘g‘ri va aniq faoliyat yurita olar ekan.</a:t>
            </a:r>
          </a:p>
          <a:p>
            <a:pPr algn="just"/>
            <a:r>
              <a:rPr lang="uz-Cyrl-UZ" sz="2000" dirty="0" smtClean="0">
                <a:solidFill>
                  <a:schemeClr val="tx1"/>
                </a:solidFill>
                <a:latin typeface="Times New Roman" pitchFamily="18" charset="0"/>
                <a:cs typeface="Times New Roman" pitchFamily="18" charset="0"/>
              </a:rPr>
              <a:t>Bu esa o‘z navbatida tadqiqot manbai va uni ifodalovchi ko‘rsatkichlar majmuasi hamda ularning turli o‘zgarishlariga bog‘likdir</a:t>
            </a:r>
            <a:endParaRPr lang="ru-RU" sz="2000" dirty="0">
              <a:solidFill>
                <a:schemeClr val="tx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Прямоугольник с двумя вырезанными противолежащими углами 6"/>
          <p:cNvSpPr/>
          <p:nvPr/>
        </p:nvSpPr>
        <p:spPr>
          <a:xfrm>
            <a:off x="357158" y="357166"/>
            <a:ext cx="8429684" cy="614366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b="1" dirty="0" smtClean="0">
                <a:solidFill>
                  <a:schemeClr val="tx1"/>
                </a:solidFill>
                <a:latin typeface="Times New Roman" pitchFamily="18" charset="0"/>
                <a:cs typeface="Times New Roman" pitchFamily="18" charset="0"/>
              </a:rPr>
              <a:t>2. Tizimli tahlil tushunchasi</a:t>
            </a:r>
            <a:endParaRPr lang="ru-RU" sz="2400" dirty="0" smtClean="0">
              <a:solidFill>
                <a:schemeClr val="tx1"/>
              </a:solidFill>
              <a:latin typeface="Times New Roman" pitchFamily="18" charset="0"/>
              <a:cs typeface="Times New Roman" pitchFamily="18" charset="0"/>
            </a:endParaRPr>
          </a:p>
          <a:p>
            <a:pPr algn="just"/>
            <a:r>
              <a:rPr lang="uz-Cyrl-UZ" sz="2400" dirty="0" smtClean="0">
                <a:solidFill>
                  <a:schemeClr val="tx1"/>
                </a:solidFill>
                <a:latin typeface="Times New Roman" pitchFamily="18" charset="0"/>
                <a:cs typeface="Times New Roman" pitchFamily="18" charset="0"/>
              </a:rPr>
              <a:t>Ijtimoiy va maishiy hayotda yuzaga keladigan turli hodisa va voqealarning ifodalanishiga, jarayonlarning yuzaga kelishi va kechishiga (dinamikasiga) e’tibor qaratsak, ularning zamirida ta’lim-tarbiya,aniqrog‘i, uning hosilasi sifatida biron bir xulq modeli namoyon bo‘lishini kuzatish mumkin. Bu masalaga pedagogik faoliyatning manfaati nuqtai nazari bilan qaraganda, ta’lim-tarbiya berish jarayonida professor- o‘qituvchilar qator vazifalarni bajarishi kuzatiladi. Bu vazifalarning muhimlari sifatida - axborot berish, dunyoqarashni shakllantirish, hayot yo‘lini tanlashni o‘rgatish, madaniylashtirish, </a:t>
            </a:r>
          </a:p>
          <a:p>
            <a:r>
              <a:rPr lang="uz-Cyrl-UZ" sz="2400" dirty="0" smtClean="0">
                <a:solidFill>
                  <a:schemeClr val="tx1"/>
                </a:solidFill>
                <a:latin typeface="Times New Roman" pitchFamily="18" charset="0"/>
                <a:cs typeface="Times New Roman" pitchFamily="18" charset="0"/>
              </a:rPr>
              <a:t>muloqotga tayyorlash (jumladan kasbiy),</a:t>
            </a:r>
          </a:p>
          <a:p>
            <a:r>
              <a:rPr lang="uz-Cyrl-UZ" sz="2400" dirty="0" smtClean="0">
                <a:solidFill>
                  <a:schemeClr val="tx1"/>
                </a:solidFill>
                <a:latin typeface="Times New Roman" pitchFamily="18" charset="0"/>
                <a:cs typeface="Times New Roman" pitchFamily="18" charset="0"/>
              </a:rPr>
              <a:t> maqsadni shakllantirishni o‘rgatish</a:t>
            </a:r>
          </a:p>
          <a:p>
            <a:r>
              <a:rPr lang="uz-Cyrl-UZ" sz="2400" dirty="0" smtClean="0">
                <a:solidFill>
                  <a:schemeClr val="tx1"/>
                </a:solidFill>
                <a:latin typeface="Times New Roman" pitchFamily="18" charset="0"/>
                <a:cs typeface="Times New Roman" pitchFamily="18" charset="0"/>
              </a:rPr>
              <a:t> kabilarni ko‘rsatib o‘tish mumkin.</a:t>
            </a:r>
            <a:endParaRPr lang="ru-RU" sz="2400" dirty="0">
              <a:solidFill>
                <a:schemeClr val="tx1"/>
              </a:solidFill>
              <a:latin typeface="Times New Roman" pitchFamily="18" charset="0"/>
              <a:cs typeface="Times New Roman" pitchFamily="18" charset="0"/>
            </a:endParaRPr>
          </a:p>
        </p:txBody>
      </p:sp>
      <p:pic>
        <p:nvPicPr>
          <p:cNvPr id="8" name="Picture 3" descr="C:\Users\Dream\Desktop\Slayd\IMG_20190421_205752_156.jpg"/>
          <p:cNvPicPr>
            <a:picLocks noChangeAspect="1" noChangeArrowheads="1"/>
          </p:cNvPicPr>
          <p:nvPr/>
        </p:nvPicPr>
        <p:blipFill>
          <a:blip r:embed="rId3"/>
          <a:srcRect/>
          <a:stretch>
            <a:fillRect/>
          </a:stretch>
        </p:blipFill>
        <p:spPr bwMode="auto">
          <a:xfrm>
            <a:off x="6000760" y="4714884"/>
            <a:ext cx="2786082" cy="178595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400" advTm="13000">
        <p14:doors dir="ver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Прямоугольник с двумя вырезанными противолежащими углами 6"/>
          <p:cNvSpPr/>
          <p:nvPr/>
        </p:nvSpPr>
        <p:spPr>
          <a:xfrm>
            <a:off x="357158" y="500042"/>
            <a:ext cx="8358246" cy="592935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400" dirty="0" smtClean="0">
                <a:solidFill>
                  <a:schemeClr val="tx1"/>
                </a:solidFill>
                <a:latin typeface="Times New Roman" pitchFamily="18" charset="0"/>
                <a:cs typeface="Times New Roman" pitchFamily="18" charset="0"/>
              </a:rPr>
              <a:t>Y</a:t>
            </a:r>
            <a:r>
              <a:rPr lang="en-US" sz="2400" dirty="0" smtClean="0">
                <a:solidFill>
                  <a:schemeClr val="tx1"/>
                </a:solidFill>
                <a:latin typeface="Times New Roman" pitchFamily="18" charset="0"/>
                <a:cs typeface="Times New Roman" pitchFamily="18" charset="0"/>
              </a:rPr>
              <a:t>u</a:t>
            </a:r>
            <a:r>
              <a:rPr lang="uz-Cyrl-UZ" sz="2400" dirty="0" smtClean="0">
                <a:solidFill>
                  <a:schemeClr val="tx1"/>
                </a:solidFill>
                <a:latin typeface="Times New Roman" pitchFamily="18" charset="0"/>
                <a:cs typeface="Times New Roman" pitchFamily="18" charset="0"/>
              </a:rPr>
              <a:t>rtboshimizning o‘qituvchi va murabbiylar kuni munosabati bilan bildirgan tabrik nutqida mazkur masalaga alohida e’tibor qaratib, jumladan: “Bu dunyoda har qaysi ongli inson - qaerda ishlamasin, qanday kasbu kor, lavozim egasi bo‘lmasin, unga bilim va tarbiya berib, hayotga yo‘llagan muhtaram o‘qituvchi va murabbiylari oldida hamisha qarzdorlik hissi bilan yashaydi. Haqiqatan ham, o‘zining ko‘z nuri, qalb qo‘ri, butun borlig‘ini bag‘ishlab, barchamizga ezgulikdan saboq bergan, otadek mo‘‘tabar, onadek mehribon siz, aziz ustozlarning hech narsa bilan o‘lchab, baholab bo‘lmaydigan </a:t>
            </a:r>
          </a:p>
          <a:p>
            <a:pPr algn="just"/>
            <a:r>
              <a:rPr lang="uz-Cyrl-UZ" sz="2400" dirty="0" smtClean="0">
                <a:solidFill>
                  <a:schemeClr val="tx1"/>
                </a:solidFill>
                <a:latin typeface="Times New Roman" pitchFamily="18" charset="0"/>
                <a:cs typeface="Times New Roman" pitchFamily="18" charset="0"/>
              </a:rPr>
              <a:t>mashaqqatli va sharafli mehnatingiz </a:t>
            </a:r>
          </a:p>
          <a:p>
            <a:pPr algn="just"/>
            <a:r>
              <a:rPr lang="uz-Cyrl-UZ" sz="2400" dirty="0" smtClean="0">
                <a:solidFill>
                  <a:schemeClr val="tx1"/>
                </a:solidFill>
                <a:latin typeface="Times New Roman" pitchFamily="18" charset="0"/>
                <a:cs typeface="Times New Roman" pitchFamily="18" charset="0"/>
              </a:rPr>
              <a:t>uchun har qancha tahsin va tashakkurlar </a:t>
            </a:r>
          </a:p>
          <a:p>
            <a:pPr algn="just"/>
            <a:r>
              <a:rPr lang="uz-Cyrl-UZ" sz="2400" dirty="0" smtClean="0">
                <a:solidFill>
                  <a:schemeClr val="tx1"/>
                </a:solidFill>
                <a:latin typeface="Times New Roman" pitchFamily="18" charset="0"/>
                <a:cs typeface="Times New Roman" pitchFamily="18" charset="0"/>
              </a:rPr>
              <a:t>aytsak, arziydi”2 deb ta’kidlagan. </a:t>
            </a:r>
            <a:endParaRPr lang="ru-RU" sz="2400" dirty="0" smtClean="0">
              <a:solidFill>
                <a:schemeClr val="tx1"/>
              </a:solidFill>
              <a:latin typeface="Times New Roman" pitchFamily="18" charset="0"/>
              <a:cs typeface="Times New Roman" pitchFamily="18" charset="0"/>
            </a:endParaRPr>
          </a:p>
        </p:txBody>
      </p:sp>
      <p:pic>
        <p:nvPicPr>
          <p:cNvPr id="6147" name="Picture 3" descr="C:\Users\Dream\Desktop\Slayd\IMG_20190421_205821_217.jpg"/>
          <p:cNvPicPr>
            <a:picLocks noChangeAspect="1" noChangeArrowheads="1"/>
          </p:cNvPicPr>
          <p:nvPr/>
        </p:nvPicPr>
        <p:blipFill>
          <a:blip r:embed="rId3"/>
          <a:srcRect/>
          <a:stretch>
            <a:fillRect/>
          </a:stretch>
        </p:blipFill>
        <p:spPr bwMode="auto">
          <a:xfrm>
            <a:off x="6215074" y="4572008"/>
            <a:ext cx="2476488" cy="1851743"/>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3000">
        <p15:prstTrans prst="wind"/>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Dream\Desktop\Slayd\IMG_20190421_210018_420.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
        <p:nvSpPr>
          <p:cNvPr id="6" name="Прямоугольник с двумя вырезанными противолежащими углами 5"/>
          <p:cNvSpPr/>
          <p:nvPr/>
        </p:nvSpPr>
        <p:spPr>
          <a:xfrm>
            <a:off x="357158" y="428604"/>
            <a:ext cx="8429684" cy="271464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200" dirty="0" smtClean="0">
                <a:solidFill>
                  <a:schemeClr val="tx1"/>
                </a:solidFill>
                <a:latin typeface="Times New Roman" pitchFamily="18" charset="0"/>
                <a:cs typeface="Times New Roman" pitchFamily="18" charset="0"/>
              </a:rPr>
              <a:t>Pedagogik faoliyatni takomillashtirishda tahlil amaliy mazmun kasb etib, ta’lim-tarbiyaning sifatini ta’minlash uchun xizmat qiladi. Y</a:t>
            </a:r>
            <a:r>
              <a:rPr lang="en-US" sz="2200" dirty="0" smtClean="0">
                <a:solidFill>
                  <a:schemeClr val="tx1"/>
                </a:solidFill>
                <a:latin typeface="Times New Roman" pitchFamily="18" charset="0"/>
                <a:cs typeface="Times New Roman" pitchFamily="18" charset="0"/>
              </a:rPr>
              <a:t>u</a:t>
            </a:r>
            <a:r>
              <a:rPr lang="uz-Cyrl-UZ" sz="2200" dirty="0" smtClean="0">
                <a:solidFill>
                  <a:schemeClr val="tx1"/>
                </a:solidFill>
                <a:latin typeface="Times New Roman" pitchFamily="18" charset="0"/>
                <a:cs typeface="Times New Roman" pitchFamily="18" charset="0"/>
              </a:rPr>
              <a:t>zaga kelgan pedagogik muammoning (masalan, pedagogik nizo) sabablarini aniqlash, uni kechishining davriyligini bilish uchun, nizoning vujudga kelishiga ta’sir ko‘rsatgan omillarni, bunda avvalo qaysi qonuniyatlarga (ular tabiiy yoki sun’iy bo‘lishi mumkin) amal qilinishini bilish lozim bo‘ladi.</a:t>
            </a:r>
            <a:endParaRPr lang="ru-RU" sz="2200" dirty="0" smtClean="0">
              <a:solidFill>
                <a:schemeClr val="tx1"/>
              </a:solidFill>
              <a:latin typeface="Times New Roman" pitchFamily="18" charset="0"/>
              <a:cs typeface="Times New Roman" pitchFamily="18" charset="0"/>
            </a:endParaRPr>
          </a:p>
        </p:txBody>
      </p:sp>
      <p:sp>
        <p:nvSpPr>
          <p:cNvPr id="7" name="Прямоугольник с двумя вырезанными противолежащими углами 6"/>
          <p:cNvSpPr/>
          <p:nvPr/>
        </p:nvSpPr>
        <p:spPr>
          <a:xfrm>
            <a:off x="357158" y="3286124"/>
            <a:ext cx="8429684" cy="3214710"/>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200" dirty="0" smtClean="0">
                <a:solidFill>
                  <a:schemeClr val="tx1"/>
                </a:solidFill>
                <a:latin typeface="Times New Roman" pitchFamily="18" charset="0"/>
                <a:cs typeface="Times New Roman" pitchFamily="18" charset="0"/>
              </a:rPr>
              <a:t>Tahlil, intellektual faoliyatning yuqori bosqichi hisoblanib, hodisa, jarayon (jumladan pedagogik jarayonni), raqam va dalillarni aloqadorlik darajasini belgilab berishda namoyon bo‘ladi. Tahlil, faoliyat shakli sifatida rivojlanib, bugungi kunda tahlilning turli shakli va tahlilning turli usullari vujudga keldi. Negaki, har qanday muammoni, shu jumladan pedagogik faoliyat doirasida vujudga keladigan “X-viziyat”larni konstruktiv kechishini ta’minlash uchun tahlil amaliy ahamiyat kasb etadi.</a:t>
            </a:r>
            <a:endParaRPr lang="ru-RU" sz="22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13000">
        <p14:prism isContent="1"/>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Dream\Desktop\Slayd\IMG_20190421_205934_63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Содержимое 2"/>
          <p:cNvSpPr>
            <a:spLocks noGrp="1"/>
          </p:cNvSpPr>
          <p:nvPr>
            <p:ph idx="1"/>
          </p:nvPr>
        </p:nvSpPr>
        <p:spPr>
          <a:xfrm>
            <a:off x="500034" y="642918"/>
            <a:ext cx="8229600" cy="5554683"/>
          </a:xfrm>
          <a:solidFill>
            <a:srgbClr val="EEC5FF"/>
          </a:solidFill>
        </p:spPr>
        <p:txBody>
          <a:bodyPr/>
          <a:lstStyle/>
          <a:p>
            <a:r>
              <a:rPr lang="en-US" sz="2200" dirty="0" err="1" smtClean="0">
                <a:latin typeface="Times New Roman" pitchFamily="18" charset="0"/>
                <a:cs typeface="Times New Roman" pitchFamily="18" charset="0"/>
              </a:rPr>
              <a:t>Tizim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ma’lum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munosabatlar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vositasida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atrof-muhit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bilan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o‘zaro</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aloqada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bo‘lishidan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dalolat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beradi</a:t>
            </a:r>
            <a:r>
              <a:rPr lang="en-US" sz="2200" dirty="0" smtClean="0">
                <a:latin typeface="Times New Roman" pitchFamily="18" charset="0"/>
                <a:cs typeface="Times New Roman" pitchFamily="18" charset="0"/>
              </a:rPr>
              <a:t>. Bu </a:t>
            </a:r>
            <a:r>
              <a:rPr lang="en-US" sz="2200" dirty="0" err="1" smtClean="0">
                <a:latin typeface="Times New Roman" pitchFamily="18" charset="0"/>
                <a:cs typeface="Times New Roman" pitchFamily="18" charset="0"/>
              </a:rPr>
              <a:t>munosabatlar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o‘zida</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tashqaridan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keladigan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stimul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turtkilarni</a:t>
            </a:r>
            <a:r>
              <a:rPr lang="en-US" sz="2200" dirty="0" smtClean="0">
                <a:latin typeface="Times New Roman" pitchFamily="18" charset="0"/>
                <a:cs typeface="Times New Roman" pitchFamily="18" charset="0"/>
              </a:rPr>
              <a:t> – (inputs) </a:t>
            </a:r>
            <a:r>
              <a:rPr lang="en-US" sz="2200" b="1" dirty="0" err="1" smtClean="0">
                <a:latin typeface="Times New Roman" pitchFamily="18" charset="0"/>
                <a:cs typeface="Times New Roman" pitchFamily="18" charset="0"/>
              </a:rPr>
              <a:t>kirishlarni</a:t>
            </a:r>
            <a:r>
              <a:rPr lang="en-US" sz="2200" b="1"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atrof-muhitga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chiqadigan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barcha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ta’sirlarni</a:t>
            </a:r>
            <a:r>
              <a:rPr lang="en-US" sz="2200" dirty="0" smtClean="0">
                <a:latin typeface="Times New Roman" pitchFamily="18" charset="0"/>
                <a:cs typeface="Times New Roman" pitchFamily="18" charset="0"/>
              </a:rPr>
              <a:t> – (outputs) </a:t>
            </a:r>
            <a:r>
              <a:rPr lang="en-US" sz="2200" b="1" dirty="0" err="1" smtClean="0">
                <a:latin typeface="Times New Roman" pitchFamily="18" charset="0"/>
                <a:cs typeface="Times New Roman" pitchFamily="18" charset="0"/>
              </a:rPr>
              <a:t>chiqishlarni</a:t>
            </a:r>
            <a:r>
              <a:rPr lang="en-US" sz="2200" b="1"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jamlaydi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en-US" sz="2200" dirty="0" err="1" smtClean="0">
                <a:latin typeface="Times New Roman" pitchFamily="18" charset="0"/>
                <a:cs typeface="Times New Roman" pitchFamily="18" charset="0"/>
              </a:rPr>
              <a:t>Tizimga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nisbatan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turtkilar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stimullar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ikki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xil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shaklda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bo‘lishi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mumkin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Ularga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talab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qo‘llab-quvvatlashni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keltirish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joizdir</a:t>
            </a:r>
            <a:r>
              <a:rPr lang="en-US" sz="2200" dirty="0" smtClean="0">
                <a:latin typeface="Times New Roman" pitchFamily="18" charset="0"/>
                <a:cs typeface="Times New Roman" pitchFamily="18" charset="0"/>
              </a:rPr>
              <a:t>. </a:t>
            </a:r>
            <a:endParaRPr lang="ru-RU" sz="2200" dirty="0" smtClean="0">
              <a:latin typeface="Times New Roman" pitchFamily="18" charset="0"/>
              <a:cs typeface="Times New Roman" pitchFamily="18" charset="0"/>
            </a:endParaRPr>
          </a:p>
          <a:p>
            <a:r>
              <a:rPr lang="en-US" sz="2200" b="1" dirty="0" err="1" smtClean="0">
                <a:latin typeface="Times New Roman" pitchFamily="18" charset="0"/>
                <a:cs typeface="Times New Roman" pitchFamily="18" charset="0"/>
              </a:rPr>
              <a:t>Talab-turtkilar</a:t>
            </a:r>
            <a:r>
              <a:rPr lang="en-US" sz="2200" b="1" dirty="0" smtClean="0">
                <a:latin typeface="Times New Roman" pitchFamily="18" charset="0"/>
                <a:cs typeface="Times New Roman" pitchFamily="18" charset="0"/>
              </a:rPr>
              <a:t> </a:t>
            </a:r>
            <a:r>
              <a:rPr lang="en-US" sz="2200" dirty="0" smtClean="0">
                <a:latin typeface="Times New Roman" pitchFamily="18" charset="0"/>
                <a:cs typeface="Times New Roman" pitchFamily="18" charset="0"/>
              </a:rPr>
              <a:t>(</a:t>
            </a:r>
            <a:r>
              <a:rPr lang="en-US" sz="2200" dirty="0" err="1" smtClean="0">
                <a:latin typeface="Times New Roman" pitchFamily="18" charset="0"/>
                <a:cs typeface="Times New Roman" pitchFamily="18" charset="0"/>
              </a:rPr>
              <a:t>stimullar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quyidagi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shaklda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amal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qiladi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qadriyatlar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xizmatchilarning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haqi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mehnat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sharoitlari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ta’lim</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sog‘liqni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saqlash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boshqalarni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taqsimlashga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oid</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stimul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turtkilar</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fe’l-atvorni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tartibga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solishga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oid</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stimul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turtkilar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barqarorlikni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ta’minlash</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kommunikatsiya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axborotga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oid</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turtkilar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Bularga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axborotdan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erkin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teng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foydalanish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huquqi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boshqalar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kiradi</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endParaRPr lang="ru-RU" sz="22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3000">
        <p15:prstTrans prst="fracture"/>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Dream\Desktop\Slayd\IMG_20190421_210018_420.jpg"/>
          <p:cNvPicPr>
            <a:picLocks noChangeAspect="1" noChangeArrowheads="1"/>
          </p:cNvPicPr>
          <p:nvPr/>
        </p:nvPicPr>
        <p:blipFill>
          <a:blip r:embed="rId2"/>
          <a:srcRect/>
          <a:stretch>
            <a:fillRect/>
          </a:stretch>
        </p:blipFill>
        <p:spPr bwMode="auto">
          <a:xfrm>
            <a:off x="0" y="0"/>
            <a:ext cx="9448766" cy="7229459"/>
          </a:xfrm>
          <a:prstGeom prst="rect">
            <a:avLst/>
          </a:prstGeom>
          <a:noFill/>
        </p:spPr>
      </p:pic>
      <p:sp>
        <p:nvSpPr>
          <p:cNvPr id="6" name="Прямоугольник с двумя вырезанными противолежащими углами 5"/>
          <p:cNvSpPr/>
          <p:nvPr/>
        </p:nvSpPr>
        <p:spPr>
          <a:xfrm>
            <a:off x="428596" y="3500438"/>
            <a:ext cx="8286808" cy="3071834"/>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b="1" dirty="0" smtClean="0">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Kirish</a:t>
            </a:r>
            <a:r>
              <a:rPr lang="en-US" sz="2400" dirty="0" err="1" smtClean="0">
                <a:solidFill>
                  <a:schemeClr val="tx1"/>
                </a:solidFill>
                <a:latin typeface="Times New Roman" pitchFamily="18" charset="0"/>
                <a:cs typeface="Times New Roman" pitchFamily="18" charset="0"/>
              </a:rPr>
              <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keluvchi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talab-turtkilar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qo‘llab-quvvatlash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turtkilari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tomonidan</a:t>
            </a:r>
            <a:r>
              <a:rPr lang="en-US" sz="2400"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chiqish</a:t>
            </a:r>
            <a:r>
              <a:rPr lang="en-US" sz="2400" b="1"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signallariga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aylantiriladi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quyidagi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ko‘rinishga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bo‘ladi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qonun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me’yorlarni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yaratish</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qadriyatlar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vazifalarni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taqsimlash</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jamiyatda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xulq</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o‘zaro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aloqalarni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tartibga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solish</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p:txBody>
      </p:sp>
      <p:sp>
        <p:nvSpPr>
          <p:cNvPr id="7" name="Прямоугольник с двумя вырезанными противолежащими углами 6"/>
          <p:cNvSpPr/>
          <p:nvPr/>
        </p:nvSpPr>
        <p:spPr>
          <a:xfrm>
            <a:off x="428596" y="357166"/>
            <a:ext cx="8286808" cy="3000396"/>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400" b="1" dirty="0" err="1" smtClean="0">
                <a:solidFill>
                  <a:schemeClr val="tx1"/>
                </a:solidFill>
                <a:latin typeface="Times New Roman" pitchFamily="18" charset="0"/>
                <a:cs typeface="Times New Roman" pitchFamily="18" charset="0"/>
              </a:rPr>
              <a:t>Qo‘llab-quvvatlash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turtkilar</a:t>
            </a:r>
            <a:r>
              <a:rPr lang="en-US" sz="2400" b="1" dirty="0" smtClean="0">
                <a:solidFill>
                  <a:schemeClr val="tx1"/>
                </a:solidFill>
                <a:latin typeface="Times New Roman" pitchFamily="18" charset="0"/>
                <a:cs typeface="Times New Roman" pitchFamily="18" charset="0"/>
              </a:rPr>
              <a:t> </a:t>
            </a:r>
            <a:r>
              <a:rPr lang="en-US" sz="2400" dirty="0" smtClean="0">
                <a:solidFill>
                  <a:schemeClr val="tx1"/>
                </a:solidFill>
                <a:latin typeface="Times New Roman" pitchFamily="18" charset="0"/>
                <a:cs typeface="Times New Roman" pitchFamily="18" charset="0"/>
              </a:rPr>
              <a:t>(</a:t>
            </a:r>
            <a:r>
              <a:rPr lang="en-US" sz="2400" dirty="0" err="1" smtClean="0">
                <a:solidFill>
                  <a:schemeClr val="tx1"/>
                </a:solidFill>
                <a:latin typeface="Times New Roman" pitchFamily="18" charset="0"/>
                <a:cs typeface="Times New Roman" pitchFamily="18" charset="0"/>
              </a:rPr>
              <a:t>stimullar</a:t>
            </a:r>
            <a:r>
              <a:rPr lang="en-US" sz="2400" dirty="0" smtClean="0">
                <a:solidFill>
                  <a:schemeClr val="tx1"/>
                </a:solidFill>
                <a:latin typeface="Times New Roman" pitchFamily="18" charset="0"/>
                <a:cs typeface="Times New Roman" pitchFamily="18" charset="0"/>
              </a:rPr>
              <a:t>)</a:t>
            </a:r>
            <a:r>
              <a:rPr lang="en-US" sz="2400" dirty="0" err="1" smtClean="0">
                <a:solidFill>
                  <a:schemeClr val="tx1"/>
                </a:solidFill>
                <a:latin typeface="Times New Roman" pitchFamily="18" charset="0"/>
                <a:cs typeface="Times New Roman" pitchFamily="18" charset="0"/>
              </a:rPr>
              <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quyidagilarda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ifodalanadi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fuqarolarning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qonunlarga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rioya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ijtimoiy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hayotda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ishtirok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etishi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rahbariyatga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munosabati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rasmiy</a:t>
            </a:r>
            <a:r>
              <a:rPr lang="en-US" sz="2400" dirty="0" smtClean="0">
                <a:solidFill>
                  <a:schemeClr val="tx1"/>
                </a:solidFill>
                <a:latin typeface="Times New Roman" pitchFamily="18" charset="0"/>
                <a:cs typeface="Times New Roman" pitchFamily="18" charset="0"/>
              </a:rPr>
              <a:t>\</a:t>
            </a:r>
            <a:r>
              <a:rPr lang="en-US" sz="2400" dirty="0" err="1" smtClean="0">
                <a:solidFill>
                  <a:schemeClr val="tx1"/>
                </a:solidFill>
                <a:latin typeface="Times New Roman" pitchFamily="18" charset="0"/>
                <a:cs typeface="Times New Roman" pitchFamily="18" charset="0"/>
              </a:rPr>
              <a:t>qonuniy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axborotga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e’tibori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xizmatlar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ko‘rsatishi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moddiy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jihatdan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moliyalashtirishi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Tm="13000">
        <p14:switch dir="r"/>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642918"/>
            <a:ext cx="8229600" cy="4525963"/>
          </a:xfrm>
        </p:spPr>
        <p:txBody>
          <a:bodyPr/>
          <a:lstStyle/>
          <a:p>
            <a:pPr algn="ctr">
              <a:buNone/>
            </a:pPr>
            <a:r>
              <a:rPr lang="en-US" sz="2400" b="1"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4" name="Прямоугольник с двумя вырезанными противолежащими углами 3"/>
          <p:cNvSpPr/>
          <p:nvPr/>
        </p:nvSpPr>
        <p:spPr>
          <a:xfrm>
            <a:off x="214282" y="571480"/>
            <a:ext cx="8715436" cy="600079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n-US" sz="2400" b="1" dirty="0" smtClean="0">
                <a:solidFill>
                  <a:srgbClr val="FF0000"/>
                </a:solidFill>
                <a:latin typeface="Times New Roman" pitchFamily="18" charset="0"/>
                <a:cs typeface="Times New Roman" pitchFamily="18" charset="0"/>
              </a:rPr>
              <a:t>3.  </a:t>
            </a:r>
            <a:r>
              <a:rPr lang="en-US" sz="2400" b="1" dirty="0" err="1" smtClean="0">
                <a:solidFill>
                  <a:srgbClr val="FF0000"/>
                </a:solidFill>
                <a:latin typeface="Times New Roman" pitchFamily="18" charset="0"/>
                <a:cs typeface="Times New Roman" pitchFamily="18" charset="0"/>
              </a:rPr>
              <a:t>Tizimli</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tahlil</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vazifalari</a:t>
            </a:r>
            <a:r>
              <a:rPr lang="en-US" sz="2400" b="1" dirty="0" smtClean="0">
                <a:solidFill>
                  <a:srgbClr val="FF0000"/>
                </a:solidFill>
                <a:latin typeface="Times New Roman" pitchFamily="18" charset="0"/>
                <a:cs typeface="Times New Roman" pitchFamily="18" charset="0"/>
              </a:rPr>
              <a:t>.</a:t>
            </a:r>
            <a:endParaRPr lang="ru-RU" sz="2400" dirty="0" smtClean="0">
              <a:solidFill>
                <a:srgbClr val="FF0000"/>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Tahlil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maqsadi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qonuniyatlarini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inobatga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talab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asosida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qabul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turli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ko‘rinishga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manba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tayyorlanadi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Pedagogik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faoliyat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doirasida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ma’ruza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tezis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hisobot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tavsiyanoma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tarzida</a:t>
            </a:r>
            <a:r>
              <a:rPr lang="en-US" sz="2400" dirty="0" smtClean="0">
                <a:solidFill>
                  <a:schemeClr val="tx1"/>
                </a:solidFill>
                <a:latin typeface="Times New Roman" pitchFamily="18" charset="0"/>
                <a:cs typeface="Times New Roman" pitchFamily="18" charset="0"/>
              </a:rPr>
              <a:t> ham </a:t>
            </a:r>
            <a:r>
              <a:rPr lang="en-US" sz="2400" dirty="0" err="1" smtClean="0">
                <a:solidFill>
                  <a:schemeClr val="tx1"/>
                </a:solidFill>
                <a:latin typeface="Times New Roman" pitchFamily="18" charset="0"/>
                <a:cs typeface="Times New Roman" pitchFamily="18" charset="0"/>
              </a:rPr>
              <a:t>bo‘lishi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mumkin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CHunki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qator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vazifalari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mavjud</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ular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haqida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aniq</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tushunchaga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faoliyatni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mazmundorligini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ta’minlash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xizmat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qiladi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Ularning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muhimlarini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keltirib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o‘tamiz</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Tizimli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boshqaruvchanlik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funksiyasi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boshqaruv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turli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bosqichlarida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qabul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tayyorgarlik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qabul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qarorni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joriy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qaror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ijrosini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nazoratini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axborot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ta’minlaydi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13000">
        <p:split orient="vert"/>
      </p:transition>
    </mc:Choice>
    <mc:Fallback>
      <p:transition spd="slow" advTm="13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500042"/>
            <a:ext cx="8715436" cy="5626121"/>
          </a:xfrm>
        </p:spPr>
        <p:txBody>
          <a:bodyPr/>
          <a:lstStyle/>
          <a:p>
            <a:pPr algn="just"/>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pic>
        <p:nvPicPr>
          <p:cNvPr id="10242" name="Picture 2" descr="C:\Users\Dream\Desktop\Slayd\IMG_20190421_210018_420.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5" name="Прямоугольник с двумя вырезанными противолежащими углами 4"/>
          <p:cNvSpPr/>
          <p:nvPr/>
        </p:nvSpPr>
        <p:spPr>
          <a:xfrm>
            <a:off x="214282" y="500042"/>
            <a:ext cx="8715436" cy="6072230"/>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err="1" smtClean="0">
                <a:solidFill>
                  <a:schemeClr val="tx1"/>
                </a:solidFill>
                <a:latin typeface="Times New Roman" pitchFamily="18" charset="0"/>
                <a:cs typeface="Times New Roman" pitchFamily="18" charset="0"/>
              </a:rPr>
              <a:t>Tizimli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bilish</a:t>
            </a:r>
            <a:r>
              <a:rPr lang="en-US" sz="2400" dirty="0" smtClean="0">
                <a:solidFill>
                  <a:schemeClr val="tx1"/>
                </a:solidFill>
                <a:latin typeface="Times New Roman" pitchFamily="18" charset="0"/>
                <a:cs typeface="Times New Roman" pitchFamily="18" charset="0"/>
              </a:rPr>
              <a:t> </a:t>
            </a:r>
            <a:r>
              <a:rPr lang="en-US" sz="2400" i="1" dirty="0" smtClean="0">
                <a:solidFill>
                  <a:schemeClr val="tx1"/>
                </a:solidFill>
                <a:latin typeface="Times New Roman" pitchFamily="18" charset="0"/>
                <a:cs typeface="Times New Roman" pitchFamily="18" charset="0"/>
              </a:rPr>
              <a:t>– </a:t>
            </a:r>
            <a:r>
              <a:rPr lang="en-US" sz="2400" dirty="0" smtClean="0">
                <a:solidFill>
                  <a:schemeClr val="tx1"/>
                </a:solidFill>
                <a:latin typeface="Times New Roman" pitchFamily="18" charset="0"/>
                <a:cs typeface="Times New Roman" pitchFamily="18" charset="0"/>
              </a:rPr>
              <a:t>mental </a:t>
            </a:r>
            <a:r>
              <a:rPr lang="en-US" sz="2400" dirty="0" err="1" smtClean="0">
                <a:solidFill>
                  <a:schemeClr val="tx1"/>
                </a:solidFill>
                <a:latin typeface="Times New Roman" pitchFamily="18" charset="0"/>
                <a:cs typeface="Times New Roman" pitchFamily="18" charset="0"/>
              </a:rPr>
              <a:t>funksiyasi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faoliyat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davomida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yuzaga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holatning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mohiyatini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anglash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boshqaruvni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oshirishda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qo‘llanilayotgan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usullarni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yondashuvlarni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qadriyatlarni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bir</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so‘z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bilan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aytganda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boshqaruv</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mentalligini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o‘zgartirish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xizmat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qiladi</a:t>
            </a:r>
            <a:r>
              <a:rPr lang="en-US" sz="2400" dirty="0" smtClean="0">
                <a:solidFill>
                  <a:schemeClr val="tx1"/>
                </a:solidFill>
                <a:latin typeface="Times New Roman" pitchFamily="18" charset="0"/>
                <a:cs typeface="Times New Roman" pitchFamily="18" charset="0"/>
              </a:rPr>
              <a:t>. Bu </a:t>
            </a:r>
            <a:r>
              <a:rPr lang="en-US" sz="2400" dirty="0" err="1" smtClean="0">
                <a:solidFill>
                  <a:schemeClr val="tx1"/>
                </a:solidFill>
                <a:latin typeface="Times New Roman" pitchFamily="18" charset="0"/>
                <a:cs typeface="Times New Roman" pitchFamily="18" charset="0"/>
              </a:rPr>
              <a:t>o‘z</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navbatida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ta’lim-tarbiya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sohasida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barkamol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shaxs</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tarbiyasini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zaruriy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chora-tadbirlarni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ishlab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chiqish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amaliyotga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joriy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etish</a:t>
            </a:r>
            <a:r>
              <a:rPr lang="en-US" sz="2400" dirty="0" smtClean="0">
                <a:solidFill>
                  <a:schemeClr val="tx1"/>
                </a:solidFill>
                <a:latin typeface="Times New Roman" pitchFamily="18" charset="0"/>
                <a:cs typeface="Times New Roman" pitchFamily="18" charset="0"/>
              </a:rPr>
              <a:t>, fan-</a:t>
            </a:r>
            <a:r>
              <a:rPr lang="en-US" sz="2400" dirty="0" err="1" smtClean="0">
                <a:solidFill>
                  <a:schemeClr val="tx1"/>
                </a:solidFill>
                <a:latin typeface="Times New Roman" pitchFamily="18" charset="0"/>
                <a:cs typeface="Times New Roman" pitchFamily="18" charset="0"/>
              </a:rPr>
              <a:t>texnika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yutuqlarini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tarbiya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joriy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jahon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talablariga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javob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beradigan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mutaxassislar</a:t>
            </a:r>
            <a:endParaRPr lang="ru-RU" sz="2400" dirty="0" smtClean="0">
              <a:solidFill>
                <a:schemeClr val="tx1"/>
              </a:solidFill>
              <a:latin typeface="Times New Roman" pitchFamily="18" charset="0"/>
              <a:cs typeface="Times New Roman" pitchFamily="18" charset="0"/>
            </a:endParaRPr>
          </a:p>
          <a:p>
            <a:pPr algn="just"/>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tayyorlash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ta’lim-tarbiya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tizimini</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milliy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ehtiyoj</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vamanfaatlardan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kelib</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chiqqan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faoliyatni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takomillashuvini</a:t>
            </a:r>
            <a:r>
              <a:rPr lang="en-US" sz="2400" dirty="0" smtClean="0">
                <a:solidFill>
                  <a:schemeClr val="tx1"/>
                </a:solidFill>
                <a:latin typeface="Times New Roman" pitchFamily="18" charset="0"/>
                <a:cs typeface="Times New Roman" pitchFamily="18" charset="0"/>
              </a:rPr>
              <a:t> </a:t>
            </a:r>
            <a:endParaRPr lang="ru-RU" sz="2400" dirty="0" smtClean="0">
              <a:solidFill>
                <a:schemeClr val="tx1"/>
              </a:solidFill>
              <a:latin typeface="Times New Roman" pitchFamily="18" charset="0"/>
              <a:cs typeface="Times New Roman" pitchFamily="18" charset="0"/>
            </a:endParaRPr>
          </a:p>
          <a:p>
            <a:pPr algn="just"/>
            <a:r>
              <a:rPr lang="en-US" sz="2400" dirty="0" err="1" smtClean="0">
                <a:solidFill>
                  <a:schemeClr val="tx1"/>
                </a:solidFill>
                <a:latin typeface="Times New Roman" pitchFamily="18" charset="0"/>
                <a:cs typeface="Times New Roman" pitchFamily="18" charset="0"/>
              </a:rPr>
              <a:t>taqozo</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etadi</a:t>
            </a:r>
            <a:r>
              <a:rPr lang="en-US"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pic>
        <p:nvPicPr>
          <p:cNvPr id="10243" name="Picture 3" descr="C:\Users\Dream\Desktop\Slayd\IMG_20190421_205821_217.jpg"/>
          <p:cNvPicPr>
            <a:picLocks noChangeAspect="1" noChangeArrowheads="1"/>
          </p:cNvPicPr>
          <p:nvPr/>
        </p:nvPicPr>
        <p:blipFill>
          <a:blip r:embed="rId3"/>
          <a:srcRect/>
          <a:stretch>
            <a:fillRect/>
          </a:stretch>
        </p:blipFill>
        <p:spPr bwMode="auto">
          <a:xfrm>
            <a:off x="6000760" y="4357694"/>
            <a:ext cx="2923552" cy="221932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Прямоугольник с двумя вырезанными противолежащими углами 4"/>
          <p:cNvSpPr/>
          <p:nvPr/>
        </p:nvSpPr>
        <p:spPr>
          <a:xfrm>
            <a:off x="357158" y="500042"/>
            <a:ext cx="8429684" cy="6000792"/>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dirty="0" smtClean="0">
                <a:solidFill>
                  <a:schemeClr val="tx1"/>
                </a:solidFill>
                <a:latin typeface="Times New Roman" pitchFamily="18" charset="0"/>
                <a:cs typeface="Times New Roman" pitchFamily="18" charset="0"/>
              </a:rPr>
              <a:t>4. </a:t>
            </a:r>
            <a:r>
              <a:rPr lang="en-US" sz="2600" b="1" dirty="0" err="1" smtClean="0">
                <a:solidFill>
                  <a:schemeClr val="tx1"/>
                </a:solidFill>
                <a:latin typeface="Times New Roman" pitchFamily="18" charset="0"/>
                <a:cs typeface="Times New Roman" pitchFamily="18" charset="0"/>
              </a:rPr>
              <a:t>Pedagogik</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tizim</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doirasida</a:t>
            </a:r>
            <a:r>
              <a:rPr lang="en-US" sz="2600" b="1" dirty="0" smtClean="0">
                <a:solidFill>
                  <a:schemeClr val="tx1"/>
                </a:solidFill>
                <a:latin typeface="Times New Roman" pitchFamily="18" charset="0"/>
                <a:cs typeface="Times New Roman" pitchFamily="18" charset="0"/>
              </a:rPr>
              <a:t> </a:t>
            </a:r>
            <a:r>
              <a:rPr lang="en-US" sz="2600" b="1" dirty="0" err="1" smtClean="0">
                <a:solidFill>
                  <a:schemeClr val="tx1"/>
                </a:solidFill>
                <a:latin typeface="Times New Roman" pitchFamily="18" charset="0"/>
                <a:cs typeface="Times New Roman" pitchFamily="18" charset="0"/>
              </a:rPr>
              <a:t>tahlil</a:t>
            </a:r>
            <a:r>
              <a:rPr lang="en-US" sz="2600" dirty="0" err="1" smtClean="0">
                <a:solidFill>
                  <a:schemeClr val="tx1"/>
                </a:solidFill>
                <a:latin typeface="Times New Roman" pitchFamily="18" charset="0"/>
                <a:cs typeface="Times New Roman" pitchFamily="18" charset="0"/>
              </a:rPr>
              <a:t>ni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amalga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oshirish</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uchun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tizimli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tahlilning</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xususiy</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jihatlari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amaliy</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mazmun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kasb</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etadi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bu</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xususda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fikr</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yuritishdan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oldin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pedagogik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tizim</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haqida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munosabat</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bildiramiz</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Pedagogik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tizim</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bu</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yagona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maqsad</a:t>
            </a:r>
            <a:r>
              <a:rPr lang="en-US" sz="2600" dirty="0" smtClean="0">
                <a:solidFill>
                  <a:schemeClr val="tx1"/>
                </a:solidFill>
                <a:latin typeface="Times New Roman" pitchFamily="18" charset="0"/>
                <a:cs typeface="Times New Roman" pitchFamily="18" charset="0"/>
              </a:rPr>
              <a:t> sari, </a:t>
            </a:r>
            <a:r>
              <a:rPr lang="en-US" sz="2600" dirty="0" err="1" smtClean="0">
                <a:solidFill>
                  <a:schemeClr val="tx1"/>
                </a:solidFill>
                <a:latin typeface="Times New Roman" pitchFamily="18" charset="0"/>
                <a:cs typeface="Times New Roman" pitchFamily="18" charset="0"/>
              </a:rPr>
              <a:t>aniqrog‘i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shaxsning</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kamolotini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ta’minlash</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uchun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o‘zaro</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aloqador</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bo‘lgan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bir</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birini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to‘ldiruvchi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takomillashtiruvchi</a:t>
            </a:r>
            <a:r>
              <a:rPr lang="en-US" sz="2600" dirty="0" smtClean="0">
                <a:solidFill>
                  <a:schemeClr val="tx1"/>
                </a:solidFill>
                <a:latin typeface="Times New Roman" pitchFamily="18" charset="0"/>
                <a:cs typeface="Times New Roman" pitchFamily="18" charset="0"/>
              </a:rPr>
              <a:t>, son </a:t>
            </a:r>
            <a:r>
              <a:rPr lang="en-US" sz="2600" dirty="0" err="1" smtClean="0">
                <a:solidFill>
                  <a:schemeClr val="tx1"/>
                </a:solidFill>
                <a:latin typeface="Times New Roman" pitchFamily="18" charset="0"/>
                <a:cs typeface="Times New Roman" pitchFamily="18" charset="0"/>
              </a:rPr>
              <a:t>yoki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sifat</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ko‘rsatkichi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bo‘yicha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bir</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xossa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o‘zgarsa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albatta</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ikkinchi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xossa</a:t>
            </a:r>
            <a:r>
              <a:rPr lang="en-US" sz="2600" dirty="0" smtClean="0">
                <a:solidFill>
                  <a:schemeClr val="tx1"/>
                </a:solidFill>
                <a:latin typeface="Times New Roman" pitchFamily="18" charset="0"/>
                <a:cs typeface="Times New Roman" pitchFamily="18" charset="0"/>
              </a:rPr>
              <a:t> ham </a:t>
            </a:r>
            <a:r>
              <a:rPr lang="en-US" sz="2600" dirty="0" err="1" smtClean="0">
                <a:solidFill>
                  <a:schemeClr val="tx1"/>
                </a:solidFill>
                <a:latin typeface="Times New Roman" pitchFamily="18" charset="0"/>
                <a:cs typeface="Times New Roman" pitchFamily="18" charset="0"/>
              </a:rPr>
              <a:t>o‘zgaradigan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turli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tuzilmaviy</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tarkiblardan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ya’ni</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pedagogik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faoliyat</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pedagogik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jarayon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pedagogik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hamkorlik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pedagogik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mavjudlik</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amaliyot</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iborat</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bo‘lgan</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majmuadir</a:t>
            </a:r>
            <a:r>
              <a:rPr lang="en-US" sz="2600" dirty="0" smtClean="0">
                <a:solidFill>
                  <a:schemeClr val="tx1"/>
                </a:solidFill>
                <a:latin typeface="Times New Roman" pitchFamily="18" charset="0"/>
                <a:cs typeface="Times New Roman" pitchFamily="18" charset="0"/>
              </a:rPr>
              <a:t> (</a:t>
            </a:r>
            <a:r>
              <a:rPr lang="en-US" sz="2600" dirty="0" err="1" smtClean="0">
                <a:solidFill>
                  <a:schemeClr val="tx1"/>
                </a:solidFill>
                <a:latin typeface="Times New Roman" pitchFamily="18" charset="0"/>
                <a:cs typeface="Times New Roman" pitchFamily="18" charset="0"/>
              </a:rPr>
              <a:t>yaxlitlikdir</a:t>
            </a:r>
            <a:r>
              <a:rPr lang="en-US" sz="2600" dirty="0" smtClean="0">
                <a:solidFill>
                  <a:schemeClr val="tx1"/>
                </a:solidFill>
                <a:latin typeface="Times New Roman" pitchFamily="18" charset="0"/>
                <a:cs typeface="Times New Roman" pitchFamily="18" charset="0"/>
              </a:rPr>
              <a:t>). </a:t>
            </a:r>
            <a:endParaRPr lang="ru-RU" sz="2600" dirty="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Dream\Desktop\Slayd\IMG_20190421_210018_42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Прямоугольник с двумя вырезанными противолежащими углами 5"/>
          <p:cNvSpPr/>
          <p:nvPr/>
        </p:nvSpPr>
        <p:spPr>
          <a:xfrm>
            <a:off x="357158" y="3571876"/>
            <a:ext cx="8429684" cy="3000396"/>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err="1" smtClean="0">
                <a:solidFill>
                  <a:schemeClr val="tx1"/>
                </a:solidFill>
                <a:latin typeface="Times New Roman" pitchFamily="18" charset="0"/>
                <a:cs typeface="Times New Roman" pitchFamily="18" charset="0"/>
              </a:rPr>
              <a:t>Pedagogik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faoliyat</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tizimida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ko‘p</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funksiyalarni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bajarib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zamonaviy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pedagog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pedagogik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jarayon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davomida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yuzaga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keladigan</a:t>
            </a:r>
            <a:r>
              <a:rPr lang="en-US" sz="2400" dirty="0" smtClean="0">
                <a:solidFill>
                  <a:schemeClr val="tx1"/>
                </a:solidFill>
                <a:latin typeface="Times New Roman" pitchFamily="18" charset="0"/>
                <a:cs typeface="Times New Roman" pitchFamily="18" charset="0"/>
              </a:rPr>
              <a:t> real (</a:t>
            </a:r>
            <a:r>
              <a:rPr lang="en-US" sz="2400" dirty="0" err="1" smtClean="0">
                <a:solidFill>
                  <a:schemeClr val="tx1"/>
                </a:solidFill>
                <a:latin typeface="Times New Roman" pitchFamily="18" charset="0"/>
                <a:cs typeface="Times New Roman" pitchFamily="18" charset="0"/>
              </a:rPr>
              <a:t>shu</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jumladan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ehtimolli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vaziyatlarni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ta’lim-tarbiya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berish</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manfaatidan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kelib</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chiqqan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holda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tahlilini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amalga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oshira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olishi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pedagogik</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jamoada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jamiyatda</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zamonaviy</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pedagog</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imijini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shakllantirishi</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uchun</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muhim</a:t>
            </a:r>
            <a:r>
              <a:rPr lang="en-US" sz="2400" dirty="0" smtClean="0">
                <a:solidFill>
                  <a:schemeClr val="tx1"/>
                </a:solidFill>
                <a:latin typeface="Times New Roman" pitchFamily="18" charset="0"/>
                <a:cs typeface="Times New Roman" pitchFamily="18" charset="0"/>
              </a:rPr>
              <a:t> </a:t>
            </a:r>
            <a:r>
              <a:rPr lang="en-US" sz="2400" dirty="0" err="1" smtClean="0">
                <a:solidFill>
                  <a:schemeClr val="tx1"/>
                </a:solidFill>
                <a:latin typeface="Times New Roman" pitchFamily="18" charset="0"/>
                <a:cs typeface="Times New Roman" pitchFamily="18" charset="0"/>
              </a:rPr>
              <a:t>hisoblanadi</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p:txBody>
      </p:sp>
      <p:sp>
        <p:nvSpPr>
          <p:cNvPr id="7" name="Прямоугольник с двумя вырезанными противолежащими углами 6"/>
          <p:cNvSpPr/>
          <p:nvPr/>
        </p:nvSpPr>
        <p:spPr>
          <a:xfrm>
            <a:off x="357158" y="500042"/>
            <a:ext cx="8429684" cy="2928958"/>
          </a:xfrm>
          <a:prstGeom prst="snip2DiagRect">
            <a:avLst/>
          </a:prstGeom>
          <a:solidFill>
            <a:srgbClr val="EEC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err="1" smtClean="0">
                <a:solidFill>
                  <a:schemeClr val="tx1"/>
                </a:solidFill>
                <a:latin typeface="Times New Roman" pitchFamily="18" charset="0"/>
                <a:cs typeface="Times New Roman" pitchFamily="18" charset="0"/>
              </a:rPr>
              <a:t>Tahlil</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turini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qaysi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birini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qo‘llashdan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qat’iy</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nazar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uning</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natijasida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biron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bir</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shaklga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ega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bo‘lgan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manba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tayyorlanadi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Pedagogik</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faoliyat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doirasida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bu</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taqriz</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tezis</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maqola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raddiya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izoh</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ma’lumotnoma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tavsiyanoma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yo‘riqnoma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ko‘rsatma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maslahat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tarzida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bo‘lishi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mumkin</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Agarda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aniq</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pedagogik</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vaziyat</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o‘rganilsa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bunda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ma’lumotnoma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yoki</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tavsifnoma</a:t>
            </a:r>
            <a:r>
              <a:rPr lang="en-US" sz="2200" dirty="0" smtClean="0">
                <a:solidFill>
                  <a:schemeClr val="tx1"/>
                </a:solidFill>
                <a:latin typeface="Times New Roman" pitchFamily="18" charset="0"/>
                <a:cs typeface="Times New Roman" pitchFamily="18" charset="0"/>
              </a:rPr>
              <a:t> </a:t>
            </a:r>
            <a:r>
              <a:rPr lang="en-US" sz="2200" dirty="0" err="1" smtClean="0">
                <a:solidFill>
                  <a:schemeClr val="tx1"/>
                </a:solidFill>
                <a:latin typeface="Times New Roman" pitchFamily="18" charset="0"/>
                <a:cs typeface="Times New Roman" pitchFamily="18" charset="0"/>
              </a:rPr>
              <a:t>tayyorlanadi</a:t>
            </a:r>
            <a:r>
              <a:rPr lang="en-US" sz="2200" dirty="0" smtClean="0">
                <a:solidFill>
                  <a:schemeClr val="tx1"/>
                </a:solidFill>
                <a:latin typeface="Times New Roman" pitchFamily="18" charset="0"/>
                <a:cs typeface="Times New Roman" pitchFamily="18" charset="0"/>
              </a:rPr>
              <a:t>.</a:t>
            </a:r>
            <a:endParaRPr lang="ru-RU" sz="22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5841</TotalTime>
  <Words>1429</Words>
  <Application>Microsoft Office PowerPoint</Application>
  <PresentationFormat>Экран (4:3)</PresentationFormat>
  <Paragraphs>90</Paragraphs>
  <Slides>16</Slides>
  <Notes>2</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16</vt:i4>
      </vt:variant>
    </vt:vector>
  </HeadingPairs>
  <TitlesOfParts>
    <vt:vector size="24" baseType="lpstr">
      <vt:lpstr>Aharoni</vt:lpstr>
      <vt:lpstr>Algerian</vt:lpstr>
      <vt:lpstr>Arial</vt:lpstr>
      <vt:lpstr>Arial Black</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307</cp:revision>
  <dcterms:created xsi:type="dcterms:W3CDTF">2017-11-10T07:08:34Z</dcterms:created>
  <dcterms:modified xsi:type="dcterms:W3CDTF">2019-05-28T10:34:35Z</dcterms:modified>
</cp:coreProperties>
</file>