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35" r:id="rId2"/>
    <p:sldId id="353" r:id="rId3"/>
    <p:sldId id="369" r:id="rId4"/>
    <p:sldId id="371" r:id="rId5"/>
    <p:sldId id="372" r:id="rId6"/>
    <p:sldId id="350" r:id="rId7"/>
    <p:sldId id="373" r:id="rId8"/>
    <p:sldId id="368" r:id="rId9"/>
    <p:sldId id="356" r:id="rId10"/>
    <p:sldId id="352" r:id="rId11"/>
    <p:sldId id="346" r:id="rId12"/>
    <p:sldId id="337" r:id="rId13"/>
    <p:sldId id="340"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90" r:id="rId29"/>
    <p:sldId id="391" r:id="rId30"/>
    <p:sldId id="351" r:id="rId31"/>
  </p:sldIdLst>
  <p:sldSz cx="9144000" cy="6858000" type="screen4x3"/>
  <p:notesSz cx="6858000" cy="9144000"/>
  <p:custDataLst>
    <p:tags r:id="rId33"/>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6FB9D7"/>
    <a:srgbClr val="FFFFFF"/>
    <a:srgbClr val="EC2C06"/>
    <a:srgbClr val="333333"/>
    <a:srgbClr val="000000"/>
    <a:srgbClr val="0A75C0"/>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3" d="100"/>
          <a:sy n="113" d="100"/>
        </p:scale>
        <p:origin x="2142"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uz/"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tags" Target="../tags/tag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57158" y="571480"/>
            <a:ext cx="8429683" cy="1938992"/>
          </a:xfrm>
          <a:prstGeom prst="rect">
            <a:avLst/>
          </a:prstGeom>
        </p:spPr>
        <p:txBody>
          <a:bodyPr wrap="square">
            <a:spAutoFit/>
          </a:bodyPr>
          <a:lstStyle/>
          <a:p>
            <a:pPr algn="ctr"/>
            <a:r>
              <a:rPr lang="uz-Cyrl-UZ"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lang="uz-Cyrl-UZ" sz="2000" b="1" dirty="0" smtClean="0">
              <a:latin typeface="Times New Roman" pitchFamily="18" charset="0"/>
              <a:cs typeface="Times New Roman" pitchFamily="18" charset="0"/>
            </a:endParaRPr>
          </a:p>
          <a:p>
            <a:pPr algn="ctr"/>
            <a:endParaRPr lang="uz-Cyrl-UZ" sz="2000" b="1" dirty="0" smtClean="0">
              <a:latin typeface="Times New Roman" pitchFamily="18" charset="0"/>
              <a:cs typeface="Times New Roman" pitchFamily="18" charset="0"/>
            </a:endParaRPr>
          </a:p>
          <a:p>
            <a:pPr algn="ctr"/>
            <a:endParaRPr lang="uz-Cyrl-UZ" sz="2000" b="1" dirty="0" smtClean="0">
              <a:latin typeface="Times New Roman" pitchFamily="18" charset="0"/>
              <a:cs typeface="Times New Roman" pitchFamily="18" charset="0"/>
            </a:endParaRPr>
          </a:p>
          <a:p>
            <a:pPr algn="ctr"/>
            <a:endParaRPr lang="uz-Cyrl-UZ" sz="2000" b="1" dirty="0" smtClean="0">
              <a:latin typeface="Times New Roman" pitchFamily="18" charset="0"/>
              <a:cs typeface="Times New Roman" pitchFamily="18" charset="0"/>
            </a:endParaRPr>
          </a:p>
          <a:p>
            <a:pPr algn="ctr"/>
            <a:r>
              <a:rPr lang="uz-Cyrl-UZ"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p:txBody>
      </p:sp>
      <p:sp>
        <p:nvSpPr>
          <p:cNvPr id="6" name="Прямоугольник с двумя вырезанными противолежащими углами 5"/>
          <p:cNvSpPr/>
          <p:nvPr/>
        </p:nvSpPr>
        <p:spPr>
          <a:xfrm>
            <a:off x="357158" y="428604"/>
            <a:ext cx="8429684" cy="1428760"/>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solidFill>
                  <a:schemeClr val="tx1"/>
                </a:solidFill>
                <a:latin typeface="Times New Roman" pitchFamily="18" charset="0"/>
                <a:cs typeface="Times New Roman" pitchFamily="18" charset="0"/>
              </a:rPr>
              <a:t>12-Mavzu: </a:t>
            </a:r>
            <a:r>
              <a:rPr lang="en-US" sz="2400" b="1" dirty="0" smtClean="0">
                <a:solidFill>
                  <a:schemeClr val="tx1"/>
                </a:solidFill>
                <a:latin typeface="Times New Roman" pitchFamily="18" charset="0"/>
                <a:cs typeface="Times New Roman" pitchFamily="18" charset="0"/>
              </a:rPr>
              <a:t>ZAMONAVIY TA’LIM VA INNOVASION TEXNOLOGIYALAR </a:t>
            </a:r>
            <a:r>
              <a:rPr lang="uz-Cyrl-UZ" sz="2400" b="1" dirty="0" smtClean="0">
                <a:solidFill>
                  <a:schemeClr val="tx1"/>
                </a:solidFill>
                <a:latin typeface="Times New Roman" pitchFamily="18" charset="0"/>
                <a:cs typeface="Times New Roman" pitchFamily="18" charset="0"/>
              </a:rPr>
              <a:t>BO‘YICHA </a:t>
            </a:r>
            <a:r>
              <a:rPr lang="en-US" sz="2400" b="1" dirty="0" smtClean="0">
                <a:solidFill>
                  <a:schemeClr val="tx1"/>
                </a:solidFill>
                <a:latin typeface="Times New Roman" pitchFamily="18" charset="0"/>
                <a:cs typeface="Times New Roman" pitchFamily="18" charset="0"/>
              </a:rPr>
              <a:t>ILG‘OR XORIJIY TAJRIBALAR</a:t>
            </a:r>
            <a:endParaRPr lang="ru-RU" sz="2400" dirty="0">
              <a:solidFill>
                <a:schemeClr val="tx1"/>
              </a:solidFill>
            </a:endParaRPr>
          </a:p>
        </p:txBody>
      </p:sp>
      <p:sp>
        <p:nvSpPr>
          <p:cNvPr id="7" name="Стрелка вниз 6"/>
          <p:cNvSpPr/>
          <p:nvPr/>
        </p:nvSpPr>
        <p:spPr>
          <a:xfrm>
            <a:off x="3500430" y="1857364"/>
            <a:ext cx="2214578" cy="571504"/>
          </a:xfrm>
          <a:prstGeom prst="downArrow">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Times New Roman" pitchFamily="18" charset="0"/>
                <a:cs typeface="Times New Roman" pitchFamily="18" charset="0"/>
              </a:rPr>
              <a:t>Reja</a:t>
            </a:r>
            <a:endParaRPr lang="ru-RU" sz="2400" dirty="0"/>
          </a:p>
        </p:txBody>
      </p:sp>
      <p:sp>
        <p:nvSpPr>
          <p:cNvPr id="8" name="Прямоугольник с двумя вырезанными противолежащими углами 7"/>
          <p:cNvSpPr/>
          <p:nvPr/>
        </p:nvSpPr>
        <p:spPr>
          <a:xfrm>
            <a:off x="285720" y="2500306"/>
            <a:ext cx="8572560" cy="4071966"/>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dirty="0" smtClean="0">
                <a:solidFill>
                  <a:schemeClr val="tx1"/>
                </a:solidFill>
                <a:latin typeface="Times New Roman" pitchFamily="18" charset="0"/>
                <a:cs typeface="Times New Roman" pitchFamily="18" charset="0"/>
              </a:rPr>
              <a:t>1. </a:t>
            </a:r>
            <a:r>
              <a:rPr lang="en-US" dirty="0" err="1" smtClean="0">
                <a:solidFill>
                  <a:schemeClr val="tx1"/>
                </a:solidFill>
                <a:latin typeface="Times New Roman" pitchFamily="18" charset="0"/>
                <a:cs typeface="Times New Roman" pitchFamily="18" charset="0"/>
              </a:rPr>
              <a:t>Zamonaviy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ta’lim</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innovasion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texnologiyalar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sohasidagi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ilg‘or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xorijiy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tajribalar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modulli-kredit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tizimi</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a) </a:t>
            </a:r>
            <a:r>
              <a:rPr lang="ru-RU" dirty="0" err="1" smtClean="0">
                <a:solidFill>
                  <a:schemeClr val="tx1"/>
                </a:solidFill>
                <a:latin typeface="Times New Roman" pitchFamily="18" charset="0"/>
                <a:cs typeface="Times New Roman" pitchFamily="18" charset="0"/>
              </a:rPr>
              <a:t>Xorijiy</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mamlakatlar</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ta’lim</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tizimi</a:t>
            </a:r>
            <a:r>
              <a:rPr lang="ru-RU" dirty="0" smtClean="0">
                <a:solidFill>
                  <a:schemeClr val="tx1"/>
                </a:solidFill>
                <a:latin typeface="Times New Roman" pitchFamily="18" charset="0"/>
                <a:cs typeface="Times New Roman" pitchFamily="18" charset="0"/>
              </a:rPr>
              <a:t>.</a:t>
            </a:r>
          </a:p>
          <a:p>
            <a:pPr lvl="0"/>
            <a:r>
              <a:rPr lang="en-US" dirty="0" smtClean="0">
                <a:solidFill>
                  <a:schemeClr val="tx1"/>
                </a:solidFill>
                <a:latin typeface="Times New Roman" pitchFamily="18" charset="0"/>
                <a:cs typeface="Times New Roman" pitchFamily="18" charset="0"/>
              </a:rPr>
              <a:t>b) </a:t>
            </a:r>
            <a:r>
              <a:rPr lang="en-US" dirty="0" err="1" smtClean="0">
                <a:solidFill>
                  <a:schemeClr val="tx1"/>
                </a:solidFill>
                <a:latin typeface="Times New Roman" pitchFamily="18" charset="0"/>
                <a:cs typeface="Times New Roman" pitchFamily="18" charset="0"/>
              </a:rPr>
              <a:t>Modulli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ta’limning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ahamiyati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mohiyati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c) </a:t>
            </a:r>
            <a:r>
              <a:rPr lang="ru-RU" dirty="0" err="1" smtClean="0">
                <a:solidFill>
                  <a:schemeClr val="tx1"/>
                </a:solidFill>
                <a:latin typeface="Times New Roman" pitchFamily="18" charset="0"/>
                <a:cs typeface="Times New Roman" pitchFamily="18" charset="0"/>
              </a:rPr>
              <a:t>Modulli-kredit</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tizimi</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mohiyati</a:t>
            </a:r>
            <a:r>
              <a:rPr lang="ru-RU" dirty="0" smtClean="0">
                <a:solidFill>
                  <a:schemeClr val="tx1"/>
                </a:solidFill>
                <a:latin typeface="Times New Roman" pitchFamily="18" charset="0"/>
                <a:cs typeface="Times New Roman" pitchFamily="18" charset="0"/>
              </a:rPr>
              <a:t>.</a:t>
            </a:r>
          </a:p>
          <a:p>
            <a:pPr lvl="0"/>
            <a:r>
              <a:rPr lang="en-US" dirty="0" smtClean="0">
                <a:solidFill>
                  <a:schemeClr val="tx1"/>
                </a:solidFill>
                <a:latin typeface="Times New Roman" pitchFamily="18" charset="0"/>
                <a:cs typeface="Times New Roman" pitchFamily="18" charset="0"/>
              </a:rPr>
              <a:t>d) </a:t>
            </a:r>
            <a:r>
              <a:rPr lang="en-US" dirty="0" err="1" smtClean="0">
                <a:solidFill>
                  <a:schemeClr val="tx1"/>
                </a:solidFill>
                <a:latin typeface="Times New Roman" pitchFamily="18" charset="0"/>
                <a:cs typeface="Times New Roman" pitchFamily="18" charset="0"/>
              </a:rPr>
              <a:t>Zamonaviy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ta’lim</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shakllari</a:t>
            </a:r>
            <a:r>
              <a:rPr lang="en-US" dirty="0" smtClean="0">
                <a:solidFill>
                  <a:schemeClr val="tx1"/>
                </a:solidFill>
                <a:latin typeface="Times New Roman" pitchFamily="18" charset="0"/>
                <a:cs typeface="Times New Roman" pitchFamily="18" charset="0"/>
              </a:rPr>
              <a:t>: blended learning (</a:t>
            </a:r>
            <a:r>
              <a:rPr lang="en-US" dirty="0" err="1" smtClean="0">
                <a:solidFill>
                  <a:schemeClr val="tx1"/>
                </a:solidFill>
                <a:latin typeface="Times New Roman" pitchFamily="18" charset="0"/>
                <a:cs typeface="Times New Roman" pitchFamily="18" charset="0"/>
              </a:rPr>
              <a:t>aralash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o‘qitish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masofali</a:t>
            </a:r>
            <a:endParaRPr lang="ru-RU" dirty="0" smtClean="0">
              <a:solidFill>
                <a:schemeClr val="tx1"/>
              </a:solidFill>
              <a:latin typeface="Times New Roman" pitchFamily="18" charset="0"/>
              <a:cs typeface="Times New Roman" pitchFamily="18" charset="0"/>
            </a:endParaRPr>
          </a:p>
          <a:p>
            <a:pPr lvl="0"/>
            <a:r>
              <a:rPr lang="en-US" dirty="0" err="1" smtClean="0">
                <a:solidFill>
                  <a:schemeClr val="tx1"/>
                </a:solidFill>
                <a:latin typeface="Times New Roman" pitchFamily="18" charset="0"/>
                <a:cs typeface="Times New Roman" pitchFamily="18" charset="0"/>
              </a:rPr>
              <a:t>o‘qitish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mahorat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darslari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vebinar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evristik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metodlar</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e) </a:t>
            </a:r>
            <a:r>
              <a:rPr lang="en-US" dirty="0" err="1" smtClean="0">
                <a:solidFill>
                  <a:schemeClr val="tx1"/>
                </a:solidFill>
                <a:latin typeface="Times New Roman" pitchFamily="18" charset="0"/>
                <a:cs typeface="Times New Roman" pitchFamily="18" charset="0"/>
              </a:rPr>
              <a:t>Zamonaviy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ta’limda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tyutorlik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supervizorlik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moderatorlik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faoliyati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2. </a:t>
            </a:r>
            <a:r>
              <a:rPr lang="en-US" dirty="0" err="1" smtClean="0">
                <a:solidFill>
                  <a:schemeClr val="tx1"/>
                </a:solidFill>
                <a:latin typeface="Times New Roman" pitchFamily="18" charset="0"/>
                <a:cs typeface="Times New Roman" pitchFamily="18" charset="0"/>
              </a:rPr>
              <a:t>Zamonaviy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ta’lim</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innovasion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texnologiyalar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sohasidagi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ilg‘or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xorijiy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tajribalar</a:t>
            </a:r>
            <a:r>
              <a:rPr lang="en-US" dirty="0" smtClean="0">
                <a:solidFill>
                  <a:schemeClr val="tx1"/>
                </a:solidFill>
                <a:latin typeface="Times New Roman" pitchFamily="18" charset="0"/>
                <a:cs typeface="Times New Roman" pitchFamily="18" charset="0"/>
              </a:rPr>
              <a:t>: Keys-</a:t>
            </a:r>
            <a:r>
              <a:rPr lang="en-US" dirty="0" err="1" smtClean="0">
                <a:solidFill>
                  <a:schemeClr val="tx1"/>
                </a:solidFill>
                <a:latin typeface="Times New Roman" pitchFamily="18" charset="0"/>
                <a:cs typeface="Times New Roman" pitchFamily="18" charset="0"/>
              </a:rPr>
              <a:t>stadi</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a) Keys-</a:t>
            </a:r>
            <a:r>
              <a:rPr lang="en-US" dirty="0" err="1" smtClean="0">
                <a:solidFill>
                  <a:schemeClr val="tx1"/>
                </a:solidFill>
                <a:latin typeface="Times New Roman" pitchFamily="18" charset="0"/>
                <a:cs typeface="Times New Roman" pitchFamily="18" charset="0"/>
              </a:rPr>
              <a:t>stadining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ahamiyati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mohiyati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lvl="0"/>
            <a:r>
              <a:rPr lang="en-US" dirty="0" smtClean="0">
                <a:solidFill>
                  <a:schemeClr val="tx1"/>
                </a:solidFill>
                <a:latin typeface="Times New Roman" pitchFamily="18" charset="0"/>
                <a:cs typeface="Times New Roman" pitchFamily="18" charset="0"/>
              </a:rPr>
              <a:t>b) </a:t>
            </a:r>
            <a:r>
              <a:rPr lang="ru-RU" dirty="0" err="1" smtClean="0">
                <a:solidFill>
                  <a:schemeClr val="tx1"/>
                </a:solidFill>
                <a:latin typeface="Times New Roman" pitchFamily="18" charset="0"/>
                <a:cs typeface="Times New Roman" pitchFamily="18" charset="0"/>
              </a:rPr>
              <a:t>Keyslar</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tipologiyasi</a:t>
            </a:r>
            <a:r>
              <a:rPr lang="ru-RU" dirty="0" smtClean="0">
                <a:solidFill>
                  <a:schemeClr val="tx1"/>
                </a:solidFill>
                <a:latin typeface="Times New Roman" pitchFamily="18" charset="0"/>
                <a:cs typeface="Times New Roman" pitchFamily="18" charset="0"/>
              </a:rPr>
              <a:t>.</a:t>
            </a:r>
          </a:p>
          <a:p>
            <a:pPr lvl="0"/>
            <a:r>
              <a:rPr lang="en-US" dirty="0" smtClean="0">
                <a:solidFill>
                  <a:schemeClr val="tx1"/>
                </a:solidFill>
                <a:latin typeface="Times New Roman" pitchFamily="18" charset="0"/>
                <a:cs typeface="Times New Roman" pitchFamily="18" charset="0"/>
              </a:rPr>
              <a:t>c) </a:t>
            </a:r>
            <a:r>
              <a:rPr lang="ru-RU" dirty="0" err="1" smtClean="0">
                <a:solidFill>
                  <a:schemeClr val="tx1"/>
                </a:solidFill>
                <a:latin typeface="Times New Roman" pitchFamily="18" charset="0"/>
                <a:cs typeface="Times New Roman" pitchFamily="18" charset="0"/>
              </a:rPr>
              <a:t>Keys-stadining</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uslubiy</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pasporti</a:t>
            </a:r>
            <a:endParaRPr lang="ru-RU" dirty="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solidFill>
            <a:schemeClr val="tx2">
              <a:lumMod val="40000"/>
              <a:lumOff val="60000"/>
            </a:schemeClr>
          </a:solidFill>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2400" dirty="0" smtClean="0"/>
              <a:t>Zamonaviy ta’lim, ilg‘or tajribalar, modul, modulli o‘quv axborotlar, modul bloklar, modulli-kredit, ESTS kreditlari ESTS o‘quv rejalari, Bolonya deklaratsiyasi, tinglovchining mehnat sarfi, kreditlar miqdori, transferancy, aqreement, Credits-hots, Credits-Post, transcript, syllabus, axborot paketi, o‘tish koeffitsienti, blended learning (aralash o‘qitish), masofali o‘qitish, mahorat darslari, vebinar, evristik metod, moderator, tyutor, edvayzer, fasilitator, Keys, stadi, tavsifnoma, tipologiya, protsessual tizim, uslubiy pasport, annoatsiya, vaziyat, uslubiy ko‘rsatma.</a:t>
            </a:r>
            <a:endParaRPr lang="ru-RU" sz="24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357158" y="476672"/>
            <a:ext cx="8429684"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600" b="1" dirty="0" smtClean="0">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Foydalangan</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adabiyotlar</a:t>
            </a:r>
            <a:r>
              <a:rPr lang="ru-RU" sz="2800" b="1" dirty="0" smtClean="0">
                <a:solidFill>
                  <a:srgbClr val="FF0000"/>
                </a:solidFill>
                <a:latin typeface="Times New Roman" pitchFamily="18" charset="0"/>
                <a:cs typeface="Times New Roman" pitchFamily="18" charset="0"/>
              </a:rPr>
              <a:t> </a:t>
            </a:r>
            <a:endParaRPr lang="ru-RU" sz="1600" dirty="0" smtClean="0">
              <a:solidFill>
                <a:srgbClr val="FF0000"/>
              </a:solidFill>
              <a:latin typeface="Times New Roman" pitchFamily="18" charset="0"/>
              <a:cs typeface="Times New Roman" pitchFamily="18" charset="0"/>
            </a:endParaRPr>
          </a:p>
          <a:p>
            <a:pPr algn="ctr"/>
            <a:r>
              <a:rPr lang="uz-Cyrl-UZ" sz="1600" b="1" dirty="0" smtClean="0">
                <a:solidFill>
                  <a:srgbClr val="7030A0"/>
                </a:solidFill>
                <a:latin typeface="Times New Roman" pitchFamily="18" charset="0"/>
                <a:cs typeface="Times New Roman" pitchFamily="18" charset="0"/>
              </a:rPr>
              <a:t> </a:t>
            </a:r>
            <a:r>
              <a:rPr lang="uz-Cyrl-UZ" sz="2000" b="1" dirty="0" smtClean="0">
                <a:solidFill>
                  <a:srgbClr val="7030A0"/>
                </a:solidFill>
                <a:latin typeface="Times New Roman" pitchFamily="18" charset="0"/>
                <a:cs typeface="Times New Roman" pitchFamily="18" charset="0"/>
              </a:rPr>
              <a:t>Asosiy adabiyotlar</a:t>
            </a:r>
            <a:endParaRPr lang="ru-RU" sz="1600" dirty="0" smtClean="0">
              <a:solidFill>
                <a:srgbClr val="7030A0"/>
              </a:solidFill>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Yo‘ldoshev</a:t>
            </a:r>
            <a:r>
              <a:rPr lang="en-US" dirty="0" smtClean="0">
                <a:latin typeface="Times New Roman" pitchFamily="18" charset="0"/>
                <a:cs typeface="Times New Roman" pitchFamily="18" charset="0"/>
              </a:rPr>
              <a:t> J.G‘., </a:t>
            </a:r>
            <a:r>
              <a:rPr lang="en-US" dirty="0" err="1" smtClean="0">
                <a:latin typeface="Times New Roman" pitchFamily="18" charset="0"/>
                <a:cs typeface="Times New Roman" pitchFamily="18" charset="0"/>
              </a:rPr>
              <a:t>Usmonov</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Ilg‘or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texnologiyalar</a:t>
            </a:r>
            <a:r>
              <a:rPr lang="en-US" dirty="0" smtClean="0">
                <a:latin typeface="Times New Roman" pitchFamily="18" charset="0"/>
                <a:cs typeface="Times New Roman" pitchFamily="18" charset="0"/>
              </a:rPr>
              <a:t>. – T.: </a:t>
            </a:r>
            <a:r>
              <a:rPr lang="en-US" dirty="0" err="1" smtClean="0">
                <a:latin typeface="Times New Roman" pitchFamily="18" charset="0"/>
                <a:cs typeface="Times New Roman" pitchFamily="18" charset="0"/>
              </a:rPr>
              <a:t>O‘qituvchi</a:t>
            </a:r>
            <a:r>
              <a:rPr lang="en-US" dirty="0" smtClean="0">
                <a:latin typeface="Times New Roman" pitchFamily="18" charset="0"/>
                <a:cs typeface="Times New Roman" pitchFamily="18" charset="0"/>
              </a:rPr>
              <a:t>, 2004.</a:t>
            </a:r>
            <a:endParaRPr lang="ru-RU"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Azizxodjaeva</a:t>
            </a:r>
            <a:r>
              <a:rPr lang="en-US" dirty="0" smtClean="0">
                <a:latin typeface="Times New Roman" pitchFamily="18" charset="0"/>
                <a:cs typeface="Times New Roman" pitchFamily="18" charset="0"/>
              </a:rPr>
              <a:t> N.N.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maxorat</a:t>
            </a:r>
            <a:r>
              <a:rPr lang="en-US" dirty="0" smtClean="0">
                <a:latin typeface="Times New Roman" pitchFamily="18" charset="0"/>
                <a:cs typeface="Times New Roman" pitchFamily="18" charset="0"/>
              </a:rPr>
              <a:t>. – T.: </a:t>
            </a:r>
            <a:r>
              <a:rPr lang="en-US" dirty="0" err="1" smtClean="0">
                <a:latin typeface="Times New Roman" pitchFamily="18" charset="0"/>
                <a:cs typeface="Times New Roman" pitchFamily="18" charset="0"/>
              </a:rPr>
              <a:t>CHo‘lpon</a:t>
            </a:r>
            <a:r>
              <a:rPr lang="en-US" dirty="0" smtClean="0">
                <a:latin typeface="Times New Roman" pitchFamily="18" charset="0"/>
                <a:cs typeface="Times New Roman" pitchFamily="18" charset="0"/>
              </a:rPr>
              <a:t>, 2005.</a:t>
            </a:r>
            <a:endParaRPr lang="ru-RU"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Sayidaxmedov</a:t>
            </a:r>
            <a:r>
              <a:rPr lang="en-US" dirty="0" smtClean="0">
                <a:latin typeface="Times New Roman" pitchFamily="18" charset="0"/>
                <a:cs typeface="Times New Roman" pitchFamily="18" charset="0"/>
              </a:rPr>
              <a:t> N.S. </a:t>
            </a:r>
            <a:r>
              <a:rPr lang="en-US" dirty="0" err="1" smtClean="0">
                <a:latin typeface="Times New Roman" pitchFamily="18" charset="0"/>
                <a:cs typeface="Times New Roman" pitchFamily="18" charset="0"/>
              </a:rPr>
              <a:t>YAngi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texnologiyalar</a:t>
            </a:r>
            <a:r>
              <a:rPr lang="en-US" dirty="0" smtClean="0">
                <a:latin typeface="Times New Roman" pitchFamily="18" charset="0"/>
                <a:cs typeface="Times New Roman" pitchFamily="18" charset="0"/>
              </a:rPr>
              <a:t>. – T.: </a:t>
            </a:r>
            <a:r>
              <a:rPr lang="en-US" dirty="0" err="1" smtClean="0">
                <a:latin typeface="Times New Roman" pitchFamily="18" charset="0"/>
                <a:cs typeface="Times New Roman" pitchFamily="18" charset="0"/>
              </a:rPr>
              <a:t>Moliya</a:t>
            </a:r>
            <a:r>
              <a:rPr lang="en-US" dirty="0" smtClean="0">
                <a:latin typeface="Times New Roman" pitchFamily="18" charset="0"/>
                <a:cs typeface="Times New Roman" pitchFamily="18" charset="0"/>
              </a:rPr>
              <a:t>, 2003</a:t>
            </a:r>
            <a:endParaRPr lang="ru-RU"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Tolipov</a:t>
            </a:r>
            <a:r>
              <a:rPr lang="en-US" dirty="0" smtClean="0">
                <a:latin typeface="Times New Roman" pitchFamily="18" charset="0"/>
                <a:cs typeface="Times New Roman" pitchFamily="18" charset="0"/>
              </a:rPr>
              <a:t> O‘., </a:t>
            </a:r>
            <a:r>
              <a:rPr lang="en-US" dirty="0" err="1" smtClean="0">
                <a:latin typeface="Times New Roman" pitchFamily="18" charset="0"/>
                <a:cs typeface="Times New Roman" pitchFamily="18" charset="0"/>
              </a:rPr>
              <a:t>Usmonboeva</a:t>
            </a:r>
            <a:r>
              <a:rPr lang="en-US" dirty="0" smtClean="0">
                <a:latin typeface="Times New Roman" pitchFamily="18" charset="0"/>
                <a:cs typeface="Times New Roman" pitchFamily="18" charset="0"/>
              </a:rPr>
              <a:t> M.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tadbiqiy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asoslari</a:t>
            </a:r>
            <a:r>
              <a:rPr lang="en-US" dirty="0" smtClean="0">
                <a:latin typeface="Times New Roman" pitchFamily="18" charset="0"/>
                <a:cs typeface="Times New Roman" pitchFamily="18" charset="0"/>
              </a:rPr>
              <a:t> – T.: 2006.</a:t>
            </a:r>
            <a:endParaRPr lang="ru-RU"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Ochilov</a:t>
            </a:r>
            <a:r>
              <a:rPr lang="en-US" dirty="0" smtClean="0">
                <a:latin typeface="Times New Roman" pitchFamily="18" charset="0"/>
                <a:cs typeface="Times New Roman" pitchFamily="18" charset="0"/>
              </a:rPr>
              <a:t> M. </a:t>
            </a:r>
            <a:r>
              <a:rPr lang="en-US" dirty="0" err="1" smtClean="0">
                <a:latin typeface="Times New Roman" pitchFamily="18" charset="0"/>
                <a:cs typeface="Times New Roman" pitchFamily="18" charset="0"/>
              </a:rPr>
              <a:t>YAngi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pedagogik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texnologiyalar</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Qarshi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Nasaf</a:t>
            </a:r>
            <a:r>
              <a:rPr lang="en-US" dirty="0" smtClean="0">
                <a:latin typeface="Times New Roman" pitchFamily="18" charset="0"/>
                <a:cs typeface="Times New Roman" pitchFamily="18" charset="0"/>
              </a:rPr>
              <a:t>, 2000.</a:t>
            </a:r>
          </a:p>
          <a:p>
            <a:pPr algn="ctr"/>
            <a:r>
              <a:rPr lang="uz-Cyrl-UZ" sz="2000" b="1" dirty="0" smtClean="0">
                <a:solidFill>
                  <a:srgbClr val="7030A0"/>
                </a:solidFill>
                <a:latin typeface="Times New Roman" pitchFamily="18" charset="0"/>
                <a:cs typeface="Times New Roman" pitchFamily="18" charset="0"/>
              </a:rPr>
              <a:t>Xorijiy adabiyotlar</a:t>
            </a:r>
            <a:endParaRPr lang="ru-RU" sz="2000" dirty="0" smtClean="0">
              <a:solidFill>
                <a:srgbClr val="7030A0"/>
              </a:solidFill>
              <a:latin typeface="Times New Roman" pitchFamily="18" charset="0"/>
              <a:cs typeface="Times New Roman" pitchFamily="18" charset="0"/>
            </a:endParaRPr>
          </a:p>
          <a:p>
            <a:pPr lvl="0" algn="just"/>
            <a:r>
              <a:rPr lang="en-US" dirty="0" smtClean="0">
                <a:latin typeface="Times New Roman" pitchFamily="18" charset="0"/>
                <a:cs typeface="Times New Roman" pitchFamily="18" charset="0"/>
              </a:rPr>
              <a:t>1. </a:t>
            </a:r>
            <a:r>
              <a:rPr lang="ru-RU" dirty="0" err="1" smtClean="0">
                <a:latin typeface="Times New Roman" pitchFamily="18" charset="0"/>
                <a:cs typeface="Times New Roman" pitchFamily="18" charset="0"/>
              </a:rPr>
              <a:t>Гузеев</a:t>
            </a:r>
            <a:r>
              <a:rPr lang="ru-RU" dirty="0" smtClean="0">
                <a:latin typeface="Times New Roman" pitchFamily="18" charset="0"/>
                <a:cs typeface="Times New Roman" pitchFamily="18" charset="0"/>
              </a:rPr>
              <a:t> В. В. Интегральная образовательная технология. – М., 1999.</a:t>
            </a:r>
          </a:p>
          <a:p>
            <a:pPr lvl="0" algn="just"/>
            <a:r>
              <a:rPr lang="en-US" dirty="0" smtClean="0">
                <a:latin typeface="Times New Roman" pitchFamily="18" charset="0"/>
                <a:cs typeface="Times New Roman" pitchFamily="18" charset="0"/>
              </a:rPr>
              <a:t>2.</a:t>
            </a:r>
            <a:r>
              <a:rPr lang="ru-RU" dirty="0" err="1" smtClean="0">
                <a:latin typeface="Times New Roman" pitchFamily="18" charset="0"/>
                <a:cs typeface="Times New Roman" pitchFamily="18" charset="0"/>
              </a:rPr>
              <a:t>Гузеев</a:t>
            </a:r>
            <a:r>
              <a:rPr lang="ru-RU" dirty="0" smtClean="0">
                <a:latin typeface="Times New Roman" pitchFamily="18" charset="0"/>
                <a:cs typeface="Times New Roman" pitchFamily="18" charset="0"/>
              </a:rPr>
              <a:t> В.В. Планирование результатов образования и образовательная</a:t>
            </a:r>
          </a:p>
          <a:p>
            <a:pPr lvl="0" algn="just"/>
            <a:r>
              <a:rPr lang="ru-RU" dirty="0" smtClean="0">
                <a:latin typeface="Times New Roman" pitchFamily="18" charset="0"/>
                <a:cs typeface="Times New Roman" pitchFamily="18" charset="0"/>
              </a:rPr>
              <a:t>технология.- М.: Народное образование, 2000.</a:t>
            </a:r>
          </a:p>
          <a:p>
            <a:pPr lvl="0" algn="just"/>
            <a:r>
              <a:rPr lang="en-US" dirty="0" smtClean="0">
                <a:latin typeface="Times New Roman" pitchFamily="18" charset="0"/>
                <a:cs typeface="Times New Roman" pitchFamily="18" charset="0"/>
              </a:rPr>
              <a:t>3. </a:t>
            </a:r>
            <a:r>
              <a:rPr lang="ru-RU" dirty="0" smtClean="0">
                <a:latin typeface="Times New Roman" pitchFamily="18" charset="0"/>
                <a:cs typeface="Times New Roman" pitchFamily="18" charset="0"/>
              </a:rPr>
              <a:t>Жукова Е.Д. Технология организации и реализации самостоятельной</a:t>
            </a:r>
          </a:p>
          <a:p>
            <a:pPr algn="just"/>
            <a:r>
              <a:rPr lang="ru-RU" dirty="0" smtClean="0">
                <a:latin typeface="Times New Roman" pitchFamily="18" charset="0"/>
                <a:cs typeface="Times New Roman" pitchFamily="18" charset="0"/>
              </a:rPr>
              <a:t>работы студентов : рабочая </a:t>
            </a:r>
            <a:r>
              <a:rPr lang="ru-RU" dirty="0" err="1" smtClean="0">
                <a:latin typeface="Times New Roman" pitchFamily="18" charset="0"/>
                <a:cs typeface="Times New Roman" pitchFamily="18" charset="0"/>
              </a:rPr>
              <a:t>тетр</a:t>
            </a:r>
            <a:r>
              <a:rPr lang="ru-RU" dirty="0" smtClean="0">
                <a:latin typeface="Times New Roman" pitchFamily="18" charset="0"/>
                <a:cs typeface="Times New Roman" pitchFamily="18" charset="0"/>
              </a:rPr>
              <a:t>. – Уфа : Изд-во БГПУ, 2004.</a:t>
            </a:r>
          </a:p>
          <a:p>
            <a:pPr lvl="0" algn="just"/>
            <a:r>
              <a:rPr lang="en-US" dirty="0" smtClean="0">
                <a:latin typeface="Times New Roman" pitchFamily="18" charset="0"/>
                <a:cs typeface="Times New Roman" pitchFamily="18" charset="0"/>
              </a:rPr>
              <a:t>4. </a:t>
            </a:r>
            <a:r>
              <a:rPr lang="ru-RU" dirty="0" err="1" smtClean="0">
                <a:latin typeface="Times New Roman" pitchFamily="18" charset="0"/>
                <a:cs typeface="Times New Roman" pitchFamily="18" charset="0"/>
              </a:rPr>
              <a:t>Кашлев</a:t>
            </a:r>
            <a:r>
              <a:rPr lang="ru-RU" dirty="0" smtClean="0">
                <a:latin typeface="Times New Roman" pitchFamily="18" charset="0"/>
                <a:cs typeface="Times New Roman" pitchFamily="18" charset="0"/>
              </a:rPr>
              <a:t> С. С. Современные технологии педагогического процесса.</a:t>
            </a:r>
          </a:p>
          <a:p>
            <a:pPr algn="just"/>
            <a:r>
              <a:rPr lang="ru-RU" dirty="0" smtClean="0">
                <a:latin typeface="Times New Roman" pitchFamily="18" charset="0"/>
                <a:cs typeface="Times New Roman" pitchFamily="18" charset="0"/>
              </a:rPr>
              <a:t>Мн.: “Университетское”, 2000.</a:t>
            </a:r>
            <a:endParaRPr lang="en-US" dirty="0" smtClean="0">
              <a:latin typeface="Times New Roman" pitchFamily="18" charset="0"/>
              <a:cs typeface="Times New Roman" pitchFamily="18" charset="0"/>
            </a:endParaRPr>
          </a:p>
          <a:p>
            <a:pPr lvl="0" algn="just"/>
            <a:r>
              <a:rPr lang="en-US" dirty="0" smtClean="0">
                <a:latin typeface="Times New Roman" pitchFamily="18" charset="0"/>
                <a:cs typeface="Times New Roman" pitchFamily="18" charset="0"/>
              </a:rPr>
              <a:t>5. </a:t>
            </a:r>
            <a:r>
              <a:rPr lang="ru-RU" dirty="0" smtClean="0">
                <a:latin typeface="Times New Roman" pitchFamily="18" charset="0"/>
                <a:cs typeface="Times New Roman" pitchFamily="18" charset="0"/>
              </a:rPr>
              <a:t>Левина М.М. Технология обучения, роль в структуре педагогического знания. (Разработка и внедрение гибких технологий обучения педагогическим дисциплинам). М.: МГПИ, 1991.</a:t>
            </a:r>
          </a:p>
          <a:p>
            <a:pPr lvl="0" algn="just"/>
            <a:r>
              <a:rPr lang="en-US" dirty="0" smtClean="0">
                <a:latin typeface="Times New Roman" pitchFamily="18" charset="0"/>
                <a:cs typeface="Times New Roman" pitchFamily="18" charset="0"/>
              </a:rPr>
              <a:t>6. </a:t>
            </a:r>
            <a:r>
              <a:rPr lang="ru-RU" dirty="0" smtClean="0">
                <a:latin typeface="Times New Roman" pitchFamily="18" charset="0"/>
                <a:cs typeface="Times New Roman" pitchFamily="18" charset="0"/>
              </a:rPr>
              <a:t>Монахов, В.М., Бахусова, Е.В., </a:t>
            </a:r>
            <a:r>
              <a:rPr lang="ru-RU" dirty="0" err="1" smtClean="0">
                <a:latin typeface="Times New Roman" pitchFamily="18" charset="0"/>
                <a:cs typeface="Times New Roman" pitchFamily="18" charset="0"/>
              </a:rPr>
              <a:t>Олейникова</a:t>
            </a:r>
            <a:r>
              <a:rPr lang="ru-RU" dirty="0" smtClean="0">
                <a:latin typeface="Times New Roman" pitchFamily="18" charset="0"/>
                <a:cs typeface="Times New Roman" pitchFamily="18" charset="0"/>
              </a:rPr>
              <a:t>, И.А. Педагогическая технология </a:t>
            </a:r>
            <a:r>
              <a:rPr lang="ru-RU" dirty="0" err="1" smtClean="0">
                <a:latin typeface="Times New Roman" pitchFamily="18" charset="0"/>
                <a:cs typeface="Times New Roman" pitchFamily="18" charset="0"/>
              </a:rPr>
              <a:t>В.М.Монахова</a:t>
            </a:r>
            <a:r>
              <a:rPr lang="ru-RU" dirty="0" smtClean="0">
                <a:latin typeface="Times New Roman" pitchFamily="18" charset="0"/>
                <a:cs typeface="Times New Roman" pitchFamily="18" charset="0"/>
              </a:rPr>
              <a:t> от А </a:t>
            </a:r>
            <a:r>
              <a:rPr lang="ru-RU" dirty="0" err="1" smtClean="0">
                <a:latin typeface="Times New Roman" pitchFamily="18" charset="0"/>
                <a:cs typeface="Times New Roman" pitchFamily="18" charset="0"/>
              </a:rPr>
              <a:t>доЯ</a:t>
            </a:r>
            <a:r>
              <a:rPr lang="ru-RU" dirty="0" smtClean="0">
                <a:latin typeface="Times New Roman" pitchFamily="18" charset="0"/>
                <a:cs typeface="Times New Roman" pitchFamily="18" charset="0"/>
              </a:rPr>
              <a:t>: самоучитель проектирования учебного процесса: Липецк: ИРО, 2007.</a:t>
            </a:r>
          </a:p>
          <a:p>
            <a:endParaRPr lang="ru-RU" sz="1600" dirty="0" smtClean="0"/>
          </a:p>
          <a:p>
            <a:pPr lvl="0"/>
            <a:endParaRPr lang="en-US" sz="1600" dirty="0" smtClean="0"/>
          </a:p>
          <a:p>
            <a:pPr lvl="0"/>
            <a:endParaRPr lang="ru-RU" sz="1600" dirty="0"/>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500042"/>
            <a:ext cx="8572560" cy="3000396"/>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200" b="1" dirty="0" smtClean="0">
                <a:solidFill>
                  <a:schemeClr val="tx1"/>
                </a:solidFill>
                <a:latin typeface="Times New Roman" pitchFamily="18" charset="0"/>
                <a:cs typeface="Times New Roman" pitchFamily="18" charset="0"/>
              </a:rPr>
              <a:t>Qo‘shimcha adabiyotlar</a:t>
            </a:r>
            <a:endParaRPr lang="ru-RU" sz="2200" dirty="0" smtClean="0">
              <a:solidFill>
                <a:schemeClr val="tx1"/>
              </a:solidFill>
              <a:latin typeface="Times New Roman" pitchFamily="18" charset="0"/>
              <a:cs typeface="Times New Roman" pitchFamily="18" charset="0"/>
            </a:endParaRPr>
          </a:p>
          <a:p>
            <a:pPr lvl="0"/>
            <a:r>
              <a:rPr lang="uz-Cyrl-UZ" sz="2200" dirty="0" smtClean="0">
                <a:solidFill>
                  <a:schemeClr val="tx1"/>
                </a:solidFill>
                <a:latin typeface="Times New Roman" pitchFamily="18" charset="0"/>
                <a:cs typeface="Times New Roman" pitchFamily="18" charset="0"/>
              </a:rPr>
              <a:t>Faol invistitsiyalar va ijtimoiy rivojlantirish yili davlat dasturi. 2018 yil</a:t>
            </a:r>
            <a:endParaRPr lang="ru-RU" sz="2200" dirty="0" smtClean="0">
              <a:solidFill>
                <a:schemeClr val="tx1"/>
              </a:solidFill>
              <a:latin typeface="Times New Roman" pitchFamily="18" charset="0"/>
              <a:cs typeface="Times New Roman" pitchFamily="18" charset="0"/>
            </a:endParaRPr>
          </a:p>
          <a:p>
            <a:pPr lvl="0"/>
            <a:r>
              <a:rPr lang="uz-Cyrl-UZ" sz="2200" dirty="0" smtClean="0">
                <a:solidFill>
                  <a:schemeClr val="tx1"/>
                </a:solidFill>
                <a:latin typeface="Times New Roman" pitchFamily="18" charset="0"/>
                <a:cs typeface="Times New Roman" pitchFamily="18" charset="0"/>
              </a:rPr>
              <a:t>Ishmuhamedov R.J. Innovatsion texnologiyalar yordamida ta’lim samaradorligini oshirish yo‘llari /O‘rta maxsus, kasb-hunar ta’limi muassasalari o‘qituvchilarining malakasini oshirish va qayta tayyorlash fakulteti tinglovchilari, akademik litsey va kasb-hunar kollejlari o‘qituvchilari uchun uslubiy tavsiyalar. – T.: TDPU, 2004.</a:t>
            </a:r>
            <a:r>
              <a:rPr lang="uz-Cyrl-UZ"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p:txBody>
      </p:sp>
      <p:sp>
        <p:nvSpPr>
          <p:cNvPr id="4" name="Прямоугольник с двумя вырезанными противолежащими углами 3"/>
          <p:cNvSpPr/>
          <p:nvPr/>
        </p:nvSpPr>
        <p:spPr>
          <a:xfrm>
            <a:off x="285720" y="3571876"/>
            <a:ext cx="8572560" cy="2928958"/>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dirty="0" err="1" smtClean="0">
                <a:solidFill>
                  <a:schemeClr val="tx1"/>
                </a:solidFill>
                <a:latin typeface="Times New Roman" pitchFamily="18" charset="0"/>
                <a:cs typeface="Times New Roman" pitchFamily="18" charset="0"/>
              </a:rPr>
              <a:t>Internet</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ma’lumotlari</a:t>
            </a:r>
            <a:endParaRPr lang="ru-RU" sz="2000" dirty="0" smtClean="0">
              <a:solidFill>
                <a:schemeClr val="tx1"/>
              </a:solidFill>
              <a:latin typeface="Times New Roman" pitchFamily="18" charset="0"/>
              <a:cs typeface="Times New Roman" pitchFamily="18" charset="0"/>
            </a:endParaRPr>
          </a:p>
          <a:p>
            <a:pPr lvl="0"/>
            <a:r>
              <a:rPr lang="en-US" sz="2000" dirty="0" err="1" smtClean="0">
                <a:solidFill>
                  <a:schemeClr val="tx1"/>
                </a:solidFill>
                <a:latin typeface="Times New Roman" pitchFamily="18" charset="0"/>
                <a:cs typeface="Times New Roman" pitchFamily="18" charset="0"/>
              </a:rPr>
              <a:t>O‘zbekiston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Respublikasi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Prezidentining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Matbuot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markazi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sayti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ru-RU" sz="2000" dirty="0" err="1" smtClean="0">
                <a:solidFill>
                  <a:schemeClr val="tx1"/>
                </a:solidFill>
                <a:latin typeface="Times New Roman" pitchFamily="18" charset="0"/>
                <a:cs typeface="Times New Roman" pitchFamily="18" charset="0"/>
              </a:rPr>
              <a:t>www.press-service.uz</a:t>
            </a:r>
            <a:endParaRPr lang="ru-RU" sz="2000" dirty="0" smtClean="0">
              <a:solidFill>
                <a:schemeClr val="tx1"/>
              </a:solidFill>
              <a:latin typeface="Times New Roman" pitchFamily="18" charset="0"/>
              <a:cs typeface="Times New Roman" pitchFamily="18" charset="0"/>
            </a:endParaRPr>
          </a:p>
          <a:p>
            <a:pPr lvl="0"/>
            <a:r>
              <a:rPr lang="en-US" sz="2000" dirty="0" err="1" smtClean="0">
                <a:solidFill>
                  <a:schemeClr val="tx1"/>
                </a:solidFill>
                <a:latin typeface="Times New Roman" pitchFamily="18" charset="0"/>
                <a:cs typeface="Times New Roman" pitchFamily="18" charset="0"/>
              </a:rPr>
              <a:t>O‘zbekiston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Respublikasi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Davlat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Hokimiyati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portali</a:t>
            </a:r>
            <a:r>
              <a:rPr lang="en-US" sz="2000" dirty="0" smtClean="0">
                <a:solidFill>
                  <a:schemeClr val="tx1"/>
                </a:solidFill>
                <a:latin typeface="Times New Roman" pitchFamily="18" charset="0"/>
                <a:cs typeface="Times New Roman" pitchFamily="18" charset="0"/>
              </a:rPr>
              <a:t>: www.gov.uz</a:t>
            </a:r>
            <a:endParaRPr lang="ru-RU" sz="2000" dirty="0" smtClean="0">
              <a:solidFill>
                <a:schemeClr val="tx1"/>
              </a:solidFill>
              <a:latin typeface="Times New Roman" pitchFamily="18" charset="0"/>
              <a:cs typeface="Times New Roman" pitchFamily="18" charset="0"/>
            </a:endParaRPr>
          </a:p>
          <a:p>
            <a:pPr lvl="0"/>
            <a:r>
              <a:rPr lang="en-US" sz="2000" dirty="0" err="1" smtClean="0">
                <a:solidFill>
                  <a:schemeClr val="tx1"/>
                </a:solidFill>
                <a:latin typeface="Times New Roman" pitchFamily="18" charset="0"/>
                <a:cs typeface="Times New Roman" pitchFamily="18" charset="0"/>
              </a:rPr>
              <a:t>Axborot-kommunikatsiya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texnologiyalari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izohli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lug'ati</a:t>
            </a:r>
            <a:r>
              <a:rPr lang="en-US" sz="2000" dirty="0" smtClean="0">
                <a:solidFill>
                  <a:schemeClr val="tx1"/>
                </a:solidFill>
                <a:latin typeface="Times New Roman" pitchFamily="18" charset="0"/>
                <a:cs typeface="Times New Roman" pitchFamily="18" charset="0"/>
              </a:rPr>
              <a:t>, 2004, UNDP DDI: </a:t>
            </a:r>
            <a:r>
              <a:rPr lang="en-US" sz="2000" dirty="0" err="1" smtClean="0">
                <a:solidFill>
                  <a:schemeClr val="tx1"/>
                </a:solidFill>
                <a:latin typeface="Times New Roman" pitchFamily="18" charset="0"/>
                <a:cs typeface="Times New Roman" pitchFamily="18" charset="0"/>
              </a:rPr>
              <a:t>Programme</a:t>
            </a:r>
            <a:r>
              <a:rPr lang="en-US" sz="2000" dirty="0" smtClean="0">
                <a:solidFill>
                  <a:schemeClr val="tx1"/>
                </a:solidFill>
                <a:latin typeface="Times New Roman" pitchFamily="18" charset="0"/>
                <a:cs typeface="Times New Roman" pitchFamily="18" charset="0"/>
              </a:rPr>
              <a:t> www.lugat.uz, www.glossaiy.uz</a:t>
            </a:r>
            <a:endParaRPr lang="ru-RU" sz="2000" dirty="0" smtClean="0">
              <a:solidFill>
                <a:schemeClr val="tx1"/>
              </a:solidFill>
              <a:latin typeface="Times New Roman" pitchFamily="18" charset="0"/>
              <a:cs typeface="Times New Roman" pitchFamily="18" charset="0"/>
            </a:endParaRPr>
          </a:p>
          <a:p>
            <a:pPr lvl="0"/>
            <a:r>
              <a:rPr lang="en-US" sz="2000" dirty="0" err="1" smtClean="0">
                <a:solidFill>
                  <a:schemeClr val="tx1"/>
                </a:solidFill>
                <a:latin typeface="Times New Roman" pitchFamily="18" charset="0"/>
                <a:cs typeface="Times New Roman" pitchFamily="18" charset="0"/>
              </a:rPr>
              <a:t>O‘zbek</a:t>
            </a:r>
            <a:r>
              <a:rPr lang="en-US" sz="2000" dirty="0" smtClean="0">
                <a:solidFill>
                  <a:schemeClr val="tx1"/>
                </a:solidFill>
                <a:latin typeface="Times New Roman" pitchFamily="18" charset="0"/>
                <a:cs typeface="Times New Roman" pitchFamily="18" charset="0"/>
              </a:rPr>
              <a:t> internet </a:t>
            </a:r>
            <a:r>
              <a:rPr lang="en-US" sz="2000" dirty="0" err="1" smtClean="0">
                <a:solidFill>
                  <a:schemeClr val="tx1"/>
                </a:solidFill>
                <a:latin typeface="Times New Roman" pitchFamily="18" charset="0"/>
                <a:cs typeface="Times New Roman" pitchFamily="18" charset="0"/>
              </a:rPr>
              <a:t>resurslarining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katalogi</a:t>
            </a:r>
            <a:r>
              <a:rPr lang="en-US" sz="2000" dirty="0" smtClean="0">
                <a:solidFill>
                  <a:schemeClr val="tx1"/>
                </a:solidFill>
                <a:latin typeface="Times New Roman" pitchFamily="18" charset="0"/>
                <a:cs typeface="Times New Roman" pitchFamily="18" charset="0"/>
              </a:rPr>
              <a:t>: </a:t>
            </a:r>
            <a:r>
              <a:rPr lang="en-US" sz="2000" u="sng" dirty="0" smtClean="0">
                <a:solidFill>
                  <a:schemeClr val="tx1"/>
                </a:solidFill>
                <a:latin typeface="Times New Roman" pitchFamily="18" charset="0"/>
                <a:cs typeface="Times New Roman" pitchFamily="18" charset="0"/>
                <a:hlinkClick r:id="rId2"/>
              </a:rPr>
              <a:t>www.uz</a:t>
            </a:r>
            <a:r>
              <a:rPr lang="ru-RU" sz="2000" dirty="0" smtClean="0">
                <a:solidFill>
                  <a:schemeClr val="tx1"/>
                </a:solidFill>
                <a:latin typeface="Times New Roman" pitchFamily="18" charset="0"/>
                <a:cs typeface="Times New Roman" pitchFamily="18" charset="0"/>
              </a:rPr>
              <a:t> </a:t>
            </a:r>
            <a:r>
              <a:rPr lang="en-US" sz="2000" dirty="0" smtClean="0">
                <a:solidFill>
                  <a:schemeClr val="tx1"/>
                </a:solidFill>
                <a:latin typeface="Times New Roman" pitchFamily="18" charset="0"/>
                <a:cs typeface="Times New Roman" pitchFamily="18" charset="0"/>
              </a:rPr>
              <a:t>Infocom.uz </a:t>
            </a:r>
            <a:r>
              <a:rPr lang="en-US" sz="2000" dirty="0" err="1" smtClean="0">
                <a:solidFill>
                  <a:schemeClr val="tx1"/>
                </a:solidFill>
                <a:latin typeface="Times New Roman" pitchFamily="18" charset="0"/>
                <a:cs typeface="Times New Roman" pitchFamily="18" charset="0"/>
              </a:rPr>
              <a:t>elektron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jurnali</a:t>
            </a:r>
            <a:r>
              <a:rPr lang="en-US" sz="2000" dirty="0" smtClean="0">
                <a:solidFill>
                  <a:schemeClr val="tx1"/>
                </a:solidFill>
                <a:latin typeface="Times New Roman" pitchFamily="18" charset="0"/>
                <a:cs typeface="Times New Roman" pitchFamily="18" charset="0"/>
              </a:rPr>
              <a:t>: www.infocom.uz</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918173225"/>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30924" y="1928802"/>
            <a:ext cx="8544764" cy="4493301"/>
          </a:xfrm>
          <a:prstGeom prst="roundRect">
            <a:avLst>
              <a:gd name="adj" fmla="val 10000"/>
            </a:avLst>
          </a:prstGeom>
          <a:solidFill>
            <a:schemeClr val="tx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Прямоугольник 1"/>
          <p:cNvSpPr/>
          <p:nvPr/>
        </p:nvSpPr>
        <p:spPr>
          <a:xfrm>
            <a:off x="642910" y="2285992"/>
            <a:ext cx="7786742" cy="3785652"/>
          </a:xfrm>
          <a:prstGeom prst="rect">
            <a:avLst/>
          </a:prstGeom>
        </p:spPr>
        <p:txBody>
          <a:bodyPr wrap="square">
            <a:spAutoFit/>
          </a:bodyPr>
          <a:lstStyle/>
          <a:p>
            <a:pPr algn="just"/>
            <a:r>
              <a:rPr lang="uz-Cyrl-UZ" sz="2400" b="1" dirty="0" smtClean="0">
                <a:latin typeface="Times New Roman" pitchFamily="18" charset="0"/>
                <a:cs typeface="Times New Roman" pitchFamily="18" charset="0"/>
              </a:rPr>
              <a:t>a)</a:t>
            </a:r>
            <a:r>
              <a:rPr lang="en-US" sz="2400" b="1" dirty="0" err="1" smtClean="0">
                <a:latin typeface="Times New Roman" pitchFamily="18" charset="0"/>
                <a:cs typeface="Times New Roman" pitchFamily="18" charset="0"/>
              </a:rPr>
              <a:t>Xorijiy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mamlakatlar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ta’lim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tizimi</a:t>
            </a:r>
            <a:endParaRPr lang="ru-RU" sz="2400" dirty="0" smtClean="0">
              <a:latin typeface="Times New Roman" pitchFamily="18" charset="0"/>
              <a:cs typeface="Times New Roman" pitchFamily="18" charset="0"/>
            </a:endParaRPr>
          </a:p>
          <a:p>
            <a:pPr algn="just"/>
            <a:r>
              <a:rPr lang="en-US" sz="2400" b="1" dirty="0" err="1" smtClean="0">
                <a:latin typeface="Times New Roman" pitchFamily="18" charset="0"/>
                <a:cs typeface="Times New Roman" pitchFamily="18" charset="0"/>
              </a:rPr>
              <a:t>YAponiya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ta’lim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tizimi</a:t>
            </a:r>
            <a:endParaRPr lang="ru-RU" sz="2400" dirty="0" smtClean="0">
              <a:latin typeface="Times New Roman" pitchFamily="18" charset="0"/>
              <a:cs typeface="Times New Roman" pitchFamily="18" charset="0"/>
            </a:endParaRPr>
          </a:p>
          <a:p>
            <a:pPr algn="just"/>
            <a:r>
              <a:rPr lang="en-US" sz="2400" dirty="0" err="1" smtClean="0">
                <a:latin typeface="Times New Roman" pitchFamily="18" charset="0"/>
                <a:cs typeface="Times New Roman" pitchFamily="18" charset="0"/>
              </a:rPr>
              <a:t>YAponiyada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hozirgi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zamon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tarkibi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quyidagicha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bog‘chalari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boshlang‘ich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kichik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lgn="just"/>
            <a:r>
              <a:rPr lang="en-US" sz="2400" dirty="0" err="1" smtClean="0">
                <a:latin typeface="Times New Roman" pitchFamily="18" charset="0"/>
                <a:cs typeface="Times New Roman" pitchFamily="18" charset="0"/>
              </a:rPr>
              <a:t>oliy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yurtlaridan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iborat</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lgn="just"/>
            <a:r>
              <a:rPr lang="en-US" sz="2400" b="1" dirty="0" err="1" smtClean="0">
                <a:latin typeface="Times New Roman" pitchFamily="18" charset="0"/>
                <a:cs typeface="Times New Roman" pitchFamily="18" charset="0"/>
              </a:rPr>
              <a:t>Bolalar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bog‘chalari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bosqichiga</a:t>
            </a:r>
            <a:r>
              <a:rPr lang="en-US" sz="2400" dirty="0" smtClean="0">
                <a:latin typeface="Times New Roman" pitchFamily="18" charset="0"/>
                <a:cs typeface="Times New Roman" pitchFamily="18" charset="0"/>
              </a:rPr>
              <a:t> 3 - 5 </a:t>
            </a:r>
            <a:r>
              <a:rPr lang="en-US" sz="2400" dirty="0" err="1" smtClean="0">
                <a:latin typeface="Times New Roman" pitchFamily="18" charset="0"/>
                <a:cs typeface="Times New Roman" pitchFamily="18" charset="0"/>
              </a:rPr>
              <a:t>yoshli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qabul</a:t>
            </a:r>
            <a:endParaRPr lang="ru-RU" sz="2400" dirty="0" smtClean="0">
              <a:latin typeface="Times New Roman" pitchFamily="18" charset="0"/>
              <a:cs typeface="Times New Roman" pitchFamily="18" charset="0"/>
            </a:endParaRPr>
          </a:p>
          <a:p>
            <a:pPr algn="just"/>
            <a:r>
              <a:rPr lang="en-US" sz="2400" dirty="0" err="1" smtClean="0">
                <a:latin typeface="Times New Roman" pitchFamily="18" charset="0"/>
                <a:cs typeface="Times New Roman" pitchFamily="18" charset="0"/>
              </a:rPr>
              <a:t>qilinadi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muvofiq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ravishda</a:t>
            </a:r>
            <a:r>
              <a:rPr lang="en-US" sz="2400" dirty="0" smtClean="0">
                <a:latin typeface="Times New Roman" pitchFamily="18" charset="0"/>
                <a:cs typeface="Times New Roman" pitchFamily="18" charset="0"/>
              </a:rPr>
              <a:t> 3, 2, 1 </a:t>
            </a:r>
            <a:r>
              <a:rPr lang="en-US" sz="2400" dirty="0" err="1" smtClean="0">
                <a:latin typeface="Times New Roman" pitchFamily="18" charset="0"/>
                <a:cs typeface="Times New Roman" pitchFamily="18" charset="0"/>
              </a:rPr>
              <a:t>yillik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kurslariga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jalb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qilinadilar</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7" name="Прямоугольник с двумя вырезанными противолежащими углами 6"/>
          <p:cNvSpPr/>
          <p:nvPr/>
        </p:nvSpPr>
        <p:spPr>
          <a:xfrm>
            <a:off x="500034" y="357166"/>
            <a:ext cx="8215370" cy="150019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latin typeface="Times New Roman" pitchFamily="18" charset="0"/>
                <a:cs typeface="Times New Roman" pitchFamily="18" charset="0"/>
              </a:rPr>
              <a:t>ZAMONAVIY TA’LIM VA INNOVASION TEXNOLOGIYALAR SOHASIDAGI ILG‘OR XORIJIY TAJRIBALAR: MODULLI-KREDIT TIZIMI</a:t>
            </a:r>
            <a:endParaRPr lang="ru-RU" sz="2400" dirty="0" smtClean="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85794"/>
            <a:ext cx="8640960" cy="5811558"/>
          </a:xfrm>
          <a:prstGeom prst="round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611560" y="1061120"/>
            <a:ext cx="8103844" cy="4832092"/>
          </a:xfrm>
          <a:prstGeom prst="rect">
            <a:avLst/>
          </a:prstGeom>
        </p:spPr>
        <p:txBody>
          <a:bodyPr wrap="square">
            <a:spAutoFit/>
          </a:bodyPr>
          <a:lstStyle/>
          <a:p>
            <a:r>
              <a:rPr lang="en-US" sz="2200" b="1" dirty="0" err="1" smtClean="0">
                <a:latin typeface="Times New Roman" pitchFamily="18" charset="0"/>
                <a:cs typeface="Times New Roman" pitchFamily="18" charset="0"/>
              </a:rPr>
              <a:t>Majburiy</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ta’lim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Ta’limning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pog‘onasiga</a:t>
            </a:r>
            <a:r>
              <a:rPr lang="en-US" sz="2200" dirty="0" smtClean="0">
                <a:latin typeface="Times New Roman" pitchFamily="18" charset="0"/>
                <a:cs typeface="Times New Roman" pitchFamily="18" charset="0"/>
              </a:rPr>
              <a:t> 6 </a:t>
            </a:r>
            <a:r>
              <a:rPr lang="en-US" sz="2200" dirty="0" err="1" smtClean="0">
                <a:latin typeface="Times New Roman" pitchFamily="18" charset="0"/>
                <a:cs typeface="Times New Roman" pitchFamily="18" charset="0"/>
              </a:rPr>
              <a:t>yoshdan</a:t>
            </a:r>
            <a:r>
              <a:rPr lang="en-US" sz="2200" dirty="0" smtClean="0">
                <a:latin typeface="Times New Roman" pitchFamily="18" charset="0"/>
                <a:cs typeface="Times New Roman" pitchFamily="18" charset="0"/>
              </a:rPr>
              <a:t> 15 </a:t>
            </a:r>
            <a:r>
              <a:rPr lang="en-US" sz="2200" dirty="0" err="1" smtClean="0">
                <a:latin typeface="Times New Roman" pitchFamily="18" charset="0"/>
                <a:cs typeface="Times New Roman" pitchFamily="18" charset="0"/>
              </a:rPr>
              <a:t>yoshgacha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bo‘lgan</a:t>
            </a:r>
            <a:endParaRPr lang="ru-RU" sz="2200" dirty="0" smtClean="0">
              <a:latin typeface="Times New Roman" pitchFamily="18" charset="0"/>
              <a:cs typeface="Times New Roman" pitchFamily="18" charset="0"/>
            </a:endParaRPr>
          </a:p>
          <a:p>
            <a:r>
              <a:rPr lang="en-US" sz="2200" dirty="0" err="1" smtClean="0">
                <a:latin typeface="Times New Roman" pitchFamily="18" charset="0"/>
                <a:cs typeface="Times New Roman" pitchFamily="18" charset="0"/>
              </a:rPr>
              <a:t>bolalar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jalb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qilinib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muddat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ichida</a:t>
            </a:r>
            <a:r>
              <a:rPr lang="en-US" sz="2200" dirty="0" smtClean="0">
                <a:latin typeface="Times New Roman" pitchFamily="18" charset="0"/>
                <a:cs typeface="Times New Roman" pitchFamily="18" charset="0"/>
              </a:rPr>
              <a:t> 6 </a:t>
            </a:r>
            <a:r>
              <a:rPr lang="en-US" sz="2200" dirty="0" err="1" smtClean="0">
                <a:latin typeface="Times New Roman" pitchFamily="18" charset="0"/>
                <a:cs typeface="Times New Roman" pitchFamily="18" charset="0"/>
              </a:rPr>
              <a:t>yillik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boshlang‘ich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3 </a:t>
            </a:r>
            <a:r>
              <a:rPr lang="en-US" sz="2200" dirty="0" err="1" smtClean="0">
                <a:latin typeface="Times New Roman" pitchFamily="18" charset="0"/>
                <a:cs typeface="Times New Roman" pitchFamily="18" charset="0"/>
              </a:rPr>
              <a:t>yillik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kichik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o‘rta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kursini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o‘taydilar</a:t>
            </a:r>
            <a:r>
              <a:rPr lang="en-US" sz="2200" dirty="0" smtClean="0">
                <a:latin typeface="Times New Roman" pitchFamily="18" charset="0"/>
                <a:cs typeface="Times New Roman" pitchFamily="18" charset="0"/>
              </a:rPr>
              <a:t>. 9 </a:t>
            </a:r>
            <a:r>
              <a:rPr lang="en-US" sz="2200" dirty="0" err="1" smtClean="0">
                <a:latin typeface="Times New Roman" pitchFamily="18" charset="0"/>
                <a:cs typeface="Times New Roman" pitchFamily="18" charset="0"/>
              </a:rPr>
              <a:t>yillik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majburiy</a:t>
            </a:r>
            <a:r>
              <a:rPr lang="en-US" sz="2200" dirty="0" smtClean="0">
                <a:latin typeface="Times New Roman" pitchFamily="18" charset="0"/>
                <a:cs typeface="Times New Roman" pitchFamily="18" charset="0"/>
              </a:rPr>
              <a:t> 9 </a:t>
            </a:r>
            <a:r>
              <a:rPr lang="en-US" sz="2200" dirty="0" err="1" smtClean="0">
                <a:latin typeface="Times New Roman" pitchFamily="18" charset="0"/>
                <a:cs typeface="Times New Roman" pitchFamily="18" charset="0"/>
              </a:rPr>
              <a:t>bo‘lib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barcha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bolalar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bepul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o‘qitiladilar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tekin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darsliklardan</a:t>
            </a:r>
            <a:r>
              <a:rPr lang="uz-Cyrl-UZ"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foydalanadilar</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b="1" dirty="0" err="1" smtClean="0">
                <a:latin typeface="Times New Roman" pitchFamily="18" charset="0"/>
                <a:cs typeface="Times New Roman" pitchFamily="18" charset="0"/>
              </a:rPr>
              <a:t>YUqori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bosqich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o‘rta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maktabi</a:t>
            </a:r>
            <a:r>
              <a:rPr lang="en-US" sz="2200" dirty="0" smtClean="0">
                <a:latin typeface="Times New Roman" pitchFamily="18" charset="0"/>
                <a:cs typeface="Times New Roman" pitchFamily="18" charset="0"/>
              </a:rPr>
              <a:t>. Bu </a:t>
            </a:r>
            <a:r>
              <a:rPr lang="en-US" sz="2200" dirty="0" err="1" smtClean="0">
                <a:latin typeface="Times New Roman" pitchFamily="18" charset="0"/>
                <a:cs typeface="Times New Roman" pitchFamily="18" charset="0"/>
              </a:rPr>
              <a:t>maktablar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yo‘nalishining</a:t>
            </a:r>
            <a:endParaRPr lang="ru-RU"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10,11,12-sinflarini </a:t>
            </a:r>
            <a:r>
              <a:rPr lang="en-US" sz="2200" dirty="0" err="1" smtClean="0">
                <a:latin typeface="Times New Roman" pitchFamily="18" charset="0"/>
                <a:cs typeface="Times New Roman" pitchFamily="18" charset="0"/>
              </a:rPr>
              <a:t>o‘z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ichiga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YAponiyada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bunday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bosqich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maktablarining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kunduzgi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kechki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sirtqi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bo‘limlari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mavjud</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Kunduzgi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yuqori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bosqichli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maktablarida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muddati</a:t>
            </a:r>
            <a:r>
              <a:rPr lang="en-US" sz="2200" dirty="0" smtClean="0">
                <a:latin typeface="Times New Roman" pitchFamily="18" charset="0"/>
                <a:cs typeface="Times New Roman" pitchFamily="18" charset="0"/>
              </a:rPr>
              <a:t> 3 </a:t>
            </a:r>
            <a:r>
              <a:rPr lang="en-US" sz="2200" dirty="0" err="1" smtClean="0">
                <a:latin typeface="Times New Roman" pitchFamily="18" charset="0"/>
                <a:cs typeface="Times New Roman" pitchFamily="18" charset="0"/>
              </a:rPr>
              <a:t>yil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O‘quvchilarning</a:t>
            </a:r>
            <a:r>
              <a:rPr lang="en-US" sz="2200" dirty="0" smtClean="0">
                <a:latin typeface="Times New Roman" pitchFamily="18" charset="0"/>
                <a:cs typeface="Times New Roman" pitchFamily="18" charset="0"/>
              </a:rPr>
              <a:t> 95 </a:t>
            </a:r>
            <a:r>
              <a:rPr lang="en-US" sz="2200" dirty="0" err="1" smtClean="0">
                <a:latin typeface="Times New Roman" pitchFamily="18" charset="0"/>
                <a:cs typeface="Times New Roman" pitchFamily="18" charset="0"/>
              </a:rPr>
              <a:t>foizi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kunduzgi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maktablarda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oladilar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quyi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o‘rta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maktablarni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bitirgan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yuqori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bosqich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o‘rta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maktablariga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kirish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sinovlaridan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muvaffaqqiyatli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o‘tgan</a:t>
            </a:r>
            <a:r>
              <a:rPr lang="en-US" sz="2200" dirty="0" smtClean="0">
                <a:latin typeface="Times New Roman" pitchFamily="18" charset="0"/>
                <a:cs typeface="Times New Roman" pitchFamily="18" charset="0"/>
              </a:rPr>
              <a:t> 16 </a:t>
            </a:r>
            <a:r>
              <a:rPr lang="en-US" sz="2200" dirty="0" err="1" smtClean="0">
                <a:latin typeface="Times New Roman" pitchFamily="18" charset="0"/>
                <a:cs typeface="Times New Roman" pitchFamily="18" charset="0"/>
              </a:rPr>
              <a:t>yoshdan</a:t>
            </a:r>
            <a:r>
              <a:rPr lang="en-US" sz="2200" dirty="0" smtClean="0">
                <a:latin typeface="Times New Roman" pitchFamily="18" charset="0"/>
                <a:cs typeface="Times New Roman" pitchFamily="18" charset="0"/>
              </a:rPr>
              <a:t> 18 </a:t>
            </a:r>
            <a:r>
              <a:rPr lang="en-US" sz="2200" dirty="0" err="1" smtClean="0">
                <a:latin typeface="Times New Roman" pitchFamily="18" charset="0"/>
                <a:cs typeface="Times New Roman" pitchFamily="18" charset="0"/>
              </a:rPr>
              <a:t>yoshgacha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o‘quvchi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yoshlar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qabul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qilinadilaryosh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oladi</a:t>
            </a:r>
            <a:r>
              <a:rPr lang="en-US"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92696"/>
            <a:ext cx="8496944" cy="4524315"/>
          </a:xfrm>
          <a:prstGeom prst="rect">
            <a:avLst/>
          </a:prstGeom>
        </p:spPr>
        <p:txBody>
          <a:bodyPr wrap="square">
            <a:spAutoFit/>
          </a:bodyPr>
          <a:lstStyle/>
          <a:p>
            <a:pPr algn="ctr"/>
            <a:r>
              <a:rPr lang="uz-Cyrl-UZ" sz="2400" b="1" dirty="0" smtClean="0">
                <a:latin typeface="Times New Roman" pitchFamily="18" charset="0"/>
                <a:cs typeface="Times New Roman" pitchFamily="18" charset="0"/>
              </a:rPr>
              <a:t>AQSH ta’lim tizimi</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Amerika Qo‘shma shtatlarida ta’lim tizimining tuzilishi quyidagicha: - bolalar 3 yoshdan 5 yoshgacha tarbiyalanadigan maktabgacha tarbiya muassasalari; - 1- 8 - sinflargacha bo‘lgan boshlang‘ich maktablar (bunday maktablarda 6 yoshdan 13 yoshgacha o‘qiydilar); - 9 – 12 - sinflardan iborat o‘rta maktablar (bu maktablarda 14-17 yoshgacha bo‘lgan bolalar ta’lim oladilar). U quyi va yuqori bosqichdan iborat.</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Amerika Qo‘shma SHtatlarida navbatdagi ta’lim bosqichi oliy ta’lim bo‘lib u 2 yoki 4 yil o‘qitiladigan kollejlar hamda dorilfununlar va boshqa oliy o‘quv yurtlari tarkibida tashkil etilgan aspirantura yoki doktoranturalardir.</a:t>
            </a:r>
            <a:endParaRPr lang="ru-RU" sz="2400" dirty="0">
              <a:latin typeface="Times New Roman" pitchFamily="18" charset="0"/>
              <a:cs typeface="Times New Roman" pitchFamily="18" charset="0"/>
            </a:endParaRPr>
          </a:p>
        </p:txBody>
      </p:sp>
      <p:pic>
        <p:nvPicPr>
          <p:cNvPr id="1026" name="Picture 2" descr="C:\Users\Dream\Desktop\Slayd\IMG_20190421_205818_435.jpg"/>
          <p:cNvPicPr>
            <a:picLocks noChangeAspect="1" noChangeArrowheads="1"/>
          </p:cNvPicPr>
          <p:nvPr/>
        </p:nvPicPr>
        <p:blipFill>
          <a:blip r:embed="rId2" cstate="print"/>
          <a:srcRect/>
          <a:stretch>
            <a:fillRect/>
          </a:stretch>
        </p:blipFill>
        <p:spPr bwMode="auto">
          <a:xfrm>
            <a:off x="4929190" y="4786322"/>
            <a:ext cx="4214810" cy="2071678"/>
          </a:xfrm>
          <a:prstGeom prst="rect">
            <a:avLst/>
          </a:prstGeom>
          <a:noFill/>
        </p:spPr>
      </p:pic>
      <p:pic>
        <p:nvPicPr>
          <p:cNvPr id="1027" name="Picture 3" descr="C:\Users\Dream\Desktop\Slayd\IMG_20190421_205829_924.jpg"/>
          <p:cNvPicPr>
            <a:picLocks noChangeAspect="1" noChangeArrowheads="1"/>
          </p:cNvPicPr>
          <p:nvPr/>
        </p:nvPicPr>
        <p:blipFill>
          <a:blip r:embed="rId3" cstate="print"/>
          <a:srcRect/>
          <a:stretch>
            <a:fillRect/>
          </a:stretch>
        </p:blipFill>
        <p:spPr bwMode="auto">
          <a:xfrm>
            <a:off x="857224" y="5072074"/>
            <a:ext cx="4071966" cy="1785926"/>
          </a:xfrm>
          <a:prstGeom prst="rect">
            <a:avLst/>
          </a:prstGeom>
          <a:noFill/>
        </p:spPr>
      </p:pic>
    </p:spTree>
    <p:extLst>
      <p:ext uri="{BB962C8B-B14F-4D97-AF65-F5344CB8AC3E}">
        <p14:creationId xmlns:p14="http://schemas.microsoft.com/office/powerpoint/2010/main" val="11450349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571480"/>
            <a:ext cx="8572560" cy="5857916"/>
          </a:xfrm>
          <a:prstGeom prst="snip2DiagRect">
            <a:avLst/>
          </a:prstGeom>
          <a:solidFill>
            <a:schemeClr val="accent3">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dirty="0" smtClean="0">
                <a:solidFill>
                  <a:schemeClr val="tx1"/>
                </a:solidFill>
                <a:latin typeface="Times New Roman" pitchFamily="18" charset="0"/>
                <a:cs typeface="Times New Roman" pitchFamily="18" charset="0"/>
              </a:rPr>
              <a:t>	AQSHda majburiy ta’lim 16 yoshgacha amal qiladi. Bu mamlakatdagi o‘quv yurtlari davlat, jamoa, xususiylar tasarrufida va diniy muassasalar ixtiyorida bo‘lishi mumkin.</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Amerikada</a:t>
            </a:r>
            <a:r>
              <a:rPr lang="en-US" sz="2400" dirty="0" smtClean="0">
                <a:solidFill>
                  <a:schemeClr val="tx1"/>
                </a:solidFill>
                <a:latin typeface="Times New Roman" pitchFamily="18" charset="0"/>
                <a:cs typeface="Times New Roman" pitchFamily="18" charset="0"/>
              </a:rPr>
              <a:t> 3 </a:t>
            </a:r>
            <a:r>
              <a:rPr lang="en-US" sz="2400" dirty="0" err="1" smtClean="0">
                <a:solidFill>
                  <a:schemeClr val="tx1"/>
                </a:solidFill>
                <a:latin typeface="Times New Roman" pitchFamily="18" charset="0"/>
                <a:cs typeface="Times New Roman" pitchFamily="18" charset="0"/>
              </a:rPr>
              <a:t>yoshgacha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tarbiyasi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onalar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shug‘ullanadilar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lekin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hech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qanday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imtiyozlar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berilmagan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yoshdan</a:t>
            </a:r>
            <a:r>
              <a:rPr lang="en-US" sz="2400" dirty="0" smtClean="0">
                <a:solidFill>
                  <a:schemeClr val="tx1"/>
                </a:solidFill>
                <a:latin typeface="Times New Roman" pitchFamily="18" charset="0"/>
                <a:cs typeface="Times New Roman" pitchFamily="18" charset="0"/>
              </a:rPr>
              <a:t> 5 </a:t>
            </a:r>
            <a:r>
              <a:rPr lang="en-US" sz="2400" dirty="0" err="1" smtClean="0">
                <a:solidFill>
                  <a:schemeClr val="tx1"/>
                </a:solidFill>
                <a:latin typeface="Times New Roman" pitchFamily="18" charset="0"/>
                <a:cs typeface="Times New Roman" pitchFamily="18" charset="0"/>
              </a:rPr>
              <a:t>yoshgacha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xususiy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davlat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bog‘chalaridan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foydalanish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mumkin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lekin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bog‘chalari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kichik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rivojlangan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Enaga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yollash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haftada</a:t>
            </a:r>
            <a:r>
              <a:rPr lang="en-US" sz="2400" dirty="0" smtClean="0">
                <a:solidFill>
                  <a:schemeClr val="tx1"/>
                </a:solidFill>
                <a:latin typeface="Times New Roman" pitchFamily="18" charset="0"/>
                <a:cs typeface="Times New Roman" pitchFamily="18" charset="0"/>
              </a:rPr>
              <a:t> 200 </a:t>
            </a:r>
            <a:r>
              <a:rPr lang="en-US" sz="2400" dirty="0" err="1" smtClean="0">
                <a:solidFill>
                  <a:schemeClr val="tx1"/>
                </a:solidFill>
                <a:latin typeface="Times New Roman" pitchFamily="18" charset="0"/>
                <a:cs typeface="Times New Roman" pitchFamily="18" charset="0"/>
              </a:rPr>
              <a:t>dollarga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tushadi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Bolalarda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yagona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dastur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mavjud</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emas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Kerak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bo‘luvchi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hamma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jihozlar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kunlik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ovqatni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ota-onalarning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o‘zi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keladi</a:t>
            </a:r>
            <a:r>
              <a:rPr lang="en-US" sz="2400" dirty="0" smtClean="0">
                <a:solidFill>
                  <a:schemeClr val="tx1"/>
                </a:solidFill>
                <a:latin typeface="Times New Roman" pitchFamily="18" charset="0"/>
                <a:cs typeface="Times New Roman" pitchFamily="18" charset="0"/>
              </a:rPr>
              <a:t>. 5 </a:t>
            </a:r>
            <a:r>
              <a:rPr lang="en-US" sz="2400" dirty="0" err="1" smtClean="0">
                <a:solidFill>
                  <a:schemeClr val="tx1"/>
                </a:solidFill>
                <a:latin typeface="Times New Roman" pitchFamily="18" charset="0"/>
                <a:cs typeface="Times New Roman" pitchFamily="18" charset="0"/>
              </a:rPr>
              <a:t>yoshdan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esa</a:t>
            </a:r>
            <a:r>
              <a:rPr lang="en-US" sz="2400" dirty="0" smtClean="0">
                <a:solidFill>
                  <a:schemeClr val="tx1"/>
                </a:solidFill>
                <a:latin typeface="Times New Roman" pitchFamily="18" charset="0"/>
                <a:cs typeface="Times New Roman" pitchFamily="18" charset="0"/>
              </a:rPr>
              <a:t> «Kinder </a:t>
            </a:r>
            <a:r>
              <a:rPr lang="en-US" sz="2400" dirty="0" err="1" smtClean="0">
                <a:solidFill>
                  <a:schemeClr val="tx1"/>
                </a:solidFill>
                <a:latin typeface="Times New Roman" pitchFamily="18" charset="0"/>
                <a:cs typeface="Times New Roman" pitchFamily="18" charset="0"/>
              </a:rPr>
              <a:t>garde</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deb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ataluvchi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tayyorlov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muassasalarida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Boshlang‘ich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maktab</a:t>
            </a:r>
            <a:r>
              <a:rPr lang="en-US" sz="2400" dirty="0" smtClean="0">
                <a:solidFill>
                  <a:schemeClr val="tx1"/>
                </a:solidFill>
                <a:latin typeface="Times New Roman" pitchFamily="18" charset="0"/>
                <a:cs typeface="Times New Roman" pitchFamily="18" charset="0"/>
              </a:rPr>
              <a:t> 6 </a:t>
            </a:r>
            <a:r>
              <a:rPr lang="en-US" sz="2400" dirty="0" err="1" smtClean="0">
                <a:solidFill>
                  <a:schemeClr val="tx1"/>
                </a:solidFill>
                <a:latin typeface="Times New Roman" pitchFamily="18" charset="0"/>
                <a:cs typeface="Times New Roman" pitchFamily="18" charset="0"/>
              </a:rPr>
              <a:t>yoshdan</a:t>
            </a:r>
            <a:r>
              <a:rPr lang="en-US" sz="2400" dirty="0" smtClean="0">
                <a:solidFill>
                  <a:schemeClr val="tx1"/>
                </a:solidFill>
                <a:latin typeface="Times New Roman" pitchFamily="18" charset="0"/>
                <a:cs typeface="Times New Roman" pitchFamily="18" charset="0"/>
              </a:rPr>
              <a:t> to 13- 15 </a:t>
            </a:r>
            <a:r>
              <a:rPr lang="en-US" sz="2400" dirty="0" err="1" smtClean="0">
                <a:solidFill>
                  <a:schemeClr val="tx1"/>
                </a:solidFill>
                <a:latin typeface="Times New Roman" pitchFamily="18" charset="0"/>
                <a:cs typeface="Times New Roman" pitchFamily="18" charset="0"/>
              </a:rPr>
              <a:t>yoshgacha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qamrab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oladi</a:t>
            </a:r>
            <a:r>
              <a:rPr lang="en-US" sz="2400" dirty="0" smtClean="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Dream\Desktop\Slayd\IMG_20190421_210018_420.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Прямоугольник с двумя вырезанными противолежащими углами 5"/>
          <p:cNvSpPr/>
          <p:nvPr/>
        </p:nvSpPr>
        <p:spPr>
          <a:xfrm>
            <a:off x="214282" y="357166"/>
            <a:ext cx="8715436" cy="3357586"/>
          </a:xfrm>
          <a:prstGeom prst="snip2DiagRect">
            <a:avLst/>
          </a:prstGeom>
          <a:solidFill>
            <a:schemeClr val="accent3">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smtClean="0">
                <a:solidFill>
                  <a:schemeClr val="tx1"/>
                </a:solidFill>
                <a:latin typeface="Times New Roman" pitchFamily="18" charset="0"/>
                <a:cs typeface="Times New Roman" pitchFamily="18" charset="0"/>
              </a:rPr>
              <a:t>Fransiya ta’lim tizimi</a:t>
            </a:r>
            <a:endParaRPr lang="ru-RU" sz="2000" dirty="0" smtClean="0">
              <a:solidFill>
                <a:schemeClr val="tx1"/>
              </a:solidFill>
              <a:latin typeface="Times New Roman" pitchFamily="18" charset="0"/>
              <a:cs typeface="Times New Roman" pitchFamily="18" charset="0"/>
            </a:endParaRPr>
          </a:p>
          <a:p>
            <a:r>
              <a:rPr lang="uz-Cyrl-UZ" sz="2000" dirty="0" smtClean="0">
                <a:solidFill>
                  <a:schemeClr val="tx1"/>
                </a:solidFill>
                <a:latin typeface="Times New Roman" pitchFamily="18" charset="0"/>
                <a:cs typeface="Times New Roman" pitchFamily="18" charset="0"/>
              </a:rPr>
              <a:t>Fransiyada ta’limning asosiy maqsadi shaxsni har tomonlama kamol topishini ta’minlash, uni mustaqil faoliyatga tayyorlash, bozor</a:t>
            </a:r>
            <a:endParaRPr lang="ru-RU" sz="2000" dirty="0" smtClean="0">
              <a:solidFill>
                <a:schemeClr val="tx1"/>
              </a:solidFill>
              <a:latin typeface="Times New Roman" pitchFamily="18" charset="0"/>
              <a:cs typeface="Times New Roman" pitchFamily="18" charset="0"/>
            </a:endParaRPr>
          </a:p>
          <a:p>
            <a:r>
              <a:rPr lang="uz-Cyrl-UZ" sz="2000" dirty="0" smtClean="0">
                <a:solidFill>
                  <a:schemeClr val="tx1"/>
                </a:solidFill>
                <a:latin typeface="Times New Roman" pitchFamily="18" charset="0"/>
                <a:cs typeface="Times New Roman" pitchFamily="18" charset="0"/>
              </a:rPr>
              <a:t>munosabatlari sharoitida o‘quvchilarni tadbirkorlikka ishbilarmonlik va</a:t>
            </a:r>
            <a:endParaRPr lang="ru-RU" sz="2000" dirty="0" smtClean="0">
              <a:solidFill>
                <a:schemeClr val="tx1"/>
              </a:solidFill>
              <a:latin typeface="Times New Roman" pitchFamily="18" charset="0"/>
              <a:cs typeface="Times New Roman" pitchFamily="18" charset="0"/>
            </a:endParaRPr>
          </a:p>
          <a:p>
            <a:r>
              <a:rPr lang="uz-Cyrl-UZ" sz="2000" dirty="0" smtClean="0">
                <a:solidFill>
                  <a:schemeClr val="tx1"/>
                </a:solidFill>
                <a:latin typeface="Times New Roman" pitchFamily="18" charset="0"/>
                <a:cs typeface="Times New Roman" pitchFamily="18" charset="0"/>
              </a:rPr>
              <a:t>omilkorlikka o‘rgatish shunga yarasha kasb-korga ega qilishdan iboratdir. </a:t>
            </a:r>
            <a:r>
              <a:rPr lang="ru-RU" sz="2000" dirty="0" err="1" smtClean="0">
                <a:solidFill>
                  <a:schemeClr val="tx1"/>
                </a:solidFill>
                <a:latin typeface="Times New Roman" pitchFamily="18" charset="0"/>
                <a:cs typeface="Times New Roman" pitchFamily="18" charset="0"/>
              </a:rPr>
              <a:t>Bu</a:t>
            </a:r>
            <a:endParaRPr lang="ru-RU" sz="2000" dirty="0" smtClean="0">
              <a:solidFill>
                <a:schemeClr val="tx1"/>
              </a:solidFill>
              <a:latin typeface="Times New Roman" pitchFamily="18" charset="0"/>
              <a:cs typeface="Times New Roman" pitchFamily="18" charset="0"/>
            </a:endParaRPr>
          </a:p>
          <a:p>
            <a:r>
              <a:rPr lang="ru-RU" sz="2000" dirty="0" err="1" smtClean="0">
                <a:solidFill>
                  <a:schemeClr val="tx1"/>
                </a:solidFill>
                <a:latin typeface="Times New Roman" pitchFamily="18" charset="0"/>
                <a:cs typeface="Times New Roman" pitchFamily="18" charset="0"/>
              </a:rPr>
              <a:t>erda</a:t>
            </a:r>
            <a:r>
              <a:rPr lang="ru-RU" sz="2000" dirty="0" smtClean="0">
                <a:solidFill>
                  <a:schemeClr val="tx1"/>
                </a:solidFill>
                <a:latin typeface="Times New Roman" pitchFamily="18" charset="0"/>
                <a:cs typeface="Times New Roman" pitchFamily="18" charset="0"/>
              </a:rPr>
              <a:t>: </a:t>
            </a:r>
          </a:p>
          <a:p>
            <a:pPr lvl="0">
              <a:buFont typeface="Arial" pitchFamily="34" charset="0"/>
              <a:buChar char="•"/>
            </a:pPr>
            <a:r>
              <a:rPr lang="ru-RU" sz="2000" dirty="0" err="1" smtClean="0">
                <a:solidFill>
                  <a:schemeClr val="tx1"/>
                </a:solidFill>
                <a:latin typeface="Times New Roman" pitchFamily="18" charset="0"/>
                <a:cs typeface="Times New Roman" pitchFamily="18" charset="0"/>
              </a:rPr>
              <a:t>Davlat</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maktablari</a:t>
            </a:r>
            <a:r>
              <a:rPr lang="ru-RU" sz="2000" dirty="0" smtClean="0">
                <a:solidFill>
                  <a:schemeClr val="tx1"/>
                </a:solidFill>
                <a:latin typeface="Times New Roman" pitchFamily="18" charset="0"/>
                <a:cs typeface="Times New Roman" pitchFamily="18" charset="0"/>
              </a:rPr>
              <a:t>;</a:t>
            </a:r>
          </a:p>
          <a:p>
            <a:pPr lvl="0">
              <a:buFont typeface="Arial" pitchFamily="34" charset="0"/>
              <a:buChar char="•"/>
            </a:pPr>
            <a:r>
              <a:rPr lang="ru-RU" sz="2000" dirty="0" err="1" smtClean="0">
                <a:solidFill>
                  <a:schemeClr val="tx1"/>
                </a:solidFill>
                <a:latin typeface="Times New Roman" pitchFamily="18" charset="0"/>
                <a:cs typeface="Times New Roman" pitchFamily="18" charset="0"/>
              </a:rPr>
              <a:t>Xususiy</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maktablar</a:t>
            </a:r>
            <a:r>
              <a:rPr lang="ru-RU" sz="2000" dirty="0" smtClean="0">
                <a:solidFill>
                  <a:schemeClr val="tx1"/>
                </a:solidFill>
                <a:latin typeface="Times New Roman" pitchFamily="18" charset="0"/>
                <a:cs typeface="Times New Roman" pitchFamily="18" charset="0"/>
              </a:rPr>
              <a:t>;</a:t>
            </a:r>
          </a:p>
          <a:p>
            <a:pPr lvl="0">
              <a:buFont typeface="Arial" pitchFamily="34" charset="0"/>
              <a:buChar char="•"/>
            </a:pPr>
            <a:r>
              <a:rPr lang="ru-RU" sz="2000" dirty="0" err="1" smtClean="0">
                <a:solidFill>
                  <a:schemeClr val="tx1"/>
                </a:solidFill>
                <a:latin typeface="Times New Roman" pitchFamily="18" charset="0"/>
                <a:cs typeface="Times New Roman" pitchFamily="18" charset="0"/>
              </a:rPr>
              <a:t>Oraliq</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maktablar</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mavjud</a:t>
            </a:r>
            <a:r>
              <a:rPr lang="ru-RU" sz="2000" dirty="0" smtClean="0">
                <a:solidFill>
                  <a:schemeClr val="tx1"/>
                </a:solidFill>
                <a:latin typeface="Times New Roman" pitchFamily="18" charset="0"/>
                <a:cs typeface="Times New Roman" pitchFamily="18" charset="0"/>
              </a:rPr>
              <a:t>.</a:t>
            </a:r>
          </a:p>
        </p:txBody>
      </p:sp>
      <p:sp>
        <p:nvSpPr>
          <p:cNvPr id="7" name="Прямоугольник с двумя вырезанными противолежащими углами 6"/>
          <p:cNvSpPr/>
          <p:nvPr/>
        </p:nvSpPr>
        <p:spPr>
          <a:xfrm>
            <a:off x="214282" y="3857628"/>
            <a:ext cx="8715436" cy="271464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smtClean="0">
                <a:solidFill>
                  <a:schemeClr val="tx1"/>
                </a:solidFill>
                <a:latin typeface="Times New Roman" pitchFamily="18" charset="0"/>
                <a:cs typeface="Times New Roman" pitchFamily="18" charset="0"/>
              </a:rPr>
              <a:t>O‘qitiladigan predmetlar ichida fransuz tili va adabiyoti o‘qish va yozuv alohida ahamiyatga molik bo‘lib hisoblanadi. Ular uchun dars vaqtining 30% ajratiladi. O‘rtacha haftalik soatlar 26 soatdan iborat darsning davomiyliga esa 60 minut. O‘quv yili 5 chorakka bo‘linadi. Fransuz maktablari boshlang‘ich sinflarda o‘qish ertalabki va tushdan keyin esa matematika va boshqa predmetlardan saboq oladilar.</a:t>
            </a:r>
            <a:endParaRPr lang="ru-RU" sz="2400" dirty="0">
              <a:solidFill>
                <a:schemeClr val="tx1"/>
              </a:solidFill>
              <a:latin typeface="Times New Roman" pitchFamily="18" charset="0"/>
              <a:cs typeface="Times New Roman" pitchFamily="18" charset="0"/>
            </a:endParaRPr>
          </a:p>
        </p:txBody>
      </p:sp>
      <p:pic>
        <p:nvPicPr>
          <p:cNvPr id="2051" name="Picture 3" descr="C:\Users\Dream\Desktop\Slayd\IMG_20190421_205835_588.jpg"/>
          <p:cNvPicPr>
            <a:picLocks noChangeAspect="1" noChangeArrowheads="1"/>
          </p:cNvPicPr>
          <p:nvPr/>
        </p:nvPicPr>
        <p:blipFill>
          <a:blip r:embed="rId4"/>
          <a:srcRect/>
          <a:stretch>
            <a:fillRect/>
          </a:stretch>
        </p:blipFill>
        <p:spPr bwMode="auto">
          <a:xfrm>
            <a:off x="6500826" y="2214554"/>
            <a:ext cx="2428892" cy="1500198"/>
          </a:xfrm>
          <a:prstGeom prst="rect">
            <a:avLst/>
          </a:prstGeom>
          <a:noFill/>
        </p:spPr>
      </p:pic>
      <p:pic>
        <p:nvPicPr>
          <p:cNvPr id="10" name="Picture 4" descr="C:\Users\Dream\Desktop\Slayd\IMG_20190421_205805_557.jpg"/>
          <p:cNvPicPr>
            <a:picLocks noChangeAspect="1" noChangeArrowheads="1"/>
          </p:cNvPicPr>
          <p:nvPr/>
        </p:nvPicPr>
        <p:blipFill>
          <a:blip r:embed="rId5"/>
          <a:srcRect/>
          <a:stretch>
            <a:fillRect/>
          </a:stretch>
        </p:blipFill>
        <p:spPr bwMode="auto">
          <a:xfrm>
            <a:off x="3857620" y="2214554"/>
            <a:ext cx="2690808" cy="1500181"/>
          </a:xfrm>
          <a:prstGeom prst="rect">
            <a:avLst/>
          </a:prstGeom>
          <a:noFill/>
        </p:spPr>
      </p:pic>
    </p:spTree>
    <p:custDataLst>
      <p:tags r:id="rId1"/>
    </p:custDataLst>
    <p:extLst>
      <p:ext uri="{BB962C8B-B14F-4D97-AF65-F5344CB8AC3E}">
        <p14:creationId xmlns:p14="http://schemas.microsoft.com/office/powerpoint/2010/main" val="2679615318"/>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Прямоугольник с двумя вырезанными противолежащими углами 4"/>
          <p:cNvSpPr/>
          <p:nvPr/>
        </p:nvSpPr>
        <p:spPr>
          <a:xfrm>
            <a:off x="285720" y="357166"/>
            <a:ext cx="8572560" cy="6215106"/>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200" dirty="0" smtClean="0">
                <a:solidFill>
                  <a:schemeClr val="tx1"/>
                </a:solidFill>
                <a:latin typeface="Times New Roman" pitchFamily="18" charset="0"/>
                <a:cs typeface="Times New Roman" pitchFamily="18" charset="0"/>
              </a:rPr>
              <a:t>	Matematika ona tili va adabiyoti baza predmeti tarix, geografiya, mehnat, jismoniy tarbiya predmetlari esa rivojlantiruvchi predmetlar hisoblanadi.</a:t>
            </a:r>
            <a:endParaRPr lang="ru-RU" sz="2200" dirty="0" smtClean="0">
              <a:solidFill>
                <a:schemeClr val="tx1"/>
              </a:solidFill>
              <a:latin typeface="Times New Roman" pitchFamily="18" charset="0"/>
              <a:cs typeface="Times New Roman" pitchFamily="18" charset="0"/>
            </a:endParaRPr>
          </a:p>
          <a:p>
            <a:pPr algn="just"/>
            <a:r>
              <a:rPr lang="ru-RU"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Fransiya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ta’limida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bolalarning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go‘daklik</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chog‘idanoq</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maktabda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o‘qitish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uchun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tayyor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holda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olib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kelish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g‘oyat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muhim</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masala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hisoblanadi</a:t>
            </a:r>
            <a:r>
              <a:rPr lang="en-US" sz="2200" dirty="0" smtClean="0">
                <a:solidFill>
                  <a:schemeClr val="tx1"/>
                </a:solidFill>
                <a:latin typeface="Times New Roman" pitchFamily="18" charset="0"/>
                <a:cs typeface="Times New Roman" pitchFamily="18" charset="0"/>
              </a:rPr>
              <a:t>. Bu </a:t>
            </a:r>
            <a:r>
              <a:rPr lang="en-US" sz="2200" dirty="0" err="1" smtClean="0">
                <a:solidFill>
                  <a:schemeClr val="tx1"/>
                </a:solidFill>
                <a:latin typeface="Times New Roman" pitchFamily="18" charset="0"/>
                <a:cs typeface="Times New Roman" pitchFamily="18" charset="0"/>
              </a:rPr>
              <a:t>bosqichda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tarbiyalanuvchilar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quyidagicha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tabaqalashtirilgan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kichik</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guruh</a:t>
            </a:r>
            <a:r>
              <a:rPr lang="en-US" sz="2200" dirty="0" smtClean="0">
                <a:solidFill>
                  <a:schemeClr val="tx1"/>
                </a:solidFill>
                <a:latin typeface="Times New Roman" pitchFamily="18" charset="0"/>
                <a:cs typeface="Times New Roman" pitchFamily="18" charset="0"/>
              </a:rPr>
              <a:t> (2-4 </a:t>
            </a:r>
            <a:r>
              <a:rPr lang="en-US" sz="2200" dirty="0" err="1" smtClean="0">
                <a:solidFill>
                  <a:schemeClr val="tx1"/>
                </a:solidFill>
                <a:latin typeface="Times New Roman" pitchFamily="18" charset="0"/>
                <a:cs typeface="Times New Roman" pitchFamily="18" charset="0"/>
              </a:rPr>
              <a:t>yosh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o‘rta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guruh</a:t>
            </a:r>
            <a:r>
              <a:rPr lang="en-US" sz="2200" dirty="0" smtClean="0">
                <a:solidFill>
                  <a:schemeClr val="tx1"/>
                </a:solidFill>
                <a:latin typeface="Times New Roman" pitchFamily="18" charset="0"/>
                <a:cs typeface="Times New Roman" pitchFamily="18" charset="0"/>
              </a:rPr>
              <a:t> (4-5 </a:t>
            </a:r>
            <a:r>
              <a:rPr lang="en-US" sz="2200" dirty="0" err="1" smtClean="0">
                <a:solidFill>
                  <a:schemeClr val="tx1"/>
                </a:solidFill>
                <a:latin typeface="Times New Roman" pitchFamily="18" charset="0"/>
                <a:cs typeface="Times New Roman" pitchFamily="18" charset="0"/>
              </a:rPr>
              <a:t>yosh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katta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guruh</a:t>
            </a:r>
            <a:r>
              <a:rPr lang="en-US" sz="2200" dirty="0" smtClean="0">
                <a:solidFill>
                  <a:schemeClr val="tx1"/>
                </a:solidFill>
                <a:latin typeface="Times New Roman" pitchFamily="18" charset="0"/>
                <a:cs typeface="Times New Roman" pitchFamily="18" charset="0"/>
              </a:rPr>
              <a:t> (5-6 </a:t>
            </a:r>
            <a:r>
              <a:rPr lang="en-US" sz="2200" dirty="0" err="1" smtClean="0">
                <a:solidFill>
                  <a:schemeClr val="tx1"/>
                </a:solidFill>
                <a:latin typeface="Times New Roman" pitchFamily="18" charset="0"/>
                <a:cs typeface="Times New Roman" pitchFamily="18" charset="0"/>
              </a:rPr>
              <a:t>yosh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Maktabga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tayyorlov</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guruhi</a:t>
            </a:r>
            <a:r>
              <a:rPr lang="en-US" sz="2200" dirty="0" smtClean="0">
                <a:solidFill>
                  <a:schemeClr val="tx1"/>
                </a:solidFill>
                <a:latin typeface="Times New Roman" pitchFamily="18" charset="0"/>
                <a:cs typeface="Times New Roman" pitchFamily="18" charset="0"/>
              </a:rPr>
              <a:t> (5-6 </a:t>
            </a:r>
            <a:r>
              <a:rPr lang="en-US" sz="2200" dirty="0" err="1" smtClean="0">
                <a:solidFill>
                  <a:schemeClr val="tx1"/>
                </a:solidFill>
                <a:latin typeface="Times New Roman" pitchFamily="18" charset="0"/>
                <a:cs typeface="Times New Roman" pitchFamily="18" charset="0"/>
              </a:rPr>
              <a:t>yosh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bo‘lib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ularga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Fransiyada</a:t>
            </a:r>
            <a:r>
              <a:rPr lang="en-US" sz="2200" dirty="0" smtClean="0">
                <a:solidFill>
                  <a:schemeClr val="tx1"/>
                </a:solidFill>
                <a:latin typeface="Times New Roman" pitchFamily="18" charset="0"/>
                <a:cs typeface="Times New Roman" pitchFamily="18" charset="0"/>
              </a:rPr>
              <a:t> 100% </a:t>
            </a:r>
            <a:r>
              <a:rPr lang="en-US" sz="2200" dirty="0" err="1" smtClean="0">
                <a:solidFill>
                  <a:schemeClr val="tx1"/>
                </a:solidFill>
                <a:latin typeface="Times New Roman" pitchFamily="18" charset="0"/>
                <a:cs typeface="Times New Roman" pitchFamily="18" charset="0"/>
              </a:rPr>
              <a:t>shu</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yoshdagi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bolalar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qamrab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olingan</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algn="just"/>
            <a:r>
              <a:rPr lang="ru-RU"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Bolalarni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maktabga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tayyorlash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uchun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alohida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dastur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darsliklar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mavjud</a:t>
            </a:r>
            <a:r>
              <a:rPr lang="en-US" sz="2200" dirty="0" smtClean="0">
                <a:solidFill>
                  <a:schemeClr val="tx1"/>
                </a:solidFill>
                <a:latin typeface="Times New Roman" pitchFamily="18" charset="0"/>
                <a:cs typeface="Times New Roman" pitchFamily="18" charset="0"/>
              </a:rPr>
              <a:t>. </a:t>
            </a:r>
            <a:r>
              <a:rPr lang="uz-Cyrl-UZ" sz="2200" dirty="0" smtClean="0">
                <a:solidFill>
                  <a:schemeClr val="tx1"/>
                </a:solidFill>
                <a:latin typeface="Times New Roman" pitchFamily="18" charset="0"/>
                <a:cs typeface="Times New Roman" pitchFamily="18" charset="0"/>
              </a:rPr>
              <a:t>Fransiya boshlang‘ich ta’lim maktablariga 6 yoshdan 11 yoshgacha bo‘lgan bolalar jalb qilinadilar. </a:t>
            </a:r>
            <a:r>
              <a:rPr lang="en-US" sz="2200" dirty="0" err="1" smtClean="0">
                <a:solidFill>
                  <a:schemeClr val="tx1"/>
                </a:solidFill>
                <a:latin typeface="Times New Roman" pitchFamily="18" charset="0"/>
                <a:cs typeface="Times New Roman" pitchFamily="18" charset="0"/>
              </a:rPr>
              <a:t>Boshlang‘ich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maktab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bepul</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majburiy</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vazifasi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o‘qish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yozish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hisoblash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malakasini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berishdir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O‘quv</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mashg‘ulotlari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ertalab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soat</a:t>
            </a:r>
            <a:r>
              <a:rPr lang="en-US" sz="2200" dirty="0" smtClean="0">
                <a:solidFill>
                  <a:schemeClr val="tx1"/>
                </a:solidFill>
                <a:latin typeface="Times New Roman" pitchFamily="18" charset="0"/>
                <a:cs typeface="Times New Roman" pitchFamily="18" charset="0"/>
              </a:rPr>
              <a:t> 9 </a:t>
            </a:r>
            <a:r>
              <a:rPr lang="en-US" sz="2200" dirty="0" err="1" smtClean="0">
                <a:solidFill>
                  <a:schemeClr val="tx1"/>
                </a:solidFill>
                <a:latin typeface="Times New Roman" pitchFamily="18" charset="0"/>
                <a:cs typeface="Times New Roman" pitchFamily="18" charset="0"/>
              </a:rPr>
              <a:t>dan</a:t>
            </a:r>
            <a:r>
              <a:rPr lang="en-US" sz="2200" dirty="0" smtClean="0">
                <a:solidFill>
                  <a:schemeClr val="tx1"/>
                </a:solidFill>
                <a:latin typeface="Times New Roman" pitchFamily="18" charset="0"/>
                <a:cs typeface="Times New Roman" pitchFamily="18" charset="0"/>
              </a:rPr>
              <a:t> 12 </a:t>
            </a:r>
            <a:r>
              <a:rPr lang="en-US" sz="2200" dirty="0" err="1" smtClean="0">
                <a:solidFill>
                  <a:schemeClr val="tx1"/>
                </a:solidFill>
                <a:latin typeface="Times New Roman" pitchFamily="18" charset="0"/>
                <a:cs typeface="Times New Roman" pitchFamily="18" charset="0"/>
              </a:rPr>
              <a:t>gacha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hamda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soat</a:t>
            </a:r>
            <a:r>
              <a:rPr lang="en-US" sz="2200" dirty="0" smtClean="0">
                <a:solidFill>
                  <a:schemeClr val="tx1"/>
                </a:solidFill>
                <a:latin typeface="Times New Roman" pitchFamily="18" charset="0"/>
                <a:cs typeface="Times New Roman" pitchFamily="18" charset="0"/>
              </a:rPr>
              <a:t> 14 </a:t>
            </a:r>
            <a:r>
              <a:rPr lang="en-US" sz="2200" dirty="0" err="1" smtClean="0">
                <a:solidFill>
                  <a:schemeClr val="tx1"/>
                </a:solidFill>
                <a:latin typeface="Times New Roman" pitchFamily="18" charset="0"/>
                <a:cs typeface="Times New Roman" pitchFamily="18" charset="0"/>
              </a:rPr>
              <a:t>dan</a:t>
            </a:r>
            <a:r>
              <a:rPr lang="en-US" sz="2200" dirty="0" smtClean="0">
                <a:solidFill>
                  <a:schemeClr val="tx1"/>
                </a:solidFill>
                <a:latin typeface="Times New Roman" pitchFamily="18" charset="0"/>
                <a:cs typeface="Times New Roman" pitchFamily="18" charset="0"/>
              </a:rPr>
              <a:t> 16 </a:t>
            </a:r>
            <a:r>
              <a:rPr lang="en-US" sz="2200" dirty="0" err="1" smtClean="0">
                <a:solidFill>
                  <a:schemeClr val="tx1"/>
                </a:solidFill>
                <a:latin typeface="Times New Roman" pitchFamily="18" charset="0"/>
                <a:cs typeface="Times New Roman" pitchFamily="18" charset="0"/>
              </a:rPr>
              <a:t>gacha</a:t>
            </a:r>
            <a:r>
              <a:rPr lang="en-US" sz="2200" dirty="0" smtClean="0">
                <a:solidFill>
                  <a:schemeClr val="tx1"/>
                </a:solidFill>
                <a:latin typeface="Times New Roman" pitchFamily="18" charset="0"/>
                <a:cs typeface="Times New Roman" pitchFamily="18" charset="0"/>
              </a:rPr>
              <a:t> 5 </a:t>
            </a:r>
            <a:r>
              <a:rPr lang="en-US" sz="2200" dirty="0" err="1" smtClean="0">
                <a:solidFill>
                  <a:schemeClr val="tx1"/>
                </a:solidFill>
                <a:latin typeface="Times New Roman" pitchFamily="18" charset="0"/>
                <a:cs typeface="Times New Roman" pitchFamily="18" charset="0"/>
              </a:rPr>
              <a:t>soat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davom</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etadi</a:t>
            </a:r>
            <a:r>
              <a:rPr lang="en-US" sz="2200" dirty="0" smtClean="0">
                <a:solidFill>
                  <a:schemeClr val="tx1"/>
                </a:solidFill>
                <a:latin typeface="Times New Roman" pitchFamily="18" charset="0"/>
                <a:cs typeface="Times New Roman" pitchFamily="18" charset="0"/>
              </a:rPr>
              <a:t>.</a:t>
            </a:r>
            <a:endParaRPr lang="ru-RU" sz="2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96878914"/>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Прямоугольник с двумя вырезанными противолежащими углами 4"/>
          <p:cNvSpPr/>
          <p:nvPr/>
        </p:nvSpPr>
        <p:spPr>
          <a:xfrm>
            <a:off x="285720" y="428604"/>
            <a:ext cx="8572560" cy="6000792"/>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solidFill>
                  <a:srgbClr val="FF0000"/>
                </a:solidFill>
                <a:latin typeface="Times New Roman" pitchFamily="18" charset="0"/>
                <a:cs typeface="Times New Roman" pitchFamily="18" charset="0"/>
              </a:rPr>
              <a:t>Germaniya ta’lim tizimi</a:t>
            </a:r>
            <a:endParaRPr lang="ru-RU" sz="2400" dirty="0" smtClean="0">
              <a:solidFill>
                <a:srgbClr val="FF0000"/>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Germaniya ta’lim tizimlarining bayoni quyidagicha: Germaniyada ta’lim tizimi: maktabgacha tarbiya tizimi Germaniya ta’lim tizimida ham muhim bosqich hisoblanadn. Uning 100 yildan ortiq tarixi bor. Bolalar bog‘chalari ta’limning quyi bosqichi hisoblansada, lekin u davlat tizimi tarkibiga kirmaydi. Bog‘chalarni mablag‘ bilan ta’minlash turli jamoat tashkilotlari xayriya birlashmalari korxonalar xususiy shaxslar diniy muassasalar zimmasidadir. </a:t>
            </a:r>
            <a:r>
              <a:rPr lang="en-US" sz="2400" dirty="0" smtClean="0">
                <a:solidFill>
                  <a:schemeClr val="tx1"/>
                </a:solidFill>
                <a:latin typeface="Times New Roman" pitchFamily="18" charset="0"/>
                <a:cs typeface="Times New Roman" pitchFamily="18" charset="0"/>
              </a:rPr>
              <a:t>Ota-</a:t>
            </a:r>
            <a:r>
              <a:rPr lang="en-US" sz="2400" dirty="0" err="1" smtClean="0">
                <a:solidFill>
                  <a:schemeClr val="tx1"/>
                </a:solidFill>
                <a:latin typeface="Times New Roman" pitchFamily="18" charset="0"/>
                <a:cs typeface="Times New Roman" pitchFamily="18" charset="0"/>
              </a:rPr>
              <a:t>onalar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bog‘chalariga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farzandlarini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tarbiyalanganliklari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miqdorda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pul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to‘laydilar</a:t>
            </a:r>
            <a:r>
              <a:rPr lang="en-US" sz="2400" dirty="0" smtClean="0">
                <a:solidFill>
                  <a:schemeClr val="tx1"/>
                </a:solidFill>
                <a:latin typeface="Times New Roman" pitchFamily="18" charset="0"/>
                <a:cs typeface="Times New Roman" pitchFamily="18" charset="0"/>
              </a:rPr>
              <a:t>. 3 </a:t>
            </a:r>
            <a:r>
              <a:rPr lang="en-US" sz="2400" dirty="0" err="1" smtClean="0">
                <a:solidFill>
                  <a:schemeClr val="tx1"/>
                </a:solidFill>
                <a:latin typeface="Times New Roman" pitchFamily="18" charset="0"/>
                <a:cs typeface="Times New Roman" pitchFamily="18" charset="0"/>
              </a:rPr>
              <a:t>yoshdan</a:t>
            </a:r>
            <a:r>
              <a:rPr lang="en-US" sz="2400" dirty="0" smtClean="0">
                <a:solidFill>
                  <a:schemeClr val="tx1"/>
                </a:solidFill>
                <a:latin typeface="Times New Roman" pitchFamily="18" charset="0"/>
                <a:cs typeface="Times New Roman" pitchFamily="18" charset="0"/>
              </a:rPr>
              <a:t> 6 </a:t>
            </a:r>
            <a:r>
              <a:rPr lang="en-US" sz="2400" dirty="0" err="1" smtClean="0">
                <a:solidFill>
                  <a:schemeClr val="tx1"/>
                </a:solidFill>
                <a:latin typeface="Times New Roman" pitchFamily="18" charset="0"/>
                <a:cs typeface="Times New Roman" pitchFamily="18" charset="0"/>
              </a:rPr>
              <a:t>yoshgacha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bolalarning</a:t>
            </a:r>
            <a:r>
              <a:rPr lang="en-US" sz="2400" dirty="0" smtClean="0">
                <a:solidFill>
                  <a:schemeClr val="tx1"/>
                </a:solidFill>
                <a:latin typeface="Times New Roman" pitchFamily="18" charset="0"/>
                <a:cs typeface="Times New Roman" pitchFamily="18" charset="0"/>
              </a:rPr>
              <a:t> 80% </a:t>
            </a:r>
            <a:r>
              <a:rPr lang="en-US" sz="2400" dirty="0" err="1" smtClean="0">
                <a:solidFill>
                  <a:schemeClr val="tx1"/>
                </a:solidFill>
                <a:latin typeface="Times New Roman" pitchFamily="18" charset="0"/>
                <a:cs typeface="Times New Roman" pitchFamily="18" charset="0"/>
              </a:rPr>
              <a:t>bog‘chalarga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qatnaydi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Germaniyada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odatda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bog‘chada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tushgacha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tarbiyalanadilar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Kunning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yarmida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esa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uyda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oilada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bo‘ladilar</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algn="just"/>
            <a:r>
              <a:rPr lang="ru-RU"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Germaniyada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kuni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uzaytirilgan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bog‘chalar</a:t>
            </a:r>
            <a:r>
              <a:rPr lang="en-US" sz="2400" dirty="0" smtClean="0">
                <a:solidFill>
                  <a:schemeClr val="tx1"/>
                </a:solidFill>
                <a:latin typeface="Times New Roman" pitchFamily="18" charset="0"/>
                <a:cs typeface="Times New Roman" pitchFamily="18" charset="0"/>
              </a:rPr>
              <a:t> ham bor.</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350989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14282" y="357166"/>
            <a:ext cx="8715436" cy="6215106"/>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Majburiy</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ta’lim</a:t>
            </a:r>
            <a:r>
              <a:rPr lang="en-US" sz="2300" dirty="0" smtClean="0">
                <a:solidFill>
                  <a:srgbClr val="002060"/>
                </a:solidFill>
                <a:latin typeface="Times New Roman" pitchFamily="18" charset="0"/>
                <a:cs typeface="Times New Roman" pitchFamily="18" charset="0"/>
              </a:rPr>
              <a:t> 6 </a:t>
            </a:r>
            <a:r>
              <a:rPr lang="en-US" sz="2300" dirty="0" err="1" smtClean="0">
                <a:solidFill>
                  <a:srgbClr val="002060"/>
                </a:solidFill>
                <a:latin typeface="Times New Roman" pitchFamily="18" charset="0"/>
                <a:cs typeface="Times New Roman" pitchFamily="18" charset="0"/>
              </a:rPr>
              <a:t>yoshdan</a:t>
            </a:r>
            <a:r>
              <a:rPr lang="en-US" sz="2300" dirty="0" smtClean="0">
                <a:solidFill>
                  <a:srgbClr val="002060"/>
                </a:solidFill>
                <a:latin typeface="Times New Roman" pitchFamily="18" charset="0"/>
                <a:cs typeface="Times New Roman" pitchFamily="18" charset="0"/>
              </a:rPr>
              <a:t> 18 </a:t>
            </a:r>
            <a:r>
              <a:rPr lang="en-US" sz="2300" dirty="0" err="1" smtClean="0">
                <a:solidFill>
                  <a:srgbClr val="002060"/>
                </a:solidFill>
                <a:latin typeface="Times New Roman" pitchFamily="18" charset="0"/>
                <a:cs typeface="Times New Roman" pitchFamily="18" charset="0"/>
              </a:rPr>
              <a:t>yoshgacha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bo‘lgan</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bolalarga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tegishli</a:t>
            </a:r>
            <a:r>
              <a:rPr lang="en-US" sz="2300" dirty="0" smtClean="0">
                <a:solidFill>
                  <a:srgbClr val="002060"/>
                </a:solidFill>
                <a:latin typeface="Times New Roman" pitchFamily="18" charset="0"/>
                <a:cs typeface="Times New Roman" pitchFamily="18" charset="0"/>
              </a:rPr>
              <a:t>. Bu </a:t>
            </a:r>
            <a:r>
              <a:rPr lang="en-US" sz="2300" dirty="0" err="1" smtClean="0">
                <a:solidFill>
                  <a:srgbClr val="002060"/>
                </a:solidFill>
                <a:latin typeface="Times New Roman" pitchFamily="18" charset="0"/>
                <a:cs typeface="Times New Roman" pitchFamily="18" charset="0"/>
              </a:rPr>
              <a:t>jarayon</a:t>
            </a:r>
            <a:r>
              <a:rPr lang="en-US" sz="2300" dirty="0" smtClean="0">
                <a:solidFill>
                  <a:srgbClr val="002060"/>
                </a:solidFill>
                <a:latin typeface="Times New Roman" pitchFamily="18" charset="0"/>
                <a:cs typeface="Times New Roman" pitchFamily="18" charset="0"/>
              </a:rPr>
              <a:t> 12 </a:t>
            </a:r>
            <a:r>
              <a:rPr lang="en-US" sz="2300" dirty="0" err="1" smtClean="0">
                <a:solidFill>
                  <a:srgbClr val="002060"/>
                </a:solidFill>
                <a:latin typeface="Times New Roman" pitchFamily="18" charset="0"/>
                <a:cs typeface="Times New Roman" pitchFamily="18" charset="0"/>
              </a:rPr>
              <a:t>yil</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davom</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etadi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Bundan</a:t>
            </a:r>
            <a:r>
              <a:rPr lang="en-US" sz="2300" dirty="0" smtClean="0">
                <a:solidFill>
                  <a:srgbClr val="002060"/>
                </a:solidFill>
                <a:latin typeface="Times New Roman" pitchFamily="18" charset="0"/>
                <a:cs typeface="Times New Roman" pitchFamily="18" charset="0"/>
              </a:rPr>
              <a:t> 9 </a:t>
            </a:r>
            <a:r>
              <a:rPr lang="en-US" sz="2300" dirty="0" err="1" smtClean="0">
                <a:solidFill>
                  <a:srgbClr val="002060"/>
                </a:solidFill>
                <a:latin typeface="Times New Roman" pitchFamily="18" charset="0"/>
                <a:cs typeface="Times New Roman" pitchFamily="18" charset="0"/>
              </a:rPr>
              <a:t>yillik</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ba’zi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joylarda</a:t>
            </a:r>
            <a:r>
              <a:rPr lang="en-US" sz="2300" dirty="0" smtClean="0">
                <a:solidFill>
                  <a:srgbClr val="002060"/>
                </a:solidFill>
                <a:latin typeface="Times New Roman" pitchFamily="18" charset="0"/>
                <a:cs typeface="Times New Roman" pitchFamily="18" charset="0"/>
              </a:rPr>
              <a:t> 10 </a:t>
            </a:r>
            <a:r>
              <a:rPr lang="en-US" sz="2300" dirty="0" err="1" smtClean="0">
                <a:solidFill>
                  <a:srgbClr val="002060"/>
                </a:solidFill>
                <a:latin typeface="Times New Roman" pitchFamily="18" charset="0"/>
                <a:cs typeface="Times New Roman" pitchFamily="18" charset="0"/>
              </a:rPr>
              <a:t>yil</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maktabda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to‘la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haftalik</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o‘qishni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bitiradi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keyin</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hunar-texnika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bilim</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yurtida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to‘la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bo‘lmagan</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haftalik</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o‘qishda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o‘qiydi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O‘qish</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davlat</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maktablarida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tekin</a:t>
            </a:r>
            <a:r>
              <a:rPr lang="en-US" sz="2300" dirty="0" smtClean="0">
                <a:solidFill>
                  <a:srgbClr val="002060"/>
                </a:solidFill>
                <a:latin typeface="Times New Roman" pitchFamily="18" charset="0"/>
                <a:cs typeface="Times New Roman" pitchFamily="18" charset="0"/>
              </a:rPr>
              <a:t>.</a:t>
            </a:r>
            <a:endParaRPr lang="ru-RU" sz="2300" dirty="0" smtClean="0">
              <a:solidFill>
                <a:srgbClr val="002060"/>
              </a:solidFill>
              <a:latin typeface="Times New Roman" pitchFamily="18" charset="0"/>
              <a:cs typeface="Times New Roman" pitchFamily="18" charset="0"/>
            </a:endParaRPr>
          </a:p>
          <a:p>
            <a:pPr algn="just"/>
            <a:r>
              <a:rPr lang="ru-RU"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Maktab</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o‘quvchilariga</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o‘quv</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qo‘llanmasi</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asosan</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darsliklar</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bepul</a:t>
            </a:r>
            <a:r>
              <a:rPr lang="en-US" sz="2300" dirty="0" smtClean="0">
                <a:solidFill>
                  <a:srgbClr val="002060"/>
                </a:solidFill>
                <a:latin typeface="Times New Roman" pitchFamily="18" charset="0"/>
                <a:cs typeface="Times New Roman" pitchFamily="18" charset="0"/>
              </a:rPr>
              <a:t> </a:t>
            </a:r>
            <a:r>
              <a:rPr lang="en-US" sz="2300" dirty="0" err="1" smtClean="0">
                <a:solidFill>
                  <a:srgbClr val="002060"/>
                </a:solidFill>
                <a:latin typeface="Times New Roman" pitchFamily="18" charset="0"/>
                <a:cs typeface="Times New Roman" pitchFamily="18" charset="0"/>
              </a:rPr>
              <a:t>beriladi</a:t>
            </a:r>
            <a:r>
              <a:rPr lang="en-US" sz="2300" dirty="0" smtClean="0">
                <a:solidFill>
                  <a:srgbClr val="002060"/>
                </a:solidFill>
                <a:latin typeface="Times New Roman" pitchFamily="18" charset="0"/>
                <a:cs typeface="Times New Roman" pitchFamily="18" charset="0"/>
              </a:rPr>
              <a:t>. </a:t>
            </a:r>
            <a:r>
              <a:rPr lang="uz-Cyrl-UZ" sz="2300" dirty="0" smtClean="0">
                <a:solidFill>
                  <a:srgbClr val="002060"/>
                </a:solidFill>
                <a:latin typeface="Times New Roman" pitchFamily="18" charset="0"/>
                <a:cs typeface="Times New Roman" pitchFamily="18" charset="0"/>
              </a:rPr>
              <a:t>Xususiy maktablar ozroq. O‘qish 6 yoshdan boshlanib, 4 yil davom etadi (faqat Berlinda 6 yil). Boshlang‘ich maktabdan so‘ng o‘qituvchilar yo‘nalish bosqichidagi maktabga o‘tadilar. Bu erda 5-6 sinf bosqichdagi yo‘nalish maktablarda maxsus dastur asosida o‘qiydilar. Keyin navbatdagi maktab tipiga ko‘chadilar:</a:t>
            </a:r>
            <a:endParaRPr lang="ru-RU" sz="2300" dirty="0" smtClean="0">
              <a:solidFill>
                <a:srgbClr val="002060"/>
              </a:solidFill>
              <a:latin typeface="Times New Roman" pitchFamily="18" charset="0"/>
              <a:cs typeface="Times New Roman" pitchFamily="18" charset="0"/>
            </a:endParaRPr>
          </a:p>
          <a:p>
            <a:pPr algn="just"/>
            <a:r>
              <a:rPr lang="uz-Cyrl-UZ" sz="2300" dirty="0" smtClean="0">
                <a:solidFill>
                  <a:srgbClr val="002060"/>
                </a:solidFill>
                <a:latin typeface="Times New Roman" pitchFamily="18" charset="0"/>
                <a:cs typeface="Times New Roman" pitchFamily="18" charset="0"/>
              </a:rPr>
              <a:t>	Bular: asosiy maxsus maktab real bilim yurtlari. Deyarli 30% bola asosiy maktabga o‘tadi. 9 yoki 10 yillik o‘qish tugatilgandan keyin kasbiy tayyorgarlikka o‘tiladi. Maxsus maktablarda nuqsonga ega bo‘lgan bolalar o‘qiydi. </a:t>
            </a:r>
            <a:endParaRPr lang="ru-RU" sz="23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14282" y="500042"/>
            <a:ext cx="8715436" cy="2714644"/>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b="1" dirty="0" smtClean="0">
                <a:solidFill>
                  <a:srgbClr val="002060"/>
                </a:solidFill>
              </a:rPr>
              <a:t>Kopeya ta’lim tizimi</a:t>
            </a:r>
            <a:endParaRPr lang="ru-RU" sz="2400" dirty="0" smtClean="0">
              <a:solidFill>
                <a:srgbClr val="002060"/>
              </a:solidFill>
            </a:endParaRPr>
          </a:p>
          <a:p>
            <a:pPr algn="just"/>
            <a:r>
              <a:rPr lang="uz-Cyrl-UZ" sz="2400" dirty="0" smtClean="0">
                <a:solidFill>
                  <a:srgbClr val="002060"/>
                </a:solidFill>
              </a:rPr>
              <a:t>Kopeyadagi barcha tinglovchilarning 6,5foizi bo‘lajak pedagoglardir.Mamlakatda 11ta o‘qituvchilar kollejlari mavjud.Har bir provinsiya o‘z kollejiga ega. Boshlang‘ich sinf o‘qituvchisi bo‘lish uchun 2 yil o‘qish kerak 1982 – yilda maktabgacha tarbiya haqida qonun qabul qilindi va 80%ga kengaydi.</a:t>
            </a:r>
            <a:endParaRPr lang="ru-RU" sz="2400" dirty="0" smtClean="0">
              <a:solidFill>
                <a:srgbClr val="002060"/>
              </a:solidFill>
            </a:endParaRPr>
          </a:p>
        </p:txBody>
      </p:sp>
      <p:sp>
        <p:nvSpPr>
          <p:cNvPr id="5" name="Прямоугольник с двумя вырезанными противолежащими углами 4"/>
          <p:cNvSpPr/>
          <p:nvPr/>
        </p:nvSpPr>
        <p:spPr>
          <a:xfrm>
            <a:off x="214282" y="3429000"/>
            <a:ext cx="8715436" cy="307183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b="1" dirty="0" smtClean="0">
                <a:solidFill>
                  <a:srgbClr val="002060"/>
                </a:solidFill>
              </a:rPr>
              <a:t>Turkiya ta’limi tizimi</a:t>
            </a:r>
            <a:endParaRPr lang="ru-RU" sz="2400" dirty="0" smtClean="0">
              <a:solidFill>
                <a:srgbClr val="002060"/>
              </a:solidFill>
            </a:endParaRPr>
          </a:p>
          <a:p>
            <a:pPr algn="just"/>
            <a:r>
              <a:rPr lang="uz-Cyrl-UZ" sz="2400" dirty="0" smtClean="0">
                <a:solidFill>
                  <a:srgbClr val="002060"/>
                </a:solidFill>
              </a:rPr>
              <a:t>Turkiya Respublikasida maktabdan tashqari ta’limi ikki manba orqali beriladi. </a:t>
            </a:r>
            <a:r>
              <a:rPr lang="en-US" sz="2400" dirty="0" err="1" smtClean="0">
                <a:solidFill>
                  <a:srgbClr val="002060"/>
                </a:solidFill>
              </a:rPr>
              <a:t>Ulardan</a:t>
            </a:r>
            <a:r>
              <a:rPr lang="en-US" sz="2400" dirty="0" smtClean="0">
                <a:solidFill>
                  <a:srgbClr val="002060"/>
                </a:solidFill>
              </a:rPr>
              <a:t> </a:t>
            </a:r>
            <a:r>
              <a:rPr lang="en-US" sz="2400" dirty="0" err="1" smtClean="0">
                <a:solidFill>
                  <a:srgbClr val="002060"/>
                </a:solidFill>
              </a:rPr>
              <a:t>biri</a:t>
            </a:r>
            <a:r>
              <a:rPr lang="en-US" sz="2400" dirty="0" smtClean="0">
                <a:solidFill>
                  <a:srgbClr val="002060"/>
                </a:solidFill>
              </a:rPr>
              <a:t> </a:t>
            </a:r>
            <a:r>
              <a:rPr lang="en-US" sz="2400" dirty="0" err="1" smtClean="0">
                <a:solidFill>
                  <a:srgbClr val="002060"/>
                </a:solidFill>
              </a:rPr>
              <a:t>maktab</a:t>
            </a:r>
            <a:r>
              <a:rPr lang="en-US" sz="2400" dirty="0" smtClean="0">
                <a:solidFill>
                  <a:srgbClr val="002060"/>
                </a:solidFill>
              </a:rPr>
              <a:t> </a:t>
            </a:r>
            <a:r>
              <a:rPr lang="en-US" sz="2400" dirty="0" err="1" smtClean="0">
                <a:solidFill>
                  <a:srgbClr val="002060"/>
                </a:solidFill>
              </a:rPr>
              <a:t>bo‘lsa</a:t>
            </a:r>
            <a:r>
              <a:rPr lang="en-US" sz="2400" dirty="0" smtClean="0">
                <a:solidFill>
                  <a:srgbClr val="002060"/>
                </a:solidFill>
              </a:rPr>
              <a:t>, </a:t>
            </a:r>
            <a:r>
              <a:rPr lang="en-US" sz="2400" dirty="0" err="1" smtClean="0">
                <a:solidFill>
                  <a:srgbClr val="002060"/>
                </a:solidFill>
              </a:rPr>
              <a:t>ikkinchisi</a:t>
            </a:r>
            <a:r>
              <a:rPr lang="en-US" sz="2400" dirty="0" smtClean="0">
                <a:solidFill>
                  <a:srgbClr val="002060"/>
                </a:solidFill>
              </a:rPr>
              <a:t> </a:t>
            </a:r>
            <a:r>
              <a:rPr lang="en-US" sz="2400" dirty="0" err="1" smtClean="0">
                <a:solidFill>
                  <a:srgbClr val="002060"/>
                </a:solidFill>
              </a:rPr>
              <a:t>ustoz-shogirdlik</a:t>
            </a:r>
            <a:r>
              <a:rPr lang="en-US" sz="2400" dirty="0" smtClean="0">
                <a:solidFill>
                  <a:srgbClr val="002060"/>
                </a:solidFill>
              </a:rPr>
              <a:t> </a:t>
            </a:r>
            <a:r>
              <a:rPr lang="en-US" sz="2400" dirty="0" err="1" smtClean="0">
                <a:solidFill>
                  <a:srgbClr val="002060"/>
                </a:solidFill>
              </a:rPr>
              <a:t>yo‘nalishidir</a:t>
            </a:r>
            <a:r>
              <a:rPr lang="en-US" sz="2400" dirty="0" smtClean="0">
                <a:solidFill>
                  <a:srgbClr val="002060"/>
                </a:solidFill>
              </a:rPr>
              <a:t>. </a:t>
            </a:r>
            <a:r>
              <a:rPr lang="en-US" sz="2400" dirty="0" err="1" smtClean="0">
                <a:solidFill>
                  <a:srgbClr val="002060"/>
                </a:solidFill>
              </a:rPr>
              <a:t>Ularning</a:t>
            </a:r>
            <a:r>
              <a:rPr lang="en-US" sz="2400" dirty="0" smtClean="0">
                <a:solidFill>
                  <a:srgbClr val="002060"/>
                </a:solidFill>
              </a:rPr>
              <a:t> </a:t>
            </a:r>
            <a:r>
              <a:rPr lang="en-US" sz="2400" dirty="0" err="1" smtClean="0">
                <a:solidFill>
                  <a:srgbClr val="002060"/>
                </a:solidFill>
              </a:rPr>
              <a:t>sohalar</a:t>
            </a:r>
            <a:r>
              <a:rPr lang="en-US" sz="2400" dirty="0" smtClean="0">
                <a:solidFill>
                  <a:srgbClr val="002060"/>
                </a:solidFill>
              </a:rPr>
              <a:t> </a:t>
            </a:r>
            <a:r>
              <a:rPr lang="en-US" sz="2400" dirty="0" err="1" smtClean="0">
                <a:solidFill>
                  <a:srgbClr val="002060"/>
                </a:solidFill>
              </a:rPr>
              <a:t>bo‘yicha</a:t>
            </a:r>
            <a:r>
              <a:rPr lang="en-US" sz="2400" dirty="0" smtClean="0">
                <a:solidFill>
                  <a:srgbClr val="002060"/>
                </a:solidFill>
              </a:rPr>
              <a:t> </a:t>
            </a:r>
            <a:r>
              <a:rPr lang="en-US" sz="2400" dirty="0" err="1" smtClean="0">
                <a:solidFill>
                  <a:srgbClr val="002060"/>
                </a:solidFill>
              </a:rPr>
              <a:t>dasturlari</a:t>
            </a:r>
            <a:r>
              <a:rPr lang="uz-Cyrl-UZ" sz="2400" dirty="0" smtClean="0">
                <a:solidFill>
                  <a:srgbClr val="002060"/>
                </a:solidFill>
              </a:rPr>
              <a:t>ga, </a:t>
            </a:r>
            <a:r>
              <a:rPr lang="en-US" sz="2400" dirty="0" smtClean="0">
                <a:solidFill>
                  <a:srgbClr val="002060"/>
                </a:solidFill>
              </a:rPr>
              <a:t>- </a:t>
            </a:r>
            <a:r>
              <a:rPr lang="en-US" sz="2400" dirty="0" err="1" smtClean="0">
                <a:solidFill>
                  <a:srgbClr val="002060"/>
                </a:solidFill>
              </a:rPr>
              <a:t>umumiy</a:t>
            </a:r>
            <a:r>
              <a:rPr lang="en-US" sz="2400" dirty="0" smtClean="0">
                <a:solidFill>
                  <a:srgbClr val="002060"/>
                </a:solidFill>
              </a:rPr>
              <a:t> </a:t>
            </a:r>
            <a:r>
              <a:rPr lang="en-US" sz="2400" dirty="0" err="1" smtClean="0">
                <a:solidFill>
                  <a:srgbClr val="002060"/>
                </a:solidFill>
              </a:rPr>
              <a:t>ta’lim</a:t>
            </a:r>
            <a:r>
              <a:rPr lang="en-US" sz="2400" dirty="0" smtClean="0">
                <a:solidFill>
                  <a:srgbClr val="002060"/>
                </a:solidFill>
              </a:rPr>
              <a:t> </a:t>
            </a:r>
            <a:r>
              <a:rPr lang="en-US" sz="2400" dirty="0" err="1" smtClean="0">
                <a:solidFill>
                  <a:srgbClr val="002060"/>
                </a:solidFill>
              </a:rPr>
              <a:t>dasturlari</a:t>
            </a:r>
            <a:r>
              <a:rPr lang="en-US" sz="2400" dirty="0" smtClean="0">
                <a:solidFill>
                  <a:srgbClr val="002060"/>
                </a:solidFill>
              </a:rPr>
              <a:t>; - </a:t>
            </a:r>
            <a:r>
              <a:rPr lang="en-US" sz="2400" dirty="0" err="1" smtClean="0">
                <a:solidFill>
                  <a:srgbClr val="002060"/>
                </a:solidFill>
              </a:rPr>
              <a:t>kasb-hunar</a:t>
            </a:r>
            <a:r>
              <a:rPr lang="en-US" sz="2400" dirty="0" smtClean="0">
                <a:solidFill>
                  <a:srgbClr val="002060"/>
                </a:solidFill>
              </a:rPr>
              <a:t>, </a:t>
            </a:r>
            <a:r>
              <a:rPr lang="en-US" sz="2400" dirty="0" err="1" smtClean="0">
                <a:solidFill>
                  <a:srgbClr val="002060"/>
                </a:solidFill>
              </a:rPr>
              <a:t>texnik</a:t>
            </a:r>
            <a:r>
              <a:rPr lang="en-US" sz="2400" dirty="0" smtClean="0">
                <a:solidFill>
                  <a:srgbClr val="002060"/>
                </a:solidFill>
              </a:rPr>
              <a:t> </a:t>
            </a:r>
            <a:r>
              <a:rPr lang="en-US" sz="2400" dirty="0" err="1" smtClean="0">
                <a:solidFill>
                  <a:srgbClr val="002060"/>
                </a:solidFill>
              </a:rPr>
              <a:t>ta’lim</a:t>
            </a:r>
            <a:r>
              <a:rPr lang="en-US" sz="2400" dirty="0" smtClean="0">
                <a:solidFill>
                  <a:srgbClr val="002060"/>
                </a:solidFill>
              </a:rPr>
              <a:t> </a:t>
            </a:r>
            <a:r>
              <a:rPr lang="en-US" sz="2400" dirty="0" err="1" smtClean="0">
                <a:solidFill>
                  <a:srgbClr val="002060"/>
                </a:solidFill>
              </a:rPr>
              <a:t>dasturlari</a:t>
            </a:r>
            <a:r>
              <a:rPr lang="en-US" sz="2400" dirty="0" smtClean="0">
                <a:solidFill>
                  <a:srgbClr val="002060"/>
                </a:solidFill>
              </a:rPr>
              <a:t>; - </a:t>
            </a:r>
            <a:r>
              <a:rPr lang="en-US" sz="2400" dirty="0" err="1" smtClean="0">
                <a:solidFill>
                  <a:srgbClr val="002060"/>
                </a:solidFill>
              </a:rPr>
              <a:t>shogirdlik</a:t>
            </a:r>
            <a:r>
              <a:rPr lang="en-US" sz="2400" dirty="0" smtClean="0">
                <a:solidFill>
                  <a:srgbClr val="002060"/>
                </a:solidFill>
              </a:rPr>
              <a:t> </a:t>
            </a:r>
            <a:r>
              <a:rPr lang="en-US" sz="2400" dirty="0" err="1" smtClean="0">
                <a:solidFill>
                  <a:srgbClr val="002060"/>
                </a:solidFill>
              </a:rPr>
              <a:t>va</a:t>
            </a:r>
            <a:r>
              <a:rPr lang="en-US" sz="2400" dirty="0" smtClean="0">
                <a:solidFill>
                  <a:srgbClr val="002060"/>
                </a:solidFill>
              </a:rPr>
              <a:t> </a:t>
            </a:r>
            <a:r>
              <a:rPr lang="en-US" sz="2400" dirty="0" err="1" smtClean="0">
                <a:solidFill>
                  <a:srgbClr val="002060"/>
                </a:solidFill>
              </a:rPr>
              <a:t>ustalik</a:t>
            </a:r>
            <a:r>
              <a:rPr lang="en-US" sz="2400" dirty="0" smtClean="0">
                <a:solidFill>
                  <a:srgbClr val="002060"/>
                </a:solidFill>
              </a:rPr>
              <a:t> </a:t>
            </a:r>
            <a:r>
              <a:rPr lang="en-US" sz="2400" dirty="0" err="1" smtClean="0">
                <a:solidFill>
                  <a:srgbClr val="002060"/>
                </a:solidFill>
              </a:rPr>
              <a:t>ta’limi</a:t>
            </a:r>
            <a:r>
              <a:rPr lang="en-US" sz="2400" dirty="0" smtClean="0">
                <a:solidFill>
                  <a:srgbClr val="002060"/>
                </a:solidFill>
              </a:rPr>
              <a:t> </a:t>
            </a:r>
            <a:r>
              <a:rPr lang="en-US" sz="2400" dirty="0" err="1" smtClean="0">
                <a:solidFill>
                  <a:srgbClr val="002060"/>
                </a:solidFill>
              </a:rPr>
              <a:t>dasturlari</a:t>
            </a:r>
            <a:r>
              <a:rPr lang="en-US" sz="2400" dirty="0" smtClean="0">
                <a:solidFill>
                  <a:srgbClr val="002060"/>
                </a:solidFill>
              </a:rPr>
              <a:t>; - </a:t>
            </a:r>
            <a:r>
              <a:rPr lang="en-US" sz="2400" dirty="0" err="1" smtClean="0">
                <a:solidFill>
                  <a:srgbClr val="002060"/>
                </a:solidFill>
              </a:rPr>
              <a:t>ochiq</a:t>
            </a:r>
            <a:r>
              <a:rPr lang="en-US" sz="2400" dirty="0" smtClean="0">
                <a:solidFill>
                  <a:srgbClr val="002060"/>
                </a:solidFill>
              </a:rPr>
              <a:t> </a:t>
            </a:r>
            <a:r>
              <a:rPr lang="en-US" sz="2400" dirty="0" err="1" smtClean="0">
                <a:solidFill>
                  <a:srgbClr val="002060"/>
                </a:solidFill>
              </a:rPr>
              <a:t>ta’lim</a:t>
            </a:r>
            <a:r>
              <a:rPr lang="en-US" sz="2400" dirty="0" smtClean="0">
                <a:solidFill>
                  <a:srgbClr val="002060"/>
                </a:solidFill>
              </a:rPr>
              <a:t> </a:t>
            </a:r>
            <a:r>
              <a:rPr lang="en-US" sz="2400" dirty="0" err="1" smtClean="0">
                <a:solidFill>
                  <a:srgbClr val="002060"/>
                </a:solidFill>
              </a:rPr>
              <a:t>dasturlari</a:t>
            </a:r>
            <a:r>
              <a:rPr lang="en-US" sz="2400" dirty="0" smtClean="0">
                <a:solidFill>
                  <a:srgbClr val="002060"/>
                </a:solidFill>
              </a:rPr>
              <a:t> </a:t>
            </a:r>
            <a:r>
              <a:rPr lang="uz-Cyrl-UZ" sz="2400" dirty="0" smtClean="0">
                <a:solidFill>
                  <a:srgbClr val="002060"/>
                </a:solidFill>
              </a:rPr>
              <a:t>kabilar kiradi.</a:t>
            </a:r>
            <a:endParaRPr lang="ru-RU" sz="2400" dirty="0">
              <a:solidFill>
                <a:srgbClr val="002060"/>
              </a:solidFill>
            </a:endParaRPr>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428604"/>
            <a:ext cx="8572560" cy="350046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err="1" smtClean="0">
                <a:solidFill>
                  <a:schemeClr val="tx1"/>
                </a:solidFill>
                <a:latin typeface="Times New Roman" pitchFamily="18" charset="0"/>
                <a:ea typeface="Times New Roman" pitchFamily="18" charset="0"/>
                <a:cs typeface="Times New Roman" pitchFamily="18" charset="0"/>
              </a:rPr>
              <a:t>Norvegiya</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ta’lim</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tizimi</a:t>
            </a:r>
            <a:endParaRPr lang="ru-RU" sz="2400" dirty="0" smtClean="0">
              <a:solidFill>
                <a:schemeClr val="tx1"/>
              </a:solidFill>
              <a:latin typeface="Times New Roman" pitchFamily="18" charset="0"/>
              <a:cs typeface="Times New Roman" pitchFamily="18" charset="0"/>
            </a:endParaRPr>
          </a:p>
          <a:p>
            <a:pPr lvl="0" eaLnBrk="0" hangingPunct="0"/>
            <a:r>
              <a:rPr lang="en-US" sz="2400" dirty="0" err="1" smtClean="0">
                <a:solidFill>
                  <a:schemeClr val="tx1"/>
                </a:solidFill>
                <a:latin typeface="Times New Roman" pitchFamily="18" charset="0"/>
                <a:ea typeface="Times New Roman" pitchFamily="18" charset="0"/>
                <a:cs typeface="Times New Roman" pitchFamily="18" charset="0"/>
              </a:rPr>
              <a:t>Dastlabki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maktablar</a:t>
            </a:r>
            <a:r>
              <a:rPr lang="en-US" sz="2400" dirty="0" smtClean="0">
                <a:solidFill>
                  <a:schemeClr val="tx1"/>
                </a:solidFill>
                <a:latin typeface="Times New Roman" pitchFamily="18" charset="0"/>
                <a:ea typeface="Times New Roman" pitchFamily="18" charset="0"/>
                <a:cs typeface="Times New Roman" pitchFamily="18" charset="0"/>
              </a:rPr>
              <a:t> 12-asr </a:t>
            </a:r>
            <a:r>
              <a:rPr lang="en-US" sz="2400" dirty="0" err="1" smtClean="0">
                <a:solidFill>
                  <a:schemeClr val="tx1"/>
                </a:solidFill>
                <a:latin typeface="Times New Roman" pitchFamily="18" charset="0"/>
                <a:ea typeface="Times New Roman" pitchFamily="18" charset="0"/>
                <a:cs typeface="Times New Roman" pitchFamily="18" charset="0"/>
              </a:rPr>
              <a:t>boshlarida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ochilgan</a:t>
            </a:r>
            <a:r>
              <a:rPr lang="en-US" sz="2400" dirty="0" smtClean="0">
                <a:solidFill>
                  <a:schemeClr val="tx1"/>
                </a:solidFill>
                <a:latin typeface="Times New Roman" pitchFamily="18" charset="0"/>
                <a:ea typeface="Times New Roman" pitchFamily="18" charset="0"/>
                <a:cs typeface="Times New Roman" pitchFamily="18" charset="0"/>
              </a:rPr>
              <a:t>. 1848 </a:t>
            </a:r>
            <a:r>
              <a:rPr lang="en-US" sz="2400" dirty="0" err="1" smtClean="0">
                <a:solidFill>
                  <a:schemeClr val="tx1"/>
                </a:solidFill>
                <a:latin typeface="Times New Roman" pitchFamily="18" charset="0"/>
                <a:ea typeface="Times New Roman" pitchFamily="18" charset="0"/>
                <a:cs typeface="Times New Roman" pitchFamily="18" charset="0"/>
              </a:rPr>
              <a:t>yili</a:t>
            </a:r>
            <a:r>
              <a:rPr lang="en-US" sz="2400" dirty="0" smtClean="0">
                <a:solidFill>
                  <a:schemeClr val="tx1"/>
                </a:solidFill>
                <a:latin typeface="Times New Roman" pitchFamily="18" charset="0"/>
                <a:ea typeface="Times New Roman" pitchFamily="18" charset="0"/>
                <a:cs typeface="Times New Roman" pitchFamily="18" charset="0"/>
              </a:rPr>
              <a:t> 7 </a:t>
            </a:r>
            <a:r>
              <a:rPr lang="en-US" sz="2400" dirty="0" err="1" smtClean="0">
                <a:solidFill>
                  <a:schemeClr val="tx1"/>
                </a:solidFill>
                <a:latin typeface="Times New Roman" pitchFamily="18" charset="0"/>
                <a:ea typeface="Times New Roman" pitchFamily="18" charset="0"/>
                <a:cs typeface="Times New Roman" pitchFamily="18" charset="0"/>
              </a:rPr>
              <a:t>yoshdan</a:t>
            </a:r>
            <a:r>
              <a:rPr lang="en-US" sz="2400" dirty="0" smtClean="0">
                <a:solidFill>
                  <a:schemeClr val="tx1"/>
                </a:solidFill>
                <a:latin typeface="Times New Roman" pitchFamily="18" charset="0"/>
                <a:ea typeface="Times New Roman" pitchFamily="18" charset="0"/>
                <a:cs typeface="Times New Roman" pitchFamily="18" charset="0"/>
              </a:rPr>
              <a:t> 13—14 </a:t>
            </a:r>
            <a:r>
              <a:rPr lang="en-US" sz="2400" dirty="0" err="1" smtClean="0">
                <a:solidFill>
                  <a:schemeClr val="tx1"/>
                </a:solidFill>
                <a:latin typeface="Times New Roman" pitchFamily="18" charset="0"/>
                <a:ea typeface="Times New Roman" pitchFamily="18" charset="0"/>
                <a:cs typeface="Times New Roman" pitchFamily="18" charset="0"/>
              </a:rPr>
              <a:t>yoshgacha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bo‘lgan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bolalar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uchun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majburiy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ta’lim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joriy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etildi</a:t>
            </a:r>
            <a:r>
              <a:rPr lang="en-US" sz="2400" dirty="0" smtClean="0">
                <a:solidFill>
                  <a:schemeClr val="tx1"/>
                </a:solidFill>
                <a:latin typeface="Times New Roman" pitchFamily="18" charset="0"/>
                <a:ea typeface="Times New Roman" pitchFamily="18" charset="0"/>
                <a:cs typeface="Times New Roman" pitchFamily="18" charset="0"/>
              </a:rPr>
              <a:t>. 1968 y. 16 </a:t>
            </a:r>
            <a:r>
              <a:rPr lang="en-US" sz="2400" dirty="0" err="1" smtClean="0">
                <a:solidFill>
                  <a:schemeClr val="tx1"/>
                </a:solidFill>
                <a:latin typeface="Times New Roman" pitchFamily="18" charset="0"/>
                <a:ea typeface="Times New Roman" pitchFamily="18" charset="0"/>
                <a:cs typeface="Times New Roman" pitchFamily="18" charset="0"/>
              </a:rPr>
              <a:t>yoshgacha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etkazildi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Hozirgi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ta’lim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tizimi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maktabgacha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tarbiya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muassasalari</a:t>
            </a:r>
            <a:r>
              <a:rPr lang="en-US" sz="2400" dirty="0" smtClean="0">
                <a:solidFill>
                  <a:schemeClr val="tx1"/>
                </a:solidFill>
                <a:latin typeface="Times New Roman" pitchFamily="18" charset="0"/>
                <a:ea typeface="Times New Roman" pitchFamily="18" charset="0"/>
                <a:cs typeface="Times New Roman" pitchFamily="18" charset="0"/>
              </a:rPr>
              <a:t>, 6 </a:t>
            </a:r>
            <a:r>
              <a:rPr lang="en-US" sz="2400" dirty="0" err="1" smtClean="0">
                <a:solidFill>
                  <a:schemeClr val="tx1"/>
                </a:solidFill>
                <a:latin typeface="Times New Roman" pitchFamily="18" charset="0"/>
                <a:ea typeface="Times New Roman" pitchFamily="18" charset="0"/>
                <a:cs typeface="Times New Roman" pitchFamily="18" charset="0"/>
              </a:rPr>
              <a:t>yillik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kichik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3 </a:t>
            </a:r>
            <a:r>
              <a:rPr lang="en-US" sz="2400" dirty="0" err="1" smtClean="0">
                <a:solidFill>
                  <a:schemeClr val="tx1"/>
                </a:solidFill>
                <a:latin typeface="Times New Roman" pitchFamily="18" charset="0"/>
                <a:ea typeface="Times New Roman" pitchFamily="18" charset="0"/>
                <a:cs typeface="Times New Roman" pitchFamily="18" charset="0"/>
              </a:rPr>
              <a:t>yilik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yuqori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majburiy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maktablar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o‘rta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umumiy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ta’lim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maktabi</a:t>
            </a:r>
            <a:r>
              <a:rPr lang="en-US" sz="2400" dirty="0" smtClean="0">
                <a:solidFill>
                  <a:schemeClr val="tx1"/>
                </a:solidFill>
                <a:latin typeface="Times New Roman" pitchFamily="18" charset="0"/>
                <a:ea typeface="Times New Roman" pitchFamily="18" charset="0"/>
                <a:cs typeface="Times New Roman" pitchFamily="18" charset="0"/>
              </a:rPr>
              <a:t> — </a:t>
            </a:r>
            <a:r>
              <a:rPr lang="en-US" sz="2400" dirty="0" err="1" smtClean="0">
                <a:solidFill>
                  <a:schemeClr val="tx1"/>
                </a:solidFill>
                <a:latin typeface="Times New Roman" pitchFamily="18" charset="0"/>
                <a:ea typeface="Times New Roman" pitchFamily="18" charset="0"/>
                <a:cs typeface="Times New Roman" pitchFamily="18" charset="0"/>
              </a:rPr>
              <a:t>gimnaziyalar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hunar-texnika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o‘rta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maxsus</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yurtlarini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o‘z</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ichiga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oladi</a:t>
            </a:r>
            <a:r>
              <a:rPr lang="en-US" sz="2400" dirty="0" smtClean="0">
                <a:solidFill>
                  <a:schemeClr val="tx1"/>
                </a:solidFill>
                <a:latin typeface="Times New Roman" pitchFamily="18" charset="0"/>
                <a:ea typeface="Times New Roman" pitchFamily="18" charset="0"/>
                <a:cs typeface="Times New Roman" pitchFamily="18" charset="0"/>
              </a:rPr>
              <a:t>. Oslo, Bergen, </a:t>
            </a:r>
            <a:r>
              <a:rPr lang="en-US" sz="2400" dirty="0" err="1" smtClean="0">
                <a:solidFill>
                  <a:schemeClr val="tx1"/>
                </a:solidFill>
                <a:latin typeface="Times New Roman" pitchFamily="18" charset="0"/>
                <a:ea typeface="Times New Roman" pitchFamily="18" charset="0"/>
                <a:cs typeface="Times New Roman" pitchFamily="18" charset="0"/>
              </a:rPr>
              <a:t>Tronxeym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Tromsyodagi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universitetlar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10 </a:t>
            </a:r>
            <a:r>
              <a:rPr lang="en-US" sz="2400" dirty="0" err="1" smtClean="0">
                <a:solidFill>
                  <a:schemeClr val="tx1"/>
                </a:solidFill>
                <a:latin typeface="Times New Roman" pitchFamily="18" charset="0"/>
                <a:ea typeface="Times New Roman" pitchFamily="18" charset="0"/>
                <a:cs typeface="Times New Roman" pitchFamily="18" charset="0"/>
              </a:rPr>
              <a:t>ta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institut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oliy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ta’lim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beradi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p:txBody>
      </p:sp>
      <p:sp>
        <p:nvSpPr>
          <p:cNvPr id="5" name="Прямоугольник с двумя вырезанными противолежащими углами 4"/>
          <p:cNvSpPr/>
          <p:nvPr/>
        </p:nvSpPr>
        <p:spPr>
          <a:xfrm>
            <a:off x="285720" y="4000504"/>
            <a:ext cx="8572560" cy="2571768"/>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hangingPunct="0"/>
            <a:r>
              <a:rPr lang="uz-Cyrl-UZ" sz="2000" b="1" dirty="0" smtClean="0">
                <a:solidFill>
                  <a:schemeClr val="tx1"/>
                </a:solidFill>
                <a:latin typeface="Times New Roman" pitchFamily="18" charset="0"/>
                <a:ea typeface="Times New Roman" pitchFamily="18" charset="0"/>
                <a:cs typeface="Times New Roman" pitchFamily="18" charset="0"/>
              </a:rPr>
              <a:t>Daniya ta’lim tizimi</a:t>
            </a:r>
            <a:endParaRPr lang="ru-RU" sz="2000" dirty="0" smtClean="0">
              <a:solidFill>
                <a:schemeClr val="tx1"/>
              </a:solidFill>
              <a:latin typeface="Times New Roman" pitchFamily="18" charset="0"/>
              <a:cs typeface="Times New Roman" pitchFamily="18" charset="0"/>
            </a:endParaRPr>
          </a:p>
          <a:p>
            <a:pPr lvl="0" eaLnBrk="0" hangingPunct="0"/>
            <a:r>
              <a:rPr lang="uz-Cyrl-UZ" sz="2000" dirty="0" smtClean="0">
                <a:solidFill>
                  <a:schemeClr val="tx1"/>
                </a:solidFill>
                <a:latin typeface="Times New Roman" pitchFamily="18" charset="0"/>
                <a:ea typeface="Times New Roman" pitchFamily="18" charset="0"/>
                <a:cs typeface="Times New Roman" pitchFamily="18" charset="0"/>
              </a:rPr>
              <a:t>Daniya ta’lim tizimining ilk bo‘g‘ini‒bolalar bog‘chalari 6 yoshdan bolalar uchun 9 yillik majburiy ta’lim joriy etilgan.</a:t>
            </a:r>
          </a:p>
          <a:p>
            <a:pPr lvl="0" eaLnBrk="0" hangingPunct="0"/>
            <a:r>
              <a:rPr lang="uz-Cyrl-UZ" sz="2000" dirty="0" smtClean="0">
                <a:solidFill>
                  <a:schemeClr val="tx1"/>
                </a:solidFill>
                <a:latin typeface="Times New Roman" pitchFamily="18" charset="0"/>
                <a:ea typeface="Times New Roman" pitchFamily="18" charset="0"/>
                <a:cs typeface="Times New Roman" pitchFamily="18" charset="0"/>
              </a:rPr>
              <a:t>Boshlang‘ich maktablarda o‘qish muddati 7 yil, kichik o‘rta (real) maktablarda 3yil, yuqori o‘rta maktab (gimnaziya)larda 3yil, hunar-texnika bilimyurtlarida1‒3 yil. 5 ta universitet, 3 texnika universiteti, 20 ga yaqin institut va kollejlarda oliy ma’lumot beriladi. </a:t>
            </a:r>
            <a:endParaRPr lang="uz-Cyrl-UZ" sz="20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357166"/>
            <a:ext cx="8572560" cy="6215106"/>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700" b="1" dirty="0" err="1" smtClean="0">
                <a:solidFill>
                  <a:srgbClr val="FF0000"/>
                </a:solidFill>
                <a:latin typeface="Times New Roman" pitchFamily="18" charset="0"/>
                <a:ea typeface="Times New Roman" pitchFamily="18" charset="0"/>
                <a:cs typeface="Times New Roman" pitchFamily="18" charset="0"/>
              </a:rPr>
              <a:t>Modulli</a:t>
            </a:r>
            <a:r>
              <a:rPr lang="en-US" sz="2700" b="1" dirty="0" smtClean="0">
                <a:solidFill>
                  <a:srgbClr val="FF0000"/>
                </a:solidFill>
                <a:latin typeface="Times New Roman" pitchFamily="18" charset="0"/>
                <a:ea typeface="Times New Roman" pitchFamily="18" charset="0"/>
                <a:cs typeface="Times New Roman" pitchFamily="18" charset="0"/>
              </a:rPr>
              <a:t> </a:t>
            </a:r>
            <a:r>
              <a:rPr lang="en-US" sz="2700" b="1" dirty="0" err="1" smtClean="0">
                <a:solidFill>
                  <a:srgbClr val="FF0000"/>
                </a:solidFill>
                <a:latin typeface="Times New Roman" pitchFamily="18" charset="0"/>
                <a:ea typeface="Times New Roman" pitchFamily="18" charset="0"/>
                <a:cs typeface="Times New Roman" pitchFamily="18" charset="0"/>
              </a:rPr>
              <a:t>ta’limning</a:t>
            </a:r>
            <a:r>
              <a:rPr lang="en-US" sz="2700" b="1" dirty="0" smtClean="0">
                <a:solidFill>
                  <a:srgbClr val="FF0000"/>
                </a:solidFill>
                <a:latin typeface="Times New Roman" pitchFamily="18" charset="0"/>
                <a:ea typeface="Times New Roman" pitchFamily="18" charset="0"/>
                <a:cs typeface="Times New Roman" pitchFamily="18" charset="0"/>
              </a:rPr>
              <a:t> </a:t>
            </a:r>
            <a:r>
              <a:rPr lang="en-US" sz="2700" b="1" dirty="0" err="1" smtClean="0">
                <a:solidFill>
                  <a:srgbClr val="FF0000"/>
                </a:solidFill>
                <a:latin typeface="Times New Roman" pitchFamily="18" charset="0"/>
                <a:ea typeface="Times New Roman" pitchFamily="18" charset="0"/>
                <a:cs typeface="Times New Roman" pitchFamily="18" charset="0"/>
              </a:rPr>
              <a:t>ahamiyati</a:t>
            </a:r>
            <a:r>
              <a:rPr lang="en-US" sz="2700" b="1" dirty="0" smtClean="0">
                <a:solidFill>
                  <a:srgbClr val="FF0000"/>
                </a:solidFill>
                <a:latin typeface="Times New Roman" pitchFamily="18" charset="0"/>
                <a:ea typeface="Times New Roman" pitchFamily="18" charset="0"/>
                <a:cs typeface="Times New Roman" pitchFamily="18" charset="0"/>
              </a:rPr>
              <a:t> </a:t>
            </a:r>
            <a:r>
              <a:rPr lang="en-US" sz="2700" b="1" dirty="0" err="1" smtClean="0">
                <a:solidFill>
                  <a:srgbClr val="FF0000"/>
                </a:solidFill>
                <a:latin typeface="Times New Roman" pitchFamily="18" charset="0"/>
                <a:ea typeface="Times New Roman" pitchFamily="18" charset="0"/>
                <a:cs typeface="Times New Roman" pitchFamily="18" charset="0"/>
              </a:rPr>
              <a:t>va</a:t>
            </a:r>
            <a:r>
              <a:rPr lang="en-US" sz="2700" b="1" dirty="0" smtClean="0">
                <a:solidFill>
                  <a:srgbClr val="FF0000"/>
                </a:solidFill>
                <a:latin typeface="Times New Roman" pitchFamily="18" charset="0"/>
                <a:ea typeface="Times New Roman" pitchFamily="18" charset="0"/>
                <a:cs typeface="Times New Roman" pitchFamily="18" charset="0"/>
              </a:rPr>
              <a:t> </a:t>
            </a:r>
            <a:r>
              <a:rPr lang="en-US" sz="2700" b="1" dirty="0" err="1" smtClean="0">
                <a:solidFill>
                  <a:srgbClr val="FF0000"/>
                </a:solidFill>
                <a:latin typeface="Times New Roman" pitchFamily="18" charset="0"/>
                <a:ea typeface="Times New Roman" pitchFamily="18" charset="0"/>
                <a:cs typeface="Times New Roman" pitchFamily="18" charset="0"/>
              </a:rPr>
              <a:t>mohiyati</a:t>
            </a:r>
            <a:endParaRPr lang="ru-RU" sz="2700" dirty="0" smtClean="0">
              <a:solidFill>
                <a:srgbClr val="FF0000"/>
              </a:solidFill>
              <a:latin typeface="Arial" pitchFamily="34" charset="0"/>
              <a:cs typeface="Arial" pitchFamily="34" charset="0"/>
            </a:endParaRPr>
          </a:p>
          <a:p>
            <a:pPr lvl="0" algn="just" eaLnBrk="0" hangingPunct="0"/>
            <a:r>
              <a:rPr lang="en-US" sz="2700" b="1" dirty="0" err="1" smtClean="0">
                <a:solidFill>
                  <a:srgbClr val="7030A0"/>
                </a:solidFill>
                <a:latin typeface="Times New Roman" pitchFamily="18" charset="0"/>
                <a:ea typeface="Times New Roman" pitchFamily="18" charset="0"/>
                <a:cs typeface="Times New Roman" pitchFamily="18" charset="0"/>
              </a:rPr>
              <a:t>Modulli</a:t>
            </a:r>
            <a:r>
              <a:rPr lang="en-US" sz="2700" b="1" dirty="0" smtClean="0">
                <a:solidFill>
                  <a:srgbClr val="7030A0"/>
                </a:solidFill>
                <a:latin typeface="Times New Roman" pitchFamily="18" charset="0"/>
                <a:ea typeface="Times New Roman" pitchFamily="18" charset="0"/>
                <a:cs typeface="Times New Roman" pitchFamily="18" charset="0"/>
              </a:rPr>
              <a:t> </a:t>
            </a:r>
            <a:r>
              <a:rPr lang="en-US" sz="2700" b="1" dirty="0" err="1" smtClean="0">
                <a:solidFill>
                  <a:srgbClr val="7030A0"/>
                </a:solidFill>
                <a:latin typeface="Times New Roman" pitchFamily="18" charset="0"/>
                <a:ea typeface="Times New Roman" pitchFamily="18" charset="0"/>
                <a:cs typeface="Times New Roman" pitchFamily="18" charset="0"/>
              </a:rPr>
              <a:t>o‘qitish</a:t>
            </a:r>
            <a:r>
              <a:rPr lang="en-US" sz="2700" b="1" dirty="0" smtClean="0">
                <a:solidFill>
                  <a:srgbClr val="7030A0"/>
                </a:solidFill>
                <a:latin typeface="Times New Roman" pitchFamily="18" charset="0"/>
                <a:ea typeface="Times New Roman" pitchFamily="18" charset="0"/>
                <a:cs typeface="Times New Roman" pitchFamily="18" charset="0"/>
              </a:rPr>
              <a:t> </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o‘qitishning</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istiqbolli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tizimlaridan</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biri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hisoblanadi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chunki</a:t>
            </a:r>
            <a:r>
              <a:rPr lang="en-US" sz="2700" dirty="0" smtClean="0">
                <a:solidFill>
                  <a:schemeClr val="tx1"/>
                </a:solidFill>
                <a:latin typeface="Times New Roman" pitchFamily="18" charset="0"/>
                <a:ea typeface="Times New Roman" pitchFamily="18" charset="0"/>
                <a:cs typeface="Times New Roman" pitchFamily="18" charset="0"/>
              </a:rPr>
              <a:t> u </a:t>
            </a:r>
            <a:r>
              <a:rPr lang="en-US" sz="2700" dirty="0" err="1" smtClean="0">
                <a:solidFill>
                  <a:schemeClr val="tx1"/>
                </a:solidFill>
                <a:latin typeface="Times New Roman" pitchFamily="18" charset="0"/>
                <a:ea typeface="Times New Roman" pitchFamily="18" charset="0"/>
                <a:cs typeface="Times New Roman" pitchFamily="18" charset="0"/>
              </a:rPr>
              <a:t>ta’lim</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oluvchilarning</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bilim</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imkoniyatlarini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va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ijodiy</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qobiliyatlarini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rivojlantirish</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tizimiga</a:t>
            </a:r>
            <a:r>
              <a:rPr lang="en-US" sz="2700" dirty="0" smtClean="0">
                <a:solidFill>
                  <a:schemeClr val="tx1"/>
                </a:solidFill>
                <a:latin typeface="Times New Roman" pitchFamily="18" charset="0"/>
                <a:ea typeface="Times New Roman" pitchFamily="18" charset="0"/>
                <a:cs typeface="Times New Roman" pitchFamily="18" charset="0"/>
              </a:rPr>
              <a:t> eng </a:t>
            </a:r>
            <a:r>
              <a:rPr lang="en-US" sz="2700" dirty="0" err="1" smtClean="0">
                <a:solidFill>
                  <a:schemeClr val="tx1"/>
                </a:solidFill>
                <a:latin typeface="Times New Roman" pitchFamily="18" charset="0"/>
                <a:ea typeface="Times New Roman" pitchFamily="18" charset="0"/>
                <a:cs typeface="Times New Roman" pitchFamily="18" charset="0"/>
              </a:rPr>
              <a:t>yaxshi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moslashgandir</a:t>
            </a:r>
            <a:r>
              <a:rPr lang="en-US" sz="2700" dirty="0" smtClean="0">
                <a:solidFill>
                  <a:schemeClr val="tx1"/>
                </a:solidFill>
                <a:latin typeface="Times New Roman" pitchFamily="18" charset="0"/>
                <a:ea typeface="Times New Roman" pitchFamily="18" charset="0"/>
                <a:cs typeface="Times New Roman" pitchFamily="18" charset="0"/>
              </a:rPr>
              <a:t>.</a:t>
            </a:r>
            <a:endParaRPr lang="ru-RU" sz="2700" dirty="0" smtClean="0">
              <a:solidFill>
                <a:schemeClr val="tx1"/>
              </a:solidFill>
              <a:latin typeface="Arial" pitchFamily="34" charset="0"/>
              <a:cs typeface="Arial" pitchFamily="34" charset="0"/>
            </a:endParaRPr>
          </a:p>
          <a:p>
            <a:pPr lvl="0" algn="just" eaLnBrk="0" hangingPunct="0"/>
            <a:r>
              <a:rPr lang="ru-RU"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An’anaviy</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ta’limda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o‘quv</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maqsadlari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pedagog</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faoliyati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orqali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ifodalangan</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ya’ni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bilim</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berishga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yo‘naltirilgan</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bo‘lsa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modulli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o‘qitishda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ta’lim</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oluvchilar</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faoliyati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orqali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ifodalanib</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kasbiy</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faoliyatga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yo‘naltirilgan</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bo‘ladi</a:t>
            </a:r>
            <a:r>
              <a:rPr lang="en-US" sz="2700" dirty="0" smtClean="0">
                <a:solidFill>
                  <a:schemeClr val="tx1"/>
                </a:solidFill>
                <a:latin typeface="Times New Roman" pitchFamily="18" charset="0"/>
                <a:ea typeface="Times New Roman" pitchFamily="18" charset="0"/>
                <a:cs typeface="Times New Roman" pitchFamily="18" charset="0"/>
              </a:rPr>
              <a:t>.</a:t>
            </a:r>
            <a:endParaRPr lang="ru-RU" sz="2700" dirty="0" smtClean="0">
              <a:solidFill>
                <a:schemeClr val="tx1"/>
              </a:solidFill>
              <a:latin typeface="Arial" pitchFamily="34" charset="0"/>
              <a:cs typeface="Arial" pitchFamily="34" charset="0"/>
            </a:endParaRPr>
          </a:p>
          <a:p>
            <a:pPr lvl="0" algn="just" eaLnBrk="0" hangingPunct="0"/>
            <a:r>
              <a:rPr lang="en-US" sz="2700" dirty="0" err="1" smtClean="0">
                <a:solidFill>
                  <a:schemeClr val="tx1"/>
                </a:solidFill>
                <a:latin typeface="Times New Roman" pitchFamily="18" charset="0"/>
                <a:ea typeface="Times New Roman" pitchFamily="18" charset="0"/>
                <a:cs typeface="Times New Roman" pitchFamily="18" charset="0"/>
              </a:rPr>
              <a:t>Modulli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o‘qitish</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texnologiyasining</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an’anaviy</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o‘qitishdan</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farqli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xususiyatlarini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quyidagi</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jadvalda</a:t>
            </a:r>
            <a:r>
              <a:rPr lang="en-US" sz="2700" dirty="0" smtClean="0">
                <a:solidFill>
                  <a:schemeClr val="tx1"/>
                </a:solidFill>
                <a:latin typeface="Times New Roman" pitchFamily="18" charset="0"/>
                <a:ea typeface="Times New Roman" pitchFamily="18" charset="0"/>
                <a:cs typeface="Times New Roman" pitchFamily="18" charset="0"/>
              </a:rPr>
              <a:t> </a:t>
            </a:r>
            <a:r>
              <a:rPr lang="en-US" sz="2700" dirty="0" err="1" smtClean="0">
                <a:solidFill>
                  <a:schemeClr val="tx1"/>
                </a:solidFill>
                <a:latin typeface="Times New Roman" pitchFamily="18" charset="0"/>
                <a:ea typeface="Times New Roman" pitchFamily="18" charset="0"/>
                <a:cs typeface="Times New Roman" pitchFamily="18" charset="0"/>
              </a:rPr>
              <a:t>keltirdik</a:t>
            </a:r>
            <a:r>
              <a:rPr lang="en-US" sz="2700" dirty="0" smtClean="0">
                <a:solidFill>
                  <a:schemeClr val="tx1"/>
                </a:solidFill>
                <a:latin typeface="Times New Roman" pitchFamily="18" charset="0"/>
                <a:ea typeface="Times New Roman" pitchFamily="18" charset="0"/>
                <a:cs typeface="Times New Roman" pitchFamily="18" charset="0"/>
              </a:rPr>
              <a:t>.</a:t>
            </a:r>
            <a:endParaRPr lang="en-US" sz="2700" dirty="0" smtClean="0">
              <a:solidFill>
                <a:schemeClr val="tx1"/>
              </a:solidFill>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428596" y="1000108"/>
          <a:ext cx="8215369" cy="5286412"/>
        </p:xfrm>
        <a:graphic>
          <a:graphicData uri="http://schemas.openxmlformats.org/drawingml/2006/table">
            <a:tbl>
              <a:tblPr/>
              <a:tblGrid>
                <a:gridCol w="4107256"/>
                <a:gridCol w="4108113"/>
              </a:tblGrid>
              <a:tr h="881068">
                <a:tc>
                  <a:txBody>
                    <a:bodyPr/>
                    <a:lstStyle/>
                    <a:p>
                      <a:pPr algn="ctr">
                        <a:lnSpc>
                          <a:spcPct val="115000"/>
                        </a:lnSpc>
                        <a:spcAft>
                          <a:spcPts val="0"/>
                        </a:spcAft>
                      </a:pPr>
                      <a:r>
                        <a:rPr lang="en-US" sz="1800" b="1" dirty="0" err="1">
                          <a:solidFill>
                            <a:srgbClr val="7030A0"/>
                          </a:solidFill>
                          <a:latin typeface="Times New Roman" pitchFamily="18" charset="0"/>
                          <a:ea typeface="Times New Roman"/>
                          <a:cs typeface="Times New Roman" pitchFamily="18" charset="0"/>
                        </a:rPr>
                        <a:t>An’anaviy</a:t>
                      </a:r>
                      <a:r>
                        <a:rPr lang="en-US" sz="1800" b="1" dirty="0">
                          <a:solidFill>
                            <a:srgbClr val="7030A0"/>
                          </a:solidFill>
                          <a:latin typeface="Times New Roman" pitchFamily="18" charset="0"/>
                          <a:ea typeface="Times New Roman"/>
                          <a:cs typeface="Times New Roman" pitchFamily="18" charset="0"/>
                        </a:rPr>
                        <a:t> </a:t>
                      </a:r>
                      <a:r>
                        <a:rPr lang="en-US" sz="1800" b="1" dirty="0" err="1">
                          <a:solidFill>
                            <a:srgbClr val="7030A0"/>
                          </a:solidFill>
                          <a:latin typeface="Times New Roman" pitchFamily="18" charset="0"/>
                          <a:ea typeface="Times New Roman"/>
                          <a:cs typeface="Times New Roman" pitchFamily="18" charset="0"/>
                        </a:rPr>
                        <a:t>o‘qitish</a:t>
                      </a:r>
                      <a:endParaRPr lang="ru-RU" sz="1600" dirty="0">
                        <a:solidFill>
                          <a:srgbClr val="7030A0"/>
                        </a:solidFill>
                        <a:latin typeface="Times New Roman" pitchFamily="18" charset="0"/>
                        <a:ea typeface="Times New Roman"/>
                        <a:cs typeface="Times New Roman" pitchFamily="18" charset="0"/>
                      </a:endParaRPr>
                    </a:p>
                    <a:p>
                      <a:pPr algn="ctr">
                        <a:lnSpc>
                          <a:spcPct val="115000"/>
                        </a:lnSpc>
                        <a:spcAft>
                          <a:spcPts val="0"/>
                        </a:spcAft>
                      </a:pPr>
                      <a:r>
                        <a:rPr lang="en-US" sz="1800" b="1" dirty="0" err="1">
                          <a:solidFill>
                            <a:srgbClr val="7030A0"/>
                          </a:solidFill>
                          <a:latin typeface="Times New Roman" pitchFamily="18" charset="0"/>
                          <a:ea typeface="Times New Roman"/>
                          <a:cs typeface="Times New Roman" pitchFamily="18" charset="0"/>
                        </a:rPr>
                        <a:t>texnologiyasiga</a:t>
                      </a:r>
                      <a:r>
                        <a:rPr lang="en-US" sz="1800" b="1" dirty="0">
                          <a:solidFill>
                            <a:srgbClr val="7030A0"/>
                          </a:solidFill>
                          <a:latin typeface="Times New Roman" pitchFamily="18" charset="0"/>
                          <a:ea typeface="Times New Roman"/>
                          <a:cs typeface="Times New Roman" pitchFamily="18" charset="0"/>
                        </a:rPr>
                        <a:t> </a:t>
                      </a:r>
                      <a:r>
                        <a:rPr lang="en-US" sz="1800" b="1" dirty="0" err="1">
                          <a:solidFill>
                            <a:srgbClr val="7030A0"/>
                          </a:solidFill>
                          <a:latin typeface="Times New Roman" pitchFamily="18" charset="0"/>
                          <a:ea typeface="Times New Roman"/>
                          <a:cs typeface="Times New Roman" pitchFamily="18" charset="0"/>
                        </a:rPr>
                        <a:t>asoslangan</a:t>
                      </a:r>
                      <a:endParaRPr lang="ru-RU" sz="1600" dirty="0">
                        <a:solidFill>
                          <a:srgbClr val="7030A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800" b="1" dirty="0" err="1">
                          <a:solidFill>
                            <a:srgbClr val="7030A0"/>
                          </a:solidFill>
                          <a:latin typeface="Times New Roman" pitchFamily="18" charset="0"/>
                          <a:ea typeface="Times New Roman"/>
                          <a:cs typeface="Times New Roman" pitchFamily="18" charset="0"/>
                        </a:rPr>
                        <a:t>Modulli</a:t>
                      </a:r>
                      <a:r>
                        <a:rPr lang="en-US" sz="1800" b="1" dirty="0">
                          <a:solidFill>
                            <a:srgbClr val="7030A0"/>
                          </a:solidFill>
                          <a:latin typeface="Times New Roman" pitchFamily="18" charset="0"/>
                          <a:ea typeface="Times New Roman"/>
                          <a:cs typeface="Times New Roman" pitchFamily="18" charset="0"/>
                        </a:rPr>
                        <a:t> </a:t>
                      </a:r>
                      <a:r>
                        <a:rPr lang="en-US" sz="1800" b="1" dirty="0" err="1">
                          <a:solidFill>
                            <a:srgbClr val="7030A0"/>
                          </a:solidFill>
                          <a:latin typeface="Times New Roman" pitchFamily="18" charset="0"/>
                          <a:ea typeface="Times New Roman"/>
                          <a:cs typeface="Times New Roman" pitchFamily="18" charset="0"/>
                        </a:rPr>
                        <a:t>o‘qitish</a:t>
                      </a:r>
                      <a:r>
                        <a:rPr lang="en-US" sz="1800" b="1" dirty="0">
                          <a:solidFill>
                            <a:srgbClr val="7030A0"/>
                          </a:solidFill>
                          <a:latin typeface="Times New Roman" pitchFamily="18" charset="0"/>
                          <a:ea typeface="Times New Roman"/>
                          <a:cs typeface="Times New Roman" pitchFamily="18" charset="0"/>
                        </a:rPr>
                        <a:t> </a:t>
                      </a:r>
                      <a:r>
                        <a:rPr lang="en-US" sz="1800" b="1" dirty="0" err="1">
                          <a:solidFill>
                            <a:srgbClr val="7030A0"/>
                          </a:solidFill>
                          <a:latin typeface="Times New Roman" pitchFamily="18" charset="0"/>
                          <a:ea typeface="Times New Roman"/>
                          <a:cs typeface="Times New Roman" pitchFamily="18" charset="0"/>
                        </a:rPr>
                        <a:t>texnologiyasiga</a:t>
                      </a:r>
                      <a:endParaRPr lang="ru-RU" sz="1600" b="1" dirty="0">
                        <a:solidFill>
                          <a:srgbClr val="7030A0"/>
                        </a:solidFill>
                        <a:latin typeface="Times New Roman" pitchFamily="18" charset="0"/>
                        <a:ea typeface="Times New Roman"/>
                        <a:cs typeface="Times New Roman" pitchFamily="18" charset="0"/>
                      </a:endParaRPr>
                    </a:p>
                    <a:p>
                      <a:pPr algn="ctr">
                        <a:lnSpc>
                          <a:spcPct val="115000"/>
                        </a:lnSpc>
                        <a:spcAft>
                          <a:spcPts val="0"/>
                        </a:spcAft>
                      </a:pPr>
                      <a:r>
                        <a:rPr lang="en-US" sz="1800" b="1" dirty="0" err="1">
                          <a:solidFill>
                            <a:srgbClr val="7030A0"/>
                          </a:solidFill>
                          <a:latin typeface="Times New Roman" pitchFamily="18" charset="0"/>
                          <a:ea typeface="Times New Roman"/>
                          <a:cs typeface="Times New Roman" pitchFamily="18" charset="0"/>
                        </a:rPr>
                        <a:t>asoslangan</a:t>
                      </a:r>
                      <a:endParaRPr lang="ru-RU" sz="1600" b="1" dirty="0">
                        <a:solidFill>
                          <a:srgbClr val="7030A0"/>
                        </a:solidFill>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5344">
                <a:tc>
                  <a:txBody>
                    <a:bodyPr/>
                    <a:lstStyle/>
                    <a:p>
                      <a:pPr algn="just">
                        <a:lnSpc>
                          <a:spcPct val="115000"/>
                        </a:lnSpc>
                        <a:spcAft>
                          <a:spcPts val="0"/>
                        </a:spcAft>
                      </a:pPr>
                      <a:r>
                        <a:rPr lang="en-US" sz="1800" dirty="0" err="1">
                          <a:latin typeface="Times New Roman" pitchFamily="18" charset="0"/>
                          <a:ea typeface="Times New Roman"/>
                          <a:cs typeface="Times New Roman" pitchFamily="18" charset="0"/>
                        </a:rPr>
                        <a:t>Bir</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tomonga</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yo‘naltirilgan</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en-US" sz="1800" dirty="0" err="1">
                          <a:latin typeface="Times New Roman" pitchFamily="18" charset="0"/>
                          <a:ea typeface="Times New Roman"/>
                          <a:cs typeface="Times New Roman" pitchFamily="18" charset="0"/>
                        </a:rPr>
                        <a:t>axborot</a:t>
                      </a:r>
                      <a:r>
                        <a:rPr lang="en-US" sz="1800" dirty="0">
                          <a:latin typeface="Times New Roman" pitchFamily="18" charset="0"/>
                          <a:ea typeface="Times New Roman"/>
                          <a:cs typeface="Times New Roman" pitchFamily="18" charset="0"/>
                        </a:rPr>
                        <a:t>.</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en-US" sz="1800" dirty="0" err="1">
                          <a:latin typeface="Times New Roman" pitchFamily="18" charset="0"/>
                          <a:ea typeface="Times New Roman"/>
                          <a:cs typeface="Times New Roman" pitchFamily="18" charset="0"/>
                        </a:rPr>
                        <a:t>Bir</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tomonlama</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muloqot</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en-US" sz="1800" dirty="0">
                          <a:latin typeface="Times New Roman" pitchFamily="18" charset="0"/>
                          <a:ea typeface="Times New Roman"/>
                          <a:cs typeface="Times New Roman" pitchFamily="18" charset="0"/>
                        </a:rPr>
                        <a:t>(</a:t>
                      </a:r>
                      <a:r>
                        <a:rPr lang="en-US" sz="1800" dirty="0" err="1">
                          <a:latin typeface="Times New Roman" pitchFamily="18" charset="0"/>
                          <a:ea typeface="Times New Roman"/>
                          <a:cs typeface="Times New Roman" pitchFamily="18" charset="0"/>
                        </a:rPr>
                        <a:t>darslik</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o‘qituvchi→o‘quvchi</a:t>
                      </a:r>
                      <a:r>
                        <a:rPr lang="en-US" sz="1800" dirty="0">
                          <a:latin typeface="Times New Roman" pitchFamily="18" charset="0"/>
                          <a:ea typeface="Times New Roman"/>
                          <a:cs typeface="Times New Roman" pitchFamily="18" charset="0"/>
                        </a:rPr>
                        <a:t>)</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ru-RU" sz="1800" dirty="0" err="1">
                          <a:latin typeface="Times New Roman" pitchFamily="18" charset="0"/>
                          <a:ea typeface="Times New Roman"/>
                          <a:cs typeface="Times New Roman" pitchFamily="18" charset="0"/>
                        </a:rPr>
                        <a:t>Axborot</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olish</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ru-RU" sz="1800" dirty="0" err="1">
                          <a:latin typeface="Times New Roman" pitchFamily="18" charset="0"/>
                          <a:ea typeface="Times New Roman"/>
                          <a:cs typeface="Times New Roman" pitchFamily="18" charset="0"/>
                        </a:rPr>
                        <a:t>Xotirada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saqlash</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ru-RU" sz="1800" dirty="0" err="1">
                          <a:latin typeface="Times New Roman" pitchFamily="18" charset="0"/>
                          <a:ea typeface="Times New Roman"/>
                          <a:cs typeface="Times New Roman" pitchFamily="18" charset="0"/>
                        </a:rPr>
                        <a:t>Ma’nosini</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tushunmagan</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holda</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ru-RU" sz="1800" dirty="0" err="1">
                          <a:latin typeface="Times New Roman" pitchFamily="18" charset="0"/>
                          <a:ea typeface="Times New Roman"/>
                          <a:cs typeface="Times New Roman" pitchFamily="18" charset="0"/>
                        </a:rPr>
                        <a:t>mexanik</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tarzda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yodlash</a:t>
                      </a:r>
                      <a:r>
                        <a:rPr lang="ru-RU" sz="1800" dirty="0">
                          <a:latin typeface="Times New Roman" pitchFamily="18" charset="0"/>
                          <a:ea typeface="Times New Roman"/>
                          <a:cs typeface="Times New Roman" pitchFamily="18" charset="0"/>
                        </a:rPr>
                        <a:t>.</a:t>
                      </a:r>
                      <a:endParaRPr lang="ru-RU" sz="1600" dirty="0">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800" dirty="0" err="1">
                          <a:latin typeface="Times New Roman" pitchFamily="18" charset="0"/>
                          <a:ea typeface="Times New Roman"/>
                          <a:cs typeface="Times New Roman" pitchFamily="18" charset="0"/>
                        </a:rPr>
                        <a:t>Fikrlash</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va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amaliy</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faoliyat</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orqali</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ru-RU" sz="1800" dirty="0" err="1">
                          <a:latin typeface="Times New Roman" pitchFamily="18" charset="0"/>
                          <a:ea typeface="Times New Roman"/>
                          <a:cs typeface="Times New Roman" pitchFamily="18" charset="0"/>
                        </a:rPr>
                        <a:t>tahsil</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olishda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faol</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ishtirok</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etishni</a:t>
                      </a:r>
                      <a:endParaRPr lang="ru-RU" sz="1600" dirty="0">
                        <a:latin typeface="Times New Roman" pitchFamily="18" charset="0"/>
                        <a:ea typeface="Times New Roman"/>
                        <a:cs typeface="Times New Roman" pitchFamily="18" charset="0"/>
                      </a:endParaRPr>
                    </a:p>
                    <a:p>
                      <a:pPr algn="just">
                        <a:lnSpc>
                          <a:spcPct val="115000"/>
                        </a:lnSpc>
                        <a:spcAft>
                          <a:spcPts val="0"/>
                        </a:spcAft>
                      </a:pPr>
                      <a:r>
                        <a:rPr lang="ru-RU" sz="1800" dirty="0" err="1">
                          <a:latin typeface="Times New Roman" pitchFamily="18" charset="0"/>
                          <a:ea typeface="Times New Roman"/>
                          <a:cs typeface="Times New Roman" pitchFamily="18" charset="0"/>
                        </a:rPr>
                        <a:t>rag‘batlantirish</a:t>
                      </a:r>
                      <a:r>
                        <a:rPr lang="ru-RU" sz="1800" dirty="0">
                          <a:latin typeface="Times New Roman" pitchFamily="18" charset="0"/>
                          <a:ea typeface="Times New Roman"/>
                          <a:cs typeface="Times New Roman" pitchFamily="18" charset="0"/>
                        </a:rPr>
                        <a:t>.</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ru-RU" sz="1800" dirty="0" err="1">
                          <a:latin typeface="Times New Roman" pitchFamily="18" charset="0"/>
                          <a:ea typeface="Times New Roman"/>
                          <a:cs typeface="Times New Roman" pitchFamily="18" charset="0"/>
                        </a:rPr>
                        <a:t>Ikki</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tomonlama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muloqot</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en-US" sz="1800" dirty="0" err="1">
                          <a:latin typeface="Times New Roman" pitchFamily="18" charset="0"/>
                          <a:ea typeface="Times New Roman"/>
                          <a:cs typeface="Times New Roman" pitchFamily="18" charset="0"/>
                        </a:rPr>
                        <a:t>Tahlil</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qilish</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orqali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ma’lumotni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eslab</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qolish</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ru-RU" sz="1800" dirty="0" err="1">
                          <a:latin typeface="Times New Roman" pitchFamily="18" charset="0"/>
                          <a:ea typeface="Times New Roman"/>
                          <a:cs typeface="Times New Roman" pitchFamily="18" charset="0"/>
                        </a:rPr>
                        <a:t>Bilim</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va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ko‘nikmalarni</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namoyish</a:t>
                      </a:r>
                      <a:endParaRPr lang="ru-RU" sz="1600" dirty="0">
                        <a:latin typeface="Times New Roman" pitchFamily="18" charset="0"/>
                        <a:ea typeface="Times New Roman"/>
                        <a:cs typeface="Times New Roman" pitchFamily="18" charset="0"/>
                      </a:endParaRPr>
                    </a:p>
                    <a:p>
                      <a:pPr marL="457200" algn="just">
                        <a:lnSpc>
                          <a:spcPct val="115000"/>
                        </a:lnSpc>
                        <a:spcAft>
                          <a:spcPts val="0"/>
                        </a:spcAft>
                      </a:pPr>
                      <a:r>
                        <a:rPr lang="ru-RU" sz="1800" dirty="0" err="1">
                          <a:latin typeface="Times New Roman" pitchFamily="18" charset="0"/>
                          <a:ea typeface="Times New Roman"/>
                          <a:cs typeface="Times New Roman" pitchFamily="18" charset="0"/>
                        </a:rPr>
                        <a:t>etish</a:t>
                      </a:r>
                      <a:endParaRPr lang="ru-RU" sz="1600" dirty="0">
                        <a:latin typeface="Times New Roman" pitchFamily="18" charset="0"/>
                        <a:ea typeface="Times New Roman"/>
                        <a:cs typeface="Times New Roman" pitchFamily="18" charset="0"/>
                      </a:endParaRPr>
                    </a:p>
                    <a:p>
                      <a:pPr marL="742950" lvl="1" indent="-285750" algn="just">
                        <a:lnSpc>
                          <a:spcPct val="115000"/>
                        </a:lnSpc>
                        <a:spcAft>
                          <a:spcPts val="0"/>
                        </a:spcAft>
                        <a:buFont typeface="Courier New"/>
                        <a:buChar char="o"/>
                      </a:pPr>
                      <a:r>
                        <a:rPr lang="ru-RU" sz="1800" dirty="0" err="1">
                          <a:latin typeface="Times New Roman" pitchFamily="18" charset="0"/>
                          <a:ea typeface="Times New Roman"/>
                          <a:cs typeface="Times New Roman" pitchFamily="18" charset="0"/>
                        </a:rPr>
                        <a:t>Mazmunni</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tushunish</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va</a:t>
                      </a:r>
                      <a:r>
                        <a:rPr lang="ru-RU" sz="1800" dirty="0">
                          <a:latin typeface="Times New Roman" pitchFamily="18" charset="0"/>
                          <a:ea typeface="Times New Roman"/>
                          <a:cs typeface="Times New Roman" pitchFamily="18" charset="0"/>
                        </a:rPr>
                        <a:t> </a:t>
                      </a:r>
                      <a:r>
                        <a:rPr lang="ru-RU" sz="1800" dirty="0" err="1">
                          <a:latin typeface="Times New Roman" pitchFamily="18" charset="0"/>
                          <a:ea typeface="Times New Roman"/>
                          <a:cs typeface="Times New Roman" pitchFamily="18" charset="0"/>
                        </a:rPr>
                        <a:t>hayotga</a:t>
                      </a:r>
                      <a:endParaRPr lang="ru-RU" sz="1600" dirty="0">
                        <a:latin typeface="Times New Roman" pitchFamily="18" charset="0"/>
                        <a:ea typeface="Times New Roman"/>
                        <a:cs typeface="Times New Roman" pitchFamily="18" charset="0"/>
                      </a:endParaRPr>
                    </a:p>
                    <a:p>
                      <a:pPr marL="457200" algn="just">
                        <a:lnSpc>
                          <a:spcPct val="115000"/>
                        </a:lnSpc>
                        <a:spcAft>
                          <a:spcPts val="0"/>
                        </a:spcAft>
                      </a:pPr>
                      <a:r>
                        <a:rPr lang="ru-RU" sz="1800" dirty="0" err="1">
                          <a:latin typeface="Times New Roman" pitchFamily="18" charset="0"/>
                          <a:ea typeface="Times New Roman"/>
                          <a:cs typeface="Times New Roman" pitchFamily="18" charset="0"/>
                        </a:rPr>
                        <a:t>bog‘lash</a:t>
                      </a:r>
                      <a:r>
                        <a:rPr lang="ru-RU" sz="1800" dirty="0">
                          <a:latin typeface="Times New Roman" pitchFamily="18" charset="0"/>
                          <a:ea typeface="Times New Roman"/>
                          <a:cs typeface="Times New Roman" pitchFamily="18" charset="0"/>
                        </a:rPr>
                        <a:t>.</a:t>
                      </a:r>
                      <a:endParaRPr lang="ru-RU" sz="1600" dirty="0">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5122" name="Picture 2" descr="C:\Users\Dream\Desktop\Slayd\IMG_20190421_205835_588.jpg"/>
          <p:cNvPicPr>
            <a:picLocks noChangeAspect="1" noChangeArrowheads="1"/>
          </p:cNvPicPr>
          <p:nvPr/>
        </p:nvPicPr>
        <p:blipFill>
          <a:blip r:embed="rId2"/>
          <a:srcRect/>
          <a:stretch>
            <a:fillRect/>
          </a:stretch>
        </p:blipFill>
        <p:spPr bwMode="auto">
          <a:xfrm>
            <a:off x="5929322" y="4714884"/>
            <a:ext cx="2714643" cy="1571617"/>
          </a:xfrm>
          <a:prstGeom prst="rect">
            <a:avLst/>
          </a:prstGeom>
          <a:noFill/>
        </p:spPr>
      </p:pic>
      <p:pic>
        <p:nvPicPr>
          <p:cNvPr id="5123" name="Picture 3" descr="C:\Users\Dream\Desktop\Slayd\IMG_20190421_205829_924.jpg"/>
          <p:cNvPicPr>
            <a:picLocks noChangeAspect="1" noChangeArrowheads="1"/>
          </p:cNvPicPr>
          <p:nvPr/>
        </p:nvPicPr>
        <p:blipFill>
          <a:blip r:embed="rId3" cstate="print"/>
          <a:srcRect/>
          <a:stretch>
            <a:fillRect/>
          </a:stretch>
        </p:blipFill>
        <p:spPr bwMode="auto">
          <a:xfrm>
            <a:off x="428596" y="4429132"/>
            <a:ext cx="4071966" cy="1829371"/>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571472" y="714356"/>
            <a:ext cx="8143932"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Прямоугольник с двумя вырезанными противолежащими углами 2"/>
          <p:cNvSpPr/>
          <p:nvPr/>
        </p:nvSpPr>
        <p:spPr>
          <a:xfrm>
            <a:off x="214282" y="500042"/>
            <a:ext cx="8715436" cy="2786082"/>
          </a:xfrm>
          <a:prstGeom prst="snip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Modulli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o‘qitish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samaradorligi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quyidagi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omillarga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bog‘liq</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ta’lim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muassasasining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moddiy-texnik</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bazasi</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malakali</a:t>
            </a:r>
            <a:r>
              <a:rPr lang="en-US" sz="2200" dirty="0" smtClean="0">
                <a:solidFill>
                  <a:schemeClr val="tx1"/>
                </a:solidFill>
                <a:latin typeface="Times New Roman" pitchFamily="18" charset="0"/>
                <a:ea typeface="Times New Roman" pitchFamily="18" charset="0"/>
                <a:cs typeface="Times New Roman" pitchFamily="18" charset="0"/>
              </a:rPr>
              <a:t> professor-</a:t>
            </a:r>
            <a:r>
              <a:rPr lang="en-US" sz="2200" dirty="0" err="1" smtClean="0">
                <a:solidFill>
                  <a:schemeClr val="tx1"/>
                </a:solidFill>
                <a:latin typeface="Times New Roman" pitchFamily="18" charset="0"/>
                <a:ea typeface="Times New Roman" pitchFamily="18" charset="0"/>
                <a:cs typeface="Times New Roman" pitchFamily="18" charset="0"/>
              </a:rPr>
              <a:t>o‘qituvchilar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tarkibi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darajasi</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tinglovchilar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tayyorgarligi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darajasiga</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kutiladigan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natijalar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bahosiga</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didaktik</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materiallarning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ishlab</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chiqilishiga</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modullar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natijasi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tahliliga</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p:txBody>
      </p:sp>
      <p:sp>
        <p:nvSpPr>
          <p:cNvPr id="4" name="Прямоугольник с двумя вырезанными противолежащими углами 3"/>
          <p:cNvSpPr/>
          <p:nvPr/>
        </p:nvSpPr>
        <p:spPr>
          <a:xfrm>
            <a:off x="214282" y="3357562"/>
            <a:ext cx="8715436" cy="328614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sz="2000" b="1" dirty="0" err="1" smtClean="0">
                <a:solidFill>
                  <a:schemeClr val="tx1"/>
                </a:solidFill>
                <a:latin typeface="Times New Roman" pitchFamily="18" charset="0"/>
                <a:ea typeface="Times New Roman" pitchFamily="18" charset="0"/>
                <a:cs typeface="Times New Roman" pitchFamily="18" charset="0"/>
              </a:rPr>
              <a:t>Modulli</a:t>
            </a:r>
            <a:r>
              <a:rPr lang="en-US" sz="2000" b="1" dirty="0" smtClean="0">
                <a:solidFill>
                  <a:schemeClr val="tx1"/>
                </a:solidFill>
                <a:latin typeface="Times New Roman" pitchFamily="18" charset="0"/>
                <a:ea typeface="Times New Roman" pitchFamily="18" charset="0"/>
                <a:cs typeface="Times New Roman" pitchFamily="18" charset="0"/>
              </a:rPr>
              <a:t> </a:t>
            </a:r>
            <a:r>
              <a:rPr lang="en-US" sz="2000" b="1" dirty="0" err="1" smtClean="0">
                <a:solidFill>
                  <a:schemeClr val="tx1"/>
                </a:solidFill>
                <a:latin typeface="Times New Roman" pitchFamily="18" charset="0"/>
                <a:ea typeface="Times New Roman" pitchFamily="18" charset="0"/>
                <a:cs typeface="Times New Roman" pitchFamily="18" charset="0"/>
              </a:rPr>
              <a:t>o‘qitishda</a:t>
            </a:r>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dasturlarini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to‘la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qisqartirilgan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chuqurlashtirilgan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tabaqalash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orqali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bosqichma-bosqich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imkoniyati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yaratiladi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YA’ni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individuallashtirish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mumkin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bo‘ladi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o‘tishda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quyidagi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maqsadlar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ko‘zlanadi</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uzluksizligini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ta’minlash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individuallashtirish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buFontTx/>
              <a:buChar char="-"/>
            </a:pPr>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materialini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mustaqil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o‘zlashtirish</a:t>
            </a:r>
            <a:r>
              <a:rPr lang="en-US" sz="2000" dirty="0" smtClean="0">
                <a:solidFill>
                  <a:schemeClr val="tx1"/>
                </a:solidFill>
                <a:latin typeface="Times New Roman" pitchFamily="18" charset="0"/>
                <a:ea typeface="Times New Roman" pitchFamily="18" charset="0"/>
                <a:cs typeface="Times New Roman" pitchFamily="18" charset="0"/>
              </a:rPr>
              <a:t> </a:t>
            </a:r>
            <a:endParaRPr lang="ru-RU" sz="2000" dirty="0" smtClean="0">
              <a:solidFill>
                <a:schemeClr val="tx1"/>
              </a:solidFill>
              <a:latin typeface="Times New Roman" pitchFamily="18" charset="0"/>
              <a:ea typeface="Times New Roman" pitchFamily="18" charset="0"/>
              <a:cs typeface="Times New Roman" pitchFamily="18" charset="0"/>
            </a:endParaRPr>
          </a:p>
          <a:p>
            <a:pPr lvl="0" algn="just" eaLnBrk="0" hangingPunct="0"/>
            <a:r>
              <a:rPr lang="ru-RU"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uchun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etarli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sharoit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yaratish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jadallashtirish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fanni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samarali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o‘zlashtirishga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erishish</a:t>
            </a:r>
            <a:r>
              <a:rPr lang="en-US" sz="2000" dirty="0" smtClean="0">
                <a:solidFill>
                  <a:schemeClr val="tx1"/>
                </a:solidFill>
                <a:latin typeface="Times New Roman" pitchFamily="18" charset="0"/>
                <a:ea typeface="Times New Roman" pitchFamily="18" charset="0"/>
                <a:cs typeface="Times New Roman" pitchFamily="18" charset="0"/>
              </a:rPr>
              <a:t>.</a:t>
            </a:r>
            <a:endParaRPr lang="en-US" sz="2000" dirty="0" smtClean="0">
              <a:solidFill>
                <a:schemeClr val="tx1"/>
              </a:solidFill>
              <a:latin typeface="Arial" pitchFamily="34" charset="0"/>
              <a:cs typeface="Arial" pitchFamily="34" charset="0"/>
            </a:endParaRPr>
          </a:p>
        </p:txBody>
      </p:sp>
      <p:pic>
        <p:nvPicPr>
          <p:cNvPr id="6146" name="Picture 2" descr="C:\Users\Dream\Desktop\Slayd\IMG_20190421_205821_217.jpg"/>
          <p:cNvPicPr>
            <a:picLocks noChangeAspect="1" noChangeArrowheads="1"/>
          </p:cNvPicPr>
          <p:nvPr/>
        </p:nvPicPr>
        <p:blipFill>
          <a:blip r:embed="rId2"/>
          <a:srcRect/>
          <a:stretch>
            <a:fillRect/>
          </a:stretch>
        </p:blipFill>
        <p:spPr bwMode="auto">
          <a:xfrm>
            <a:off x="5643570" y="1714488"/>
            <a:ext cx="3262306" cy="1556899"/>
          </a:xfrm>
          <a:prstGeom prst="rect">
            <a:avLst/>
          </a:prstGeom>
          <a:noFill/>
        </p:spPr>
      </p:pic>
      <p:pic>
        <p:nvPicPr>
          <p:cNvPr id="6147" name="Picture 3" descr="C:\Users\Dream\Desktop\Slayd\IMG_20190421_205811_060.jpg"/>
          <p:cNvPicPr>
            <a:picLocks noChangeAspect="1" noChangeArrowheads="1"/>
          </p:cNvPicPr>
          <p:nvPr/>
        </p:nvPicPr>
        <p:blipFill>
          <a:blip r:embed="rId3"/>
          <a:srcRect/>
          <a:stretch>
            <a:fillRect/>
          </a:stretch>
        </p:blipFill>
        <p:spPr bwMode="auto">
          <a:xfrm>
            <a:off x="5143504" y="4572008"/>
            <a:ext cx="3771900" cy="21082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571480"/>
            <a:ext cx="8572560" cy="592935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dirty="0" smtClean="0">
                <a:solidFill>
                  <a:schemeClr val="tx1"/>
                </a:solidFill>
                <a:latin typeface="Times New Roman" pitchFamily="18" charset="0"/>
                <a:ea typeface="Times New Roman" pitchFamily="18" charset="0"/>
                <a:cs typeface="Times New Roman" pitchFamily="18" charset="0"/>
              </a:rPr>
              <a:t>1. </a:t>
            </a:r>
            <a:r>
              <a:rPr lang="en-US" sz="2400" b="1" dirty="0" err="1" smtClean="0">
                <a:solidFill>
                  <a:schemeClr val="tx1"/>
                </a:solidFill>
                <a:latin typeface="Times New Roman" pitchFamily="18" charset="0"/>
                <a:ea typeface="Times New Roman" pitchFamily="18" charset="0"/>
                <a:cs typeface="Times New Roman" pitchFamily="18" charset="0"/>
              </a:rPr>
              <a:t>Faoliyatlilik</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tamoyili</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dirty="0" smtClean="0">
                <a:solidFill>
                  <a:schemeClr val="tx1"/>
                </a:solidFill>
                <a:latin typeface="Times New Roman" pitchFamily="18" charset="0"/>
                <a:ea typeface="Times New Roman" pitchFamily="18" charset="0"/>
                <a:cs typeface="Times New Roman" pitchFamily="18" charset="0"/>
              </a:rPr>
              <a:t>Bu </a:t>
            </a:r>
            <a:r>
              <a:rPr lang="en-US" sz="2400" dirty="0" err="1" smtClean="0">
                <a:solidFill>
                  <a:schemeClr val="tx1"/>
                </a:solidFill>
                <a:latin typeface="Times New Roman" pitchFamily="18" charset="0"/>
                <a:ea typeface="Times New Roman" pitchFamily="18" charset="0"/>
                <a:cs typeface="Times New Roman" pitchFamily="18" charset="0"/>
              </a:rPr>
              <a:t>tamoyil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mutaxassisning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kasbiy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mazmuniga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muvofiq</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shakllanishini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anglatadi</a:t>
            </a:r>
            <a:r>
              <a:rPr lang="en-US" sz="2400" dirty="0" smtClean="0">
                <a:solidFill>
                  <a:schemeClr val="tx1"/>
                </a:solidFill>
                <a:latin typeface="Times New Roman" pitchFamily="18" charset="0"/>
                <a:ea typeface="Times New Roman" pitchFamily="18" charset="0"/>
                <a:cs typeface="Times New Roman" pitchFamily="18" charset="0"/>
              </a:rPr>
              <a:t>. Bu </a:t>
            </a:r>
            <a:r>
              <a:rPr lang="en-US" sz="2400" dirty="0" err="1" smtClean="0">
                <a:solidFill>
                  <a:schemeClr val="tx1"/>
                </a:solidFill>
                <a:latin typeface="Times New Roman" pitchFamily="18" charset="0"/>
                <a:ea typeface="Times New Roman" pitchFamily="18" charset="0"/>
                <a:cs typeface="Times New Roman" pitchFamily="18" charset="0"/>
              </a:rPr>
              <a:t>tamoyilga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ko‘ra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modullar</a:t>
            </a:r>
            <a:r>
              <a:rPr lang="en-US" sz="2400" dirty="0" smtClean="0">
                <a:solidFill>
                  <a:schemeClr val="tx1"/>
                </a:solidFill>
                <a:latin typeface="Times New Roman" pitchFamily="18" charset="0"/>
                <a:ea typeface="Times New Roman" pitchFamily="18" charset="0"/>
                <a:cs typeface="Times New Roman" pitchFamily="18" charset="0"/>
              </a:rPr>
              <a:t> fan </a:t>
            </a:r>
            <a:r>
              <a:rPr lang="en-US" sz="2400" dirty="0" err="1" smtClean="0">
                <a:solidFill>
                  <a:schemeClr val="tx1"/>
                </a:solidFill>
                <a:latin typeface="Times New Roman" pitchFamily="18" charset="0"/>
                <a:ea typeface="Times New Roman" pitchFamily="18" charset="0"/>
                <a:cs typeface="Times New Roman" pitchFamily="18" charset="0"/>
              </a:rPr>
              <a:t>bo‘yicha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yondashuvi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yoki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tizimli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yondashuv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tuzilishi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mumkin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o‘qitish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texnologiyasiga</a:t>
            </a:r>
            <a:r>
              <a:rPr lang="en-US" sz="2400" dirty="0" smtClean="0">
                <a:solidFill>
                  <a:schemeClr val="tx1"/>
                </a:solidFill>
                <a:latin typeface="Times New Roman" pitchFamily="18" charset="0"/>
                <a:ea typeface="Times New Roman" pitchFamily="18" charset="0"/>
                <a:cs typeface="Times New Roman" pitchFamily="18" charset="0"/>
              </a:rPr>
              <a:t> fan </a:t>
            </a:r>
            <a:r>
              <a:rPr lang="en-US" sz="2400" dirty="0" err="1" smtClean="0">
                <a:solidFill>
                  <a:schemeClr val="tx1"/>
                </a:solidFill>
                <a:latin typeface="Times New Roman" pitchFamily="18" charset="0"/>
                <a:ea typeface="Times New Roman" pitchFamily="18" charset="0"/>
                <a:cs typeface="Times New Roman" pitchFamily="18" charset="0"/>
              </a:rPr>
              <a:t>bo‘yicha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yondashuvida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modullarni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rejasi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dasturlar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tahlili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natijasida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tuzishni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taqozo</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Tizimli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yondashuvida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bloki</a:t>
            </a:r>
            <a:endParaRPr lang="ru-RU" sz="2400" dirty="0" smtClean="0">
              <a:solidFill>
                <a:schemeClr val="tx1"/>
              </a:solidFill>
              <a:latin typeface="Arial" pitchFamily="34" charset="0"/>
              <a:cs typeface="Arial" pitchFamily="34" charset="0"/>
            </a:endParaRPr>
          </a:p>
          <a:p>
            <a:pPr lvl="0" algn="just" eaLnBrk="0" hangingPunct="0"/>
            <a:r>
              <a:rPr lang="en-US" sz="2400" dirty="0" err="1" smtClean="0">
                <a:solidFill>
                  <a:schemeClr val="tx1"/>
                </a:solidFill>
                <a:latin typeface="Times New Roman" pitchFamily="18" charset="0"/>
                <a:ea typeface="Times New Roman" pitchFamily="18" charset="0"/>
                <a:cs typeface="Times New Roman" pitchFamily="18" charset="0"/>
              </a:rPr>
              <a:t>mutaxassisning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kasbiy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faoliyati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tahlili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shakllantiriladi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Times New Roman" pitchFamily="18" charset="0"/>
              <a:ea typeface="Times New Roman" pitchFamily="18" charset="0"/>
              <a:cs typeface="Times New Roman" pitchFamily="18" charset="0"/>
            </a:endParaRPr>
          </a:p>
          <a:p>
            <a:pPr lvl="0" algn="just" eaLnBrk="0" hangingPunct="0"/>
            <a:endParaRPr lang="ru-RU" sz="2400" dirty="0" smtClean="0">
              <a:solidFill>
                <a:schemeClr val="tx1"/>
              </a:solidFill>
              <a:latin typeface="Times New Roman" pitchFamily="18" charset="0"/>
              <a:cs typeface="Times New Roman" pitchFamily="18" charset="0"/>
            </a:endParaRPr>
          </a:p>
          <a:p>
            <a:pPr lvl="0" algn="just" eaLnBrk="0" hangingPunct="0"/>
            <a:endParaRPr lang="ru-RU" sz="2400" dirty="0" smtClean="0">
              <a:solidFill>
                <a:schemeClr val="tx1"/>
              </a:solidFill>
              <a:latin typeface="Times New Roman" pitchFamily="18" charset="0"/>
              <a:cs typeface="Times New Roman" pitchFamily="18" charset="0"/>
            </a:endParaRPr>
          </a:p>
          <a:p>
            <a:pPr lvl="0" algn="just" eaLnBrk="0" hangingPunct="0"/>
            <a:endParaRPr lang="ru-RU" sz="2400" dirty="0" smtClean="0">
              <a:solidFill>
                <a:schemeClr val="tx1"/>
              </a:solidFill>
              <a:latin typeface="Times New Roman" pitchFamily="18" charset="0"/>
              <a:cs typeface="Times New Roman" pitchFamily="18" charset="0"/>
            </a:endParaRPr>
          </a:p>
          <a:p>
            <a:pPr lvl="0" algn="just" eaLnBrk="0" hangingPunct="0"/>
            <a:endParaRPr lang="ru-RU" sz="2400" dirty="0" smtClean="0">
              <a:solidFill>
                <a:schemeClr val="tx1"/>
              </a:solidFill>
              <a:latin typeface="Times New Roman" pitchFamily="18" charset="0"/>
              <a:cs typeface="Times New Roman" pitchFamily="18" charset="0"/>
            </a:endParaRPr>
          </a:p>
          <a:p>
            <a:pPr lvl="0" algn="just" eaLnBrk="0" hangingPunct="0"/>
            <a:endParaRPr lang="en-US" sz="2400" dirty="0" smtClean="0">
              <a:solidFill>
                <a:schemeClr val="tx1"/>
              </a:solidFill>
              <a:latin typeface="Arial" pitchFamily="34" charset="0"/>
              <a:cs typeface="Arial" pitchFamily="34" charset="0"/>
            </a:endParaRPr>
          </a:p>
        </p:txBody>
      </p:sp>
      <p:pic>
        <p:nvPicPr>
          <p:cNvPr id="7170" name="Picture 2" descr="C:\Users\Dream\Desktop\Slayd\IMG_20190421_205800_912.jpg"/>
          <p:cNvPicPr>
            <a:picLocks noChangeAspect="1" noChangeArrowheads="1"/>
          </p:cNvPicPr>
          <p:nvPr/>
        </p:nvPicPr>
        <p:blipFill>
          <a:blip r:embed="rId2"/>
          <a:srcRect/>
          <a:stretch>
            <a:fillRect/>
          </a:stretch>
        </p:blipFill>
        <p:spPr bwMode="auto">
          <a:xfrm>
            <a:off x="5143504" y="4214818"/>
            <a:ext cx="3708400" cy="2289176"/>
          </a:xfrm>
          <a:prstGeom prst="rect">
            <a:avLst/>
          </a:prstGeom>
          <a:noFill/>
        </p:spPr>
      </p:pic>
      <p:pic>
        <p:nvPicPr>
          <p:cNvPr id="7171" name="Picture 3" descr="C:\Users\Dream\Desktop\Slayd\IMG_20190421_205617_775.jpg"/>
          <p:cNvPicPr>
            <a:picLocks noChangeAspect="1" noChangeArrowheads="1"/>
          </p:cNvPicPr>
          <p:nvPr/>
        </p:nvPicPr>
        <p:blipFill>
          <a:blip r:embed="rId3" cstate="print"/>
          <a:srcRect/>
          <a:stretch>
            <a:fillRect/>
          </a:stretch>
        </p:blipFill>
        <p:spPr bwMode="auto">
          <a:xfrm>
            <a:off x="1285852" y="4429132"/>
            <a:ext cx="3862389" cy="211612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357158" y="571480"/>
            <a:ext cx="8286776"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a:t>
            </a:r>
            <a:r>
              <a:rPr kumimoji="0" lang="en-US" sz="20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.Tizimli </a:t>
            </a:r>
            <a:r>
              <a:rPr kumimoji="0" lang="en-US" sz="2000" b="1"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kvantlash</a:t>
            </a:r>
            <a:r>
              <a:rPr kumimoji="0" lang="en-US" sz="20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usuli</a:t>
            </a:r>
            <a:r>
              <a:rPr kumimoji="0" lang="en-US" sz="20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prinsip</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didaktik</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birliklar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umumlashtirilgan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nazariyalarining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talablariga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asoslanadi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Modulda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kvantlash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tamoyili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o‘quv</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materialining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tegishli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tuzilmasini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tuzish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erishiladi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Modul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ko‘rinishda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quyidagi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elementlardan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iborat</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bo‘lishi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mumkin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tarixiy</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teorema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masala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kashfiyot</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tushunchalarning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tarixiga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qisqacha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sharh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muammoli</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shakllantirish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tizimli</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modul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tarkibi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namoyon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faollashtirish</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o‘quv</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materialini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o‘zlashtirish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uchun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zarur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bo‘lgan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tayanch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iboralar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harakat</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usullarini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ajratib</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ko‘rsatish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nazariy</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o‘quv</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materiali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bo‘lib</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didaktik</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maqsadlar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ifodalash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gipotezani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echish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yo‘llari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ochib</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ko‘rsatiladi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tajribaviy</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tajribaviy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materialni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o‘quv</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tajribasi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tajribaviy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bayon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umumlashtirish</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echimini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modul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mazmunini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umumlashtirish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joriy</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etish</a:t>
            </a:r>
            <a:r>
              <a:rPr kumimoji="0" lang="en-US" sz="20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harakatlarning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usullarini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ishlab</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chiqish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o‘rganilgan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materialni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amaliyotda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qo‘llash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571480"/>
            <a:ext cx="8572560" cy="600079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xatoliklar</a:t>
            </a:r>
            <a:r>
              <a:rPr lang="en-US" sz="2000" dirty="0" smtClean="0">
                <a:solidFill>
                  <a:schemeClr val="tx1"/>
                </a:solidFill>
                <a:latin typeface="Times New Roman" pitchFamily="18" charset="0"/>
                <a:ea typeface="Times New Roman" pitchFamily="18" charset="0"/>
                <a:cs typeface="Times New Roman" pitchFamily="18" charset="0"/>
              </a:rPr>
              <a:t> – </a:t>
            </a:r>
            <a:r>
              <a:rPr lang="en-US" sz="2000" dirty="0" err="1" smtClean="0">
                <a:solidFill>
                  <a:schemeClr val="tx1"/>
                </a:solidFill>
                <a:latin typeface="Times New Roman" pitchFamily="18" charset="0"/>
                <a:ea typeface="Times New Roman" pitchFamily="18" charset="0"/>
                <a:cs typeface="Times New Roman" pitchFamily="18" charset="0"/>
              </a:rPr>
              <a:t>tinglovchilarning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mazmunini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o‘rganishdagi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o‘zlashtirishda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kuzatiladigan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xatoliklarini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ochib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tashlash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ularning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sababini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aniqlash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tuzatish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yo‘llarini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ko‘rsatish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bog‘liqlik</a:t>
            </a:r>
            <a:r>
              <a:rPr lang="en-US" sz="2000" dirty="0" smtClean="0">
                <a:solidFill>
                  <a:schemeClr val="tx1"/>
                </a:solidFill>
                <a:latin typeface="Times New Roman" pitchFamily="18" charset="0"/>
                <a:ea typeface="Times New Roman" pitchFamily="18" charset="0"/>
                <a:cs typeface="Times New Roman" pitchFamily="18" charset="0"/>
              </a:rPr>
              <a:t> - </a:t>
            </a:r>
            <a:r>
              <a:rPr lang="en-US" sz="2000" dirty="0" err="1" smtClean="0">
                <a:solidFill>
                  <a:schemeClr val="tx1"/>
                </a:solidFill>
                <a:latin typeface="Times New Roman" pitchFamily="18" charset="0"/>
                <a:ea typeface="Times New Roman" pitchFamily="18" charset="0"/>
                <a:cs typeface="Times New Roman" pitchFamily="18" charset="0"/>
              </a:rPr>
              <a:t>o‘tilgan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boshqa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shu</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jumladan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yondosh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fanlar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bog‘liqligini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namoyon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etish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smtClean="0">
                <a:solidFill>
                  <a:schemeClr val="tx1"/>
                </a:solidFill>
                <a:latin typeface="Times New Roman" pitchFamily="18" charset="0"/>
                <a:ea typeface="Times New Roman" pitchFamily="18" charset="0"/>
                <a:cs typeface="Times New Roman" pitchFamily="18" charset="0"/>
              </a:rPr>
              <a:t>- test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topshiriqlar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yordamida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baholash</a:t>
            </a:r>
            <a:r>
              <a:rPr lang="en-US" sz="2000" dirty="0" smtClean="0">
                <a:solidFill>
                  <a:schemeClr val="tx1"/>
                </a:solidFill>
                <a:latin typeface="Times New Roman" pitchFamily="18" charset="0"/>
                <a:ea typeface="Times New Roman" pitchFamily="18" charset="0"/>
                <a:cs typeface="Times New Roman" pitchFamily="18" charset="0"/>
              </a:rPr>
              <a:t> - </a:t>
            </a:r>
            <a:r>
              <a:rPr lang="en-US" sz="2000" dirty="0" err="1" smtClean="0">
                <a:solidFill>
                  <a:schemeClr val="tx1"/>
                </a:solidFill>
                <a:latin typeface="Times New Roman" pitchFamily="18" charset="0"/>
                <a:ea typeface="Times New Roman" pitchFamily="18" charset="0"/>
                <a:cs typeface="Times New Roman" pitchFamily="18" charset="0"/>
              </a:rPr>
              <a:t>modul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mazmunini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tinglovchilar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tomonidan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darajasini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nazorat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qilish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baholash</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materialining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o‘zlashtirilishiga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mashg‘ulotlar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paytida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amaliy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ahamiyati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qay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darajada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ochib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ko‘rsatilganligi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mazmunining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boshqa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bog‘liqligi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shu</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o‘rganishdagi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tinglovchilarning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xil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xatoliklari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tahlili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muhim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ahamiyatga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ega</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b="1" dirty="0" smtClean="0">
                <a:solidFill>
                  <a:schemeClr val="tx1"/>
                </a:solidFill>
                <a:latin typeface="Times New Roman" pitchFamily="18" charset="0"/>
                <a:ea typeface="Times New Roman" pitchFamily="18" charset="0"/>
                <a:cs typeface="Times New Roman" pitchFamily="18" charset="0"/>
              </a:rPr>
              <a:t>3. </a:t>
            </a:r>
            <a:r>
              <a:rPr lang="en-US" sz="2000" b="1" dirty="0" err="1" smtClean="0">
                <a:solidFill>
                  <a:schemeClr val="tx1"/>
                </a:solidFill>
                <a:latin typeface="Times New Roman" pitchFamily="18" charset="0"/>
                <a:ea typeface="Times New Roman" pitchFamily="18" charset="0"/>
                <a:cs typeface="Times New Roman" pitchFamily="18" charset="0"/>
              </a:rPr>
              <a:t>Qiziqtirish</a:t>
            </a:r>
            <a:r>
              <a:rPr lang="en-US" sz="2000" b="1" dirty="0" smtClean="0">
                <a:solidFill>
                  <a:schemeClr val="tx1"/>
                </a:solidFill>
                <a:latin typeface="Times New Roman" pitchFamily="18" charset="0"/>
                <a:ea typeface="Times New Roman" pitchFamily="18" charset="0"/>
                <a:cs typeface="Times New Roman" pitchFamily="18" charset="0"/>
              </a:rPr>
              <a:t> </a:t>
            </a:r>
            <a:r>
              <a:rPr lang="en-US" sz="2000" b="1" dirty="0" err="1" smtClean="0">
                <a:solidFill>
                  <a:schemeClr val="tx1"/>
                </a:solidFill>
                <a:latin typeface="Times New Roman" pitchFamily="18" charset="0"/>
                <a:ea typeface="Times New Roman" pitchFamily="18" charset="0"/>
                <a:cs typeface="Times New Roman" pitchFamily="18" charset="0"/>
              </a:rPr>
              <a:t>tamoyili</a:t>
            </a:r>
            <a:r>
              <a:rPr lang="en-US" sz="2000" b="1" dirty="0" smtClean="0">
                <a:solidFill>
                  <a:schemeClr val="tx1"/>
                </a:solidFill>
                <a:latin typeface="Times New Roman" pitchFamily="18" charset="0"/>
                <a:ea typeface="Times New Roman" pitchFamily="18" charset="0"/>
                <a:cs typeface="Times New Roman" pitchFamily="18" charset="0"/>
              </a:rPr>
              <a:t> </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bu</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tamoyilning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mohiyati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ta’lim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oluvchining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bilim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olish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faoliyatini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rag‘batlantirishdan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iborat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bo‘ladi</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err="1" smtClean="0">
                <a:solidFill>
                  <a:schemeClr val="tx1"/>
                </a:solidFill>
                <a:latin typeface="Times New Roman" pitchFamily="18" charset="0"/>
                <a:ea typeface="Times New Roman" pitchFamily="18" charset="0"/>
                <a:cs typeface="Times New Roman" pitchFamily="18" charset="0"/>
              </a:rPr>
              <a:t>Modulning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materialiga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qiziqishni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uyg‘otish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bilim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olishga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rag‘batlantirish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mashg‘ulotlar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paytida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faol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ishtirok</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etish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ijodiy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fikrlashga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da’vat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etish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modulning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tarixiy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muammoli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elementlarining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vazifalari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hisoblanadi</a:t>
            </a:r>
            <a:r>
              <a:rPr lang="en-US" sz="2000" dirty="0" smtClean="0">
                <a:solidFill>
                  <a:schemeClr val="tx1"/>
                </a:solidFill>
                <a:latin typeface="Times New Roman" pitchFamily="18" charset="0"/>
                <a:ea typeface="Times New Roman" pitchFamily="18" charset="0"/>
                <a:cs typeface="Times New Roman" pitchFamily="18" charset="0"/>
              </a:rPr>
              <a:t>.</a:t>
            </a:r>
            <a:endParaRPr lang="en-US" sz="2000" dirty="0" smtClean="0">
              <a:solidFill>
                <a:schemeClr val="tx1"/>
              </a:solidFill>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357166"/>
            <a:ext cx="8572560" cy="1285884"/>
          </a:xfrm>
          <a:prstGeom prst="snip2Diag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800" b="1" dirty="0" smtClean="0">
                <a:solidFill>
                  <a:srgbClr val="FF0000"/>
                </a:solidFill>
                <a:latin typeface="Times New Roman" pitchFamily="18" charset="0"/>
                <a:ea typeface="Times New Roman" pitchFamily="18" charset="0"/>
                <a:cs typeface="Times New Roman" pitchFamily="18" charset="0"/>
              </a:rPr>
              <a:t>4. </a:t>
            </a:r>
            <a:r>
              <a:rPr lang="en-US" sz="2800" b="1" dirty="0" err="1" smtClean="0">
                <a:solidFill>
                  <a:srgbClr val="FF0000"/>
                </a:solidFill>
                <a:latin typeface="Times New Roman" pitchFamily="18" charset="0"/>
                <a:ea typeface="Times New Roman" pitchFamily="18" charset="0"/>
                <a:cs typeface="Times New Roman" pitchFamily="18" charset="0"/>
              </a:rPr>
              <a:t>Modullilik</a:t>
            </a:r>
            <a:r>
              <a:rPr lang="en-US" sz="2800" b="1" dirty="0" smtClean="0">
                <a:solidFill>
                  <a:srgbClr val="FF0000"/>
                </a:solidFill>
                <a:latin typeface="Times New Roman" pitchFamily="18" charset="0"/>
                <a:ea typeface="Times New Roman" pitchFamily="18" charset="0"/>
                <a:cs typeface="Times New Roman" pitchFamily="18" charset="0"/>
              </a:rPr>
              <a:t> </a:t>
            </a:r>
            <a:r>
              <a:rPr lang="en-US" sz="2800" b="1" dirty="0" err="1" smtClean="0">
                <a:solidFill>
                  <a:srgbClr val="FF0000"/>
                </a:solidFill>
                <a:latin typeface="Times New Roman" pitchFamily="18" charset="0"/>
                <a:ea typeface="Times New Roman" pitchFamily="18" charset="0"/>
                <a:cs typeface="Times New Roman" pitchFamily="18" charset="0"/>
              </a:rPr>
              <a:t>tamoyili</a:t>
            </a:r>
            <a:r>
              <a:rPr lang="en-US" sz="2800" b="1" dirty="0" smtClean="0">
                <a:solidFill>
                  <a:srgbClr val="FF0000"/>
                </a:solidFill>
                <a:latin typeface="Times New Roman" pitchFamily="18" charset="0"/>
                <a:ea typeface="Times New Roman" pitchFamily="18" charset="0"/>
                <a:cs typeface="Times New Roman" pitchFamily="18" charset="0"/>
              </a:rPr>
              <a:t> </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bu</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tamoyil</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o‘qitishni</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individuallashtirishning</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asosi</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bo‘lib</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xizmat</a:t>
            </a:r>
            <a:r>
              <a:rPr lang="en-US" sz="2800" dirty="0" smtClean="0">
                <a:solidFill>
                  <a:srgbClr val="FFFFFF"/>
                </a:solidFill>
                <a:latin typeface="Times New Roman" pitchFamily="18" charset="0"/>
                <a:ea typeface="Times New Roman" pitchFamily="18" charset="0"/>
                <a:cs typeface="Times New Roman" pitchFamily="18" charset="0"/>
              </a:rPr>
              <a:t> </a:t>
            </a:r>
            <a:r>
              <a:rPr lang="en-US" sz="2800" dirty="0" err="1" smtClean="0">
                <a:solidFill>
                  <a:srgbClr val="FFFFFF"/>
                </a:solidFill>
                <a:latin typeface="Times New Roman" pitchFamily="18" charset="0"/>
                <a:ea typeface="Times New Roman" pitchFamily="18" charset="0"/>
                <a:cs typeface="Times New Roman" pitchFamily="18" charset="0"/>
              </a:rPr>
              <a:t>qiladi</a:t>
            </a:r>
            <a:r>
              <a:rPr lang="en-US" sz="2800" dirty="0" smtClean="0">
                <a:solidFill>
                  <a:srgbClr val="FFFFFF"/>
                </a:solidFill>
                <a:latin typeface="Times New Roman" pitchFamily="18" charset="0"/>
                <a:ea typeface="Times New Roman" pitchFamily="18" charset="0"/>
                <a:cs typeface="Times New Roman" pitchFamily="18" charset="0"/>
              </a:rPr>
              <a:t>.</a:t>
            </a:r>
            <a:endParaRPr lang="ru-RU" sz="2800" dirty="0" smtClean="0">
              <a:solidFill>
                <a:srgbClr val="FFFFFF"/>
              </a:solidFill>
              <a:latin typeface="Arial" pitchFamily="34" charset="0"/>
              <a:cs typeface="Arial" pitchFamily="34" charset="0"/>
            </a:endParaRPr>
          </a:p>
        </p:txBody>
      </p:sp>
      <p:sp>
        <p:nvSpPr>
          <p:cNvPr id="4" name="Прямоугольник с двумя вырезанными противолежащими углами 3"/>
          <p:cNvSpPr/>
          <p:nvPr/>
        </p:nvSpPr>
        <p:spPr>
          <a:xfrm>
            <a:off x="285720" y="1714488"/>
            <a:ext cx="8572560" cy="1214446"/>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dirty="0" err="1" smtClean="0">
                <a:solidFill>
                  <a:schemeClr val="tx1"/>
                </a:solidFill>
                <a:latin typeface="Times New Roman" pitchFamily="18" charset="0"/>
                <a:ea typeface="Times New Roman" pitchFamily="18" charset="0"/>
                <a:cs typeface="Times New Roman" pitchFamily="18" charset="0"/>
              </a:rPr>
              <a:t>Birinchidan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modulning</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dinamik</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tuzilmasi</a:t>
            </a:r>
            <a:r>
              <a:rPr lang="en-US" dirty="0" smtClean="0">
                <a:solidFill>
                  <a:schemeClr val="tx1"/>
                </a:solidFill>
                <a:latin typeface="Times New Roman" pitchFamily="18" charset="0"/>
                <a:ea typeface="Times New Roman" pitchFamily="18" charset="0"/>
                <a:cs typeface="Times New Roman" pitchFamily="18" charset="0"/>
              </a:rPr>
              <a:t> fan </a:t>
            </a:r>
            <a:r>
              <a:rPr lang="en-US" dirty="0" err="1" smtClean="0">
                <a:solidFill>
                  <a:schemeClr val="tx1"/>
                </a:solidFill>
                <a:latin typeface="Times New Roman" pitchFamily="18" charset="0"/>
                <a:ea typeface="Times New Roman" pitchFamily="18" charset="0"/>
                <a:cs typeface="Times New Roman" pitchFamily="18" charset="0"/>
              </a:rPr>
              <a:t>mazmunini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uch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xil</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ya’ni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to‘la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qisqartirilgan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va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chuqurlashtirilgan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ko‘rinishda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namoyon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etish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imkoniyatini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beradi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O‘qitishning</a:t>
            </a:r>
            <a:r>
              <a:rPr lang="en-US" dirty="0" smtClean="0">
                <a:solidFill>
                  <a:schemeClr val="tx1"/>
                </a:solidFill>
                <a:latin typeface="Times New Roman" pitchFamily="18" charset="0"/>
                <a:ea typeface="Times New Roman" pitchFamily="18" charset="0"/>
                <a:cs typeface="Times New Roman" pitchFamily="18" charset="0"/>
              </a:rPr>
              <a:t> u </a:t>
            </a:r>
            <a:r>
              <a:rPr lang="en-US" dirty="0" err="1" smtClean="0">
                <a:solidFill>
                  <a:schemeClr val="tx1"/>
                </a:solidFill>
                <a:latin typeface="Times New Roman" pitchFamily="18" charset="0"/>
                <a:ea typeface="Times New Roman" pitchFamily="18" charset="0"/>
                <a:cs typeface="Times New Roman" pitchFamily="18" charset="0"/>
              </a:rPr>
              <a:t>yoki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bu</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turini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tanlash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tinglovchining</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o‘ziga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havola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qilinadi</a:t>
            </a:r>
            <a:r>
              <a:rPr lang="en-US" dirty="0" smtClean="0">
                <a:solidFill>
                  <a:schemeClr val="tx1"/>
                </a:solidFill>
                <a:latin typeface="Times New Roman" pitchFamily="18" charset="0"/>
                <a:ea typeface="Times New Roman" pitchFamily="18" charset="0"/>
                <a:cs typeface="Times New Roman" pitchFamily="18" charset="0"/>
              </a:rPr>
              <a:t>.</a:t>
            </a:r>
            <a:endParaRPr lang="ru-RU" dirty="0" smtClean="0">
              <a:solidFill>
                <a:schemeClr val="tx1"/>
              </a:solidFill>
              <a:latin typeface="Arial" pitchFamily="34" charset="0"/>
              <a:cs typeface="Arial" pitchFamily="34" charset="0"/>
            </a:endParaRPr>
          </a:p>
        </p:txBody>
      </p:sp>
      <p:sp>
        <p:nvSpPr>
          <p:cNvPr id="5" name="Прямоугольник с двумя вырезанными противолежащими углами 4"/>
          <p:cNvSpPr/>
          <p:nvPr/>
        </p:nvSpPr>
        <p:spPr>
          <a:xfrm>
            <a:off x="285720" y="3000372"/>
            <a:ext cx="8572560" cy="1428760"/>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dirty="0" err="1" smtClean="0">
                <a:solidFill>
                  <a:schemeClr val="tx1"/>
                </a:solidFill>
                <a:latin typeface="Times New Roman" pitchFamily="18" charset="0"/>
                <a:ea typeface="Times New Roman" pitchFamily="18" charset="0"/>
                <a:cs typeface="Times New Roman" pitchFamily="18" charset="0"/>
              </a:rPr>
              <a:t>Ikkinchidan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modul</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mazmunini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o‘zlashtirishda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o‘qitish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usuli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va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shakllarning</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turliligida</a:t>
            </a:r>
            <a:r>
              <a:rPr lang="en-US" dirty="0" smtClean="0">
                <a:solidFill>
                  <a:schemeClr val="tx1"/>
                </a:solidFill>
                <a:latin typeface="Times New Roman" pitchFamily="18" charset="0"/>
                <a:ea typeface="Times New Roman" pitchFamily="18" charset="0"/>
                <a:cs typeface="Times New Roman" pitchFamily="18" charset="0"/>
              </a:rPr>
              <a:t> ham </a:t>
            </a:r>
            <a:r>
              <a:rPr lang="en-US" dirty="0" err="1" smtClean="0">
                <a:solidFill>
                  <a:schemeClr val="tx1"/>
                </a:solidFill>
                <a:latin typeface="Times New Roman" pitchFamily="18" charset="0"/>
                <a:ea typeface="Times New Roman" pitchFamily="18" charset="0"/>
                <a:cs typeface="Times New Roman" pitchFamily="18" charset="0"/>
              </a:rPr>
              <a:t>modullilik</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namoyon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bo‘ladi</a:t>
            </a:r>
            <a:r>
              <a:rPr lang="en-US" dirty="0" smtClean="0">
                <a:solidFill>
                  <a:schemeClr val="tx1"/>
                </a:solidFill>
                <a:latin typeface="Times New Roman" pitchFamily="18" charset="0"/>
                <a:ea typeface="Times New Roman" pitchFamily="18" charset="0"/>
                <a:cs typeface="Times New Roman" pitchFamily="18" charset="0"/>
              </a:rPr>
              <a:t>. Bu </a:t>
            </a:r>
            <a:r>
              <a:rPr lang="en-US" dirty="0" err="1" smtClean="0">
                <a:solidFill>
                  <a:schemeClr val="tx1"/>
                </a:solidFill>
                <a:latin typeface="Times New Roman" pitchFamily="18" charset="0"/>
                <a:ea typeface="Times New Roman" pitchFamily="18" charset="0"/>
                <a:cs typeface="Times New Roman" pitchFamily="18" charset="0"/>
              </a:rPr>
              <a:t>esa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o‘qitishning</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faollashtirishga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shakl</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va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usullar</a:t>
            </a:r>
            <a:r>
              <a:rPr lang="en-US" dirty="0" smtClean="0">
                <a:solidFill>
                  <a:schemeClr val="tx1"/>
                </a:solidFill>
                <a:latin typeface="Times New Roman" pitchFamily="18" charset="0"/>
                <a:ea typeface="Times New Roman" pitchFamily="18" charset="0"/>
                <a:cs typeface="Times New Roman" pitchFamily="18" charset="0"/>
              </a:rPr>
              <a:t> (dialog, </a:t>
            </a:r>
            <a:r>
              <a:rPr lang="en-US" dirty="0" err="1" smtClean="0">
                <a:solidFill>
                  <a:schemeClr val="tx1"/>
                </a:solidFill>
                <a:latin typeface="Times New Roman" pitchFamily="18" charset="0"/>
                <a:ea typeface="Times New Roman" pitchFamily="18" charset="0"/>
                <a:cs typeface="Times New Roman" pitchFamily="18" charset="0"/>
              </a:rPr>
              <a:t>mustaqil</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o‘qish,o‘quv</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imitatsion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o‘yinlar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va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hokazo</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hamda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muammoli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ma’ruzalar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seminarlar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maslahatlar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bo‘lishi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mumkin</a:t>
            </a:r>
            <a:r>
              <a:rPr lang="en-US" dirty="0" smtClean="0">
                <a:solidFill>
                  <a:schemeClr val="tx1"/>
                </a:solidFill>
                <a:latin typeface="Times New Roman" pitchFamily="18" charset="0"/>
                <a:ea typeface="Times New Roman" pitchFamily="18" charset="0"/>
                <a:cs typeface="Times New Roman" pitchFamily="18" charset="0"/>
              </a:rPr>
              <a:t>.</a:t>
            </a:r>
            <a:endParaRPr lang="ru-RU" dirty="0" smtClean="0">
              <a:solidFill>
                <a:schemeClr val="tx1"/>
              </a:solidFill>
              <a:latin typeface="Arial" pitchFamily="34" charset="0"/>
              <a:cs typeface="Arial" pitchFamily="34" charset="0"/>
            </a:endParaRPr>
          </a:p>
        </p:txBody>
      </p:sp>
      <p:sp>
        <p:nvSpPr>
          <p:cNvPr id="6" name="Прямоугольник с двумя вырезанными противолежащими углами 5"/>
          <p:cNvSpPr/>
          <p:nvPr/>
        </p:nvSpPr>
        <p:spPr>
          <a:xfrm>
            <a:off x="285720" y="4500570"/>
            <a:ext cx="8572560" cy="1071570"/>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dirty="0" err="1" smtClean="0">
                <a:solidFill>
                  <a:schemeClr val="tx1"/>
                </a:solidFill>
                <a:latin typeface="Times New Roman" pitchFamily="18" charset="0"/>
                <a:ea typeface="Times New Roman" pitchFamily="18" charset="0"/>
                <a:cs typeface="Times New Roman" pitchFamily="18" charset="0"/>
              </a:rPr>
              <a:t>Uchinchidan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modullilik</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yangi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materialni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pog‘onasimon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o‘zlashtirishda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ta’minlanadi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ya’ni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har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bir</a:t>
            </a:r>
            <a:r>
              <a:rPr lang="en-US" dirty="0" smtClean="0">
                <a:solidFill>
                  <a:schemeClr val="tx1"/>
                </a:solidFill>
                <a:latin typeface="Times New Roman" pitchFamily="18" charset="0"/>
                <a:ea typeface="Times New Roman" pitchFamily="18" charset="0"/>
                <a:cs typeface="Times New Roman" pitchFamily="18" charset="0"/>
              </a:rPr>
              <a:t> fan </a:t>
            </a:r>
            <a:r>
              <a:rPr lang="en-US" dirty="0" err="1" smtClean="0">
                <a:solidFill>
                  <a:schemeClr val="tx1"/>
                </a:solidFill>
                <a:latin typeface="Times New Roman" pitchFamily="18" charset="0"/>
                <a:ea typeface="Times New Roman" pitchFamily="18" charset="0"/>
                <a:cs typeface="Times New Roman" pitchFamily="18" charset="0"/>
              </a:rPr>
              <a:t>va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har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bir</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modulda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o‘qitish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oddiydan</a:t>
            </a:r>
            <a:r>
              <a:rPr lang="uz-Cyrl-UZ"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murakkabga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qarab</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yo‘nalgan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bo‘ladi</a:t>
            </a:r>
            <a:r>
              <a:rPr lang="en-US" dirty="0" smtClean="0">
                <a:solidFill>
                  <a:schemeClr val="tx1"/>
                </a:solidFill>
                <a:latin typeface="Times New Roman" pitchFamily="18" charset="0"/>
                <a:ea typeface="Times New Roman" pitchFamily="18" charset="0"/>
                <a:cs typeface="Times New Roman" pitchFamily="18" charset="0"/>
              </a:rPr>
              <a:t>.</a:t>
            </a:r>
            <a:endParaRPr lang="ru-RU" dirty="0" smtClean="0">
              <a:solidFill>
                <a:schemeClr val="tx1"/>
              </a:solidFill>
              <a:latin typeface="Arial" pitchFamily="34" charset="0"/>
              <a:cs typeface="Arial" pitchFamily="34" charset="0"/>
            </a:endParaRPr>
          </a:p>
        </p:txBody>
      </p:sp>
      <p:sp>
        <p:nvSpPr>
          <p:cNvPr id="7" name="Прямоугольник с двумя вырезанными противолежащими углами 6"/>
          <p:cNvSpPr/>
          <p:nvPr/>
        </p:nvSpPr>
        <p:spPr>
          <a:xfrm>
            <a:off x="285720" y="5643578"/>
            <a:ext cx="8572560" cy="100013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dirty="0" err="1" smtClean="0">
                <a:solidFill>
                  <a:schemeClr val="tx1"/>
                </a:solidFill>
                <a:latin typeface="Times New Roman" pitchFamily="18" charset="0"/>
                <a:ea typeface="Times New Roman" pitchFamily="18" charset="0"/>
                <a:cs typeface="Times New Roman" pitchFamily="18" charset="0"/>
              </a:rPr>
              <a:t>To‘rtinchidan</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modulga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kiruvchi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o‘quv</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elementlarining</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moslanuvchanligi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tufayli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o‘quv</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materialini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muntazam</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ravishda</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yangilab</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turish</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imkoniyati</a:t>
            </a:r>
            <a:r>
              <a:rPr lang="en-US" dirty="0" smtClean="0">
                <a:solidFill>
                  <a:schemeClr val="tx1"/>
                </a:solidFill>
                <a:latin typeface="Times New Roman" pitchFamily="18" charset="0"/>
                <a:ea typeface="Times New Roman" pitchFamily="18" charset="0"/>
                <a:cs typeface="Times New Roman" pitchFamily="18" charset="0"/>
              </a:rPr>
              <a:t> </a:t>
            </a:r>
            <a:r>
              <a:rPr lang="en-US" dirty="0" err="1" smtClean="0">
                <a:solidFill>
                  <a:schemeClr val="tx1"/>
                </a:solidFill>
                <a:latin typeface="Times New Roman" pitchFamily="18" charset="0"/>
                <a:ea typeface="Times New Roman" pitchFamily="18" charset="0"/>
                <a:cs typeface="Times New Roman" pitchFamily="18" charset="0"/>
              </a:rPr>
              <a:t>tug‘iladi</a:t>
            </a:r>
            <a:r>
              <a:rPr lang="en-US" dirty="0" smtClean="0">
                <a:solidFill>
                  <a:schemeClr val="tx1"/>
                </a:solidFill>
                <a:latin typeface="Times New Roman" pitchFamily="18" charset="0"/>
                <a:ea typeface="Times New Roman" pitchFamily="18" charset="0"/>
                <a:cs typeface="Times New Roman" pitchFamily="18" charset="0"/>
              </a:rPr>
              <a:t>.</a:t>
            </a:r>
            <a:endParaRPr lang="en-US" dirty="0" smtClean="0">
              <a:solidFill>
                <a:schemeClr val="tx1"/>
              </a:solidFill>
              <a:latin typeface="Arial" pitchFamily="34" charset="0"/>
              <a:cs typeface="Arial" pitchFamily="34" charset="0"/>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571480"/>
            <a:ext cx="8572560" cy="600079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ru-RU" sz="2400" b="1" dirty="0" smtClean="0">
                <a:solidFill>
                  <a:schemeClr val="tx1"/>
                </a:solidFill>
                <a:latin typeface="Times New Roman" pitchFamily="18" charset="0"/>
                <a:ea typeface="Times New Roman" pitchFamily="18" charset="0"/>
                <a:cs typeface="Times New Roman" pitchFamily="18" charset="0"/>
              </a:rPr>
              <a:t>	5. </a:t>
            </a:r>
            <a:r>
              <a:rPr lang="en-US" sz="2400" b="1" dirty="0" err="1" smtClean="0">
                <a:solidFill>
                  <a:schemeClr val="tx1"/>
                </a:solidFill>
                <a:latin typeface="Times New Roman" pitchFamily="18" charset="0"/>
                <a:ea typeface="Times New Roman" pitchFamily="18" charset="0"/>
                <a:cs typeface="Times New Roman" pitchFamily="18" charset="0"/>
              </a:rPr>
              <a:t>Muammolilik</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tamoyili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muammoli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vaziyatlar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mashg‘ulotlarni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amaliy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yo‘naltirilganligi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materialining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o‘zlashtirilish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samaradorligini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oshishiga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imkon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beradi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lvl="0" algn="just" eaLnBrk="0" hangingPunct="0"/>
            <a:r>
              <a:rPr lang="ru-RU"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Mashg‘ulotlar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paytida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gipoteza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qo‘yiladi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asoslanganligi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ko‘rsatiladi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muammoning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echimi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beriladi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Ko‘pchilik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hollarda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bizning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o‘qituvchilar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darslarda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faqatgina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dalillar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keltiradilar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Masalan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AQSHda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o‘qituvchi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masalani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o‘rganish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uslubini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o‘zi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qo‘ygan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muammoning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echim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yo‘llarini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tajriba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xususiyatini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natijalarini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ko‘rsatadi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tushuntiradi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YA’ni</a:t>
            </a:r>
            <a:r>
              <a:rPr lang="en-US" sz="2400" dirty="0" smtClean="0">
                <a:solidFill>
                  <a:schemeClr val="tx1"/>
                </a:solidFill>
                <a:latin typeface="Times New Roman" pitchFamily="18" charset="0"/>
                <a:ea typeface="Times New Roman" pitchFamily="18" charset="0"/>
                <a:cs typeface="Times New Roman" pitchFamily="18" charset="0"/>
              </a:rPr>
              <a:t> u </a:t>
            </a:r>
            <a:r>
              <a:rPr lang="en-US" sz="2400" dirty="0" err="1" smtClean="0">
                <a:solidFill>
                  <a:schemeClr val="tx1"/>
                </a:solidFill>
                <a:latin typeface="Times New Roman" pitchFamily="18" charset="0"/>
                <a:ea typeface="Times New Roman" pitchFamily="18" charset="0"/>
                <a:cs typeface="Times New Roman" pitchFamily="18" charset="0"/>
              </a:rPr>
              <a:t>tadqiqotchi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yoki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maslahatchi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sifatida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namoyon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Birinchi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navbatda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ayniqsa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ana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shu</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narsa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qiziqtirib</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qo‘yadi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ijodiy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fikrlash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faollikni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tug‘diradi</a:t>
            </a:r>
            <a:r>
              <a:rPr lang="en-US" sz="2400" dirty="0" smtClean="0">
                <a:solidFill>
                  <a:schemeClr val="tx1"/>
                </a:solidFill>
                <a:latin typeface="Times New Roman" pitchFamily="18" charset="0"/>
                <a:ea typeface="Times New Roman" pitchFamily="18" charset="0"/>
                <a:cs typeface="Times New Roman" pitchFamily="18" charset="0"/>
              </a:rPr>
              <a:t>.</a:t>
            </a:r>
            <a:endParaRPr lang="en-US" sz="24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14282" y="571480"/>
            <a:ext cx="8715436" cy="600079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ru-RU" sz="2000" b="1" dirty="0" smtClean="0">
              <a:solidFill>
                <a:schemeClr val="tx1"/>
              </a:solidFill>
              <a:latin typeface="Times New Roman" pitchFamily="18" charset="0"/>
              <a:ea typeface="Times New Roman" pitchFamily="18" charset="0"/>
              <a:cs typeface="Times New Roman" pitchFamily="18" charset="0"/>
            </a:endParaRPr>
          </a:p>
          <a:p>
            <a:pPr lvl="0"/>
            <a:endParaRPr lang="ru-RU" sz="2000" b="1" dirty="0" smtClean="0">
              <a:solidFill>
                <a:schemeClr val="tx1"/>
              </a:solidFill>
              <a:latin typeface="Times New Roman" pitchFamily="18" charset="0"/>
              <a:ea typeface="Times New Roman" pitchFamily="18" charset="0"/>
              <a:cs typeface="Times New Roman" pitchFamily="18" charset="0"/>
            </a:endParaRPr>
          </a:p>
          <a:p>
            <a:pPr lvl="0"/>
            <a:endParaRPr lang="ru-RU" sz="2000" b="1" dirty="0" smtClean="0">
              <a:solidFill>
                <a:schemeClr val="tx1"/>
              </a:solidFill>
              <a:latin typeface="Times New Roman" pitchFamily="18" charset="0"/>
              <a:ea typeface="Times New Roman" pitchFamily="18" charset="0"/>
              <a:cs typeface="Times New Roman" pitchFamily="18" charset="0"/>
            </a:endParaRPr>
          </a:p>
          <a:p>
            <a:pPr lvl="0" algn="just"/>
            <a:r>
              <a:rPr lang="ru-RU" sz="2000" b="1" dirty="0" smtClean="0">
                <a:solidFill>
                  <a:schemeClr val="tx1"/>
                </a:solidFill>
                <a:latin typeface="Times New Roman" pitchFamily="18" charset="0"/>
                <a:ea typeface="Times New Roman" pitchFamily="18" charset="0"/>
                <a:cs typeface="Times New Roman" pitchFamily="18" charset="0"/>
              </a:rPr>
              <a:t>	</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6.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Kognitiv</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vizuallik</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ko‘z</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bilan</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kuzatiladigan</a:t>
            </a:r>
            <a:r>
              <a:rPr lang="en-US" sz="2000" b="1"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b="1" dirty="0" err="1" smtClean="0">
                <a:solidFill>
                  <a:schemeClr val="accent3">
                    <a:lumMod val="10000"/>
                  </a:schemeClr>
                </a:solidFill>
                <a:latin typeface="Times New Roman" pitchFamily="18" charset="0"/>
                <a:ea typeface="Times New Roman" pitchFamily="18" charset="0"/>
                <a:cs typeface="Times New Roman" pitchFamily="18" charset="0"/>
              </a:rPr>
              <a:t>tamoyili</a:t>
            </a:r>
            <a:r>
              <a:rPr lang="en-US" sz="2000" dirty="0" err="1" smtClean="0">
                <a:solidFill>
                  <a:schemeClr val="accent3">
                    <a:lumMod val="10000"/>
                  </a:schemeClr>
                </a:solidFill>
                <a:latin typeface="Times New Roman" pitchFamily="18" charset="0"/>
                <a:ea typeface="Times New Roman" pitchFamily="18" charset="0"/>
                <a:cs typeface="Times New Roman" pitchFamily="18" charset="0"/>
              </a:rPr>
              <a:t>-bu</a:t>
            </a:r>
            <a:r>
              <a:rPr lang="en-US" sz="2000" dirty="0" smtClean="0">
                <a:solidFill>
                  <a:schemeClr val="accent3">
                    <a:lumMod val="10000"/>
                  </a:schemeClr>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tamoyil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psixologik-pedagogik</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qonuniyatlardan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kelib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chiqadi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O‘qitishdagi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ko‘rgazmalar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nafaqat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so‘roq</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vazifasini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shu</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birga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kognitiv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vazifani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bajargan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taqdirdagina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o‘zlashtirish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unumdorligini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oshiradi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Aynan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shuning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uchun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kognitiv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grafika-sun’iy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intellekt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nazariyasining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yangi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muammoli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sohasi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bo‘lib,murakkab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ob’ektlar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kompyuter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sur’atchalari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ko‘rinishida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tasvirlanadi</a:t>
            </a:r>
            <a:r>
              <a:rPr lang="en-US" sz="2000" dirty="0" smtClean="0">
                <a:solidFill>
                  <a:schemeClr val="tx1"/>
                </a:solidFill>
                <a:latin typeface="Times New Roman" pitchFamily="18" charset="0"/>
                <a:ea typeface="Times New Roman" pitchFamily="18" charset="0"/>
                <a:cs typeface="Times New Roman" pitchFamily="18" charset="0"/>
              </a:rPr>
              <a:t>.</a:t>
            </a:r>
            <a:r>
              <a:rPr lang="ru-RU" sz="2000" dirty="0" smtClean="0">
                <a:solidFill>
                  <a:schemeClr val="tx1"/>
                </a:solidFill>
                <a:latin typeface="Times New Roman" pitchFamily="18" charset="0"/>
                <a:ea typeface="Times New Roman" pitchFamily="18" charset="0"/>
                <a:cs typeface="Times New Roman" pitchFamily="18" charset="0"/>
              </a:rPr>
              <a:t> </a:t>
            </a:r>
            <a:r>
              <a:rPr lang="en-US" sz="2000" dirty="0" smtClean="0">
                <a:solidFill>
                  <a:schemeClr val="tx1"/>
                </a:solidFill>
                <a:latin typeface="Times New Roman" pitchFamily="18" charset="0"/>
                <a:ea typeface="Times New Roman" pitchFamily="18" charset="0"/>
                <a:cs typeface="Times New Roman" pitchFamily="18" charset="0"/>
              </a:rPr>
              <a:t>Bu </a:t>
            </a:r>
            <a:r>
              <a:rPr lang="en-US" sz="2000" dirty="0" err="1" smtClean="0">
                <a:solidFill>
                  <a:schemeClr val="tx1"/>
                </a:solidFill>
                <a:latin typeface="Times New Roman" pitchFamily="18" charset="0"/>
                <a:ea typeface="Times New Roman" pitchFamily="18" charset="0"/>
                <a:cs typeface="Times New Roman" pitchFamily="18" charset="0"/>
              </a:rPr>
              <a:t>esa</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algn="just" eaLnBrk="0" hangingPunct="0"/>
            <a:r>
              <a:rPr lang="en-US" sz="2000" dirty="0" err="1" smtClean="0">
                <a:solidFill>
                  <a:srgbClr val="FF0000"/>
                </a:solidFill>
                <a:latin typeface="Times New Roman" pitchFamily="18" charset="0"/>
                <a:ea typeface="Times New Roman" pitchFamily="18" charset="0"/>
                <a:cs typeface="Times New Roman" pitchFamily="18" charset="0"/>
              </a:rPr>
              <a:t>Birinchidan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tinglovchining</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fazoviy</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fikrlash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qobiliyatini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rivojlantiradi</a:t>
            </a:r>
            <a:r>
              <a:rPr lang="en-US" sz="2000" dirty="0" smtClean="0">
                <a:solidFill>
                  <a:schemeClr val="tx1"/>
                </a:solidFill>
                <a:latin typeface="Times New Roman" pitchFamily="18" charset="0"/>
                <a:ea typeface="Times New Roman" pitchFamily="18" charset="0"/>
                <a:cs typeface="Times New Roman" pitchFamily="18" charset="0"/>
              </a:rPr>
              <a:t>;</a:t>
            </a:r>
            <a:endParaRPr lang="ru-RU" sz="2000" dirty="0" smtClean="0">
              <a:solidFill>
                <a:schemeClr val="tx1"/>
              </a:solidFill>
              <a:latin typeface="Arial" pitchFamily="34" charset="0"/>
              <a:cs typeface="Arial" pitchFamily="34" charset="0"/>
            </a:endParaRPr>
          </a:p>
          <a:p>
            <a:pPr lvl="0" eaLnBrk="0" hangingPunct="0"/>
            <a:r>
              <a:rPr lang="en-US" sz="2000" dirty="0" err="1" smtClean="0">
                <a:solidFill>
                  <a:srgbClr val="FF0000"/>
                </a:solidFill>
                <a:latin typeface="Times New Roman" pitchFamily="18" charset="0"/>
                <a:ea typeface="Times New Roman" pitchFamily="18" charset="0"/>
                <a:cs typeface="Times New Roman" pitchFamily="18" charset="0"/>
              </a:rPr>
              <a:t>Ikkinchidan</a:t>
            </a:r>
            <a:r>
              <a:rPr lang="en-US" sz="2000" dirty="0" smtClean="0">
                <a:solidFill>
                  <a:srgbClr val="FF0000"/>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materiali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mazmunini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o‘zida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zich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joylashtirib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ravshan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ko‘rsatuvchi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rasm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tinglovchida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tizimli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bilim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shakllanishiga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yordam</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beradi</a:t>
            </a:r>
            <a:r>
              <a:rPr lang="en-US" sz="2000" dirty="0" smtClean="0">
                <a:solidFill>
                  <a:schemeClr val="tx1"/>
                </a:solidFill>
                <a:latin typeface="Times New Roman" pitchFamily="18" charset="0"/>
                <a:ea typeface="Times New Roman" pitchFamily="18" charset="0"/>
                <a:cs typeface="Times New Roman" pitchFamily="18" charset="0"/>
              </a:rPr>
              <a:t>.</a:t>
            </a:r>
            <a:endParaRPr lang="en-US" sz="2000" dirty="0" smtClean="0">
              <a:solidFill>
                <a:schemeClr val="tx1"/>
              </a:solidFill>
              <a:latin typeface="Arial" pitchFamily="34" charset="0"/>
              <a:ea typeface="Times New Roman" pitchFamily="18" charset="0"/>
              <a:cs typeface="Arial" pitchFamily="34" charset="0"/>
            </a:endParaRPr>
          </a:p>
          <a:p>
            <a:pPr lvl="0" eaLnBrk="0" hangingPunct="0"/>
            <a:r>
              <a:rPr lang="en-US" sz="2000" dirty="0" err="1" smtClean="0">
                <a:solidFill>
                  <a:srgbClr val="FF0000"/>
                </a:solidFill>
                <a:latin typeface="Times New Roman" pitchFamily="18" charset="0"/>
                <a:ea typeface="Times New Roman" pitchFamily="18" charset="0"/>
                <a:cs typeface="Times New Roman" pitchFamily="18" charset="0"/>
              </a:rPr>
              <a:t>Uchinchidan</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rangli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suratlar</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o‘quv</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materialini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qabul</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qilish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eslash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samarasini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oshiradi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hamda</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tinglovchilarni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estetik</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tarbiyalash</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vositasi</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bo‘lib</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xizmat</a:t>
            </a:r>
            <a:r>
              <a:rPr lang="en-US" sz="2000" dirty="0" smtClean="0">
                <a:solidFill>
                  <a:schemeClr val="tx1"/>
                </a:solidFill>
                <a:latin typeface="Times New Roman" pitchFamily="18" charset="0"/>
                <a:ea typeface="Times New Roman" pitchFamily="18" charset="0"/>
                <a:cs typeface="Times New Roman" pitchFamily="18" charset="0"/>
              </a:rPr>
              <a:t> </a:t>
            </a:r>
            <a:r>
              <a:rPr lang="en-US" sz="2000" dirty="0" err="1" smtClean="0">
                <a:solidFill>
                  <a:schemeClr val="tx1"/>
                </a:solidFill>
                <a:latin typeface="Times New Roman" pitchFamily="18" charset="0"/>
                <a:ea typeface="Times New Roman" pitchFamily="18" charset="0"/>
                <a:cs typeface="Times New Roman" pitchFamily="18" charset="0"/>
              </a:rPr>
              <a:t>qiladi</a:t>
            </a:r>
            <a:r>
              <a:rPr lang="ru-RU" sz="2000" dirty="0" smtClean="0">
                <a:solidFill>
                  <a:schemeClr val="tx1"/>
                </a:solidFill>
                <a:latin typeface="Times New Roman" pitchFamily="18" charset="0"/>
                <a:cs typeface="Times New Roman" pitchFamily="18" charset="0"/>
              </a:rPr>
              <a:t> </a:t>
            </a: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a:p>
            <a:pPr lvl="0" eaLnBrk="0" hangingPunct="0"/>
            <a:endParaRPr lang="ru-RU" dirty="0" smtClean="0">
              <a:solidFill>
                <a:schemeClr val="tx1"/>
              </a:solidFill>
              <a:latin typeface="Times New Roman" pitchFamily="18" charset="0"/>
              <a:cs typeface="Times New Roman" pitchFamily="18" charset="0"/>
            </a:endParaRPr>
          </a:p>
        </p:txBody>
      </p:sp>
      <p:pic>
        <p:nvPicPr>
          <p:cNvPr id="8194" name="Picture 2" descr="C:\Users\Dream\Desktop\Slayd\IMG_20190421_205702_706.jpg"/>
          <p:cNvPicPr>
            <a:picLocks noChangeAspect="1" noChangeArrowheads="1"/>
          </p:cNvPicPr>
          <p:nvPr/>
        </p:nvPicPr>
        <p:blipFill>
          <a:blip r:embed="rId2"/>
          <a:srcRect/>
          <a:stretch>
            <a:fillRect/>
          </a:stretch>
        </p:blipFill>
        <p:spPr bwMode="auto">
          <a:xfrm>
            <a:off x="5929322" y="4929198"/>
            <a:ext cx="3000356" cy="1643054"/>
          </a:xfrm>
          <a:prstGeom prst="rect">
            <a:avLst/>
          </a:prstGeom>
          <a:noFill/>
        </p:spPr>
      </p:pic>
      <p:pic>
        <p:nvPicPr>
          <p:cNvPr id="8195" name="Picture 3" descr="C:\Users\Dream\Desktop\Slayd\IMG_20190421_205711_516.jpg"/>
          <p:cNvPicPr>
            <a:picLocks noChangeAspect="1" noChangeArrowheads="1"/>
          </p:cNvPicPr>
          <p:nvPr/>
        </p:nvPicPr>
        <p:blipFill>
          <a:blip r:embed="rId3" cstate="print"/>
          <a:srcRect/>
          <a:stretch>
            <a:fillRect/>
          </a:stretch>
        </p:blipFill>
        <p:spPr bwMode="auto">
          <a:xfrm>
            <a:off x="2857488" y="4929198"/>
            <a:ext cx="3094045" cy="1665286"/>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357166"/>
            <a:ext cx="8572560" cy="271464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200" b="1" dirty="0" smtClean="0">
                <a:solidFill>
                  <a:schemeClr val="tx1"/>
                </a:solidFill>
                <a:latin typeface="Times New Roman" pitchFamily="18" charset="0"/>
                <a:ea typeface="Times New Roman" pitchFamily="18" charset="0"/>
                <a:cs typeface="Times New Roman" pitchFamily="18" charset="0"/>
              </a:rPr>
              <a:t>7. </a:t>
            </a:r>
            <a:r>
              <a:rPr lang="en-US" sz="2200" b="1" dirty="0" err="1" smtClean="0">
                <a:solidFill>
                  <a:schemeClr val="tx1"/>
                </a:solidFill>
                <a:latin typeface="Times New Roman" pitchFamily="18" charset="0"/>
                <a:ea typeface="Times New Roman" pitchFamily="18" charset="0"/>
                <a:cs typeface="Times New Roman" pitchFamily="18" charset="0"/>
              </a:rPr>
              <a:t>Xatoliklarga</a:t>
            </a:r>
            <a:r>
              <a:rPr lang="en-US" sz="2200" b="1" dirty="0" smtClean="0">
                <a:solidFill>
                  <a:schemeClr val="tx1"/>
                </a:solidFill>
                <a:latin typeface="Times New Roman" pitchFamily="18" charset="0"/>
                <a:ea typeface="Times New Roman" pitchFamily="18" charset="0"/>
                <a:cs typeface="Times New Roman" pitchFamily="18" charset="0"/>
              </a:rPr>
              <a:t> </a:t>
            </a:r>
            <a:r>
              <a:rPr lang="en-US" sz="2200" b="1" dirty="0" err="1" smtClean="0">
                <a:solidFill>
                  <a:schemeClr val="tx1"/>
                </a:solidFill>
                <a:latin typeface="Times New Roman" pitchFamily="18" charset="0"/>
                <a:ea typeface="Times New Roman" pitchFamily="18" charset="0"/>
                <a:cs typeface="Times New Roman" pitchFamily="18" charset="0"/>
              </a:rPr>
              <a:t>tayanish</a:t>
            </a:r>
            <a:r>
              <a:rPr lang="en-US" sz="2200" b="1" dirty="0" smtClean="0">
                <a:solidFill>
                  <a:schemeClr val="tx1"/>
                </a:solidFill>
                <a:latin typeface="Times New Roman" pitchFamily="18" charset="0"/>
                <a:ea typeface="Times New Roman" pitchFamily="18" charset="0"/>
                <a:cs typeface="Times New Roman" pitchFamily="18" charset="0"/>
              </a:rPr>
              <a:t> </a:t>
            </a:r>
            <a:r>
              <a:rPr lang="en-US" sz="2200" b="1" dirty="0" err="1" smtClean="0">
                <a:solidFill>
                  <a:schemeClr val="tx1"/>
                </a:solidFill>
                <a:latin typeface="Times New Roman" pitchFamily="18" charset="0"/>
                <a:ea typeface="Times New Roman" pitchFamily="18" charset="0"/>
                <a:cs typeface="Times New Roman" pitchFamily="18" charset="0"/>
              </a:rPr>
              <a:t>tamoyili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bu</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tamoyil</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o‘qitish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jarayonida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doimiy</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ravishda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xatoliklarni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izlash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uchun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vaziyatlar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yaratilishiga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tinglovchilarning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ruhiy</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faoliyati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funksional</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tizimi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tarkibida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oldindan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payqash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tuzilmasini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shakllantirishga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qaratilgan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didaktik</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materiallar</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vositalarni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ishlab</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chiqishga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yo‘naltirilgan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bo‘ladi</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a:p>
            <a:pPr lvl="0" algn="just" eaLnBrk="0" hangingPunct="0"/>
            <a:r>
              <a:rPr lang="en-US" sz="2200" dirty="0" smtClean="0">
                <a:solidFill>
                  <a:schemeClr val="tx1"/>
                </a:solidFill>
                <a:latin typeface="Times New Roman" pitchFamily="18" charset="0"/>
                <a:ea typeface="Times New Roman" pitchFamily="18" charset="0"/>
                <a:cs typeface="Times New Roman" pitchFamily="18" charset="0"/>
              </a:rPr>
              <a:t>Bu </a:t>
            </a:r>
            <a:r>
              <a:rPr lang="en-US" sz="2200" dirty="0" err="1" smtClean="0">
                <a:solidFill>
                  <a:schemeClr val="tx1"/>
                </a:solidFill>
                <a:latin typeface="Times New Roman" pitchFamily="18" charset="0"/>
                <a:ea typeface="Times New Roman" pitchFamily="18" charset="0"/>
                <a:cs typeface="Times New Roman" pitchFamily="18" charset="0"/>
              </a:rPr>
              <a:t>tamoyilning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amalga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oshirilishi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tinglovchida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tanqidiy</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fikrlash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qobiliyatini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rivojlanishiga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yordam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beradi</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p:txBody>
      </p:sp>
      <p:sp>
        <p:nvSpPr>
          <p:cNvPr id="4" name="Прямоугольник с двумя вырезанными противолежащими углами 3"/>
          <p:cNvSpPr/>
          <p:nvPr/>
        </p:nvSpPr>
        <p:spPr>
          <a:xfrm>
            <a:off x="285720" y="3143248"/>
            <a:ext cx="8572560" cy="3357586"/>
          </a:xfrm>
          <a:prstGeom prst="snip2DiagRect">
            <a:avLst/>
          </a:prstGeom>
          <a:solidFill>
            <a:schemeClr val="bg1">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sz="2400" b="1" dirty="0" smtClean="0">
                <a:solidFill>
                  <a:schemeClr val="tx1"/>
                </a:solidFill>
                <a:latin typeface="Times New Roman" pitchFamily="18" charset="0"/>
                <a:ea typeface="Times New Roman" pitchFamily="18" charset="0"/>
                <a:cs typeface="Times New Roman" pitchFamily="18" charset="0"/>
              </a:rPr>
              <a:t>8. </a:t>
            </a:r>
            <a:r>
              <a:rPr lang="en-US" sz="2400" b="1" dirty="0" err="1" smtClean="0">
                <a:solidFill>
                  <a:schemeClr val="tx1"/>
                </a:solidFill>
                <a:latin typeface="Times New Roman" pitchFamily="18" charset="0"/>
                <a:ea typeface="Times New Roman" pitchFamily="18" charset="0"/>
                <a:cs typeface="Times New Roman" pitchFamily="18" charset="0"/>
              </a:rPr>
              <a:t>O‘quv</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vaqtini</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tejash</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b="1" dirty="0" err="1" smtClean="0">
                <a:solidFill>
                  <a:schemeClr val="tx1"/>
                </a:solidFill>
                <a:latin typeface="Times New Roman" pitchFamily="18" charset="0"/>
                <a:ea typeface="Times New Roman" pitchFamily="18" charset="0"/>
                <a:cs typeface="Times New Roman" pitchFamily="18" charset="0"/>
              </a:rPr>
              <a:t>tamoyili</a:t>
            </a:r>
            <a:r>
              <a:rPr lang="en-US" sz="2400" b="1" dirty="0" smtClean="0">
                <a:solidFill>
                  <a:schemeClr val="tx1"/>
                </a:solidFill>
                <a:latin typeface="Times New Roman" pitchFamily="18" charset="0"/>
                <a:ea typeface="Times New Roman" pitchFamily="18" charset="0"/>
                <a:cs typeface="Times New Roman" pitchFamily="18" charset="0"/>
              </a:rPr>
              <a:t> </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bu</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tamoyil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tinglovchilarda</a:t>
            </a:r>
            <a:r>
              <a:rPr lang="en-US" sz="2400" dirty="0" smtClean="0">
                <a:solidFill>
                  <a:schemeClr val="tx1"/>
                </a:solidFill>
                <a:latin typeface="Times New Roman" pitchFamily="18" charset="0"/>
                <a:ea typeface="Times New Roman" pitchFamily="18" charset="0"/>
                <a:cs typeface="Times New Roman" pitchFamily="18" charset="0"/>
              </a:rPr>
              <a:t> individual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mustaqil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ishlash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uchun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vaqtining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zaxirasini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yaratishga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yo‘naltirilgan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To‘g‘ri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tashkil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qilingan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o‘qitish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vaqtini</a:t>
            </a:r>
            <a:r>
              <a:rPr lang="en-US" sz="2400" dirty="0" smtClean="0">
                <a:solidFill>
                  <a:schemeClr val="tx1"/>
                </a:solidFill>
                <a:latin typeface="Times New Roman" pitchFamily="18" charset="0"/>
                <a:ea typeface="Times New Roman" pitchFamily="18" charset="0"/>
                <a:cs typeface="Times New Roman" pitchFamily="18" charset="0"/>
              </a:rPr>
              <a:t> 30%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undan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ortiq</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tejash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imkoniyatini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beradi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Bunga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esa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modulli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o‘qitishning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barcha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tamoyillari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to‘la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amalga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oshirilganda,o‘quvjarayoni</a:t>
            </a:r>
            <a:endParaRPr lang="ru-RU" sz="2400" dirty="0" smtClean="0">
              <a:solidFill>
                <a:schemeClr val="tx1"/>
              </a:solidFill>
              <a:latin typeface="Arial" pitchFamily="34" charset="0"/>
              <a:cs typeface="Arial" pitchFamily="34" charset="0"/>
            </a:endParaRPr>
          </a:p>
          <a:p>
            <a:pPr lvl="0" algn="just" eaLnBrk="0" hangingPunct="0"/>
            <a:r>
              <a:rPr lang="en-US" sz="2400" dirty="0" err="1" smtClean="0">
                <a:solidFill>
                  <a:schemeClr val="tx1"/>
                </a:solidFill>
                <a:latin typeface="Times New Roman" pitchFamily="18" charset="0"/>
                <a:ea typeface="Times New Roman" pitchFamily="18" charset="0"/>
                <a:cs typeface="Times New Roman" pitchFamily="18" charset="0"/>
              </a:rPr>
              <a:t>kompyuterlashtirilganda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yondosh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fanlarning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dasturlari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muvofiqlashtirilganda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erishish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mumkin</a:t>
            </a:r>
            <a:r>
              <a:rPr lang="en-US" sz="2400" dirty="0" smtClean="0">
                <a:solidFill>
                  <a:schemeClr val="tx1"/>
                </a:solidFill>
                <a:latin typeface="Times New Roman" pitchFamily="18" charset="0"/>
                <a:ea typeface="Times New Roman" pitchFamily="18" charset="0"/>
                <a:cs typeface="Times New Roman" pitchFamily="18" charset="0"/>
              </a:rPr>
              <a:t>.</a:t>
            </a:r>
            <a:endParaRPr lang="en-US" sz="2400" dirty="0" smtClean="0">
              <a:solidFill>
                <a:schemeClr val="tx1"/>
              </a:solidFill>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500034" y="928670"/>
            <a:ext cx="814393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Прямоугольник с двумя вырезанными противолежащими углами 2"/>
          <p:cNvSpPr/>
          <p:nvPr/>
        </p:nvSpPr>
        <p:spPr>
          <a:xfrm>
            <a:off x="285720" y="500042"/>
            <a:ext cx="8572560" cy="6072230"/>
          </a:xfrm>
          <a:prstGeom prst="snip2DiagRect">
            <a:avLst/>
          </a:prstGeom>
          <a:solidFill>
            <a:schemeClr val="bg1">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err="1" smtClean="0">
                <a:solidFill>
                  <a:srgbClr val="C00000"/>
                </a:solidFill>
                <a:latin typeface="Times New Roman" pitchFamily="18" charset="0"/>
                <a:ea typeface="Times New Roman" pitchFamily="18" charset="0"/>
                <a:cs typeface="Times New Roman" pitchFamily="18" charset="0"/>
              </a:rPr>
              <a:t>ESTSning</a:t>
            </a:r>
            <a:r>
              <a:rPr lang="en-US" sz="2400" b="1" dirty="0" smtClean="0">
                <a:solidFill>
                  <a:srgbClr val="C00000"/>
                </a:solidFill>
                <a:latin typeface="Times New Roman" pitchFamily="18" charset="0"/>
                <a:ea typeface="Times New Roman" pitchFamily="18" charset="0"/>
                <a:cs typeface="Times New Roman" pitchFamily="18" charset="0"/>
              </a:rPr>
              <a:t> </a:t>
            </a:r>
            <a:r>
              <a:rPr lang="en-US" sz="2400" b="1" dirty="0" err="1" smtClean="0">
                <a:solidFill>
                  <a:srgbClr val="C00000"/>
                </a:solidFill>
                <a:latin typeface="Times New Roman" pitchFamily="18" charset="0"/>
                <a:ea typeface="Times New Roman" pitchFamily="18" charset="0"/>
                <a:cs typeface="Times New Roman" pitchFamily="18" charset="0"/>
              </a:rPr>
              <a:t>asosiy</a:t>
            </a:r>
            <a:r>
              <a:rPr lang="en-US" sz="2400" b="1" dirty="0" smtClean="0">
                <a:solidFill>
                  <a:srgbClr val="C00000"/>
                </a:solidFill>
                <a:latin typeface="Times New Roman" pitchFamily="18" charset="0"/>
                <a:ea typeface="Times New Roman" pitchFamily="18" charset="0"/>
                <a:cs typeface="Times New Roman" pitchFamily="18" charset="0"/>
              </a:rPr>
              <a:t> </a:t>
            </a:r>
            <a:r>
              <a:rPr lang="en-US" sz="2400" b="1" dirty="0" err="1" smtClean="0">
                <a:solidFill>
                  <a:srgbClr val="C00000"/>
                </a:solidFill>
                <a:latin typeface="Times New Roman" pitchFamily="18" charset="0"/>
                <a:ea typeface="Times New Roman" pitchFamily="18" charset="0"/>
                <a:cs typeface="Times New Roman" pitchFamily="18" charset="0"/>
              </a:rPr>
              <a:t>tamoyillari</a:t>
            </a:r>
            <a:endParaRPr lang="ru-RU" sz="2400" dirty="0" smtClean="0">
              <a:solidFill>
                <a:srgbClr val="C00000"/>
              </a:solidFill>
              <a:latin typeface="Arial" pitchFamily="34" charset="0"/>
              <a:cs typeface="Arial" pitchFamily="34" charset="0"/>
            </a:endParaRPr>
          </a:p>
          <a:p>
            <a:pPr lvl="0" algn="just" eaLnBrk="0" hangingPunct="0"/>
            <a:r>
              <a:rPr lang="en-US" sz="2400" dirty="0" err="1" smtClean="0">
                <a:solidFill>
                  <a:schemeClr val="tx1"/>
                </a:solidFill>
                <a:latin typeface="Times New Roman" pitchFamily="18" charset="0"/>
                <a:ea typeface="Times New Roman" pitchFamily="18" charset="0"/>
                <a:cs typeface="Times New Roman" pitchFamily="18" charset="0"/>
              </a:rPr>
              <a:t>ESTSquyidagi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tamoyillarga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tayanadi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a:p>
            <a:pPr lvl="0" algn="just" eaLnBrk="0" hangingPunct="0"/>
            <a:r>
              <a:rPr lang="en-US" sz="2400" b="1" i="1" dirty="0" smtClean="0">
                <a:solidFill>
                  <a:schemeClr val="tx1"/>
                </a:solidFill>
                <a:latin typeface="Times New Roman" pitchFamily="18" charset="0"/>
                <a:ea typeface="Times New Roman" pitchFamily="18" charset="0"/>
                <a:cs typeface="Times New Roman" pitchFamily="18" charset="0"/>
              </a:rPr>
              <a:t>1.Transferancy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bu</a:t>
            </a:r>
            <a:r>
              <a:rPr lang="en-US" sz="2400" dirty="0" smtClean="0">
                <a:solidFill>
                  <a:schemeClr val="tx1"/>
                </a:solidFill>
                <a:latin typeface="Times New Roman" pitchFamily="18" charset="0"/>
                <a:ea typeface="Times New Roman" pitchFamily="18" charset="0"/>
                <a:cs typeface="Times New Roman" pitchFamily="18" charset="0"/>
              </a:rPr>
              <a:t> ESTS </a:t>
            </a:r>
            <a:r>
              <a:rPr lang="en-US" sz="2400" dirty="0" err="1" smtClean="0">
                <a:solidFill>
                  <a:schemeClr val="tx1"/>
                </a:solidFill>
                <a:latin typeface="Times New Roman" pitchFamily="18" charset="0"/>
                <a:ea typeface="Times New Roman" pitchFamily="18" charset="0"/>
                <a:cs typeface="Times New Roman" pitchFamily="18" charset="0"/>
              </a:rPr>
              <a:t>tizimiga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xoxlagan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shaxs</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yoki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tashkilotning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to‘siqsiz</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kirishiga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shart-sharoit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yaratish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Ushbu</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shart-sharoit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kuchli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axborot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targ‘iboti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vositasida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yaratiladi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natijasida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umumiy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yangilik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aniqlik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ochiqlik</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muhiti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shakllantiriladi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a:p>
            <a:pPr lvl="0" algn="just" eaLnBrk="0" hangingPunct="0"/>
            <a:r>
              <a:rPr lang="en-US" sz="2400" dirty="0" err="1" smtClean="0">
                <a:solidFill>
                  <a:schemeClr val="tx1"/>
                </a:solidFill>
                <a:latin typeface="Times New Roman" pitchFamily="18" charset="0"/>
                <a:ea typeface="Times New Roman" pitchFamily="18" charset="0"/>
                <a:cs typeface="Times New Roman" pitchFamily="18" charset="0"/>
              </a:rPr>
              <a:t>Axborot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targ‘iboti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quyidagilarni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o‘z</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ichiga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oladi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a:p>
            <a:pPr lvl="0" algn="just" eaLnBrk="0" hangingPunct="0"/>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almashish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sxemasiga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kiritilgan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tinglovchilarning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natijalari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haqida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bir-biriga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o‘z</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vaqtida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axborot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etkazib</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turish</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a:p>
            <a:pPr lvl="0" algn="just" eaLnBrk="0" hangingPunct="0"/>
            <a:r>
              <a:rPr lang="uz-Cyrl-UZ" sz="2400" dirty="0" smtClean="0">
                <a:solidFill>
                  <a:schemeClr val="tx1"/>
                </a:solidFill>
                <a:latin typeface="Times New Roman" pitchFamily="18" charset="0"/>
                <a:ea typeface="Times New Roman" pitchFamily="18" charset="0"/>
                <a:cs typeface="Times New Roman" pitchFamily="18" charset="0"/>
              </a:rPr>
              <a:t>- oliy o‘quv yurtlarining o‘z axbrot paketlari bilan muntazam almashib turishlari, ta’lim xizmatlari doirasida bir-birini imkoniyatlarini o‘rganish;</a:t>
            </a:r>
            <a:endParaRPr lang="en-US" sz="2400" dirty="0" smtClean="0">
              <a:solidFill>
                <a:schemeClr val="tx1"/>
              </a:solidFill>
              <a:latin typeface="Arial" pitchFamily="34" charset="0"/>
              <a:ea typeface="Times New Roman" pitchFamily="18" charset="0"/>
              <a:cs typeface="Arial" pitchFamily="34" charset="0"/>
            </a:endParaRPr>
          </a:p>
          <a:p>
            <a:pPr lvl="0" algn="just" eaLnBrk="0" hangingPunct="0"/>
            <a:r>
              <a:rPr lang="en-US" sz="2400" dirty="0" smtClean="0">
                <a:solidFill>
                  <a:schemeClr val="tx1"/>
                </a:solidFill>
                <a:latin typeface="Arial" pitchFamily="34" charset="0"/>
                <a:ea typeface="Times New Roman" pitchFamily="18" charset="0"/>
                <a:cs typeface="Arial" pitchFamily="34" charset="0"/>
              </a:rPr>
              <a:t>- </a:t>
            </a:r>
            <a:r>
              <a:rPr lang="en-US" sz="2400" dirty="0" err="1" smtClean="0">
                <a:solidFill>
                  <a:schemeClr val="tx1"/>
                </a:solidFill>
                <a:latin typeface="Times New Roman" pitchFamily="18" charset="0"/>
                <a:ea typeface="Times New Roman" pitchFamily="18" charset="0"/>
                <a:cs typeface="Times New Roman" pitchFamily="18" charset="0"/>
              </a:rPr>
              <a:t>oliy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o‘quv</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yurtlarida</a:t>
            </a:r>
            <a:r>
              <a:rPr lang="en-US" sz="2400" dirty="0" smtClean="0">
                <a:solidFill>
                  <a:schemeClr val="tx1"/>
                </a:solidFill>
                <a:latin typeface="Times New Roman" pitchFamily="18" charset="0"/>
                <a:ea typeface="Times New Roman" pitchFamily="18" charset="0"/>
                <a:cs typeface="Times New Roman" pitchFamily="18" charset="0"/>
              </a:rPr>
              <a:t>, ESTS </a:t>
            </a:r>
            <a:r>
              <a:rPr lang="en-US" sz="2400" dirty="0" err="1" smtClean="0">
                <a:solidFill>
                  <a:schemeClr val="tx1"/>
                </a:solidFill>
                <a:latin typeface="Times New Roman" pitchFamily="18" charset="0"/>
                <a:ea typeface="Times New Roman" pitchFamily="18" charset="0"/>
                <a:cs typeface="Times New Roman" pitchFamily="18" charset="0"/>
              </a:rPr>
              <a:t>haqida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to‘la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ma’lumotlarning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mavjudligi</a:t>
            </a:r>
            <a:r>
              <a:rPr lang="en-US" sz="2400" dirty="0" smtClean="0">
                <a:solidFill>
                  <a:schemeClr val="tx1"/>
                </a:solidFill>
                <a:latin typeface="Times New Roman" pitchFamily="18" charset="0"/>
                <a:ea typeface="Times New Roman" pitchFamily="18" charset="0"/>
                <a:cs typeface="Times New Roman" pitchFamily="18" charset="0"/>
              </a:rPr>
              <a:t>.</a:t>
            </a:r>
            <a:r>
              <a:rPr lang="ru-RU" sz="2400" dirty="0" smtClean="0">
                <a:solidFill>
                  <a:schemeClr val="tx1"/>
                </a:solidFill>
                <a:latin typeface="Times New Roman" pitchFamily="18" charset="0"/>
                <a:cs typeface="Times New Roman" pitchFamily="18" charset="0"/>
              </a:rPr>
              <a:t> </a:t>
            </a: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85720" y="357166"/>
            <a:ext cx="8572560" cy="2000264"/>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200" b="1" i="1" dirty="0" smtClean="0">
                <a:solidFill>
                  <a:schemeClr val="tx1"/>
                </a:solidFill>
                <a:latin typeface="Times New Roman" pitchFamily="18" charset="0"/>
                <a:ea typeface="Times New Roman" pitchFamily="18" charset="0"/>
                <a:cs typeface="Times New Roman" pitchFamily="18" charset="0"/>
              </a:rPr>
              <a:t>2.Agreement </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tinglovchi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bilan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ikkala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oliy</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ta’lim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muassasasining</a:t>
            </a:r>
            <a:r>
              <a:rPr lang="en-US" sz="2200" dirty="0" smtClean="0">
                <a:solidFill>
                  <a:schemeClr val="tx1"/>
                </a:solidFill>
                <a:latin typeface="Times New Roman" pitchFamily="18" charset="0"/>
                <a:ea typeface="Times New Roman" pitchFamily="18" charset="0"/>
                <a:cs typeface="Times New Roman" pitchFamily="18" charset="0"/>
              </a:rPr>
              <a:t> ESTS </a:t>
            </a:r>
            <a:r>
              <a:rPr lang="en-US" sz="2200" dirty="0" err="1" smtClean="0">
                <a:solidFill>
                  <a:schemeClr val="tx1"/>
                </a:solidFill>
                <a:latin typeface="Times New Roman" pitchFamily="18" charset="0"/>
                <a:ea typeface="Times New Roman" pitchFamily="18" charset="0"/>
                <a:cs typeface="Times New Roman" pitchFamily="18" charset="0"/>
              </a:rPr>
              <a:t>koordinatorlari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orasida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tayyorlash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mazmuni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o‘quv</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tartibi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muddatlari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attestatsiya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tadbirlari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o‘quv</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rejalaridagi</a:t>
            </a:r>
            <a:r>
              <a:rPr lang="en-US" sz="2200" dirty="0" smtClean="0">
                <a:solidFill>
                  <a:schemeClr val="tx1"/>
                </a:solidFill>
                <a:latin typeface="Times New Roman" pitchFamily="18" charset="0"/>
                <a:ea typeface="Times New Roman" pitchFamily="18" charset="0"/>
                <a:cs typeface="Times New Roman" pitchFamily="18" charset="0"/>
              </a:rPr>
              <a:t> far</a:t>
            </a:r>
            <a:r>
              <a:rPr lang="ru-RU" sz="2200" dirty="0" err="1" smtClean="0">
                <a:solidFill>
                  <a:schemeClr val="tx1"/>
                </a:solidFill>
                <a:latin typeface="Times New Roman" pitchFamily="18" charset="0"/>
                <a:ea typeface="Times New Roman" pitchFamily="18" charset="0"/>
                <a:cs typeface="Times New Roman" pitchFamily="18" charset="0"/>
              </a:rPr>
              <a:t>ы</a:t>
            </a:r>
            <a:r>
              <a:rPr lang="en-US" sz="2200" dirty="0" err="1" smtClean="0">
                <a:solidFill>
                  <a:schemeClr val="tx1"/>
                </a:solidFill>
                <a:latin typeface="Times New Roman" pitchFamily="18" charset="0"/>
                <a:ea typeface="Times New Roman" pitchFamily="18" charset="0"/>
                <a:cs typeface="Times New Roman" pitchFamily="18" charset="0"/>
              </a:rPr>
              <a:t>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bartaraf</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etish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tartiblari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haqida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o‘zaro</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kelishuvlarini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anglatadi</a:t>
            </a:r>
            <a:r>
              <a:rPr lang="en-US" sz="2200" dirty="0" smtClean="0">
                <a:solidFill>
                  <a:schemeClr val="tx1"/>
                </a:solidFill>
                <a:latin typeface="Times New Roman" pitchFamily="18" charset="0"/>
                <a:ea typeface="Times New Roman" pitchFamily="18" charset="0"/>
                <a:cs typeface="Times New Roman" pitchFamily="18" charset="0"/>
              </a:rPr>
              <a:t>.</a:t>
            </a:r>
            <a:endParaRPr lang="ru-RU" sz="2200" dirty="0" smtClean="0">
              <a:solidFill>
                <a:schemeClr val="tx1"/>
              </a:solidFill>
              <a:latin typeface="Arial" pitchFamily="34" charset="0"/>
              <a:cs typeface="Arial" pitchFamily="34" charset="0"/>
            </a:endParaRPr>
          </a:p>
        </p:txBody>
      </p:sp>
      <p:sp>
        <p:nvSpPr>
          <p:cNvPr id="4" name="Прямоугольник с двумя вырезанными противолежащими углами 3"/>
          <p:cNvSpPr/>
          <p:nvPr/>
        </p:nvSpPr>
        <p:spPr>
          <a:xfrm>
            <a:off x="285720" y="2428868"/>
            <a:ext cx="8572560" cy="221457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sz="2400" b="1" i="1" dirty="0" smtClean="0">
                <a:solidFill>
                  <a:schemeClr val="tx1"/>
                </a:solidFill>
                <a:latin typeface="Times New Roman" pitchFamily="18" charset="0"/>
                <a:ea typeface="Times New Roman" pitchFamily="18" charset="0"/>
                <a:cs typeface="Times New Roman" pitchFamily="18" charset="0"/>
              </a:rPr>
              <a:t>3. </a:t>
            </a:r>
            <a:r>
              <a:rPr lang="en-US" sz="2400" b="1" i="1" dirty="0" err="1" smtClean="0">
                <a:solidFill>
                  <a:schemeClr val="tx1"/>
                </a:solidFill>
                <a:latin typeface="Times New Roman" pitchFamily="18" charset="0"/>
                <a:ea typeface="Times New Roman" pitchFamily="18" charset="0"/>
                <a:cs typeface="Times New Roman" pitchFamily="18" charset="0"/>
              </a:rPr>
              <a:t>Sredits</a:t>
            </a:r>
            <a:r>
              <a:rPr lang="en-US" sz="2400" b="1" i="1" dirty="0" smtClean="0">
                <a:solidFill>
                  <a:schemeClr val="tx1"/>
                </a:solidFill>
                <a:latin typeface="Times New Roman" pitchFamily="18" charset="0"/>
                <a:ea typeface="Times New Roman" pitchFamily="18" charset="0"/>
                <a:cs typeface="Times New Roman" pitchFamily="18" charset="0"/>
              </a:rPr>
              <a:t> </a:t>
            </a:r>
            <a:r>
              <a:rPr lang="en-US" sz="2400" dirty="0" smtClean="0">
                <a:solidFill>
                  <a:schemeClr val="tx1"/>
                </a:solidFill>
                <a:latin typeface="Times New Roman" pitchFamily="18" charset="0"/>
                <a:ea typeface="Times New Roman" pitchFamily="18" charset="0"/>
                <a:cs typeface="Times New Roman" pitchFamily="18" charset="0"/>
              </a:rPr>
              <a:t>– Host </a:t>
            </a:r>
            <a:r>
              <a:rPr lang="en-US" sz="2400" dirty="0" err="1" smtClean="0">
                <a:solidFill>
                  <a:schemeClr val="tx1"/>
                </a:solidFill>
                <a:latin typeface="Times New Roman" pitchFamily="18" charset="0"/>
                <a:ea typeface="Times New Roman" pitchFamily="18" charset="0"/>
                <a:cs typeface="Times New Roman" pitchFamily="18" charset="0"/>
              </a:rPr>
              <a:t>universitetida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qabul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qiladigan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universitet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muvaffaqiyatli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o‘tilgan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barcha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fanlar</a:t>
            </a:r>
            <a:r>
              <a:rPr lang="en-US" sz="2400" dirty="0" smtClean="0">
                <a:solidFill>
                  <a:schemeClr val="tx1"/>
                </a:solidFill>
                <a:latin typeface="Times New Roman" pitchFamily="18" charset="0"/>
                <a:ea typeface="Times New Roman" pitchFamily="18" charset="0"/>
                <a:cs typeface="Times New Roman" pitchFamily="18" charset="0"/>
              </a:rPr>
              <a:t> Post – </a:t>
            </a:r>
            <a:r>
              <a:rPr lang="en-US" sz="2400" dirty="0" err="1" smtClean="0">
                <a:solidFill>
                  <a:schemeClr val="tx1"/>
                </a:solidFill>
                <a:latin typeface="Times New Roman" pitchFamily="18" charset="0"/>
                <a:ea typeface="Times New Roman" pitchFamily="18" charset="0"/>
                <a:cs typeface="Times New Roman" pitchFamily="18" charset="0"/>
              </a:rPr>
              <a:t>universitetda</a:t>
            </a:r>
            <a:r>
              <a:rPr lang="en-US" sz="2400" dirty="0" smtClean="0">
                <a:solidFill>
                  <a:schemeClr val="tx1"/>
                </a:solidFill>
                <a:latin typeface="Times New Roman" pitchFamily="18" charset="0"/>
                <a:ea typeface="Times New Roman" pitchFamily="18" charset="0"/>
                <a:cs typeface="Times New Roman" pitchFamily="18" charset="0"/>
              </a:rPr>
              <a:t> </a:t>
            </a:r>
          </a:p>
          <a:p>
            <a:pPr lvl="0" algn="just" eaLnBrk="0" hangingPunct="0"/>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boshqa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OTMga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jo‘natgan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universitet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hisobga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olinishi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zarur</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p:txBody>
      </p:sp>
      <p:sp>
        <p:nvSpPr>
          <p:cNvPr id="5" name="Прямоугольник с двумя вырезанными противолежащими углами 4"/>
          <p:cNvSpPr/>
          <p:nvPr/>
        </p:nvSpPr>
        <p:spPr>
          <a:xfrm>
            <a:off x="285720" y="4714884"/>
            <a:ext cx="8572560" cy="1857388"/>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en-US" sz="2200" b="1" i="1" dirty="0" smtClean="0">
                <a:solidFill>
                  <a:schemeClr val="tx1"/>
                </a:solidFill>
                <a:latin typeface="Times New Roman" pitchFamily="18" charset="0"/>
                <a:ea typeface="Times New Roman" pitchFamily="18" charset="0"/>
                <a:cs typeface="Times New Roman" pitchFamily="18" charset="0"/>
              </a:rPr>
              <a:t>4. </a:t>
            </a:r>
            <a:r>
              <a:rPr lang="en-US" sz="2200" b="1" i="1" dirty="0" err="1" smtClean="0">
                <a:solidFill>
                  <a:schemeClr val="tx1"/>
                </a:solidFill>
                <a:latin typeface="Times New Roman" pitchFamily="18" charset="0"/>
                <a:ea typeface="Times New Roman" pitchFamily="18" charset="0"/>
                <a:cs typeface="Times New Roman" pitchFamily="18" charset="0"/>
              </a:rPr>
              <a:t>Ta’limning</a:t>
            </a:r>
            <a:r>
              <a:rPr lang="en-US" sz="2200" b="1" i="1" dirty="0" smtClean="0">
                <a:solidFill>
                  <a:schemeClr val="tx1"/>
                </a:solidFill>
                <a:latin typeface="Times New Roman" pitchFamily="18" charset="0"/>
                <a:ea typeface="Times New Roman" pitchFamily="18" charset="0"/>
                <a:cs typeface="Times New Roman" pitchFamily="18" charset="0"/>
              </a:rPr>
              <a:t> </a:t>
            </a:r>
            <a:r>
              <a:rPr lang="en-US" sz="2200" b="1" i="1" dirty="0" err="1" smtClean="0">
                <a:solidFill>
                  <a:schemeClr val="tx1"/>
                </a:solidFill>
                <a:latin typeface="Times New Roman" pitchFamily="18" charset="0"/>
                <a:ea typeface="Times New Roman" pitchFamily="18" charset="0"/>
                <a:cs typeface="Times New Roman" pitchFamily="18" charset="0"/>
              </a:rPr>
              <a:t>insonparvarlashuvi</a:t>
            </a:r>
            <a:r>
              <a:rPr lang="en-US" sz="2200" b="1" i="1" dirty="0" smtClean="0">
                <a:solidFill>
                  <a:schemeClr val="tx1"/>
                </a:solidFill>
                <a:latin typeface="Times New Roman" pitchFamily="18" charset="0"/>
                <a:ea typeface="Times New Roman" pitchFamily="18" charset="0"/>
                <a:cs typeface="Times New Roman" pitchFamily="18" charset="0"/>
              </a:rPr>
              <a:t> </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bu</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shaxsning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turli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ta’lim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xizmatlariga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bo‘lgan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ehtiyojini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qondirishi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ta’lim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jarayonida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inson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qobiyatining</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ochilishini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anglatadi</a:t>
            </a:r>
            <a:r>
              <a:rPr lang="en-US" sz="2200" dirty="0" smtClean="0">
                <a:solidFill>
                  <a:schemeClr val="tx1"/>
                </a:solidFill>
                <a:latin typeface="Times New Roman" pitchFamily="18" charset="0"/>
                <a:ea typeface="Times New Roman" pitchFamily="18" charset="0"/>
                <a:cs typeface="Times New Roman" pitchFamily="18" charset="0"/>
              </a:rPr>
              <a:t>. ESTS </a:t>
            </a:r>
            <a:r>
              <a:rPr lang="en-US" sz="2200" dirty="0" err="1" smtClean="0">
                <a:solidFill>
                  <a:schemeClr val="tx1"/>
                </a:solidFill>
                <a:latin typeface="Times New Roman" pitchFamily="18" charset="0"/>
                <a:ea typeface="Times New Roman" pitchFamily="18" charset="0"/>
                <a:cs typeface="Times New Roman" pitchFamily="18" charset="0"/>
              </a:rPr>
              <a:t>ta’limni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davom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ettirish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uchun</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oliy</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ta’lim</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muassasasini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o‘quv</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fanlarini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va</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o‘qituvchilarni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tanlish</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imkoniyatini</a:t>
            </a:r>
            <a:r>
              <a:rPr lang="en-US" sz="2200" dirty="0" smtClean="0">
                <a:solidFill>
                  <a:schemeClr val="tx1"/>
                </a:solidFill>
                <a:latin typeface="Times New Roman" pitchFamily="18" charset="0"/>
                <a:ea typeface="Times New Roman" pitchFamily="18" charset="0"/>
                <a:cs typeface="Times New Roman" pitchFamily="18" charset="0"/>
              </a:rPr>
              <a:t> </a:t>
            </a:r>
            <a:r>
              <a:rPr lang="en-US" sz="2200" dirty="0" err="1" smtClean="0">
                <a:solidFill>
                  <a:schemeClr val="tx1"/>
                </a:solidFill>
                <a:latin typeface="Times New Roman" pitchFamily="18" charset="0"/>
                <a:ea typeface="Times New Roman" pitchFamily="18" charset="0"/>
                <a:cs typeface="Times New Roman" pitchFamily="18" charset="0"/>
              </a:rPr>
              <a:t>beradi</a:t>
            </a:r>
            <a:r>
              <a:rPr lang="en-US" sz="2200" dirty="0" smtClean="0">
                <a:solidFill>
                  <a:schemeClr val="tx1"/>
                </a:solidFill>
                <a:latin typeface="Times New Roman" pitchFamily="18" charset="0"/>
                <a:ea typeface="Times New Roman" pitchFamily="18" charset="0"/>
                <a:cs typeface="Times New Roman" pitchFamily="18" charset="0"/>
              </a:rPr>
              <a:t>.</a:t>
            </a:r>
            <a:endParaRPr lang="en-US" sz="2200" dirty="0" smtClean="0">
              <a:solidFill>
                <a:schemeClr val="tx1"/>
              </a:solidFill>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противолежащими углами 2"/>
          <p:cNvSpPr/>
          <p:nvPr/>
        </p:nvSpPr>
        <p:spPr>
          <a:xfrm>
            <a:off x="214282" y="428604"/>
            <a:ext cx="8715436" cy="3357586"/>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i="1" dirty="0" smtClean="0">
                <a:solidFill>
                  <a:schemeClr val="tx1"/>
                </a:solidFill>
                <a:latin typeface="Times New Roman" pitchFamily="18" charset="0"/>
                <a:ea typeface="Times New Roman" pitchFamily="18" charset="0"/>
                <a:cs typeface="Times New Roman" pitchFamily="18" charset="0"/>
              </a:rPr>
              <a:t>5.Ta’limning </a:t>
            </a:r>
            <a:r>
              <a:rPr lang="en-US" sz="2400" b="1" i="1" dirty="0" err="1" smtClean="0">
                <a:solidFill>
                  <a:schemeClr val="tx1"/>
                </a:solidFill>
                <a:latin typeface="Times New Roman" pitchFamily="18" charset="0"/>
                <a:ea typeface="Times New Roman" pitchFamily="18" charset="0"/>
                <a:cs typeface="Times New Roman" pitchFamily="18" charset="0"/>
              </a:rPr>
              <a:t>individuallashtiruvi</a:t>
            </a:r>
            <a:r>
              <a:rPr lang="en-US" sz="2400" b="1" i="1" dirty="0" smtClean="0">
                <a:solidFill>
                  <a:schemeClr val="tx1"/>
                </a:solidFill>
                <a:latin typeface="Times New Roman" pitchFamily="18" charset="0"/>
                <a:ea typeface="Times New Roman" pitchFamily="18" charset="0"/>
                <a:cs typeface="Times New Roman" pitchFamily="18" charset="0"/>
              </a:rPr>
              <a:t> </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bu</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bir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tinglovchining</a:t>
            </a:r>
            <a:r>
              <a:rPr lang="en-US" sz="2400" dirty="0" smtClean="0">
                <a:solidFill>
                  <a:schemeClr val="tx1"/>
                </a:solidFill>
                <a:latin typeface="Times New Roman" pitchFamily="18" charset="0"/>
                <a:ea typeface="Times New Roman" pitchFamily="18" charset="0"/>
                <a:cs typeface="Times New Roman" pitchFamily="18" charset="0"/>
              </a:rPr>
              <a:t> individual </a:t>
            </a:r>
            <a:r>
              <a:rPr lang="en-US" sz="2400" dirty="0" err="1" smtClean="0">
                <a:solidFill>
                  <a:schemeClr val="tx1"/>
                </a:solidFill>
                <a:latin typeface="Times New Roman" pitchFamily="18" charset="0"/>
                <a:ea typeface="Times New Roman" pitchFamily="18" charset="0"/>
                <a:cs typeface="Times New Roman" pitchFamily="18" charset="0"/>
              </a:rPr>
              <a:t>reja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va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ta’lim</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dasturlariga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ekanligini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ifoda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etadi</a:t>
            </a:r>
            <a:r>
              <a:rPr lang="en-US" sz="2400" dirty="0" smtClean="0">
                <a:solidFill>
                  <a:schemeClr val="tx1"/>
                </a:solidFill>
                <a:latin typeface="Times New Roman" pitchFamily="18" charset="0"/>
                <a:ea typeface="Times New Roman" pitchFamily="18" charset="0"/>
                <a:cs typeface="Times New Roman" pitchFamily="18" charset="0"/>
              </a:rPr>
              <a:t>.</a:t>
            </a:r>
            <a:endParaRPr lang="ru-RU" sz="2400" dirty="0" smtClean="0">
              <a:solidFill>
                <a:schemeClr val="tx1"/>
              </a:solidFill>
              <a:latin typeface="Arial" pitchFamily="34" charset="0"/>
              <a:cs typeface="Arial" pitchFamily="34" charset="0"/>
            </a:endParaRPr>
          </a:p>
          <a:p>
            <a:pPr lvl="0" algn="just" eaLnBrk="0" hangingPunct="0"/>
            <a:r>
              <a:rPr lang="en-US" sz="2400" dirty="0" err="1" smtClean="0">
                <a:solidFill>
                  <a:schemeClr val="tx1"/>
                </a:solidFill>
                <a:latin typeface="Times New Roman" pitchFamily="18" charset="0"/>
                <a:ea typeface="Times New Roman" pitchFamily="18" charset="0"/>
                <a:cs typeface="Times New Roman" pitchFamily="18" charset="0"/>
              </a:rPr>
              <a:t>Tinglovchi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tanlovi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asosidagi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fanlar</a:t>
            </a:r>
            <a:r>
              <a:rPr lang="en-US" sz="2400" dirty="0" smtClean="0">
                <a:solidFill>
                  <a:schemeClr val="tx1"/>
                </a:solidFill>
                <a:latin typeface="Times New Roman" pitchFamily="18" charset="0"/>
                <a:ea typeface="Times New Roman" pitchFamily="18" charset="0"/>
                <a:cs typeface="Times New Roman" pitchFamily="18" charset="0"/>
              </a:rPr>
              <a:t> 70%ni, </a:t>
            </a:r>
            <a:r>
              <a:rPr lang="en-US" sz="2400" dirty="0" err="1" smtClean="0">
                <a:solidFill>
                  <a:schemeClr val="tx1"/>
                </a:solidFill>
                <a:latin typeface="Times New Roman" pitchFamily="18" charset="0"/>
                <a:ea typeface="Times New Roman" pitchFamily="18" charset="0"/>
                <a:cs typeface="Times New Roman" pitchFamily="18" charset="0"/>
              </a:rPr>
              <a:t>majburiy</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fanlar</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esa</a:t>
            </a:r>
            <a:r>
              <a:rPr lang="en-US" sz="2400" dirty="0" smtClean="0">
                <a:solidFill>
                  <a:schemeClr val="tx1"/>
                </a:solidFill>
                <a:latin typeface="Times New Roman" pitchFamily="18" charset="0"/>
                <a:ea typeface="Times New Roman" pitchFamily="18" charset="0"/>
                <a:cs typeface="Times New Roman" pitchFamily="18" charset="0"/>
              </a:rPr>
              <a:t> 30% </a:t>
            </a:r>
            <a:r>
              <a:rPr lang="en-US" sz="2400" dirty="0" err="1" smtClean="0">
                <a:solidFill>
                  <a:schemeClr val="tx1"/>
                </a:solidFill>
                <a:latin typeface="Times New Roman" pitchFamily="18" charset="0"/>
                <a:ea typeface="Times New Roman" pitchFamily="18" charset="0"/>
                <a:cs typeface="Times New Roman" pitchFamily="18" charset="0"/>
              </a:rPr>
              <a:t>dan</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oshmaydi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Tinglovchining</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mustaqil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ish</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hajmi</a:t>
            </a:r>
            <a:r>
              <a:rPr lang="en-US" sz="2400" dirty="0" smtClean="0">
                <a:solidFill>
                  <a:schemeClr val="tx1"/>
                </a:solidFill>
                <a:latin typeface="Times New Roman" pitchFamily="18" charset="0"/>
                <a:ea typeface="Times New Roman" pitchFamily="18" charset="0"/>
                <a:cs typeface="Times New Roman" pitchFamily="18" charset="0"/>
              </a:rPr>
              <a:t> 70%ni, </a:t>
            </a:r>
            <a:r>
              <a:rPr lang="en-US" sz="2400" dirty="0" err="1" smtClean="0">
                <a:solidFill>
                  <a:schemeClr val="tx1"/>
                </a:solidFill>
                <a:latin typeface="Times New Roman" pitchFamily="18" charset="0"/>
                <a:ea typeface="Times New Roman" pitchFamily="18" charset="0"/>
                <a:cs typeface="Times New Roman" pitchFamily="18" charset="0"/>
              </a:rPr>
              <a:t>auditoriyadagi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ishi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esa</a:t>
            </a:r>
            <a:r>
              <a:rPr lang="en-US" sz="2400" dirty="0" smtClean="0">
                <a:solidFill>
                  <a:schemeClr val="tx1"/>
                </a:solidFill>
                <a:latin typeface="Times New Roman" pitchFamily="18" charset="0"/>
                <a:ea typeface="Times New Roman" pitchFamily="18" charset="0"/>
                <a:cs typeface="Times New Roman" pitchFamily="18" charset="0"/>
              </a:rPr>
              <a:t> 30%ni </a:t>
            </a:r>
            <a:r>
              <a:rPr lang="en-US" sz="2400" dirty="0" err="1" smtClean="0">
                <a:solidFill>
                  <a:schemeClr val="tx1"/>
                </a:solidFill>
                <a:latin typeface="Times New Roman" pitchFamily="18" charset="0"/>
                <a:ea typeface="Times New Roman" pitchFamily="18" charset="0"/>
                <a:cs typeface="Times New Roman" pitchFamily="18" charset="0"/>
              </a:rPr>
              <a:t>tashkil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etadi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Ushbu</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ko‘rsatkichlar</a:t>
            </a:r>
            <a:r>
              <a:rPr lang="en-US" sz="2400" dirty="0" smtClean="0">
                <a:solidFill>
                  <a:schemeClr val="tx1"/>
                </a:solidFill>
                <a:latin typeface="Times New Roman" pitchFamily="18" charset="0"/>
                <a:ea typeface="Times New Roman" pitchFamily="18" charset="0"/>
                <a:cs typeface="Times New Roman" pitchFamily="18" charset="0"/>
              </a:rPr>
              <a:t> individual </a:t>
            </a:r>
            <a:r>
              <a:rPr lang="en-US" sz="2400" dirty="0" err="1" smtClean="0">
                <a:solidFill>
                  <a:schemeClr val="tx1"/>
                </a:solidFill>
                <a:latin typeface="Times New Roman" pitchFamily="18" charset="0"/>
                <a:ea typeface="Times New Roman" pitchFamily="18" charset="0"/>
                <a:cs typeface="Times New Roman" pitchFamily="18" charset="0"/>
              </a:rPr>
              <a:t>ta’limni</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tashkil</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qilishga</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asos</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bo‘lib</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xizmat</a:t>
            </a:r>
            <a:r>
              <a:rPr lang="en-US" sz="2400" dirty="0" smtClean="0">
                <a:solidFill>
                  <a:schemeClr val="tx1"/>
                </a:solidFill>
                <a:latin typeface="Times New Roman" pitchFamily="18" charset="0"/>
                <a:ea typeface="Times New Roman" pitchFamily="18" charset="0"/>
                <a:cs typeface="Times New Roman" pitchFamily="18" charset="0"/>
              </a:rPr>
              <a:t> </a:t>
            </a:r>
            <a:r>
              <a:rPr lang="en-US" sz="2400" dirty="0" err="1" smtClean="0">
                <a:solidFill>
                  <a:schemeClr val="tx1"/>
                </a:solidFill>
                <a:latin typeface="Times New Roman" pitchFamily="18" charset="0"/>
                <a:ea typeface="Times New Roman" pitchFamily="18" charset="0"/>
                <a:cs typeface="Times New Roman" pitchFamily="18" charset="0"/>
              </a:rPr>
              <a:t>qiladi</a:t>
            </a:r>
            <a:endParaRPr lang="ru-RU" sz="2400" dirty="0"/>
          </a:p>
        </p:txBody>
      </p:sp>
      <p:sp>
        <p:nvSpPr>
          <p:cNvPr id="4" name="Прямоугольник с двумя вырезанными противолежащими углами 3"/>
          <p:cNvSpPr/>
          <p:nvPr/>
        </p:nvSpPr>
        <p:spPr>
          <a:xfrm>
            <a:off x="214282" y="3857628"/>
            <a:ext cx="8715436" cy="278608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uz-Cyrl-UZ" sz="2300" b="1" i="1" dirty="0" smtClean="0">
                <a:solidFill>
                  <a:schemeClr val="tx1"/>
                </a:solidFill>
                <a:latin typeface="Times New Roman" pitchFamily="18" charset="0"/>
                <a:ea typeface="Times New Roman" pitchFamily="18" charset="0"/>
                <a:cs typeface="Times New Roman" pitchFamily="18" charset="0"/>
              </a:rPr>
              <a:t>6.Ta’limning samaradorligi </a:t>
            </a:r>
            <a:r>
              <a:rPr lang="uz-Cyrl-UZ" sz="2300" dirty="0" smtClean="0">
                <a:solidFill>
                  <a:schemeClr val="tx1"/>
                </a:solidFill>
                <a:latin typeface="Times New Roman" pitchFamily="18" charset="0"/>
                <a:ea typeface="Times New Roman" pitchFamily="18" charset="0"/>
                <a:cs typeface="Times New Roman" pitchFamily="18" charset="0"/>
              </a:rPr>
              <a:t>– guruhda individual o‘qitishli auditoriya mashg‘ulotlari va tinglovchining mustavqil ishlarini uyg‘unlashtirish orqali ta’minlanadi. Auditoriya o‘quv vaqtining 70% gacha qismini individual o‘qitishga, shuningdek umumiy o‘quv vaqtining 70%gacha qismini mustaqil ishga ajratilishi o‘quv fanlarining tinglovchilar</a:t>
            </a:r>
            <a:endParaRPr lang="ru-RU" sz="2300" dirty="0" smtClean="0">
              <a:solidFill>
                <a:schemeClr val="tx1"/>
              </a:solidFill>
              <a:latin typeface="Arial" pitchFamily="34" charset="0"/>
              <a:cs typeface="Arial" pitchFamily="34" charset="0"/>
            </a:endParaRPr>
          </a:p>
          <a:p>
            <a:pPr lvl="0" algn="just" eaLnBrk="0" hangingPunct="0"/>
            <a:r>
              <a:rPr lang="uz-Cyrl-UZ" sz="2300" dirty="0" smtClean="0">
                <a:solidFill>
                  <a:schemeClr val="tx1"/>
                </a:solidFill>
                <a:latin typeface="Times New Roman" pitchFamily="18" charset="0"/>
                <a:ea typeface="Times New Roman" pitchFamily="18" charset="0"/>
                <a:cs typeface="Times New Roman" pitchFamily="18" charset="0"/>
              </a:rPr>
              <a:t>tomonidan o‘z qobiliyatlari darajasida o‘zlashtirishga imkon yaratadi. Ushbu bilan ta’limning samaradorligi ta’minlanadi</a:t>
            </a:r>
            <a:endParaRPr lang="ru-RU" sz="23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лок-схема: данные 4"/>
          <p:cNvSpPr/>
          <p:nvPr/>
        </p:nvSpPr>
        <p:spPr>
          <a:xfrm>
            <a:off x="142844" y="714356"/>
            <a:ext cx="8858312" cy="3071834"/>
          </a:xfrm>
          <a:prstGeom prst="flowChartInputOutpu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b="1" dirty="0" smtClean="0">
                <a:solidFill>
                  <a:schemeClr val="tx1"/>
                </a:solidFill>
                <a:latin typeface="Times New Roman" pitchFamily="18" charset="0"/>
                <a:ea typeface="Times New Roman" pitchFamily="18" charset="0"/>
                <a:cs typeface="Times New Roman" pitchFamily="18" charset="0"/>
              </a:rPr>
              <a:t>Vebinar metodi</a:t>
            </a:r>
            <a:endParaRPr lang="ru-RU" dirty="0" smtClean="0">
              <a:solidFill>
                <a:schemeClr val="tx1"/>
              </a:solidFill>
              <a:latin typeface="Arial" pitchFamily="34" charset="0"/>
              <a:cs typeface="Arial" pitchFamily="34" charset="0"/>
            </a:endParaRPr>
          </a:p>
          <a:p>
            <a:pPr lvl="0" algn="just" eaLnBrk="0" hangingPunct="0"/>
            <a:r>
              <a:rPr lang="uz-Cyrl-UZ" b="1" dirty="0" smtClean="0">
                <a:solidFill>
                  <a:schemeClr val="tx1"/>
                </a:solidFill>
                <a:latin typeface="Times New Roman" pitchFamily="18" charset="0"/>
                <a:ea typeface="Times New Roman" pitchFamily="18" charset="0"/>
                <a:cs typeface="Times New Roman" pitchFamily="18" charset="0"/>
              </a:rPr>
              <a:t>Vebinar usulida </a:t>
            </a:r>
            <a:r>
              <a:rPr lang="uz-Cyrl-UZ" dirty="0" smtClean="0">
                <a:solidFill>
                  <a:schemeClr val="tx1"/>
                </a:solidFill>
                <a:latin typeface="Times New Roman" pitchFamily="18" charset="0"/>
                <a:ea typeface="Times New Roman" pitchFamily="18" charset="0"/>
                <a:cs typeface="Times New Roman" pitchFamily="18" charset="0"/>
              </a:rPr>
              <a:t>dars seminar yoki konferensiya Internet orqali bir vaqtda hozir bo‘lgan tinglovchilar bilan audio video (va avvalgi postlarda sanab o‘tilgan ko‘plab interaktiv imkoniyatlar) bilan jonli olib borilib ushbu dars keyingi foydalanishlar uchun yozib olinishi mumkin bo‘lsa-da butun o‘quv yoki kurs jarayonidagi darslar yagona platforma doirasida o‘zaro uzviy bog‘lanmaydi, ya’ni alohida-alohida bir martalik darslar bo‘ladi deyish mumkin.</a:t>
            </a:r>
            <a:endParaRPr lang="ru-RU" dirty="0" smtClean="0">
              <a:solidFill>
                <a:schemeClr val="tx1"/>
              </a:solidFill>
              <a:latin typeface="Arial" pitchFamily="34" charset="0"/>
              <a:cs typeface="Arial" pitchFamily="34" charset="0"/>
            </a:endParaRPr>
          </a:p>
        </p:txBody>
      </p:sp>
      <p:sp>
        <p:nvSpPr>
          <p:cNvPr id="6" name="Блок-схема: данные 5"/>
          <p:cNvSpPr/>
          <p:nvPr/>
        </p:nvSpPr>
        <p:spPr>
          <a:xfrm>
            <a:off x="214282" y="3857628"/>
            <a:ext cx="8786874" cy="2857520"/>
          </a:xfrm>
          <a:prstGeom prst="flowChartInputOutpu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0" hangingPunct="0"/>
            <a:r>
              <a:rPr lang="uz-Cyrl-UZ" b="1" dirty="0" smtClean="0">
                <a:solidFill>
                  <a:schemeClr val="tx1"/>
                </a:solidFill>
                <a:latin typeface="Times New Roman" pitchFamily="18" charset="0"/>
                <a:ea typeface="Times New Roman" pitchFamily="18" charset="0"/>
                <a:cs typeface="Times New Roman" pitchFamily="18" charset="0"/>
              </a:rPr>
              <a:t>Muammoli metod</a:t>
            </a:r>
            <a:endParaRPr lang="ru-RU" dirty="0" smtClean="0">
              <a:solidFill>
                <a:schemeClr val="tx1"/>
              </a:solidFill>
              <a:latin typeface="Arial" pitchFamily="34" charset="0"/>
              <a:cs typeface="Arial" pitchFamily="34" charset="0"/>
            </a:endParaRPr>
          </a:p>
          <a:p>
            <a:pPr lvl="0" algn="just" eaLnBrk="0" hangingPunct="0"/>
            <a:r>
              <a:rPr lang="uz-Cyrl-UZ" dirty="0" smtClean="0">
                <a:solidFill>
                  <a:schemeClr val="tx1"/>
                </a:solidFill>
                <a:latin typeface="Times New Roman" pitchFamily="18" charset="0"/>
                <a:ea typeface="Times New Roman" pitchFamily="18" charset="0"/>
                <a:cs typeface="Times New Roman" pitchFamily="18" charset="0"/>
              </a:rPr>
              <a:t>Muammoli metodning mohiyati mashg‘ulotlar jarayonida muammoli vaziyatlarni yaratish va echishdan iborat bo‘lib uning asosida didaktik ziddiyatlar yotadi. Muammoli ta’lim konsepsiyasining asosiy tushunchalari «muammoli vaziyat» «muammo», «muammoni topish» kabilar hisoblanadi.</a:t>
            </a:r>
            <a:endParaRPr lang="uz-Cyrl-UZ" dirty="0" smtClean="0">
              <a:solidFill>
                <a:schemeClr val="tx1"/>
              </a:solidFill>
              <a:latin typeface="Arial" pitchFamily="34" charset="0"/>
              <a:cs typeface="Arial" pitchFamily="34" charset="0"/>
            </a:endParaRPr>
          </a:p>
        </p:txBody>
      </p:sp>
    </p:spTree>
  </p:cSld>
  <p:clrMapOvr>
    <a:masterClrMapping/>
  </p:clrMapOvr>
  <p:transition spd="slow">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214282" y="1357298"/>
            <a:ext cx="8715436"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Xorijiy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ta’limda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so‘nggi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yillarda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qator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atamalar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ishlatilmoqda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Bularga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tyutor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edvayzer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fasilitator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moderator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tushunchalari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TYUTOR -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Tutorem-lotincha</a:t>
            </a:r>
            <a:r>
              <a:rPr kumimoji="0" lang="en-US" sz="2000" b="0"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ustoz</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murabbiy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vazifasini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bajaradi.Ba’zi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hollarda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ma’ruza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o‘qituvchisi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tinglovchi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orasidagi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bog‘lovchi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rolini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ham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Bunda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ma’ruachi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tomonidan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berilgan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bilimlarni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egallashda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maslahatchi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ustoz</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rolini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EDVAYZER (advisor)-</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fransuzcha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avisen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o‘ylamoq</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tinglovchilarning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individual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holda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bitiruv</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malakaviy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kurs</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loyixalarini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bajarishda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maslahatchi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rolini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FASILITATOR</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ingliz</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tilida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facilitator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latincha</a:t>
            </a:r>
            <a:r>
              <a:rPr kumimoji="0" lang="en-US" sz="2000" b="0" i="1"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facilis</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–engil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qulay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guruhlardagi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faoliyat</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natijasini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samarali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baholash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ilmiy</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echimini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topishga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yo‘naltirish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guruhdagi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komunikatsiyani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rivojlantirish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kabi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vazifalarni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bajaradi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MODERATOR</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Qabul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qilingan</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qoidalarga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amal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tekshiradi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tinglovchilarning</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mustaqil</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fikrlash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qobiliyatlarni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rivojlantirish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bilish</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faolyatini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faollashtirishga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yordam</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beradi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Ma’lumotni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seminarni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treninglar</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davra</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suhbatlarini</a:t>
            </a:r>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boshqaradi</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Прямоугольник с двумя вырезанными противолежащими углами 2"/>
          <p:cNvSpPr/>
          <p:nvPr/>
        </p:nvSpPr>
        <p:spPr>
          <a:xfrm>
            <a:off x="285720" y="571480"/>
            <a:ext cx="8572560" cy="857256"/>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rgbClr val="7030A0"/>
                </a:solidFill>
                <a:latin typeface="Times New Roman" pitchFamily="18" charset="0"/>
                <a:ea typeface="Times New Roman" pitchFamily="18" charset="0"/>
                <a:cs typeface="Times New Roman" pitchFamily="18" charset="0"/>
              </a:rPr>
              <a:t>F)</a:t>
            </a:r>
            <a:r>
              <a:rPr lang="en-US" sz="2400" b="1" dirty="0" err="1" smtClean="0">
                <a:solidFill>
                  <a:srgbClr val="7030A0"/>
                </a:solidFill>
                <a:latin typeface="Times New Roman" pitchFamily="18" charset="0"/>
                <a:ea typeface="Times New Roman" pitchFamily="18" charset="0"/>
                <a:cs typeface="Times New Roman" pitchFamily="18" charset="0"/>
              </a:rPr>
              <a:t>Xorijiy</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ta’limda</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tyutor</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edvayzer</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fasilitator</a:t>
            </a:r>
            <a:endParaRPr lang="ru-RU" sz="2400" b="1" dirty="0" smtClean="0">
              <a:solidFill>
                <a:srgbClr val="7030A0"/>
              </a:solidFill>
              <a:latin typeface="Arial" pitchFamily="34" charset="0"/>
              <a:cs typeface="Arial" pitchFamily="34" charset="0"/>
            </a:endParaRPr>
          </a:p>
          <a:p>
            <a:pPr lvl="0" algn="ctr" eaLnBrk="0" hangingPunct="0"/>
            <a:r>
              <a:rPr lang="en-US" sz="2400" b="1" dirty="0" err="1" smtClean="0">
                <a:solidFill>
                  <a:srgbClr val="7030A0"/>
                </a:solidFill>
                <a:latin typeface="Times New Roman" pitchFamily="18" charset="0"/>
                <a:ea typeface="Times New Roman" pitchFamily="18" charset="0"/>
                <a:cs typeface="Times New Roman" pitchFamily="18" charset="0"/>
              </a:rPr>
              <a:t>va</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moderatorlik</a:t>
            </a:r>
            <a:r>
              <a:rPr lang="en-US" sz="2400" b="1" dirty="0" smtClean="0">
                <a:solidFill>
                  <a:srgbClr val="7030A0"/>
                </a:solidFill>
                <a:latin typeface="Times New Roman" pitchFamily="18" charset="0"/>
                <a:ea typeface="Times New Roman" pitchFamily="18" charset="0"/>
                <a:cs typeface="Times New Roman" pitchFamily="18" charset="0"/>
              </a:rPr>
              <a:t> </a:t>
            </a:r>
            <a:r>
              <a:rPr lang="en-US" sz="2400" b="1" dirty="0" err="1" smtClean="0">
                <a:solidFill>
                  <a:srgbClr val="7030A0"/>
                </a:solidFill>
                <a:latin typeface="Times New Roman" pitchFamily="18" charset="0"/>
                <a:ea typeface="Times New Roman" pitchFamily="18" charset="0"/>
                <a:cs typeface="Times New Roman" pitchFamily="18" charset="0"/>
              </a:rPr>
              <a:t>faoliyati</a:t>
            </a:r>
            <a:endParaRPr lang="ru-RU" sz="2400" b="1" dirty="0" smtClean="0">
              <a:solidFill>
                <a:srgbClr val="7030A0"/>
              </a:solidFill>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5894</TotalTime>
  <Words>2039</Words>
  <Application>Microsoft Office PowerPoint</Application>
  <PresentationFormat>Экран (4:3)</PresentationFormat>
  <Paragraphs>210</Paragraphs>
  <Slides>30</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30</vt:i4>
      </vt:variant>
    </vt:vector>
  </HeadingPairs>
  <TitlesOfParts>
    <vt:vector size="39" baseType="lpstr">
      <vt:lpstr>Aharoni</vt:lpstr>
      <vt:lpstr>Algerian</vt:lpstr>
      <vt:lpstr>Arial</vt:lpstr>
      <vt:lpstr>Arial Black</vt:lpstr>
      <vt:lpstr>Courier New</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315</cp:revision>
  <dcterms:created xsi:type="dcterms:W3CDTF">2017-11-10T07:08:34Z</dcterms:created>
  <dcterms:modified xsi:type="dcterms:W3CDTF">2019-05-28T10:39:19Z</dcterms:modified>
</cp:coreProperties>
</file>