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38" d="100"/>
          <a:sy n="38" d="100"/>
        </p:scale>
        <p:origin x="-510" y="-10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396264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2832521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270804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37868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3760444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3034452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29365827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2315563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354302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1421338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E76E735-4859-4EE5-9E80-0AB547DDEEA1}"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799630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2162778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1636774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17373837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9348368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C5A966F-F2F8-41D9-A596-52A026E366D2}" type="datetimeFigureOut">
              <a:rPr lang="ru-RU" smtClean="0"/>
              <a:pPr/>
              <a:t>16.10.2019</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41529781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C5A966F-F2F8-41D9-A596-52A026E366D2}" type="datetimeFigureOut">
              <a:rPr lang="ru-RU" smtClean="0"/>
              <a:pPr/>
              <a:t>16.10.2019</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E76E735-4859-4EE5-9E80-0AB547DDEEA1}" type="slidenum">
              <a:rPr lang="ru-RU" smtClean="0"/>
              <a:pPr/>
              <a:t>‹#›</a:t>
            </a:fld>
            <a:endParaRPr lang="ru-RU"/>
          </a:p>
        </p:txBody>
      </p:sp>
    </p:spTree>
    <p:extLst>
      <p:ext uri="{BB962C8B-B14F-4D97-AF65-F5344CB8AC3E}">
        <p14:creationId xmlns:p14="http://schemas.microsoft.com/office/powerpoint/2010/main" xmlns="" val="22918903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88761" y="1394086"/>
            <a:ext cx="8529403" cy="3912432"/>
          </a:xfrm>
        </p:spPr>
        <p:txBody>
          <a:bodyPr>
            <a:normAutofit/>
          </a:bodyPr>
          <a:lstStyle/>
          <a:p>
            <a:pPr algn="ctr"/>
            <a:r>
              <a:rPr lang="uz-Cyrl-UZ" b="1" dirty="0">
                <a:solidFill>
                  <a:srgbClr val="FF0000"/>
                </a:solidFill>
              </a:rPr>
              <a:t>2-Mavzu:</a:t>
            </a:r>
            <a:r>
              <a:rPr lang="uz-Cyrl-UZ" b="1" dirty="0"/>
              <a:t> </a:t>
            </a:r>
            <a:r>
              <a:rPr lang="en-US" b="1" dirty="0" err="1"/>
              <a:t>Servis</a:t>
            </a:r>
            <a:r>
              <a:rPr lang="en-US" b="1" dirty="0"/>
              <a:t> </a:t>
            </a:r>
            <a:r>
              <a:rPr lang="en-US" b="1" dirty="0" err="1"/>
              <a:t>korxonalarini</a:t>
            </a:r>
            <a:r>
              <a:rPr lang="en-US" b="1" dirty="0"/>
              <a:t> </a:t>
            </a:r>
            <a:r>
              <a:rPr lang="en-US" b="1" dirty="0" err="1"/>
              <a:t>turlari</a:t>
            </a:r>
            <a:r>
              <a:rPr lang="en-US" b="1" dirty="0"/>
              <a:t> </a:t>
            </a:r>
            <a:r>
              <a:rPr lang="en-US" b="1" dirty="0" err="1"/>
              <a:t>va</a:t>
            </a:r>
            <a:r>
              <a:rPr lang="en-US" b="1" dirty="0"/>
              <a:t> </a:t>
            </a:r>
            <a:r>
              <a:rPr lang="en-US" b="1" dirty="0" err="1"/>
              <a:t>klassifikatsiyasi</a:t>
            </a:r>
            <a:r>
              <a:rPr lang="en-US" b="1" dirty="0"/>
              <a:t>.</a:t>
            </a:r>
            <a:r>
              <a:rPr lang="ru-RU" b="1" dirty="0"/>
              <a:t/>
            </a:r>
            <a:br>
              <a:rPr lang="ru-RU" b="1" dirty="0"/>
            </a:br>
            <a:endParaRPr lang="ru-RU" dirty="0"/>
          </a:p>
        </p:txBody>
      </p:sp>
    </p:spTree>
    <p:extLst>
      <p:ext uri="{BB962C8B-B14F-4D97-AF65-F5344CB8AC3E}">
        <p14:creationId xmlns:p14="http://schemas.microsoft.com/office/powerpoint/2010/main" xmlns="" val="1412891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026" y="624109"/>
            <a:ext cx="9840705" cy="5686750"/>
          </a:xfrm>
        </p:spPr>
        <p:txBody>
          <a:bodyPr>
            <a:normAutofit/>
          </a:bodyPr>
          <a:lstStyle/>
          <a:p>
            <a:pPr algn="ctr"/>
            <a:r>
              <a:rPr lang="en-US" dirty="0"/>
              <a:t> </a:t>
            </a:r>
            <a:r>
              <a:rPr lang="en-US" b="1" dirty="0" err="1"/>
              <a:t>Reja</a:t>
            </a:r>
            <a:r>
              <a:rPr lang="en-US" b="1" dirty="0"/>
              <a:t>:</a:t>
            </a:r>
            <a:r>
              <a:rPr lang="ru-RU" dirty="0"/>
              <a:t/>
            </a:r>
            <a:br>
              <a:rPr lang="ru-RU" dirty="0"/>
            </a:br>
            <a:r>
              <a:rPr lang="en-US" dirty="0" smtClean="0"/>
              <a:t>1</a:t>
            </a:r>
            <a:r>
              <a:rPr lang="en-US" dirty="0"/>
              <a:t>. </a:t>
            </a:r>
            <a:r>
              <a:rPr lang="en-US" dirty="0" err="1"/>
              <a:t>Servis</a:t>
            </a:r>
            <a:r>
              <a:rPr lang="en-US" dirty="0"/>
              <a:t> </a:t>
            </a:r>
            <a:r>
              <a:rPr lang="en-US" dirty="0" err="1"/>
              <a:t>korxonalarini</a:t>
            </a:r>
            <a:r>
              <a:rPr lang="en-US" dirty="0"/>
              <a:t> </a:t>
            </a:r>
            <a:r>
              <a:rPr lang="en-US" dirty="0" err="1"/>
              <a:t>turlari</a:t>
            </a:r>
            <a:r>
              <a:rPr lang="en-US" dirty="0"/>
              <a:t> </a:t>
            </a:r>
            <a:r>
              <a:rPr lang="en-US" dirty="0" err="1"/>
              <a:t>va</a:t>
            </a:r>
            <a:r>
              <a:rPr lang="en-US" dirty="0"/>
              <a:t> </a:t>
            </a:r>
            <a:r>
              <a:rPr lang="en-US" dirty="0" err="1"/>
              <a:t>ularni</a:t>
            </a:r>
            <a:r>
              <a:rPr lang="en-US" dirty="0"/>
              <a:t> </a:t>
            </a:r>
            <a:r>
              <a:rPr lang="en-US" dirty="0" err="1"/>
              <a:t>klassifikatsiyasi</a:t>
            </a:r>
            <a:r>
              <a:rPr lang="en-US" dirty="0"/>
              <a:t>.</a:t>
            </a:r>
            <a:r>
              <a:rPr lang="ru-RU" dirty="0"/>
              <a:t/>
            </a:r>
            <a:br>
              <a:rPr lang="ru-RU" dirty="0"/>
            </a:br>
            <a:r>
              <a:rPr lang="en-US" dirty="0" smtClean="0"/>
              <a:t>2</a:t>
            </a:r>
            <a:r>
              <a:rPr lang="en-US" dirty="0"/>
              <a:t>. </a:t>
            </a:r>
            <a:r>
              <a:rPr lang="en-US" dirty="0" err="1"/>
              <a:t>Extiyot</a:t>
            </a:r>
            <a:r>
              <a:rPr lang="en-US" dirty="0"/>
              <a:t> </a:t>
            </a:r>
            <a:r>
              <a:rPr lang="en-US" dirty="0" err="1"/>
              <a:t>qismlar</a:t>
            </a:r>
            <a:r>
              <a:rPr lang="en-US" dirty="0"/>
              <a:t> </a:t>
            </a:r>
            <a:r>
              <a:rPr lang="en-US" dirty="0" err="1"/>
              <a:t>bilan</a:t>
            </a:r>
            <a:r>
              <a:rPr lang="en-US" dirty="0"/>
              <a:t> </a:t>
            </a:r>
            <a:r>
              <a:rPr lang="en-US" dirty="0" err="1"/>
              <a:t>ta’minlash</a:t>
            </a:r>
            <a:r>
              <a:rPr lang="en-US" dirty="0"/>
              <a:t> </a:t>
            </a:r>
            <a:r>
              <a:rPr lang="en-US" dirty="0" err="1"/>
              <a:t>tizimi</a:t>
            </a:r>
            <a:r>
              <a:rPr lang="en-US" dirty="0"/>
              <a:t>.</a:t>
            </a:r>
            <a:r>
              <a:rPr lang="ru-RU" dirty="0"/>
              <a:t/>
            </a:r>
            <a:br>
              <a:rPr lang="ru-RU" dirty="0"/>
            </a:br>
            <a:r>
              <a:rPr lang="en-US" dirty="0"/>
              <a:t>            </a:t>
            </a:r>
            <a:r>
              <a:rPr lang="uz-Latn-UZ" dirty="0"/>
              <a:t>3</a:t>
            </a:r>
            <a:r>
              <a:rPr lang="en-US" dirty="0" smtClean="0"/>
              <a:t>. </a:t>
            </a:r>
            <a:r>
              <a:rPr lang="en-US" dirty="0" err="1"/>
              <a:t>Servis</a:t>
            </a:r>
            <a:r>
              <a:rPr lang="en-US" dirty="0"/>
              <a:t> </a:t>
            </a:r>
            <a:r>
              <a:rPr lang="en-US" dirty="0" err="1"/>
              <a:t>korxonalarini</a:t>
            </a:r>
            <a:r>
              <a:rPr lang="en-US" dirty="0"/>
              <a:t> </a:t>
            </a:r>
            <a:r>
              <a:rPr lang="en-US" dirty="0" err="1"/>
              <a:t>turlari</a:t>
            </a:r>
            <a:r>
              <a:rPr lang="en-US" dirty="0"/>
              <a:t> </a:t>
            </a:r>
            <a:r>
              <a:rPr lang="en-US" dirty="0" err="1"/>
              <a:t>va</a:t>
            </a:r>
            <a:r>
              <a:rPr lang="en-US" dirty="0"/>
              <a:t> </a:t>
            </a:r>
            <a:r>
              <a:rPr lang="en-US" dirty="0" err="1"/>
              <a:t>ularni</a:t>
            </a:r>
            <a:r>
              <a:rPr lang="en-US" dirty="0"/>
              <a:t> </a:t>
            </a:r>
            <a:r>
              <a:rPr lang="en-US" dirty="0" err="1"/>
              <a:t>klassifikatsiyasi</a:t>
            </a:r>
            <a:r>
              <a:rPr lang="en-US" dirty="0"/>
              <a:t> </a:t>
            </a:r>
            <a:endParaRPr lang="ru-RU" dirty="0"/>
          </a:p>
        </p:txBody>
      </p:sp>
    </p:spTree>
    <p:extLst>
      <p:ext uri="{BB962C8B-B14F-4D97-AF65-F5344CB8AC3E}">
        <p14:creationId xmlns:p14="http://schemas.microsoft.com/office/powerpoint/2010/main" xmlns="" val="2413547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584615"/>
            <a:ext cx="9803567" cy="5906125"/>
          </a:xfrm>
        </p:spPr>
        <p:txBody>
          <a:bodyPr>
            <a:normAutofit fontScale="90000"/>
          </a:bodyPr>
          <a:lstStyle/>
          <a:p>
            <a:r>
              <a:rPr lang="uz-Latn-UZ" sz="2800" dirty="0" smtClean="0"/>
              <a:t>   </a:t>
            </a:r>
            <a:r>
              <a:rPr lang="en-US" sz="2800" dirty="0" err="1" smtClean="0"/>
              <a:t>Xozirgi</a:t>
            </a:r>
            <a:r>
              <a:rPr lang="en-US" sz="2800" dirty="0" smtClean="0"/>
              <a:t> </a:t>
            </a:r>
            <a:r>
              <a:rPr lang="en-US" sz="2800" dirty="0" err="1"/>
              <a:t>vaqtda</a:t>
            </a:r>
            <a:r>
              <a:rPr lang="en-US" sz="2800" dirty="0"/>
              <a:t> </a:t>
            </a:r>
            <a:r>
              <a:rPr lang="en-US" sz="2800" dirty="0" err="1"/>
              <a:t>bizda</a:t>
            </a:r>
            <a:r>
              <a:rPr lang="en-US" sz="2800" dirty="0"/>
              <a:t> </a:t>
            </a:r>
            <a:r>
              <a:rPr lang="en-US" sz="2800" dirty="0" err="1"/>
              <a:t>va</a:t>
            </a:r>
            <a:r>
              <a:rPr lang="en-US" sz="2800" dirty="0"/>
              <a:t> </a:t>
            </a:r>
            <a:r>
              <a:rPr lang="en-US" sz="2800" dirty="0" err="1"/>
              <a:t>chet</a:t>
            </a:r>
            <a:r>
              <a:rPr lang="en-US" sz="2800" dirty="0"/>
              <a:t> </a:t>
            </a:r>
            <a:r>
              <a:rPr lang="en-US" sz="2800" dirty="0" err="1"/>
              <a:t>mamalakatlarda</a:t>
            </a:r>
            <a:r>
              <a:rPr lang="en-US" sz="2800" dirty="0"/>
              <a:t> </a:t>
            </a:r>
            <a:r>
              <a:rPr lang="en-US" sz="2800" dirty="0" err="1"/>
              <a:t>korxonalar</a:t>
            </a:r>
            <a:r>
              <a:rPr lang="en-US" sz="2800" dirty="0"/>
              <a:t> </a:t>
            </a:r>
            <a:r>
              <a:rPr lang="en-US" sz="2800" dirty="0" err="1"/>
              <a:t>servisi</a:t>
            </a:r>
            <a:r>
              <a:rPr lang="en-US" sz="2800" dirty="0"/>
              <a:t> </a:t>
            </a:r>
            <a:r>
              <a:rPr lang="en-US" sz="2800" dirty="0" err="1"/>
              <a:t>turli</a:t>
            </a:r>
            <a:r>
              <a:rPr lang="en-US" sz="2800" dirty="0"/>
              <a:t> </a:t>
            </a:r>
            <a:r>
              <a:rPr lang="en-US" sz="2800" dirty="0" err="1"/>
              <a:t>xarakterdagi</a:t>
            </a:r>
            <a:r>
              <a:rPr lang="en-US" sz="2800" dirty="0"/>
              <a:t> </a:t>
            </a:r>
            <a:r>
              <a:rPr lang="en-US" sz="2800" dirty="0" err="1"/>
              <a:t>funksiyalarni</a:t>
            </a:r>
            <a:r>
              <a:rPr lang="en-US" sz="2800" dirty="0"/>
              <a:t> </a:t>
            </a:r>
            <a:r>
              <a:rPr lang="en-US" sz="2800" dirty="0" err="1"/>
              <a:t>bajarishga</a:t>
            </a:r>
            <a:r>
              <a:rPr lang="en-US" sz="2800" dirty="0"/>
              <a:t> </a:t>
            </a:r>
            <a:r>
              <a:rPr lang="en-US" sz="2800" dirty="0" err="1"/>
              <a:t>molik</a:t>
            </a:r>
            <a:r>
              <a:rPr lang="en-US" sz="2800" dirty="0"/>
              <a:t> </a:t>
            </a:r>
            <a:r>
              <a:rPr lang="en-US" sz="2800" dirty="0" err="1"/>
              <a:t>bo‘lib</a:t>
            </a:r>
            <a:r>
              <a:rPr lang="en-US" sz="2800" dirty="0"/>
              <a:t>:  </a:t>
            </a:r>
            <a:r>
              <a:rPr lang="en-US" sz="2800" dirty="0" err="1"/>
              <a:t>ularga</a:t>
            </a:r>
            <a:r>
              <a:rPr lang="en-US" sz="2800" dirty="0"/>
              <a:t> </a:t>
            </a:r>
            <a:r>
              <a:rPr lang="en-US" sz="2800" dirty="0" err="1"/>
              <a:t>yangi</a:t>
            </a:r>
            <a:r>
              <a:rPr lang="en-US" sz="2800" dirty="0"/>
              <a:t> </a:t>
            </a:r>
            <a:r>
              <a:rPr lang="en-US" sz="2800" dirty="0" err="1"/>
              <a:t>va</a:t>
            </a:r>
            <a:r>
              <a:rPr lang="en-US" sz="2800" dirty="0"/>
              <a:t> </a:t>
            </a:r>
            <a:r>
              <a:rPr lang="en-US" sz="2800" dirty="0" err="1"/>
              <a:t>eski</a:t>
            </a:r>
            <a:r>
              <a:rPr lang="en-US" sz="2800" dirty="0"/>
              <a:t> </a:t>
            </a:r>
            <a:r>
              <a:rPr lang="en-US" sz="2800" dirty="0" err="1"/>
              <a:t>mashina-jixozlarni</a:t>
            </a:r>
            <a:r>
              <a:rPr lang="en-US" sz="2800" dirty="0"/>
              <a:t> </a:t>
            </a:r>
            <a:r>
              <a:rPr lang="en-US" sz="2800" dirty="0" err="1"/>
              <a:t>sotib</a:t>
            </a:r>
            <a:r>
              <a:rPr lang="en-US" sz="2800" dirty="0"/>
              <a:t> </a:t>
            </a:r>
            <a:r>
              <a:rPr lang="en-US" sz="2800" dirty="0" err="1"/>
              <a:t>olish</a:t>
            </a:r>
            <a:r>
              <a:rPr lang="en-US" sz="2800" dirty="0"/>
              <a:t> </a:t>
            </a:r>
            <a:r>
              <a:rPr lang="en-US" sz="2800" dirty="0" err="1"/>
              <a:t>va</a:t>
            </a:r>
            <a:r>
              <a:rPr lang="en-US" sz="2800" dirty="0"/>
              <a:t> </a:t>
            </a:r>
            <a:r>
              <a:rPr lang="en-US" sz="2800" dirty="0" err="1"/>
              <a:t>sotish</a:t>
            </a:r>
            <a:r>
              <a:rPr lang="en-US" sz="2800" dirty="0"/>
              <a:t>, </a:t>
            </a:r>
            <a:r>
              <a:rPr lang="en-US" sz="2800" dirty="0" err="1"/>
              <a:t>moylarni</a:t>
            </a:r>
            <a:r>
              <a:rPr lang="en-US" sz="2800" dirty="0"/>
              <a:t> </a:t>
            </a:r>
            <a:r>
              <a:rPr lang="en-US" sz="2800" dirty="0" err="1"/>
              <a:t>sotish</a:t>
            </a:r>
            <a:r>
              <a:rPr lang="en-US" sz="2800" dirty="0"/>
              <a:t>, </a:t>
            </a:r>
            <a:r>
              <a:rPr lang="en-US" sz="2800" dirty="0" err="1"/>
              <a:t>zaxira</a:t>
            </a:r>
            <a:r>
              <a:rPr lang="en-US" sz="2800" dirty="0"/>
              <a:t> </a:t>
            </a:r>
            <a:r>
              <a:rPr lang="en-US" sz="2800" dirty="0" err="1"/>
              <a:t>qismlarni</a:t>
            </a:r>
            <a:r>
              <a:rPr lang="en-US" sz="2800" dirty="0"/>
              <a:t> </a:t>
            </a:r>
            <a:r>
              <a:rPr lang="en-US" sz="2800" dirty="0" err="1"/>
              <a:t>sotish</a:t>
            </a:r>
            <a:r>
              <a:rPr lang="en-US" sz="2800" dirty="0"/>
              <a:t>, </a:t>
            </a:r>
            <a:r>
              <a:rPr lang="en-US" sz="2800" dirty="0" err="1"/>
              <a:t>texnik</a:t>
            </a:r>
            <a:r>
              <a:rPr lang="en-US" sz="2800" dirty="0"/>
              <a:t> </a:t>
            </a:r>
            <a:r>
              <a:rPr lang="en-US" sz="2800" dirty="0" err="1"/>
              <a:t>xizmat</a:t>
            </a:r>
            <a:r>
              <a:rPr lang="en-US" sz="2800" dirty="0"/>
              <a:t> (TX) </a:t>
            </a:r>
            <a:r>
              <a:rPr lang="en-US" sz="2800" dirty="0" err="1"/>
              <a:t>va</a:t>
            </a:r>
            <a:r>
              <a:rPr lang="en-US" sz="2800" dirty="0"/>
              <a:t> </a:t>
            </a:r>
            <a:r>
              <a:rPr lang="en-US" sz="2800" dirty="0" err="1"/>
              <a:t>texnik</a:t>
            </a:r>
            <a:r>
              <a:rPr lang="en-US" sz="2800" dirty="0"/>
              <a:t> </a:t>
            </a:r>
            <a:r>
              <a:rPr lang="en-US" sz="2800" dirty="0" err="1"/>
              <a:t>ta’mirlash</a:t>
            </a:r>
            <a:r>
              <a:rPr lang="en-US" sz="2800" dirty="0"/>
              <a:t> (TT) </a:t>
            </a:r>
            <a:r>
              <a:rPr lang="en-US" sz="2800" dirty="0" err="1"/>
              <a:t>va</a:t>
            </a:r>
            <a:r>
              <a:rPr lang="en-US" sz="2800" dirty="0"/>
              <a:t> </a:t>
            </a:r>
            <a:r>
              <a:rPr lang="en-US" sz="2800" dirty="0" err="1"/>
              <a:t>mashinalarni</a:t>
            </a:r>
            <a:r>
              <a:rPr lang="en-US" sz="2800" dirty="0"/>
              <a:t> </a:t>
            </a:r>
            <a:r>
              <a:rPr lang="en-US" sz="2800" dirty="0" err="1"/>
              <a:t>diagnostikalash</a:t>
            </a:r>
            <a:r>
              <a:rPr lang="en-US" sz="2800" dirty="0"/>
              <a:t> </a:t>
            </a:r>
            <a:r>
              <a:rPr lang="en-US" sz="2800" dirty="0" err="1"/>
              <a:t>bo‘yicha</a:t>
            </a:r>
            <a:r>
              <a:rPr lang="en-US" sz="2800" dirty="0"/>
              <a:t> </a:t>
            </a:r>
            <a:r>
              <a:rPr lang="en-US" sz="2800" dirty="0" err="1"/>
              <a:t>ishlar</a:t>
            </a:r>
            <a:r>
              <a:rPr lang="en-US" sz="2800" dirty="0"/>
              <a:t> </a:t>
            </a:r>
            <a:r>
              <a:rPr lang="en-US" sz="2800" dirty="0" err="1"/>
              <a:t>kiradi</a:t>
            </a:r>
            <a:r>
              <a:rPr lang="en-US" sz="2800" dirty="0"/>
              <a:t>. Bu </a:t>
            </a:r>
            <a:r>
              <a:rPr lang="en-US" sz="2800" dirty="0" err="1"/>
              <a:t>esa</a:t>
            </a:r>
            <a:r>
              <a:rPr lang="en-US" sz="2800" dirty="0"/>
              <a:t> </a:t>
            </a:r>
            <a:r>
              <a:rPr lang="en-US" sz="2800" dirty="0" err="1"/>
              <a:t>qo‘llanishi</a:t>
            </a:r>
            <a:r>
              <a:rPr lang="en-US" sz="2800" dirty="0"/>
              <a:t> </a:t>
            </a:r>
            <a:r>
              <a:rPr lang="en-US" sz="2800" dirty="0" err="1"/>
              <a:t>va</a:t>
            </a:r>
            <a:r>
              <a:rPr lang="en-US" sz="2800" dirty="0"/>
              <a:t> </a:t>
            </a:r>
            <a:r>
              <a:rPr lang="en-US" sz="2800" dirty="0" err="1"/>
              <a:t>xizmatlar</a:t>
            </a:r>
            <a:r>
              <a:rPr lang="en-US" sz="2800" dirty="0"/>
              <a:t> </a:t>
            </a:r>
            <a:r>
              <a:rPr lang="en-US" sz="2800" dirty="0" err="1"/>
              <a:t>bo‘yicha</a:t>
            </a:r>
            <a:r>
              <a:rPr lang="en-US" sz="2800" dirty="0"/>
              <a:t> </a:t>
            </a:r>
            <a:r>
              <a:rPr lang="en-US" sz="2800" dirty="0" err="1"/>
              <a:t>turli</a:t>
            </a:r>
            <a:r>
              <a:rPr lang="en-US" sz="2800" dirty="0"/>
              <a:t> </a:t>
            </a:r>
            <a:r>
              <a:rPr lang="en-US" sz="2800" dirty="0" err="1"/>
              <a:t>ustaxonalarni</a:t>
            </a:r>
            <a:r>
              <a:rPr lang="en-US" sz="2800" dirty="0"/>
              <a:t> </a:t>
            </a:r>
            <a:r>
              <a:rPr lang="en-US" sz="2800" dirty="0" err="1"/>
              <a:t>tashkil</a:t>
            </a:r>
            <a:r>
              <a:rPr lang="en-US" sz="2800" dirty="0"/>
              <a:t> </a:t>
            </a:r>
            <a:r>
              <a:rPr lang="en-US" sz="2800" dirty="0" err="1"/>
              <a:t>qilishga</a:t>
            </a:r>
            <a:r>
              <a:rPr lang="en-US" sz="2800" dirty="0"/>
              <a:t> </a:t>
            </a:r>
            <a:r>
              <a:rPr lang="en-US" sz="2800" dirty="0" err="1"/>
              <a:t>olib</a:t>
            </a:r>
            <a:r>
              <a:rPr lang="en-US" sz="2800" dirty="0"/>
              <a:t> </a:t>
            </a:r>
            <a:r>
              <a:rPr lang="en-US" sz="2800" dirty="0" err="1"/>
              <a:t>keldi</a:t>
            </a:r>
            <a:r>
              <a:rPr lang="en-US" sz="2800" dirty="0"/>
              <a:t>.</a:t>
            </a:r>
            <a:r>
              <a:rPr lang="ru-RU" sz="2800" dirty="0"/>
              <a:t/>
            </a:r>
            <a:br>
              <a:rPr lang="ru-RU" sz="2800" dirty="0"/>
            </a:br>
            <a:r>
              <a:rPr lang="en-US" sz="2800" dirty="0"/>
              <a:t>   </a:t>
            </a:r>
            <a:r>
              <a:rPr lang="en-US" sz="2800" dirty="0" err="1"/>
              <a:t>Davlat</a:t>
            </a:r>
            <a:r>
              <a:rPr lang="en-US" sz="2800" dirty="0"/>
              <a:t> </a:t>
            </a:r>
            <a:r>
              <a:rPr lang="en-US" sz="2800" dirty="0" err="1"/>
              <a:t>korxonalarini</a:t>
            </a:r>
            <a:r>
              <a:rPr lang="en-US" sz="2800" dirty="0"/>
              <a:t>, </a:t>
            </a:r>
            <a:r>
              <a:rPr lang="en-US" sz="2800" dirty="0" err="1"/>
              <a:t>xususiy</a:t>
            </a:r>
            <a:r>
              <a:rPr lang="en-US" sz="2800" dirty="0"/>
              <a:t> </a:t>
            </a:r>
            <a:r>
              <a:rPr lang="en-US" sz="2800" dirty="0" err="1"/>
              <a:t>korxonalarni</a:t>
            </a:r>
            <a:r>
              <a:rPr lang="en-US" sz="2800" dirty="0"/>
              <a:t> </a:t>
            </a:r>
            <a:r>
              <a:rPr lang="en-US" sz="2800" dirty="0" err="1"/>
              <a:t>va</a:t>
            </a:r>
            <a:r>
              <a:rPr lang="en-US" sz="2800" dirty="0"/>
              <a:t> </a:t>
            </a:r>
            <a:r>
              <a:rPr lang="en-US" sz="2800" dirty="0" err="1"/>
              <a:t>qo‘shma</a:t>
            </a:r>
            <a:r>
              <a:rPr lang="en-US" sz="2800" dirty="0"/>
              <a:t> </a:t>
            </a:r>
            <a:r>
              <a:rPr lang="en-US" sz="2800" dirty="0" err="1"/>
              <a:t>korxonalarni</a:t>
            </a:r>
            <a:r>
              <a:rPr lang="en-US" sz="2800" dirty="0"/>
              <a:t> </a:t>
            </a:r>
            <a:r>
              <a:rPr lang="en-US" sz="2800" dirty="0" err="1"/>
              <a:t>to‘xtovsiz</a:t>
            </a:r>
            <a:r>
              <a:rPr lang="en-US" sz="2800" dirty="0"/>
              <a:t> </a:t>
            </a:r>
            <a:r>
              <a:rPr lang="en-US" sz="2800" dirty="0" err="1"/>
              <a:t>ishlashini</a:t>
            </a:r>
            <a:r>
              <a:rPr lang="en-US" sz="2800" dirty="0"/>
              <a:t> </a:t>
            </a:r>
            <a:r>
              <a:rPr lang="en-US" sz="2800" dirty="0" err="1"/>
              <a:t>ta’minlashda</a:t>
            </a:r>
            <a:r>
              <a:rPr lang="en-US" sz="2800" dirty="0"/>
              <a:t> </a:t>
            </a:r>
            <a:r>
              <a:rPr lang="en-US" sz="2800" dirty="0" err="1"/>
              <a:t>mashina</a:t>
            </a:r>
            <a:r>
              <a:rPr lang="en-US" sz="2800" dirty="0"/>
              <a:t> </a:t>
            </a:r>
            <a:r>
              <a:rPr lang="en-US" sz="2800" dirty="0" err="1"/>
              <a:t>va</a:t>
            </a:r>
            <a:r>
              <a:rPr lang="en-US" sz="2800" dirty="0"/>
              <a:t> </a:t>
            </a:r>
            <a:r>
              <a:rPr lang="en-US" sz="2800" dirty="0" err="1"/>
              <a:t>jixozlarni</a:t>
            </a:r>
            <a:r>
              <a:rPr lang="en-US" sz="2800" dirty="0"/>
              <a:t> </a:t>
            </a:r>
            <a:r>
              <a:rPr lang="en-US" sz="2800" dirty="0" err="1"/>
              <a:t>ishlab</a:t>
            </a:r>
            <a:r>
              <a:rPr lang="en-US" sz="2800" dirty="0"/>
              <a:t> </a:t>
            </a:r>
            <a:r>
              <a:rPr lang="en-US" sz="2800" dirty="0" err="1"/>
              <a:t>chiqaruvchi</a:t>
            </a:r>
            <a:r>
              <a:rPr lang="en-US" sz="2800" dirty="0"/>
              <a:t>, </a:t>
            </a:r>
            <a:r>
              <a:rPr lang="en-US" sz="2800" dirty="0" err="1"/>
              <a:t>texnik</a:t>
            </a:r>
            <a:r>
              <a:rPr lang="en-US" sz="2800" dirty="0"/>
              <a:t> </a:t>
            </a:r>
            <a:r>
              <a:rPr lang="en-US" sz="2800" dirty="0" err="1"/>
              <a:t>xizmat</a:t>
            </a:r>
            <a:r>
              <a:rPr lang="en-US" sz="2800" dirty="0"/>
              <a:t> </a:t>
            </a:r>
            <a:r>
              <a:rPr lang="en-US" sz="2800" dirty="0" err="1"/>
              <a:t>ko‘rsatish</a:t>
            </a:r>
            <a:r>
              <a:rPr lang="en-US" sz="2800" dirty="0"/>
              <a:t> </a:t>
            </a:r>
            <a:r>
              <a:rPr lang="en-US" sz="2800" dirty="0" err="1"/>
              <a:t>ustaxonalari</a:t>
            </a:r>
            <a:r>
              <a:rPr lang="en-US" sz="2800" dirty="0"/>
              <a:t>, </a:t>
            </a:r>
            <a:r>
              <a:rPr lang="en-US" sz="2800" dirty="0" err="1"/>
              <a:t>texnik</a:t>
            </a:r>
            <a:r>
              <a:rPr lang="en-US" sz="2800" dirty="0"/>
              <a:t> </a:t>
            </a:r>
            <a:r>
              <a:rPr lang="en-US" sz="2800" dirty="0" err="1"/>
              <a:t>xizmat</a:t>
            </a:r>
            <a:r>
              <a:rPr lang="en-US" sz="2800" dirty="0"/>
              <a:t> </a:t>
            </a:r>
            <a:r>
              <a:rPr lang="en-US" sz="2800" dirty="0" err="1"/>
              <a:t>va</a:t>
            </a:r>
            <a:r>
              <a:rPr lang="en-US" sz="2800" dirty="0"/>
              <a:t> </a:t>
            </a:r>
            <a:r>
              <a:rPr lang="en-US" sz="2800" dirty="0" err="1"/>
              <a:t>ta’mirlash</a:t>
            </a:r>
            <a:r>
              <a:rPr lang="en-US" sz="2800" dirty="0"/>
              <a:t> </a:t>
            </a:r>
            <a:r>
              <a:rPr lang="en-US" sz="2800" dirty="0" err="1"/>
              <a:t>nomalari</a:t>
            </a:r>
            <a:r>
              <a:rPr lang="en-US" sz="2800" dirty="0"/>
              <a:t>, </a:t>
            </a:r>
            <a:r>
              <a:rPr lang="en-US" sz="2800" dirty="0" err="1"/>
              <a:t>mashina-jixozlarga</a:t>
            </a:r>
            <a:r>
              <a:rPr lang="en-US" sz="2800" dirty="0"/>
              <a:t> </a:t>
            </a:r>
            <a:r>
              <a:rPr lang="en-US" sz="2800" dirty="0" err="1"/>
              <a:t>xizmat</a:t>
            </a:r>
            <a:r>
              <a:rPr lang="en-US" sz="2800" dirty="0"/>
              <a:t> </a:t>
            </a:r>
            <a:r>
              <a:rPr lang="en-US" sz="2800" dirty="0" err="1"/>
              <a:t>ko‘rsatuvchilarni</a:t>
            </a:r>
            <a:r>
              <a:rPr lang="en-US" sz="2800" dirty="0"/>
              <a:t> </a:t>
            </a:r>
            <a:r>
              <a:rPr lang="en-US" sz="2800" dirty="0" err="1"/>
              <a:t>tajribalari</a:t>
            </a:r>
            <a:r>
              <a:rPr lang="en-US" sz="2800" dirty="0"/>
              <a:t> </a:t>
            </a:r>
            <a:r>
              <a:rPr lang="en-US" sz="2800" dirty="0" err="1"/>
              <a:t>katta</a:t>
            </a:r>
            <a:r>
              <a:rPr lang="en-US" sz="2800" dirty="0"/>
              <a:t> </a:t>
            </a:r>
            <a:r>
              <a:rPr lang="en-US" sz="2800" dirty="0" err="1"/>
              <a:t>rol</a:t>
            </a:r>
            <a:r>
              <a:rPr lang="en-US" sz="2800" dirty="0"/>
              <a:t> </a:t>
            </a:r>
            <a:r>
              <a:rPr lang="en-US" sz="2800" dirty="0" err="1"/>
              <a:t>o‘ynaydi</a:t>
            </a:r>
            <a:r>
              <a:rPr lang="en-US" sz="2800" dirty="0"/>
              <a:t>.</a:t>
            </a:r>
            <a:r>
              <a:rPr lang="ru-RU" sz="2800" dirty="0"/>
              <a:t/>
            </a:r>
            <a:br>
              <a:rPr lang="ru-RU" sz="2800" dirty="0"/>
            </a:br>
            <a:endParaRPr lang="ru-RU" sz="2800" dirty="0"/>
          </a:p>
        </p:txBody>
      </p:sp>
    </p:spTree>
    <p:extLst>
      <p:ext uri="{BB962C8B-B14F-4D97-AF65-F5344CB8AC3E}">
        <p14:creationId xmlns:p14="http://schemas.microsoft.com/office/powerpoint/2010/main" xmlns="" val="20666623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8919" y="624110"/>
            <a:ext cx="9855694" cy="5926592"/>
          </a:xfrm>
        </p:spPr>
        <p:txBody>
          <a:bodyPr>
            <a:normAutofit/>
          </a:bodyPr>
          <a:lstStyle/>
          <a:p>
            <a:r>
              <a:rPr lang="uz-Latn-UZ" dirty="0" smtClean="0"/>
              <a:t>        </a:t>
            </a:r>
            <a:r>
              <a:rPr lang="en-US" b="1" dirty="0" err="1" smtClean="0"/>
              <a:t>Servis</a:t>
            </a:r>
            <a:r>
              <a:rPr lang="en-US" b="1" dirty="0" smtClean="0"/>
              <a:t> </a:t>
            </a:r>
            <a:r>
              <a:rPr lang="en-US" b="1" dirty="0" err="1"/>
              <a:t>obektlariga</a:t>
            </a:r>
            <a:r>
              <a:rPr lang="en-US" b="1" dirty="0"/>
              <a:t> </a:t>
            </a:r>
            <a:r>
              <a:rPr lang="en-US" b="1" dirty="0" err="1"/>
              <a:t>quyidagilar</a:t>
            </a:r>
            <a:r>
              <a:rPr lang="en-US" b="1" dirty="0"/>
              <a:t> </a:t>
            </a:r>
            <a:r>
              <a:rPr lang="en-US" b="1" dirty="0" err="1"/>
              <a:t>kiradi</a:t>
            </a:r>
            <a:r>
              <a:rPr lang="en-US" b="1" dirty="0"/>
              <a:t>:</a:t>
            </a:r>
            <a:r>
              <a:rPr lang="ru-RU" b="1" dirty="0"/>
              <a:t/>
            </a:r>
            <a:br>
              <a:rPr lang="ru-RU" b="1" dirty="0"/>
            </a:br>
            <a:r>
              <a:rPr lang="en-US" dirty="0"/>
              <a:t>- </a:t>
            </a:r>
            <a:r>
              <a:rPr lang="en-US" dirty="0" err="1"/>
              <a:t>yigiruv</a:t>
            </a:r>
            <a:r>
              <a:rPr lang="en-US" dirty="0"/>
              <a:t> </a:t>
            </a:r>
            <a:r>
              <a:rPr lang="en-US" dirty="0" err="1"/>
              <a:t>korxonalari</a:t>
            </a:r>
            <a:r>
              <a:rPr lang="en-US" dirty="0"/>
              <a:t> </a:t>
            </a:r>
            <a:r>
              <a:rPr lang="en-US" dirty="0" err="1"/>
              <a:t>yoki</a:t>
            </a:r>
            <a:r>
              <a:rPr lang="en-US" dirty="0"/>
              <a:t> </a:t>
            </a:r>
            <a:r>
              <a:rPr lang="en-US" dirty="0" err="1"/>
              <a:t>sexlari</a:t>
            </a:r>
            <a:r>
              <a:rPr lang="en-US" dirty="0"/>
              <a:t>;</a:t>
            </a:r>
            <a:r>
              <a:rPr lang="ru-RU" dirty="0"/>
              <a:t/>
            </a:r>
            <a:br>
              <a:rPr lang="ru-RU" dirty="0"/>
            </a:br>
            <a:r>
              <a:rPr lang="en-US" dirty="0"/>
              <a:t>- </a:t>
            </a:r>
            <a:r>
              <a:rPr lang="en-US" dirty="0" err="1"/>
              <a:t>to‘quv</a:t>
            </a:r>
            <a:r>
              <a:rPr lang="en-US" dirty="0"/>
              <a:t> </a:t>
            </a:r>
            <a:r>
              <a:rPr lang="en-US" dirty="0" err="1"/>
              <a:t>korxonalari</a:t>
            </a:r>
            <a:r>
              <a:rPr lang="en-US" dirty="0"/>
              <a:t> </a:t>
            </a:r>
            <a:r>
              <a:rPr lang="en-US" dirty="0" err="1"/>
              <a:t>yoki</a:t>
            </a:r>
            <a:r>
              <a:rPr lang="en-US" dirty="0"/>
              <a:t> </a:t>
            </a:r>
            <a:r>
              <a:rPr lang="en-US" dirty="0" err="1"/>
              <a:t>sexlari</a:t>
            </a:r>
            <a:r>
              <a:rPr lang="en-US" dirty="0"/>
              <a:t>;</a:t>
            </a:r>
            <a:r>
              <a:rPr lang="ru-RU" dirty="0"/>
              <a:t/>
            </a:r>
            <a:br>
              <a:rPr lang="ru-RU" dirty="0"/>
            </a:br>
            <a:r>
              <a:rPr lang="en-US" dirty="0"/>
              <a:t>- </a:t>
            </a:r>
            <a:r>
              <a:rPr lang="en-US" dirty="0" err="1"/>
              <a:t>tikuv</a:t>
            </a:r>
            <a:r>
              <a:rPr lang="en-US" dirty="0"/>
              <a:t> </a:t>
            </a:r>
            <a:r>
              <a:rPr lang="en-US" dirty="0" err="1"/>
              <a:t>korxonalari</a:t>
            </a:r>
            <a:r>
              <a:rPr lang="en-US" dirty="0"/>
              <a:t> </a:t>
            </a:r>
            <a:r>
              <a:rPr lang="en-US" dirty="0" err="1"/>
              <a:t>yoki</a:t>
            </a:r>
            <a:r>
              <a:rPr lang="en-US" dirty="0"/>
              <a:t> </a:t>
            </a:r>
            <a:r>
              <a:rPr lang="en-US" dirty="0" err="1"/>
              <a:t>sexlari</a:t>
            </a:r>
            <a:r>
              <a:rPr lang="en-US" dirty="0"/>
              <a:t>;</a:t>
            </a:r>
            <a:r>
              <a:rPr lang="ru-RU" dirty="0"/>
              <a:t/>
            </a:r>
            <a:br>
              <a:rPr lang="ru-RU" dirty="0"/>
            </a:br>
            <a:r>
              <a:rPr lang="en-US" dirty="0" smtClean="0"/>
              <a:t>-</a:t>
            </a:r>
            <a:r>
              <a:rPr lang="uz-Latn-UZ" dirty="0" smtClean="0"/>
              <a:t> </a:t>
            </a:r>
            <a:r>
              <a:rPr lang="en-US" dirty="0" err="1" smtClean="0"/>
              <a:t>poyafzal</a:t>
            </a:r>
            <a:r>
              <a:rPr lang="en-US" dirty="0" smtClean="0"/>
              <a:t> </a:t>
            </a:r>
            <a:r>
              <a:rPr lang="en-US" dirty="0" err="1"/>
              <a:t>korxonalari</a:t>
            </a:r>
            <a:r>
              <a:rPr lang="en-US" dirty="0"/>
              <a:t> </a:t>
            </a:r>
            <a:r>
              <a:rPr lang="en-US" dirty="0" err="1"/>
              <a:t>yoki</a:t>
            </a:r>
            <a:r>
              <a:rPr lang="en-US" dirty="0"/>
              <a:t> </a:t>
            </a:r>
            <a:r>
              <a:rPr lang="en-US" dirty="0" err="1"/>
              <a:t>sexlari</a:t>
            </a:r>
            <a:r>
              <a:rPr lang="en-US" dirty="0"/>
              <a:t>;</a:t>
            </a:r>
            <a:r>
              <a:rPr lang="ru-RU" dirty="0"/>
              <a:t/>
            </a:r>
            <a:br>
              <a:rPr lang="ru-RU" dirty="0"/>
            </a:br>
            <a:r>
              <a:rPr lang="en-US" dirty="0"/>
              <a:t>- </a:t>
            </a:r>
            <a:r>
              <a:rPr lang="en-US" dirty="0" err="1"/>
              <a:t>trikotaj-tikuv</a:t>
            </a:r>
            <a:r>
              <a:rPr lang="en-US" dirty="0"/>
              <a:t> </a:t>
            </a:r>
            <a:r>
              <a:rPr lang="en-US" dirty="0" err="1"/>
              <a:t>korxonalari</a:t>
            </a:r>
            <a:r>
              <a:rPr lang="en-US" dirty="0"/>
              <a:t> </a:t>
            </a:r>
            <a:r>
              <a:rPr lang="en-US" dirty="0" err="1"/>
              <a:t>yoki</a:t>
            </a:r>
            <a:r>
              <a:rPr lang="en-US" dirty="0"/>
              <a:t> </a:t>
            </a:r>
            <a:r>
              <a:rPr lang="en-US" dirty="0" err="1"/>
              <a:t>sexlari</a:t>
            </a:r>
            <a:r>
              <a:rPr lang="en-US" dirty="0"/>
              <a:t>;</a:t>
            </a:r>
            <a:r>
              <a:rPr lang="ru-RU" dirty="0"/>
              <a:t/>
            </a:r>
            <a:br>
              <a:rPr lang="ru-RU" dirty="0"/>
            </a:br>
            <a:r>
              <a:rPr lang="en-US" dirty="0"/>
              <a:t>- </a:t>
            </a:r>
            <a:r>
              <a:rPr lang="en-US" dirty="0" err="1"/>
              <a:t>pardozlash</a:t>
            </a:r>
            <a:r>
              <a:rPr lang="en-US" dirty="0"/>
              <a:t> </a:t>
            </a:r>
            <a:r>
              <a:rPr lang="en-US" dirty="0" err="1"/>
              <a:t>korxonaldari</a:t>
            </a:r>
            <a:r>
              <a:rPr lang="en-US" dirty="0"/>
              <a:t> </a:t>
            </a:r>
            <a:r>
              <a:rPr lang="en-US" dirty="0" err="1"/>
              <a:t>yoki</a:t>
            </a:r>
            <a:r>
              <a:rPr lang="en-US" dirty="0"/>
              <a:t> </a:t>
            </a:r>
            <a:r>
              <a:rPr lang="en-US" dirty="0" err="1"/>
              <a:t>sexlari</a:t>
            </a:r>
            <a:r>
              <a:rPr lang="en-US" dirty="0"/>
              <a:t>;</a:t>
            </a:r>
            <a:r>
              <a:rPr lang="ru-RU" dirty="0"/>
              <a:t/>
            </a:r>
            <a:br>
              <a:rPr lang="ru-RU" dirty="0"/>
            </a:br>
            <a:r>
              <a:rPr lang="en-US" dirty="0"/>
              <a:t>- </a:t>
            </a:r>
            <a:r>
              <a:rPr lang="en-US" dirty="0" err="1"/>
              <a:t>paxtaga</a:t>
            </a:r>
            <a:r>
              <a:rPr lang="en-US" dirty="0"/>
              <a:t> </a:t>
            </a:r>
            <a:r>
              <a:rPr lang="en-US" dirty="0" err="1"/>
              <a:t>ishlov</a:t>
            </a:r>
            <a:r>
              <a:rPr lang="en-US" dirty="0"/>
              <a:t> </a:t>
            </a:r>
            <a:r>
              <a:rPr lang="en-US" dirty="0" err="1"/>
              <a:t>berish</a:t>
            </a:r>
            <a:r>
              <a:rPr lang="en-US" dirty="0"/>
              <a:t> </a:t>
            </a:r>
            <a:r>
              <a:rPr lang="en-US" dirty="0" err="1"/>
              <a:t>mashina-jixozlari</a:t>
            </a:r>
            <a:r>
              <a:rPr lang="en-US" dirty="0"/>
              <a:t>.</a:t>
            </a:r>
            <a:r>
              <a:rPr lang="ru-RU" dirty="0"/>
              <a:t/>
            </a:r>
            <a:br>
              <a:rPr lang="ru-RU" dirty="0"/>
            </a:br>
            <a:endParaRPr lang="ru-RU" dirty="0"/>
          </a:p>
        </p:txBody>
      </p:sp>
    </p:spTree>
    <p:extLst>
      <p:ext uri="{BB962C8B-B14F-4D97-AF65-F5344CB8AC3E}">
        <p14:creationId xmlns:p14="http://schemas.microsoft.com/office/powerpoint/2010/main" xmlns="" val="54898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169233" y="117693"/>
            <a:ext cx="10777927" cy="6740307"/>
          </a:xfrm>
          <a:prstGeom prst="rect">
            <a:avLst/>
          </a:prstGeom>
        </p:spPr>
        <p:txBody>
          <a:bodyPr wrap="square">
            <a:spAutoFit/>
          </a:bodyPr>
          <a:lstStyle/>
          <a:p>
            <a:pPr marL="0" indent="0">
              <a:buNone/>
            </a:pPr>
            <a:r>
              <a:rPr lang="en-US" sz="2400" spc="-10" dirty="0" err="1" smtClean="0">
                <a:solidFill>
                  <a:srgbClr val="000000"/>
                </a:solidFill>
                <a:effectLst/>
                <a:ea typeface="Times New Roman" panose="02020603050405020304" pitchFamily="18" charset="0"/>
              </a:rPr>
              <a:t>Mashinalarga</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servis</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xizmatini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kursatish</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remont</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kilish</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jaray</a:t>
            </a:r>
            <a:r>
              <a:rPr lang="uz-Latn-UZ" sz="2400" spc="-10" dirty="0" smtClean="0">
                <a:solidFill>
                  <a:srgbClr val="000000"/>
                </a:solidFill>
                <a:effectLst/>
                <a:ea typeface="Times New Roman" panose="02020603050405020304" pitchFamily="18" charset="0"/>
              </a:rPr>
              <a:t>o</a:t>
            </a:r>
            <a:r>
              <a:rPr lang="en-US" sz="2400" spc="-10" dirty="0" err="1" smtClean="0">
                <a:solidFill>
                  <a:srgbClr val="000000"/>
                </a:solidFill>
                <a:effectLst/>
                <a:ea typeface="Times New Roman" panose="02020603050405020304" pitchFamily="18" charset="0"/>
              </a:rPr>
              <a:t>ni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ishlar</a:t>
            </a:r>
            <a:r>
              <a:rPr lang="en-US" sz="2400" dirty="0" err="1" smtClean="0">
                <a:solidFill>
                  <a:srgbClr val="000000"/>
                </a:solidFill>
                <a:effectLst/>
                <a:ea typeface="Times New Roman" panose="02020603050405020304" pitchFamily="18" charset="0"/>
              </a:rPr>
              <a:t>ning</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shunday</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majmuasiki</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bu</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ishlar</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bajarilgandan</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keyin</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yeyilgan</a:t>
            </a:r>
            <a:r>
              <a:rPr lang="en-US" sz="2400"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mashina</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qo‘shimcha</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materiallar</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va</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zapas</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qismlarning</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ishlatilishi</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na</a:t>
            </a:r>
            <a:r>
              <a:rPr lang="en-US" sz="2400" spc="-10" dirty="0" err="1" smtClean="0">
                <a:solidFill>
                  <a:srgbClr val="000000"/>
                </a:solidFill>
                <a:effectLst/>
                <a:ea typeface="Times New Roman" panose="02020603050405020304" pitchFamily="18" charset="0"/>
              </a:rPr>
              <a:t>tijasida</a:t>
            </a:r>
            <a:r>
              <a:rPr lang="en-US" sz="2400" spc="-10" dirty="0" smtClean="0">
                <a:solidFill>
                  <a:srgbClr val="000000"/>
                </a:solidFill>
                <a:effectLst/>
                <a:ea typeface="Times New Roman" panose="02020603050405020304" pitchFamily="18" charset="0"/>
              </a:rPr>
              <a:t> normal </a:t>
            </a:r>
            <a:r>
              <a:rPr lang="en-US" sz="2400" spc="-10" dirty="0" err="1" smtClean="0">
                <a:solidFill>
                  <a:srgbClr val="000000"/>
                </a:solidFill>
                <a:effectLst/>
                <a:ea typeface="Times New Roman" panose="02020603050405020304" pitchFamily="18" charset="0"/>
              </a:rPr>
              <a:t>ishlaydigan</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bo‘ladi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Umumiy</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holda</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murakkab</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mashinani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kapital</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remont</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qilishda</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ishlab</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chiqarish</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jarayeni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bir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qancha</a:t>
            </a:r>
            <a:r>
              <a:rPr lang="en-US" sz="2400" spc="-10"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texnologik</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boskichlardan</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iborat</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bo‘lib</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ularning</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bajarilish</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tar</a:t>
            </a:r>
            <a:r>
              <a:rPr lang="en-US" sz="2400" spc="10" dirty="0" err="1" smtClean="0">
                <a:solidFill>
                  <a:srgbClr val="000000"/>
                </a:solidFill>
                <a:effectLst/>
                <a:ea typeface="Times New Roman" panose="02020603050405020304" pitchFamily="18" charset="0"/>
              </a:rPr>
              <a:t>tibi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xar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bir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mashina</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uchin</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aloxida</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tanlanadi</a:t>
            </a:r>
            <a:r>
              <a:rPr lang="en-US" sz="2400" spc="10" dirty="0" smtClean="0">
                <a:solidFill>
                  <a:srgbClr val="000000"/>
                </a:solidFill>
                <a:effectLst/>
                <a:ea typeface="Times New Roman" panose="02020603050405020304" pitchFamily="18" charset="0"/>
              </a:rPr>
              <a:t>.</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Texnologik</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jarayen</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protsess</a:t>
            </a:r>
            <a:r>
              <a:rPr lang="en-US" sz="2400" spc="-10" dirty="0" smtClean="0">
                <a:solidFill>
                  <a:srgbClr val="000000"/>
                </a:solidFill>
                <a:effectLst/>
                <a:ea typeface="Times New Roman" panose="02020603050405020304" pitchFamily="18" charset="0"/>
              </a:rPr>
              <a:t> — </a:t>
            </a:r>
            <a:r>
              <a:rPr lang="en-US" sz="2400" spc="-10" dirty="0" err="1" smtClean="0">
                <a:solidFill>
                  <a:srgbClr val="000000"/>
                </a:solidFill>
                <a:effectLst/>
                <a:ea typeface="Times New Roman" panose="02020603050405020304" pitchFamily="18" charset="0"/>
              </a:rPr>
              <a:t>detallar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uzellar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agregatlar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va</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umuman</a:t>
            </a:r>
            <a:r>
              <a:rPr lang="en-US" sz="2400" spc="-1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mashinani</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remont</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qilish</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bilan</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bevosita</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bog‘liq</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bo‘lgan</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ishlab</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chiqa</a:t>
            </a:r>
            <a:r>
              <a:rPr lang="en-US" sz="2400" spc="-10" dirty="0" err="1" smtClean="0">
                <a:solidFill>
                  <a:srgbClr val="000000"/>
                </a:solidFill>
                <a:effectLst/>
                <a:ea typeface="Times New Roman" panose="02020603050405020304" pitchFamily="18" charset="0"/>
              </a:rPr>
              <a:t>rish</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boskichining</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bir</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qismi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Masalan</a:t>
            </a:r>
            <a:r>
              <a:rPr lang="en-US" sz="2400" spc="-10" dirty="0" smtClean="0">
                <a:solidFill>
                  <a:srgbClr val="000000"/>
                </a:solidFill>
                <a:effectLst/>
                <a:ea typeface="Times New Roman" panose="02020603050405020304" pitchFamily="18" charset="0"/>
              </a:rPr>
              <a:t>, </a:t>
            </a:r>
            <a:r>
              <a:rPr lang="uz-Cyrl-UZ" sz="2400" spc="-10" dirty="0" smtClean="0">
                <a:solidFill>
                  <a:srgbClr val="000000"/>
                </a:solidFill>
                <a:effectLst/>
                <a:ea typeface="Times New Roman" panose="02020603050405020304" pitchFamily="18" charset="0"/>
              </a:rPr>
              <a:t>yig‘ish</a:t>
            </a:r>
            <a:r>
              <a:rPr lang="uz-Cyrl-UZ" sz="2400" cap="small"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texnologik</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jarayeni</a:t>
            </a:r>
            <a:r>
              <a:rPr lang="en-US" sz="2400" spc="-1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ishlab</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chiqarish</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xolatida</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detallarni</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gruppalarga</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uzel</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va</a:t>
            </a:r>
            <a:r>
              <a:rPr lang="en-US" sz="2400" dirty="0" smtClean="0">
                <a:solidFill>
                  <a:srgbClr val="000000"/>
                </a:solidFill>
                <a:effectLst/>
                <a:ea typeface="Times New Roman" panose="02020603050405020304" pitchFamily="18" charset="0"/>
              </a:rPr>
              <a:t> </a:t>
            </a:r>
            <a:r>
              <a:rPr lang="en-US" sz="2400" dirty="0" err="1" smtClean="0">
                <a:solidFill>
                  <a:srgbClr val="000000"/>
                </a:solidFill>
                <a:effectLst/>
                <a:ea typeface="Times New Roman" panose="02020603050405020304" pitchFamily="18" charset="0"/>
              </a:rPr>
              <a:t>agreg</a:t>
            </a:r>
            <a:r>
              <a:rPr lang="en-US" sz="2400" spc="5" dirty="0" err="1" smtClean="0">
                <a:solidFill>
                  <a:srgbClr val="000000"/>
                </a:solidFill>
                <a:effectLst/>
                <a:ea typeface="Times New Roman" panose="02020603050405020304" pitchFamily="18" charset="0"/>
              </a:rPr>
              <a:t>atlarga</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ketma-ket</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biriktirish</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bilan</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bevosita</a:t>
            </a:r>
            <a:r>
              <a:rPr lang="en-US" sz="2400" spc="5" dirty="0" smtClean="0">
                <a:solidFill>
                  <a:srgbClr val="000000"/>
                </a:solidFill>
                <a:effectLst/>
                <a:ea typeface="Times New Roman" panose="02020603050405020304" pitchFamily="18" charset="0"/>
              </a:rPr>
              <a:t> </a:t>
            </a:r>
            <a:r>
              <a:rPr lang="uz-Cyrl-UZ" sz="2400" spc="5" dirty="0" smtClean="0">
                <a:solidFill>
                  <a:srgbClr val="000000"/>
                </a:solidFill>
                <a:effectLst/>
                <a:ea typeface="Times New Roman" panose="02020603050405020304" pitchFamily="18" charset="0"/>
              </a:rPr>
              <a:t>bog‘liq</a:t>
            </a:r>
            <a:r>
              <a:rPr lang="uz-Cyrl-UZ" sz="2400" i="1" spc="5" dirty="0" smtClean="0">
                <a:solidFill>
                  <a:srgbClr val="000000"/>
                </a:solidFill>
                <a:effectLst/>
                <a:ea typeface="Times New Roman" panose="02020603050405020304" pitchFamily="18" charset="0"/>
              </a:rPr>
              <a:t> </a:t>
            </a:r>
            <a:r>
              <a:rPr lang="en-US" sz="2400" spc="5" dirty="0" smtClean="0">
                <a:solidFill>
                  <a:srgbClr val="000000"/>
                </a:solidFill>
                <a:effectLst/>
                <a:ea typeface="Times New Roman" panose="02020603050405020304" pitchFamily="18" charset="0"/>
              </a:rPr>
              <a:t>b</a:t>
            </a:r>
            <a:r>
              <a:rPr lang="uz-Cyrl-UZ" sz="2400" spc="5" dirty="0" smtClean="0">
                <a:solidFill>
                  <a:srgbClr val="000000"/>
                </a:solidFill>
                <a:effectLst/>
                <a:ea typeface="Times New Roman" panose="02020603050405020304" pitchFamily="18" charset="0"/>
              </a:rPr>
              <a:t>o‘</a:t>
            </a:r>
            <a:r>
              <a:rPr lang="en-US" sz="2400" spc="5" dirty="0" err="1" smtClean="0">
                <a:solidFill>
                  <a:srgbClr val="000000"/>
                </a:solidFill>
                <a:effectLst/>
                <a:ea typeface="Times New Roman" panose="02020603050405020304" pitchFamily="18" charset="0"/>
              </a:rPr>
              <a:t>lgan</a:t>
            </a:r>
            <a:r>
              <a:rPr lang="en-US" sz="2400" spc="5" dirty="0" smtClean="0">
                <a:solidFill>
                  <a:srgbClr val="000000"/>
                </a:solidFill>
                <a:effectLst/>
                <a:ea typeface="Times New Roman" panose="02020603050405020304" pitchFamily="18" charset="0"/>
              </a:rPr>
              <a:t> </a:t>
            </a:r>
            <a:r>
              <a:rPr lang="en-US" sz="2400" spc="5" dirty="0" err="1" smtClean="0">
                <a:solidFill>
                  <a:srgbClr val="000000"/>
                </a:solidFill>
                <a:effectLst/>
                <a:ea typeface="Times New Roman" panose="02020603050405020304" pitchFamily="18" charset="0"/>
              </a:rPr>
              <a:t>bir</a:t>
            </a:r>
            <a:r>
              <a:rPr lang="en-US" sz="2400" spc="5" dirty="0" smtClean="0">
                <a:solidFill>
                  <a:srgbClr val="000000"/>
                </a:solidFill>
                <a:effectLst/>
                <a:ea typeface="Times New Roman" panose="02020603050405020304" pitchFamily="18" charset="0"/>
              </a:rPr>
              <a:t> </a:t>
            </a:r>
            <a:r>
              <a:rPr lang="uz-Cyrl-UZ" sz="2400" spc="-15" dirty="0" smtClean="0">
                <a:solidFill>
                  <a:srgbClr val="000000"/>
                </a:solidFill>
                <a:effectLst/>
                <a:ea typeface="Times New Roman" panose="02020603050405020304" pitchFamily="18" charset="0"/>
              </a:rPr>
              <a:t>qismdan</a:t>
            </a:r>
            <a:r>
              <a:rPr lang="en-US" sz="2400" spc="-15" dirty="0" smtClean="0">
                <a:solidFill>
                  <a:srgbClr val="000000"/>
                </a:solidFill>
                <a:effectLst/>
                <a:ea typeface="Times New Roman" panose="02020603050405020304" pitchFamily="18" charset="0"/>
              </a:rPr>
              <a:t> </a:t>
            </a:r>
            <a:r>
              <a:rPr lang="en-US" sz="2400" spc="-15" dirty="0" err="1" smtClean="0">
                <a:solidFill>
                  <a:srgbClr val="000000"/>
                </a:solidFill>
                <a:effectLst/>
                <a:ea typeface="Times New Roman" panose="02020603050405020304" pitchFamily="18" charset="0"/>
              </a:rPr>
              <a:t>iborat</a:t>
            </a:r>
            <a:r>
              <a:rPr lang="en-US" sz="2400" spc="-15" dirty="0" smtClean="0">
                <a:solidFill>
                  <a:srgbClr val="000000"/>
                </a:solidFill>
                <a:effectLst/>
                <a:ea typeface="Times New Roman" panose="02020603050405020304" pitchFamily="18" charset="0"/>
              </a:rPr>
              <a:t>; </a:t>
            </a:r>
            <a:r>
              <a:rPr lang="en-US" sz="2400" spc="-15" dirty="0" err="1" smtClean="0">
                <a:solidFill>
                  <a:srgbClr val="000000"/>
                </a:solidFill>
                <a:effectLst/>
                <a:ea typeface="Times New Roman" panose="02020603050405020304" pitchFamily="18" charset="0"/>
              </a:rPr>
              <a:t>detaln</a:t>
            </a:r>
            <a:r>
              <a:rPr lang="uz-Cyrl-UZ" sz="2400" spc="-15" dirty="0" smtClean="0">
                <a:solidFill>
                  <a:srgbClr val="000000"/>
                </a:solidFill>
                <a:effectLst/>
                <a:ea typeface="Times New Roman" panose="02020603050405020304" pitchFamily="18" charset="0"/>
              </a:rPr>
              <a:t>i</a:t>
            </a:r>
            <a:r>
              <a:rPr lang="en-US" sz="2400" spc="-15" dirty="0" smtClean="0">
                <a:solidFill>
                  <a:srgbClr val="000000"/>
                </a:solidFill>
                <a:effectLst/>
                <a:ea typeface="Times New Roman" panose="02020603050405020304" pitchFamily="18" charset="0"/>
              </a:rPr>
              <a:t> </a:t>
            </a:r>
            <a:r>
              <a:rPr lang="en-US" sz="2400" spc="-15" dirty="0" err="1" smtClean="0">
                <a:solidFill>
                  <a:srgbClr val="000000"/>
                </a:solidFill>
                <a:effectLst/>
                <a:ea typeface="Times New Roman" panose="02020603050405020304" pitchFamily="18" charset="0"/>
              </a:rPr>
              <a:t>ta’mirlash</a:t>
            </a:r>
            <a:r>
              <a:rPr lang="en-US" sz="2400" spc="-15" dirty="0" smtClean="0">
                <a:solidFill>
                  <a:srgbClr val="000000"/>
                </a:solidFill>
                <a:effectLst/>
                <a:ea typeface="Times New Roman" panose="02020603050405020304" pitchFamily="18" charset="0"/>
              </a:rPr>
              <a:t> </a:t>
            </a:r>
            <a:r>
              <a:rPr lang="en-US" sz="2400" spc="-15" dirty="0" err="1" smtClean="0">
                <a:solidFill>
                  <a:srgbClr val="000000"/>
                </a:solidFill>
                <a:effectLst/>
                <a:ea typeface="Times New Roman" panose="02020603050405020304" pitchFamily="18" charset="0"/>
              </a:rPr>
              <a:t>texnologi</a:t>
            </a:r>
            <a:r>
              <a:rPr lang="uz-Cyrl-UZ" sz="2400" spc="-15" dirty="0" smtClean="0">
                <a:solidFill>
                  <a:srgbClr val="000000"/>
                </a:solidFill>
                <a:effectLst/>
                <a:ea typeface="Times New Roman" panose="02020603050405020304" pitchFamily="18" charset="0"/>
              </a:rPr>
              <a:t>k</a:t>
            </a:r>
            <a:r>
              <a:rPr lang="en-US" sz="2400" spc="-15" dirty="0" smtClean="0">
                <a:solidFill>
                  <a:srgbClr val="000000"/>
                </a:solidFill>
                <a:effectLst/>
                <a:ea typeface="Times New Roman" panose="02020603050405020304" pitchFamily="18" charset="0"/>
              </a:rPr>
              <a:t> </a:t>
            </a:r>
            <a:r>
              <a:rPr lang="en-US" sz="2400" spc="-15" dirty="0" err="1" smtClean="0">
                <a:solidFill>
                  <a:srgbClr val="000000"/>
                </a:solidFill>
                <a:effectLst/>
                <a:ea typeface="Times New Roman" panose="02020603050405020304" pitchFamily="18" charset="0"/>
              </a:rPr>
              <a:t>jarayeni</a:t>
            </a:r>
            <a:r>
              <a:rPr lang="en-US" sz="2400" spc="-15" dirty="0" smtClean="0">
                <a:solidFill>
                  <a:srgbClr val="000000"/>
                </a:solidFill>
                <a:effectLst/>
                <a:ea typeface="Times New Roman" panose="02020603050405020304" pitchFamily="18" charset="0"/>
              </a:rPr>
              <a:t> </a:t>
            </a:r>
            <a:r>
              <a:rPr lang="en-US" sz="2400" spc="-15" dirty="0" err="1" smtClean="0">
                <a:solidFill>
                  <a:srgbClr val="000000"/>
                </a:solidFill>
                <a:effectLst/>
                <a:ea typeface="Times New Roman" panose="02020603050405020304" pitchFamily="18" charset="0"/>
              </a:rPr>
              <a:t>detal</a:t>
            </a:r>
            <a:r>
              <a:rPr lang="en-US" sz="2400" spc="-15" dirty="0" smtClean="0">
                <a:solidFill>
                  <a:srgbClr val="000000"/>
                </a:solidFill>
                <a:effectLst/>
                <a:ea typeface="Times New Roman" panose="02020603050405020304" pitchFamily="18" charset="0"/>
              </a:rPr>
              <a:t> </a:t>
            </a:r>
            <a:r>
              <a:rPr lang="uz-Cyrl-UZ" sz="2400" spc="10" dirty="0" smtClean="0">
                <a:solidFill>
                  <a:srgbClr val="000000"/>
                </a:solidFill>
                <a:effectLst/>
                <a:ea typeface="Times New Roman" panose="02020603050405020304" pitchFamily="18" charset="0"/>
              </a:rPr>
              <a:t>h</a:t>
            </a:r>
            <a:r>
              <a:rPr lang="en-US" sz="2400" spc="10" dirty="0" err="1" smtClean="0">
                <a:solidFill>
                  <a:srgbClr val="000000"/>
                </a:solidFill>
                <a:effectLst/>
                <a:ea typeface="Times New Roman" panose="02020603050405020304" pitchFamily="18" charset="0"/>
              </a:rPr>
              <a:t>olatini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geometrik</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shaklini</a:t>
            </a:r>
            <a:r>
              <a:rPr lang="en-US" sz="2400" spc="10" dirty="0" smtClean="0">
                <a:solidFill>
                  <a:srgbClr val="000000"/>
                </a:solidFill>
                <a:effectLst/>
                <a:ea typeface="Times New Roman" panose="02020603050405020304" pitchFamily="18" charset="0"/>
              </a:rPr>
              <a:t>, </a:t>
            </a:r>
            <a:r>
              <a:rPr lang="uz-Cyrl-UZ" sz="2400" spc="10" dirty="0" smtClean="0">
                <a:solidFill>
                  <a:srgbClr val="000000"/>
                </a:solidFill>
                <a:effectLst/>
                <a:ea typeface="Times New Roman" panose="02020603050405020304" pitchFamily="18" charset="0"/>
              </a:rPr>
              <a:t>o‘</a:t>
            </a:r>
            <a:r>
              <a:rPr lang="en-US" sz="2400" spc="10" dirty="0" err="1" smtClean="0">
                <a:solidFill>
                  <a:srgbClr val="000000"/>
                </a:solidFill>
                <a:effectLst/>
                <a:ea typeface="Times New Roman" panose="02020603050405020304" pitchFamily="18" charset="0"/>
              </a:rPr>
              <a:t>lchamlarini</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yuzalarining</a:t>
            </a:r>
            <a:r>
              <a:rPr lang="en-US" sz="2400" spc="10" dirty="0" smtClean="0">
                <a:solidFill>
                  <a:srgbClr val="000000"/>
                </a:solidFill>
                <a:effectLst/>
                <a:ea typeface="Times New Roman" panose="02020603050405020304" pitchFamily="18" charset="0"/>
              </a:rPr>
              <a:t> </a:t>
            </a:r>
            <a:r>
              <a:rPr lang="en-US" sz="2400" spc="10" dirty="0" err="1" smtClean="0">
                <a:solidFill>
                  <a:srgbClr val="000000"/>
                </a:solidFill>
                <a:effectLst/>
                <a:ea typeface="Times New Roman" panose="02020603050405020304" pitchFamily="18" charset="0"/>
              </a:rPr>
              <a:t>sifatini</a:t>
            </a:r>
            <a:r>
              <a:rPr lang="en-US" sz="2400" spc="10" dirty="0" smtClean="0">
                <a:solidFill>
                  <a:srgbClr val="000000"/>
                </a:solidFill>
                <a:effectLst/>
                <a:ea typeface="Times New Roman" panose="02020603050405020304" pitchFamily="18" charset="0"/>
              </a:rPr>
              <a:t> </a:t>
            </a:r>
            <a:r>
              <a:rPr lang="uz-Cyrl-UZ" sz="2400" spc="-20" dirty="0" smtClean="0">
                <a:solidFill>
                  <a:srgbClr val="000000"/>
                </a:solidFill>
                <a:effectLst/>
                <a:ea typeface="Times New Roman" panose="02020603050405020304" pitchFamily="18" charset="0"/>
              </a:rPr>
              <a:t>va  boshqalarni  o‘zgartirish  bilan   borliq bo‘lgan   ishlab   chiqarish </a:t>
            </a:r>
            <a:r>
              <a:rPr lang="en-US" sz="2400" spc="-20" dirty="0" err="1" smtClean="0">
                <a:solidFill>
                  <a:srgbClr val="000000"/>
                </a:solidFill>
                <a:effectLst/>
                <a:ea typeface="Times New Roman" panose="02020603050405020304" pitchFamily="18" charset="0"/>
              </a:rPr>
              <a:t>jarayeni</a:t>
            </a:r>
            <a:r>
              <a:rPr lang="uz-Cyrl-UZ" sz="2400" dirty="0" smtClean="0">
                <a:solidFill>
                  <a:srgbClr val="000000"/>
                </a:solidFill>
                <a:effectLst/>
                <a:ea typeface="Times New Roman" panose="02020603050405020304" pitchFamily="18" charset="0"/>
              </a:rPr>
              <a:t>ining bir qismidan iborat.</a:t>
            </a:r>
            <a:r>
              <a:rPr lang="uz-Cyrl-UZ" sz="2400" spc="-15" dirty="0" smtClean="0">
                <a:solidFill>
                  <a:srgbClr val="000000"/>
                </a:solidFill>
                <a:effectLst/>
                <a:ea typeface="Times New Roman" panose="02020603050405020304" pitchFamily="18" charset="0"/>
              </a:rPr>
              <a:t> «Tamirlash» deganda elementlarni yoki umuman mashinaning normal ish qobiliyatini xosil kilish uchun bajariladigan ishlar yig‘idisi tushuniladi. Bu ishlarga mashinani qismlarga ajratish, yuvish, defe</a:t>
            </a:r>
            <a:r>
              <a:rPr lang="uz-Cyrl-UZ" sz="2400" spc="-20" dirty="0" smtClean="0">
                <a:solidFill>
                  <a:srgbClr val="000000"/>
                </a:solidFill>
                <a:effectLst/>
                <a:ea typeface="Times New Roman" panose="02020603050405020304" pitchFamily="18" charset="0"/>
              </a:rPr>
              <a:t>ktovka qilish, yig‘ish</a:t>
            </a:r>
            <a:r>
              <a:rPr lang="uz-Cyrl-UZ" sz="2400" cap="small" spc="-20" dirty="0" smtClean="0">
                <a:solidFill>
                  <a:srgbClr val="000000"/>
                </a:solidFill>
                <a:effectLst/>
                <a:ea typeface="Times New Roman" panose="02020603050405020304" pitchFamily="18" charset="0"/>
              </a:rPr>
              <a:t>, </a:t>
            </a:r>
            <a:r>
              <a:rPr lang="uz-Cyrl-UZ" sz="2400" spc="-20" dirty="0" smtClean="0">
                <a:solidFill>
                  <a:srgbClr val="000000"/>
                </a:solidFill>
                <a:effectLst/>
                <a:ea typeface="Times New Roman" panose="02020603050405020304" pitchFamily="18" charset="0"/>
              </a:rPr>
              <a:t>chiniqtirish, bo‘yash, nazorat qilish ishlari </a:t>
            </a:r>
            <a:r>
              <a:rPr lang="uz-Cyrl-UZ" sz="2400" spc="-15" dirty="0" smtClean="0">
                <a:solidFill>
                  <a:srgbClr val="000000"/>
                </a:solidFill>
                <a:effectLst/>
                <a:ea typeface="Times New Roman" panose="02020603050405020304" pitchFamily="18" charset="0"/>
              </a:rPr>
              <a:t>kiradi.</a:t>
            </a:r>
            <a:endParaRPr lang="ru-RU" sz="2400" dirty="0"/>
          </a:p>
        </p:txBody>
      </p:sp>
    </p:spTree>
    <p:extLst>
      <p:ext uri="{BB962C8B-B14F-4D97-AF65-F5344CB8AC3E}">
        <p14:creationId xmlns:p14="http://schemas.microsoft.com/office/powerpoint/2010/main" xmlns="" val="18449255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203" y="624109"/>
            <a:ext cx="10290409" cy="3678067"/>
          </a:xfrm>
        </p:spPr>
        <p:txBody>
          <a:bodyPr>
            <a:normAutofit fontScale="90000"/>
          </a:bodyPr>
          <a:lstStyle/>
          <a:p>
            <a:r>
              <a:rPr lang="uz-Latn-UZ" dirty="0" smtClean="0"/>
              <a:t>    </a:t>
            </a:r>
            <a:r>
              <a:rPr lang="uz-Cyrl-UZ" dirty="0" smtClean="0"/>
              <a:t>Detallarning </a:t>
            </a:r>
            <a:r>
              <a:rPr lang="uz-Cyrl-UZ" dirty="0"/>
              <a:t>nuqsonlarini tuzatishda va turli ishlov berish usullari bilan ularga dastlabki o‘lchamlari, shakli va fizika-mexanikaviy xossalari kompleksi qayta berilganda «tiklash» termini qo‘llaniladi.</a:t>
            </a:r>
            <a:r>
              <a:rPr lang="ru-RU" dirty="0"/>
              <a:t/>
            </a:r>
            <a:br>
              <a:rPr lang="ru-RU" dirty="0"/>
            </a:br>
            <a:r>
              <a:rPr lang="uz-Cyrl-UZ" dirty="0"/>
              <a:t>Mashinani ta’mirlash  ishlab chiqarish jarayoni, uni tayyorlash ishlab chiqarish jarayenidan farq qilib, ta’mirlashga tayyorlash, tozalash va ko‘p marta takroriy yuvish, qismlarga ajratish, yeyilgan tutashmalar va detallarni nazorat qilish va ularni tiklash kabi texnologik  boskichlardan iborat. Texnologik jarayen, o‘z navbatida, bir qancha texnologik boskichlarga  bo‘linadi.</a:t>
            </a:r>
            <a:r>
              <a:rPr lang="ru-RU" dirty="0"/>
              <a:t/>
            </a:r>
            <a:br>
              <a:rPr lang="ru-RU" dirty="0"/>
            </a:br>
            <a:endParaRPr lang="ru-RU" dirty="0"/>
          </a:p>
        </p:txBody>
      </p:sp>
    </p:spTree>
    <p:extLst>
      <p:ext uri="{BB962C8B-B14F-4D97-AF65-F5344CB8AC3E}">
        <p14:creationId xmlns:p14="http://schemas.microsoft.com/office/powerpoint/2010/main" xmlns="" val="1464813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318" y="899409"/>
            <a:ext cx="10897849" cy="4257205"/>
          </a:xfrm>
        </p:spPr>
        <p:txBody>
          <a:bodyPr>
            <a:noAutofit/>
          </a:bodyPr>
          <a:lstStyle/>
          <a:p>
            <a:r>
              <a:rPr lang="uz-Latn-UZ" sz="2400" b="1" i="1" dirty="0" smtClean="0"/>
              <a:t>                     </a:t>
            </a:r>
            <a:r>
              <a:rPr lang="uz-Cyrl-UZ" sz="2400" b="1" i="1" dirty="0" smtClean="0"/>
              <a:t>Extiyot </a:t>
            </a:r>
            <a:r>
              <a:rPr lang="uz-Cyrl-UZ" sz="2400" b="1" dirty="0"/>
              <a:t>qismlar b</a:t>
            </a:r>
            <a:r>
              <a:rPr lang="uz-Cyrl-UZ" sz="2400" b="1" i="1" dirty="0"/>
              <a:t>ilan ta’minlash tizimi </a:t>
            </a:r>
            <a:r>
              <a:rPr lang="ru-RU" sz="2400" b="1" i="1" dirty="0"/>
              <a:t/>
            </a:r>
            <a:br>
              <a:rPr lang="ru-RU" sz="2400" b="1" i="1" dirty="0"/>
            </a:br>
            <a:r>
              <a:rPr lang="uz-Cyrl-UZ" sz="2400" dirty="0"/>
              <a:t>     Bizda va chet el firmalarida extiyot qismlar bilan ta’minlash turli darajadagi omborlar yordamida amalga oshiriladi: markaziy zaxira qismlar omborxonasi, zonal omborlar, konsessionerlar va dilerlar omborlari</a:t>
            </a:r>
            <a:r>
              <a:rPr lang="ru-RU" sz="2400" dirty="0"/>
              <a:t/>
            </a:r>
            <a:br>
              <a:rPr lang="ru-RU" sz="2400" dirty="0"/>
            </a:br>
            <a:r>
              <a:rPr lang="en-US" sz="2400" dirty="0"/>
              <a:t>Zonal </a:t>
            </a:r>
            <a:r>
              <a:rPr lang="en-US" sz="2400" dirty="0" err="1"/>
              <a:t>omborlar</a:t>
            </a:r>
            <a:r>
              <a:rPr lang="en-US" sz="2400" dirty="0"/>
              <a:t> </a:t>
            </a:r>
            <a:r>
              <a:rPr lang="en-US" sz="2400" dirty="0" err="1"/>
              <a:t>markaziy</a:t>
            </a:r>
            <a:r>
              <a:rPr lang="en-US" sz="2400" dirty="0"/>
              <a:t> </a:t>
            </a:r>
            <a:r>
              <a:rPr lang="en-US" sz="2400" dirty="0" err="1"/>
              <a:t>omborlarni</a:t>
            </a:r>
            <a:r>
              <a:rPr lang="en-US" sz="2400" dirty="0"/>
              <a:t>  </a:t>
            </a:r>
            <a:r>
              <a:rPr lang="en-US" sz="2400" dirty="0" err="1"/>
              <a:t>asosiy</a:t>
            </a:r>
            <a:r>
              <a:rPr lang="en-US" sz="2400" dirty="0"/>
              <a:t> </a:t>
            </a:r>
            <a:r>
              <a:rPr lang="en-US" sz="2400" dirty="0" err="1"/>
              <a:t>zvenosidir</a:t>
            </a:r>
            <a:r>
              <a:rPr lang="en-US" sz="2400" dirty="0"/>
              <a:t>. </a:t>
            </a:r>
            <a:r>
              <a:rPr lang="en-US" sz="2400" dirty="0" err="1"/>
              <a:t>Ularni</a:t>
            </a:r>
            <a:r>
              <a:rPr lang="en-US" sz="2400" dirty="0"/>
              <a:t> </a:t>
            </a:r>
            <a:r>
              <a:rPr lang="en-US" sz="2400" dirty="0" err="1"/>
              <a:t>masshtabi</a:t>
            </a:r>
            <a:r>
              <a:rPr lang="en-US" sz="2400" dirty="0"/>
              <a:t> </a:t>
            </a:r>
            <a:r>
              <a:rPr lang="en-US" sz="2400" dirty="0" err="1"/>
              <a:t>regionlardagi</a:t>
            </a:r>
            <a:r>
              <a:rPr lang="en-US" sz="2400" dirty="0"/>
              <a:t> </a:t>
            </a:r>
            <a:r>
              <a:rPr lang="en-US" sz="2400" dirty="0" err="1"/>
              <a:t>korxonalar</a:t>
            </a:r>
            <a:r>
              <a:rPr lang="en-US" sz="2400" dirty="0"/>
              <a:t> </a:t>
            </a:r>
            <a:r>
              <a:rPr lang="en-US" sz="2400" dirty="0" err="1"/>
              <a:t>talabi</a:t>
            </a:r>
            <a:r>
              <a:rPr lang="en-US" sz="2400" dirty="0"/>
              <a:t> </a:t>
            </a:r>
            <a:r>
              <a:rPr lang="en-US" sz="2400" dirty="0" err="1"/>
              <a:t>bo‘yicha</a:t>
            </a:r>
            <a:r>
              <a:rPr lang="en-US" sz="2400" dirty="0"/>
              <a:t> </a:t>
            </a:r>
            <a:r>
              <a:rPr lang="en-US" sz="2400" dirty="0" err="1"/>
              <a:t>aniqlanadi</a:t>
            </a:r>
            <a:r>
              <a:rPr lang="en-US" sz="2400" dirty="0"/>
              <a:t>. </a:t>
            </a:r>
            <a:r>
              <a:rPr lang="en-US" sz="2400" dirty="0" err="1"/>
              <a:t>Konssisionerlar</a:t>
            </a:r>
            <a:r>
              <a:rPr lang="en-US" sz="2400" dirty="0"/>
              <a:t> </a:t>
            </a:r>
            <a:r>
              <a:rPr lang="en-US" sz="2400" dirty="0" err="1"/>
              <a:t>omborlari</a:t>
            </a:r>
            <a:r>
              <a:rPr lang="en-US" sz="2400" dirty="0"/>
              <a:t> </a:t>
            </a:r>
            <a:r>
              <a:rPr lang="en-US" sz="2400" dirty="0" err="1"/>
              <a:t>o‘zlarini</a:t>
            </a:r>
            <a:r>
              <a:rPr lang="en-US" sz="2400" dirty="0"/>
              <a:t> </a:t>
            </a:r>
            <a:r>
              <a:rPr lang="en-US" sz="2400" dirty="0" err="1"/>
              <a:t>korxonalari</a:t>
            </a:r>
            <a:r>
              <a:rPr lang="en-US" sz="2400" dirty="0"/>
              <a:t> </a:t>
            </a:r>
            <a:r>
              <a:rPr lang="en-US" sz="2400" dirty="0" err="1"/>
              <a:t>talabidan</a:t>
            </a:r>
            <a:r>
              <a:rPr lang="en-US" sz="2400" dirty="0"/>
              <a:t> </a:t>
            </a:r>
            <a:r>
              <a:rPr lang="en-US" sz="2400" dirty="0" err="1"/>
              <a:t>tashqari</a:t>
            </a:r>
            <a:r>
              <a:rPr lang="en-US" sz="2400" dirty="0"/>
              <a:t> </a:t>
            </a:r>
            <a:r>
              <a:rPr lang="en-US" sz="2400" dirty="0" err="1"/>
              <a:t>shartnoma</a:t>
            </a:r>
            <a:r>
              <a:rPr lang="en-US" sz="2400" dirty="0"/>
              <a:t> </a:t>
            </a:r>
            <a:r>
              <a:rPr lang="en-US" sz="2400" dirty="0" err="1"/>
              <a:t>bo‘yicha</a:t>
            </a:r>
            <a:r>
              <a:rPr lang="en-US" sz="2400" dirty="0"/>
              <a:t> </a:t>
            </a:r>
            <a:r>
              <a:rPr lang="en-US" sz="2400" dirty="0" err="1"/>
              <a:t>ishlovchi</a:t>
            </a:r>
            <a:r>
              <a:rPr lang="en-US" sz="2400" dirty="0"/>
              <a:t> </a:t>
            </a:r>
            <a:r>
              <a:rPr lang="en-US" sz="2400" dirty="0" err="1"/>
              <a:t>dilerlar</a:t>
            </a:r>
            <a:r>
              <a:rPr lang="en-US" sz="2400" dirty="0"/>
              <a:t> </a:t>
            </a:r>
            <a:r>
              <a:rPr lang="en-US" sz="2400" dirty="0" err="1"/>
              <a:t>talabini</a:t>
            </a:r>
            <a:r>
              <a:rPr lang="en-US" sz="2400" dirty="0"/>
              <a:t> </a:t>
            </a:r>
            <a:r>
              <a:rPr lang="en-US" sz="2400" dirty="0" err="1"/>
              <a:t>xam</a:t>
            </a:r>
            <a:r>
              <a:rPr lang="en-US" sz="2400" dirty="0"/>
              <a:t> </a:t>
            </a:r>
            <a:r>
              <a:rPr lang="en-US" sz="2400" dirty="0" err="1"/>
              <a:t>qondiradi</a:t>
            </a:r>
            <a:r>
              <a:rPr lang="en-US" sz="2400" dirty="0"/>
              <a:t>.</a:t>
            </a:r>
            <a:r>
              <a:rPr lang="ru-RU" sz="2400" dirty="0"/>
              <a:t/>
            </a:r>
            <a:br>
              <a:rPr lang="ru-RU" sz="2400" dirty="0"/>
            </a:br>
            <a:r>
              <a:rPr lang="en-US" sz="2400" dirty="0" err="1"/>
              <a:t>Dilerlar</a:t>
            </a:r>
            <a:r>
              <a:rPr lang="en-US" sz="2400" dirty="0"/>
              <a:t> </a:t>
            </a:r>
            <a:r>
              <a:rPr lang="en-US" sz="2400" dirty="0" err="1"/>
              <a:t>konssisionerlardan</a:t>
            </a:r>
            <a:r>
              <a:rPr lang="en-US" sz="2400" dirty="0"/>
              <a:t> </a:t>
            </a:r>
            <a:r>
              <a:rPr lang="en-US" sz="2400" dirty="0" err="1"/>
              <a:t>zaxira</a:t>
            </a:r>
            <a:r>
              <a:rPr lang="en-US" sz="2400" dirty="0"/>
              <a:t> </a:t>
            </a:r>
            <a:r>
              <a:rPr lang="en-US" sz="2400" dirty="0" err="1"/>
              <a:t>qismlani</a:t>
            </a:r>
            <a:r>
              <a:rPr lang="en-US" sz="2400" dirty="0"/>
              <a:t> </a:t>
            </a:r>
            <a:r>
              <a:rPr lang="en-US" sz="2400" dirty="0" err="1"/>
              <a:t>sotib</a:t>
            </a:r>
            <a:r>
              <a:rPr lang="en-US" sz="2400" dirty="0"/>
              <a:t> </a:t>
            </a:r>
            <a:r>
              <a:rPr lang="en-US" sz="2400" dirty="0" err="1"/>
              <a:t>olishadi</a:t>
            </a:r>
            <a:r>
              <a:rPr lang="en-US" sz="2400" dirty="0"/>
              <a:t> </a:t>
            </a:r>
            <a:r>
              <a:rPr lang="en-US" sz="2400" dirty="0" err="1"/>
              <a:t>va</a:t>
            </a:r>
            <a:r>
              <a:rPr lang="en-US" sz="2400" dirty="0"/>
              <a:t> </a:t>
            </a:r>
            <a:r>
              <a:rPr lang="en-US" sz="2400" dirty="0" err="1"/>
              <a:t>korxonalar</a:t>
            </a:r>
            <a:r>
              <a:rPr lang="en-US" sz="2400" dirty="0"/>
              <a:t> </a:t>
            </a:r>
            <a:r>
              <a:rPr lang="en-US" sz="2400" dirty="0" err="1"/>
              <a:t>xamda</a:t>
            </a:r>
            <a:r>
              <a:rPr lang="en-US" sz="2400" dirty="0"/>
              <a:t> </a:t>
            </a:r>
            <a:r>
              <a:rPr lang="en-US" sz="2400" dirty="0" err="1"/>
              <a:t>jixozlar</a:t>
            </a:r>
            <a:r>
              <a:rPr lang="en-US" sz="2400" dirty="0"/>
              <a:t> </a:t>
            </a:r>
            <a:r>
              <a:rPr lang="en-US" sz="2400" dirty="0" err="1"/>
              <a:t>egalariga</a:t>
            </a:r>
            <a:r>
              <a:rPr lang="en-US" sz="2400" dirty="0"/>
              <a:t> </a:t>
            </a:r>
            <a:r>
              <a:rPr lang="en-US" sz="2400" dirty="0" err="1"/>
              <a:t>sotishadi</a:t>
            </a:r>
            <a:r>
              <a:rPr lang="en-US" sz="2400" dirty="0"/>
              <a:t>, </a:t>
            </a:r>
            <a:r>
              <a:rPr lang="en-US" sz="2400" dirty="0" err="1"/>
              <a:t>ayniqsa</a:t>
            </a:r>
            <a:r>
              <a:rPr lang="en-US" sz="2400" dirty="0"/>
              <a:t> TX </a:t>
            </a:r>
            <a:r>
              <a:rPr lang="en-US" sz="2400" dirty="0" err="1"/>
              <a:t>va</a:t>
            </a:r>
            <a:r>
              <a:rPr lang="en-US" sz="2400" dirty="0"/>
              <a:t> TT </a:t>
            </a:r>
            <a:r>
              <a:rPr lang="en-US" sz="2400" dirty="0" err="1"/>
              <a:t>olib</a:t>
            </a:r>
            <a:r>
              <a:rPr lang="en-US" sz="2400" dirty="0"/>
              <a:t> </a:t>
            </a:r>
            <a:r>
              <a:rPr lang="en-US" sz="2400" dirty="0" err="1"/>
              <a:t>borish</a:t>
            </a:r>
            <a:r>
              <a:rPr lang="en-US" sz="2400" dirty="0"/>
              <a:t> </a:t>
            </a:r>
            <a:r>
              <a:rPr lang="en-US" sz="2400" dirty="0" err="1"/>
              <a:t>vaqtida</a:t>
            </a:r>
            <a:r>
              <a:rPr lang="en-US" sz="2400" dirty="0"/>
              <a:t>. </a:t>
            </a:r>
            <a:r>
              <a:rPr lang="en-US" sz="2400" dirty="0" err="1"/>
              <a:t>Ularni</a:t>
            </a:r>
            <a:r>
              <a:rPr lang="en-US" sz="2400" dirty="0"/>
              <a:t> </a:t>
            </a:r>
            <a:r>
              <a:rPr lang="en-US" sz="2400" dirty="0" err="1"/>
              <a:t>omborlari</a:t>
            </a:r>
            <a:r>
              <a:rPr lang="en-US" sz="2400" dirty="0"/>
              <a:t> </a:t>
            </a:r>
            <a:r>
              <a:rPr lang="en-US" sz="2400" dirty="0" err="1"/>
              <a:t>o‘zlarini</a:t>
            </a:r>
            <a:r>
              <a:rPr lang="en-US" sz="2400" dirty="0"/>
              <a:t> </a:t>
            </a:r>
            <a:r>
              <a:rPr lang="en-US" sz="2400" dirty="0" err="1"/>
              <a:t>korxonalarini</a:t>
            </a:r>
            <a:r>
              <a:rPr lang="en-US" sz="2400" dirty="0"/>
              <a:t> </a:t>
            </a:r>
            <a:r>
              <a:rPr lang="en-US" sz="2400" dirty="0" err="1"/>
              <a:t>ta’minlash</a:t>
            </a:r>
            <a:r>
              <a:rPr lang="en-US" sz="2400" dirty="0"/>
              <a:t> </a:t>
            </a:r>
            <a:r>
              <a:rPr lang="en-US" sz="2400" dirty="0" err="1"/>
              <a:t>uchungina</a:t>
            </a:r>
            <a:r>
              <a:rPr lang="en-US" sz="2400" dirty="0"/>
              <a:t> </a:t>
            </a:r>
            <a:r>
              <a:rPr lang="en-US" sz="2400" dirty="0" err="1"/>
              <a:t>xizmat</a:t>
            </a:r>
            <a:r>
              <a:rPr lang="en-US" sz="2400" dirty="0"/>
              <a:t> </a:t>
            </a:r>
            <a:r>
              <a:rPr lang="en-US" sz="2400" dirty="0" err="1"/>
              <a:t>qiladi</a:t>
            </a:r>
            <a:r>
              <a:rPr lang="en-US" sz="2400" dirty="0"/>
              <a:t>.</a:t>
            </a:r>
            <a:r>
              <a:rPr lang="ru-RU" sz="2400" dirty="0"/>
              <a:t/>
            </a:r>
            <a:br>
              <a:rPr lang="ru-RU" sz="2400" dirty="0"/>
            </a:br>
            <a:r>
              <a:rPr lang="en-US" sz="2400" dirty="0" err="1"/>
              <a:t>Bundan</a:t>
            </a:r>
            <a:r>
              <a:rPr lang="en-US" sz="2400" dirty="0"/>
              <a:t> </a:t>
            </a:r>
            <a:r>
              <a:rPr lang="en-US" sz="2400" dirty="0" err="1"/>
              <a:t>tashqari</a:t>
            </a:r>
            <a:r>
              <a:rPr lang="en-US" sz="2400" dirty="0"/>
              <a:t> </a:t>
            </a:r>
            <a:r>
              <a:rPr lang="en-US" sz="2400" dirty="0" err="1"/>
              <a:t>zaxira</a:t>
            </a:r>
            <a:r>
              <a:rPr lang="en-US" sz="2400" dirty="0"/>
              <a:t> </a:t>
            </a:r>
            <a:r>
              <a:rPr lang="en-US" sz="2400" dirty="0" err="1"/>
              <a:t>qismlar</a:t>
            </a:r>
            <a:r>
              <a:rPr lang="en-US" sz="2400" dirty="0"/>
              <a:t> </a:t>
            </a:r>
            <a:r>
              <a:rPr lang="en-US" sz="2400" dirty="0" err="1"/>
              <a:t>tizimiga</a:t>
            </a:r>
            <a:r>
              <a:rPr lang="en-US" sz="2400" dirty="0"/>
              <a:t>, </a:t>
            </a:r>
            <a:r>
              <a:rPr lang="en-US" sz="2400" dirty="0" err="1"/>
              <a:t>bu</a:t>
            </a:r>
            <a:r>
              <a:rPr lang="en-US" sz="2400" dirty="0"/>
              <a:t> </a:t>
            </a:r>
            <a:r>
              <a:rPr lang="en-US" sz="2400" dirty="0" err="1"/>
              <a:t>qismlarni</a:t>
            </a:r>
            <a:r>
              <a:rPr lang="en-US" sz="2400" dirty="0"/>
              <a:t> </a:t>
            </a:r>
            <a:r>
              <a:rPr lang="en-US" sz="2400" dirty="0" err="1"/>
              <a:t>sotuvchi</a:t>
            </a:r>
            <a:r>
              <a:rPr lang="en-US" sz="2400" dirty="0"/>
              <a:t> </a:t>
            </a:r>
            <a:r>
              <a:rPr lang="en-US" sz="2400" dirty="0" err="1"/>
              <a:t>shaxardagi</a:t>
            </a:r>
            <a:r>
              <a:rPr lang="en-US" sz="2400" dirty="0"/>
              <a:t>, </a:t>
            </a:r>
            <a:r>
              <a:rPr lang="en-US" sz="2400" dirty="0" err="1"/>
              <a:t>rayonlardagi</a:t>
            </a:r>
            <a:r>
              <a:rPr lang="en-US" sz="2400" dirty="0"/>
              <a:t> </a:t>
            </a:r>
            <a:r>
              <a:rPr lang="en-US" sz="2400" dirty="0" err="1"/>
              <a:t>va</a:t>
            </a:r>
            <a:r>
              <a:rPr lang="en-US" sz="2400" dirty="0"/>
              <a:t> </a:t>
            </a:r>
            <a:r>
              <a:rPr lang="en-US" sz="2400" dirty="0" err="1"/>
              <a:t>boshqa</a:t>
            </a:r>
            <a:r>
              <a:rPr lang="en-US" sz="2400" dirty="0"/>
              <a:t> </a:t>
            </a:r>
            <a:r>
              <a:rPr lang="en-US" sz="2400" dirty="0" err="1"/>
              <a:t>joylarda</a:t>
            </a:r>
            <a:r>
              <a:rPr lang="en-US" sz="2400" dirty="0"/>
              <a:t> </a:t>
            </a:r>
            <a:r>
              <a:rPr lang="en-US" sz="2400" dirty="0" err="1"/>
              <a:t>joylashgan</a:t>
            </a:r>
            <a:r>
              <a:rPr lang="en-US" sz="2400" dirty="0"/>
              <a:t> </a:t>
            </a:r>
            <a:r>
              <a:rPr lang="en-US" sz="2400" dirty="0" err="1"/>
              <a:t>magazinlar</a:t>
            </a:r>
            <a:r>
              <a:rPr lang="en-US" sz="2400" dirty="0"/>
              <a:t> </a:t>
            </a:r>
            <a:r>
              <a:rPr lang="en-US" sz="2400" dirty="0" err="1"/>
              <a:t>kiradi</a:t>
            </a:r>
            <a:r>
              <a:rPr lang="en-US" sz="2400" dirty="0"/>
              <a:t>.</a:t>
            </a:r>
            <a:r>
              <a:rPr lang="ru-RU" sz="2400" dirty="0"/>
              <a:t/>
            </a:r>
            <a:br>
              <a:rPr lang="ru-RU" sz="2400" dirty="0"/>
            </a:br>
            <a:endParaRPr lang="ru-RU" sz="2400" dirty="0"/>
          </a:p>
        </p:txBody>
      </p:sp>
    </p:spTree>
    <p:extLst>
      <p:ext uri="{BB962C8B-B14F-4D97-AF65-F5344CB8AC3E}">
        <p14:creationId xmlns:p14="http://schemas.microsoft.com/office/powerpoint/2010/main" xmlns="" val="2345928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9037" y="624109"/>
            <a:ext cx="10035576" cy="5506867"/>
          </a:xfrm>
        </p:spPr>
        <p:txBody>
          <a:bodyPr>
            <a:noAutofit/>
          </a:bodyPr>
          <a:lstStyle/>
          <a:p>
            <a:r>
              <a:rPr lang="uz-Cyrl-UZ" sz="2400" dirty="0"/>
              <a:t>Mashinani </a:t>
            </a:r>
            <a:r>
              <a:rPr lang="en-US" sz="2400" dirty="0" err="1"/>
              <a:t>ta’mirlashga</a:t>
            </a:r>
            <a:r>
              <a:rPr lang="en-US" sz="2400" dirty="0"/>
              <a:t> </a:t>
            </a:r>
            <a:r>
              <a:rPr lang="uz-Cyrl-UZ" sz="2400" dirty="0"/>
              <a:t>tayyorlash </a:t>
            </a:r>
            <a:r>
              <a:rPr lang="en-US" sz="2400" dirty="0" err="1"/>
              <a:t>jarayoni</a:t>
            </a:r>
            <a:r>
              <a:rPr lang="en-US" sz="2400" dirty="0"/>
              <a:t> </a:t>
            </a:r>
            <a:r>
              <a:rPr lang="uz-Cyrl-UZ" sz="2400" dirty="0"/>
              <a:t>quyidagi operatsiyalardan iborat: mashinani tozalash, kо‘rib chiqish va uning holatini, </a:t>
            </a:r>
            <a:r>
              <a:rPr lang="en-US" sz="2400" dirty="0" err="1"/>
              <a:t>ta’mirlash</a:t>
            </a:r>
            <a:r>
              <a:rPr lang="en-US" sz="2400" dirty="0"/>
              <a:t> </a:t>
            </a:r>
            <a:r>
              <a:rPr lang="uz-Cyrl-UZ" sz="2400" dirty="0"/>
              <a:t>turini hamda zaruriy remont ishlari hajmini aniqlash, hujjatlarni tayyorlash, mashinani </a:t>
            </a:r>
            <a:r>
              <a:rPr lang="en-US" sz="2400" dirty="0" err="1"/>
              <a:t>tamirlashga</a:t>
            </a:r>
            <a:r>
              <a:rPr lang="en-US" sz="2400" dirty="0"/>
              <a:t> </a:t>
            </a:r>
            <a:r>
              <a:rPr lang="en-US" sz="2400" dirty="0" err="1" smtClean="0"/>
              <a:t>tay</a:t>
            </a:r>
            <a:r>
              <a:rPr lang="uz-Latn-UZ" sz="2400" dirty="0" smtClean="0"/>
              <a:t>o</a:t>
            </a:r>
            <a:r>
              <a:rPr lang="en-US" sz="2400" dirty="0" err="1" smtClean="0"/>
              <a:t>rlash</a:t>
            </a:r>
            <a:r>
              <a:rPr lang="uz-Cyrl-UZ" sz="2400" dirty="0"/>
              <a:t>, uni qabul qilish va topshirish, sirtqi tomonini takror tozalash va qismlarga ajratish oldidan yuvish.</a:t>
            </a:r>
            <a:r>
              <a:rPr lang="en-US" sz="2400" dirty="0"/>
              <a:t>      </a:t>
            </a:r>
            <a:r>
              <a:rPr lang="ru-RU" sz="2400" dirty="0"/>
              <a:t/>
            </a:r>
            <a:br>
              <a:rPr lang="ru-RU" sz="2400" dirty="0"/>
            </a:br>
            <a:r>
              <a:rPr lang="uz-Cyrl-UZ" sz="2400" b="1" dirty="0"/>
              <a:t>Moyni ketkazish</a:t>
            </a:r>
            <a:r>
              <a:rPr lang="uz-Cyrl-UZ" sz="2400" dirty="0"/>
              <a:t> va mashinaning korpuslarini, karterlarini, uzellari va agregatlarini aktiv yuvish ishlari uni bevosita remontga qо‘yish yoki saqlash oldidan bajariladi. </a:t>
            </a:r>
            <a:r>
              <a:rPr lang="en-US" sz="2400" dirty="0" err="1"/>
              <a:t>Mashina</a:t>
            </a:r>
            <a:r>
              <a:rPr lang="en-US" sz="2400" dirty="0"/>
              <a:t> </a:t>
            </a:r>
            <a:r>
              <a:rPr lang="en-US" sz="2400" dirty="0" err="1"/>
              <a:t>zavodda</a:t>
            </a:r>
            <a:r>
              <a:rPr lang="en-US" sz="2400" dirty="0"/>
              <a:t> </a:t>
            </a:r>
            <a:r>
              <a:rPr lang="en-US" sz="2400" dirty="0" err="1"/>
              <a:t>remont</a:t>
            </a:r>
            <a:r>
              <a:rPr lang="en-US" sz="2400" dirty="0"/>
              <a:t> q</a:t>
            </a:r>
            <a:r>
              <a:rPr lang="uz-Cyrl-UZ" sz="2400" dirty="0"/>
              <a:t>i</a:t>
            </a:r>
            <a:r>
              <a:rPr lang="en-US" sz="2400" dirty="0"/>
              <a:t>l</a:t>
            </a:r>
            <a:r>
              <a:rPr lang="uz-Cyrl-UZ" sz="2400" dirty="0"/>
              <a:t>i</a:t>
            </a:r>
            <a:r>
              <a:rPr lang="en-US" sz="2400" dirty="0" err="1"/>
              <a:t>nganida</a:t>
            </a:r>
            <a:r>
              <a:rPr lang="en-US" sz="2400" dirty="0"/>
              <a:t> </a:t>
            </a:r>
            <a:r>
              <a:rPr lang="en-US" sz="2400" dirty="0" err="1"/>
              <a:t>bu</a:t>
            </a:r>
            <a:r>
              <a:rPr lang="en-US" sz="2400" dirty="0"/>
              <a:t> </a:t>
            </a:r>
            <a:r>
              <a:rPr lang="en-US" sz="2400" dirty="0" err="1"/>
              <a:t>operatsiya</a:t>
            </a:r>
            <a:r>
              <a:rPr lang="en-US" sz="2400" dirty="0"/>
              <a:t> </a:t>
            </a:r>
            <a:r>
              <a:rPr lang="en-US" sz="2400" dirty="0" err="1"/>
              <a:t>sirt</a:t>
            </a:r>
            <a:r>
              <a:rPr lang="uz-Cyrl-UZ" sz="2400" dirty="0"/>
              <a:t>q</a:t>
            </a:r>
            <a:r>
              <a:rPr lang="en-US" sz="2400" dirty="0" err="1"/>
              <a:t>i</a:t>
            </a:r>
            <a:r>
              <a:rPr lang="en-US" sz="2400" dirty="0"/>
              <a:t> </a:t>
            </a:r>
            <a:r>
              <a:rPr lang="en-US" sz="2400" dirty="0" err="1"/>
              <a:t>tomondan</a:t>
            </a:r>
            <a:r>
              <a:rPr lang="en-US" sz="2400" dirty="0"/>
              <a:t> </a:t>
            </a:r>
            <a:r>
              <a:rPr lang="en-US" sz="2400" dirty="0" err="1"/>
              <a:t>yuv</a:t>
            </a:r>
            <a:r>
              <a:rPr lang="uz-Cyrl-UZ" sz="2400" dirty="0"/>
              <a:t>i</a:t>
            </a:r>
            <a:r>
              <a:rPr lang="en-US" sz="2400" dirty="0" err="1"/>
              <a:t>sh</a:t>
            </a:r>
            <a:r>
              <a:rPr lang="en-US" sz="2400" dirty="0"/>
              <a:t> </a:t>
            </a:r>
            <a:r>
              <a:rPr lang="en-US" sz="2400" dirty="0" err="1"/>
              <a:t>ishlari</a:t>
            </a:r>
            <a:r>
              <a:rPr lang="en-US" sz="2400" dirty="0"/>
              <a:t> b</a:t>
            </a:r>
            <a:r>
              <a:rPr lang="uz-Cyrl-UZ" sz="2400" dirty="0"/>
              <a:t>i</a:t>
            </a:r>
            <a:r>
              <a:rPr lang="en-US" sz="2400" dirty="0" err="1"/>
              <a:t>lan</a:t>
            </a:r>
            <a:r>
              <a:rPr lang="en-US" sz="2400" dirty="0"/>
              <a:t> b</a:t>
            </a:r>
            <a:r>
              <a:rPr lang="uz-Cyrl-UZ" sz="2400" dirty="0"/>
              <a:t>i</a:t>
            </a:r>
            <a:r>
              <a:rPr lang="en-US" sz="2400" dirty="0"/>
              <a:t>r </a:t>
            </a:r>
            <a:r>
              <a:rPr lang="uz-Cyrl-UZ" sz="2400" dirty="0"/>
              <a:t>vaqt</a:t>
            </a:r>
            <a:r>
              <a:rPr lang="en-US" sz="2400" dirty="0"/>
              <a:t>da </a:t>
            </a:r>
            <a:r>
              <a:rPr lang="en-US" sz="2400" dirty="0" err="1"/>
              <a:t>bajariladi</a:t>
            </a:r>
            <a:r>
              <a:rPr lang="en-US" sz="2400" dirty="0"/>
              <a:t>. </a:t>
            </a:r>
            <a:r>
              <a:rPr lang="ru-RU" sz="2400" dirty="0"/>
              <a:t/>
            </a:r>
            <a:br>
              <a:rPr lang="ru-RU" sz="2400" dirty="0"/>
            </a:br>
            <a:r>
              <a:rPr lang="uz-Cyrl-UZ" sz="2400" dirty="0"/>
              <a:t>Ilg‘or </a:t>
            </a:r>
            <a:r>
              <a:rPr lang="en-US" sz="2400" dirty="0" err="1"/>
              <a:t>ta’mirlash</a:t>
            </a:r>
            <a:r>
              <a:rPr lang="en-US" sz="2400" dirty="0"/>
              <a:t> </a:t>
            </a:r>
            <a:r>
              <a:rPr lang="uz-Cyrl-UZ" sz="2400" dirty="0"/>
              <a:t>korxonalari ish tajribasining kо‘rsatshicha, kо‘p bosqichli yuvish usulini qо‘llanish ma’qul bо‘ladi, ya’ni bunda avval qismlarga ajratilmagan agregat va uzellar yuviladi, sо‘ngra qisman kismlarga ajratilgan agregat yoki uzel yuviladn va shundan keyin aloxida detallar  yuviladi.</a:t>
            </a:r>
            <a:r>
              <a:rPr lang="ru-RU" sz="2400" dirty="0"/>
              <a:t/>
            </a:r>
            <a:br>
              <a:rPr lang="ru-RU" sz="2400" dirty="0"/>
            </a:br>
            <a:endParaRPr lang="ru-RU" sz="2400" dirty="0"/>
          </a:p>
        </p:txBody>
      </p:sp>
    </p:spTree>
    <p:extLst>
      <p:ext uri="{BB962C8B-B14F-4D97-AF65-F5344CB8AC3E}">
        <p14:creationId xmlns:p14="http://schemas.microsoft.com/office/powerpoint/2010/main" xmlns="" val="3608958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689548"/>
            <a:ext cx="10125517" cy="6056025"/>
          </a:xfrm>
        </p:spPr>
        <p:txBody>
          <a:bodyPr>
            <a:noAutofit/>
          </a:bodyPr>
          <a:lstStyle/>
          <a:p>
            <a:r>
              <a:rPr lang="uz-Cyrl-UZ" sz="2400" dirty="0"/>
              <a:t>Kо‘p bosqichli yuvishdagi operatsiyalarning (tо‘la komplektli mashinani yuvishdagi ishlarga qо‘shimcha), bu operatsiyalarni bajarishda qо‘llaniladigan moslama, kurilmalarning va yuvish vositalarining rо‘yxati     kuyida keltirilgan:</a:t>
            </a:r>
            <a:r>
              <a:rPr lang="ru-RU" sz="2400" dirty="0"/>
              <a:t/>
            </a:r>
            <a:br>
              <a:rPr lang="ru-RU" sz="2400" dirty="0"/>
            </a:br>
            <a:r>
              <a:rPr lang="uz-Cyrl-UZ" sz="2400" dirty="0"/>
              <a:t>ML-51, Labomid-101 va Labomid-102 tipidagi (kalsinatsiyalangan soda, uch polifosfat natriy, suyuq shisha yoki Labomid-102 dagi metosilikat natriy, turli sirtiy-aktiv moddalardan iborat) sintetik yuvish vositalari (SYUV) istalgan oqimli mashinalarda mо‘tadil kupik hosil qilingani holda 10—30 g/l konsentratsiyada ishlatiladi. ML- 52 va Labomid- 203 tipidagi </a:t>
            </a:r>
            <a:r>
              <a:rPr lang="uz-Cyrl-UZ" sz="2400" b="1" dirty="0"/>
              <a:t>SYUV </a:t>
            </a:r>
            <a:r>
              <a:rPr lang="uz-Cyrl-UZ" sz="2400" dirty="0"/>
              <a:t>(xuddi usha komponentlarga ega, lekin ular boshqacha miqdorda buladi) detallarni smolali qatttiq qatlamlardan tozalashga mо‘ljallangan. Buning uchun vannalarga </a:t>
            </a:r>
            <a:r>
              <a:rPr lang="uz-Cyrl-UZ" sz="2400" b="1" dirty="0"/>
              <a:t>25—35 </a:t>
            </a:r>
            <a:r>
              <a:rPr lang="uz-Cyrl-UZ" sz="2400" dirty="0"/>
              <a:t>g/l konsentratsiyaly yuvish eritmasi quyiladi va sirkulyatsiya qildiriladi: smoladan tozalanadigan detallar shu vannaga botiriladi.</a:t>
            </a:r>
            <a:endParaRPr lang="ru-RU" sz="2400" dirty="0"/>
          </a:p>
        </p:txBody>
      </p:sp>
    </p:spTree>
    <p:extLst>
      <p:ext uri="{BB962C8B-B14F-4D97-AF65-F5344CB8AC3E}">
        <p14:creationId xmlns:p14="http://schemas.microsoft.com/office/powerpoint/2010/main" xmlns="" val="4348914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8958" y="699059"/>
            <a:ext cx="9975615" cy="4607457"/>
          </a:xfrm>
        </p:spPr>
        <p:txBody>
          <a:bodyPr>
            <a:noAutofit/>
          </a:bodyPr>
          <a:lstStyle/>
          <a:p>
            <a:r>
              <a:rPr lang="uz-Cyrl-UZ" sz="2400" dirty="0"/>
              <a:t>MS-5, MS-6 va MS-8 tipidagi </a:t>
            </a:r>
            <a:r>
              <a:rPr lang="uz-Cyrl-UZ" sz="2400" b="1" dirty="0"/>
              <a:t>SYUV </a:t>
            </a:r>
            <a:r>
              <a:rPr lang="uz-Cyrl-UZ" sz="2400" dirty="0"/>
              <a:t>(kalsinatsiyalangan soda, uch polifosfat natriy, metasilikat natriy va sirtiy-aktiv moddalar aralashmasidan iborat) detallarni oqim bilan tozalashda va vannaga solib tozalashda ishlatiladi. </a:t>
            </a:r>
            <a:r>
              <a:rPr lang="en-US" sz="2400" dirty="0" err="1"/>
              <a:t>Oqim</a:t>
            </a:r>
            <a:r>
              <a:rPr lang="en-US" sz="2400" dirty="0"/>
              <a:t> </a:t>
            </a:r>
            <a:r>
              <a:rPr lang="en-US" sz="2400" dirty="0" err="1"/>
              <a:t>bilan</a:t>
            </a:r>
            <a:r>
              <a:rPr lang="en-US" sz="2400" dirty="0"/>
              <a:t> </a:t>
            </a:r>
            <a:r>
              <a:rPr lang="en-US" sz="2400" dirty="0" err="1"/>
              <a:t>tozalashda</a:t>
            </a:r>
            <a:r>
              <a:rPr lang="en-US" sz="2400" dirty="0"/>
              <a:t> </a:t>
            </a:r>
            <a:r>
              <a:rPr lang="en-US" sz="2400" dirty="0" err="1"/>
              <a:t>eritma</a:t>
            </a:r>
            <a:r>
              <a:rPr lang="en-US" sz="2400" dirty="0"/>
              <a:t> </a:t>
            </a:r>
            <a:r>
              <a:rPr lang="en-US" sz="2400" dirty="0" err="1"/>
              <a:t>konsent-ratsiyasi</a:t>
            </a:r>
            <a:r>
              <a:rPr lang="en-US" sz="2400" dirty="0"/>
              <a:t>: MS- 5 </a:t>
            </a:r>
            <a:r>
              <a:rPr lang="en-US" sz="2400" dirty="0" err="1"/>
              <a:t>va</a:t>
            </a:r>
            <a:r>
              <a:rPr lang="en-US" sz="2400" dirty="0"/>
              <a:t> MS-6 </a:t>
            </a:r>
            <a:r>
              <a:rPr lang="en-US" sz="2400" dirty="0" err="1"/>
              <a:t>uchun</a:t>
            </a:r>
            <a:r>
              <a:rPr lang="en-US" sz="2400" dirty="0"/>
              <a:t> 10—20 g/l </a:t>
            </a:r>
            <a:r>
              <a:rPr lang="en-US" sz="2400" dirty="0" err="1"/>
              <a:t>va</a:t>
            </a:r>
            <a:r>
              <a:rPr lang="en-US" sz="2400" dirty="0"/>
              <a:t> MS-8 </a:t>
            </a:r>
            <a:r>
              <a:rPr lang="en-US" sz="2400" dirty="0" err="1"/>
              <a:t>uchun</a:t>
            </a:r>
            <a:r>
              <a:rPr lang="en-US" sz="2400" dirty="0"/>
              <a:t> 5—15 g/l li </a:t>
            </a:r>
            <a:r>
              <a:rPr lang="en-US" sz="2400" dirty="0" err="1"/>
              <a:t>konsentratsiyasi</a:t>
            </a:r>
            <a:r>
              <a:rPr lang="en-US" sz="2400" dirty="0"/>
              <a:t> </a:t>
            </a:r>
            <a:r>
              <a:rPr lang="en-US" sz="2400" dirty="0" err="1"/>
              <a:t>olinadi</a:t>
            </a:r>
            <a:r>
              <a:rPr lang="en-US" sz="2400" dirty="0"/>
              <a:t>. </a:t>
            </a:r>
            <a:r>
              <a:rPr lang="en-US" sz="2400" dirty="0" err="1"/>
              <a:t>Detallarni</a:t>
            </a:r>
            <a:r>
              <a:rPr lang="en-US" sz="2400" dirty="0"/>
              <a:t> </a:t>
            </a:r>
            <a:r>
              <a:rPr lang="en-US" sz="2400" dirty="0" err="1"/>
              <a:t>vannalarda</a:t>
            </a:r>
            <a:r>
              <a:rPr lang="en-US" sz="2400" dirty="0"/>
              <a:t> </a:t>
            </a:r>
            <a:r>
              <a:rPr lang="en-US" sz="2400" dirty="0" err="1"/>
              <a:t>qaynatishda</a:t>
            </a:r>
            <a:r>
              <a:rPr lang="en-US" sz="2400" dirty="0"/>
              <a:t> </a:t>
            </a:r>
            <a:r>
              <a:rPr lang="en-US" sz="2400" dirty="0" err="1"/>
              <a:t>eritmaning</a:t>
            </a:r>
            <a:r>
              <a:rPr lang="en-US" sz="2400" dirty="0"/>
              <a:t> 20—30 g/l li </a:t>
            </a:r>
            <a:r>
              <a:rPr lang="en-US" sz="2400" dirty="0" err="1"/>
              <a:t>konsentratsiyasi</a:t>
            </a:r>
            <a:r>
              <a:rPr lang="en-US" sz="2400" dirty="0"/>
              <a:t> </a:t>
            </a:r>
            <a:r>
              <a:rPr lang="en-US" sz="2400" dirty="0" err="1"/>
              <a:t>tavsiya</a:t>
            </a:r>
            <a:r>
              <a:rPr lang="en-US" sz="2400" dirty="0"/>
              <a:t> </a:t>
            </a:r>
            <a:r>
              <a:rPr lang="en-US" sz="2400" dirty="0" err="1"/>
              <a:t>etiladi</a:t>
            </a:r>
            <a:r>
              <a:rPr lang="en-US" sz="2400" dirty="0"/>
              <a:t>.</a:t>
            </a:r>
            <a:r>
              <a:rPr lang="ru-RU" sz="2400" dirty="0"/>
              <a:t/>
            </a:r>
            <a:br>
              <a:rPr lang="ru-RU" sz="2400" dirty="0"/>
            </a:br>
            <a:r>
              <a:rPr lang="en-US" sz="2400" dirty="0"/>
              <a:t>AM-15 </a:t>
            </a:r>
            <a:r>
              <a:rPr lang="en-US" sz="2400" dirty="0" err="1"/>
              <a:t>tipidagi</a:t>
            </a:r>
            <a:r>
              <a:rPr lang="en-US" sz="2400" dirty="0"/>
              <a:t> 70—76% </a:t>
            </a:r>
            <a:r>
              <a:rPr lang="en-US" sz="2400" dirty="0" err="1"/>
              <a:t>ksilol</a:t>
            </a:r>
            <a:r>
              <a:rPr lang="en-US" sz="2400" dirty="0"/>
              <a:t>, 20—28% alizarin </a:t>
            </a:r>
            <a:r>
              <a:rPr lang="en-US" sz="2400" dirty="0" err="1"/>
              <a:t>moyi</a:t>
            </a:r>
            <a:r>
              <a:rPr lang="en-US" sz="2400" dirty="0"/>
              <a:t>, 2,0% </a:t>
            </a:r>
            <a:r>
              <a:rPr lang="en-US" sz="2400" dirty="0" err="1"/>
              <a:t>oksietillangan</a:t>
            </a:r>
            <a:r>
              <a:rPr lang="en-US" sz="2400" dirty="0"/>
              <a:t> </a:t>
            </a:r>
            <a:r>
              <a:rPr lang="en-US" sz="2400" dirty="0" err="1"/>
              <a:t>spirtdan</a:t>
            </a:r>
            <a:r>
              <a:rPr lang="en-US" sz="2400" dirty="0"/>
              <a:t> </a:t>
            </a:r>
            <a:r>
              <a:rPr lang="en-US" sz="2400" dirty="0" err="1"/>
              <a:t>tuzilgan</a:t>
            </a:r>
            <a:r>
              <a:rPr lang="en-US" sz="2400" dirty="0"/>
              <a:t> </a:t>
            </a:r>
            <a:r>
              <a:rPr lang="en-US" sz="2400" dirty="0" err="1"/>
              <a:t>erituvchi</a:t>
            </a:r>
            <a:r>
              <a:rPr lang="en-US" sz="2400" dirty="0"/>
              <a:t> - </a:t>
            </a:r>
            <a:r>
              <a:rPr lang="en-US" sz="2400" dirty="0" err="1"/>
              <a:t>emulgatsiyalovchi</a:t>
            </a:r>
            <a:r>
              <a:rPr lang="en-US" sz="2400" dirty="0"/>
              <a:t> </a:t>
            </a:r>
            <a:r>
              <a:rPr lang="en-US" sz="2400" dirty="0" err="1"/>
              <a:t>vosita</a:t>
            </a:r>
            <a:r>
              <a:rPr lang="en-US" sz="2400" dirty="0"/>
              <a:t> (EEV) </a:t>
            </a:r>
            <a:r>
              <a:rPr lang="en-US" sz="2400" dirty="0" err="1"/>
              <a:t>detallarni</a:t>
            </a:r>
            <a:r>
              <a:rPr lang="en-US" sz="2400" dirty="0"/>
              <a:t> </a:t>
            </a:r>
            <a:r>
              <a:rPr lang="en-US" sz="2400" dirty="0" err="1"/>
              <a:t>smolalardan</a:t>
            </a:r>
            <a:r>
              <a:rPr lang="en-US" sz="2400" dirty="0"/>
              <a:t> </a:t>
            </a:r>
            <a:r>
              <a:rPr lang="en-US" sz="2400" dirty="0" err="1"/>
              <a:t>tozalashda</a:t>
            </a:r>
            <a:r>
              <a:rPr lang="en-US" sz="2400" dirty="0"/>
              <a:t> </a:t>
            </a:r>
            <a:r>
              <a:rPr lang="en-US" sz="2400" dirty="0" err="1"/>
              <a:t>va</a:t>
            </a:r>
            <a:r>
              <a:rPr lang="en-US" sz="2400" dirty="0"/>
              <a:t> </a:t>
            </a:r>
            <a:r>
              <a:rPr lang="en-US" sz="2400" dirty="0" err="1"/>
              <a:t>moyni</a:t>
            </a:r>
            <a:r>
              <a:rPr lang="en-US" sz="2400" dirty="0"/>
              <a:t> </a:t>
            </a:r>
            <a:r>
              <a:rPr lang="en-US" sz="2400" dirty="0" err="1"/>
              <a:t>dagal</a:t>
            </a:r>
            <a:r>
              <a:rPr lang="en-US" sz="2400" dirty="0"/>
              <a:t> </a:t>
            </a:r>
            <a:r>
              <a:rPr lang="en-US" sz="2400" dirty="0" err="1"/>
              <a:t>tozalashda</a:t>
            </a:r>
            <a:r>
              <a:rPr lang="en-US" sz="2400" dirty="0"/>
              <a:t>, </a:t>
            </a:r>
            <a:r>
              <a:rPr lang="en-US" sz="2400" dirty="0" err="1"/>
              <a:t>filtrlarining</a:t>
            </a:r>
            <a:r>
              <a:rPr lang="en-US" sz="2400" dirty="0"/>
              <a:t> </a:t>
            </a:r>
            <a:r>
              <a:rPr lang="en-US" sz="2400" dirty="0" err="1"/>
              <a:t>utkazuvchanligini</a:t>
            </a:r>
            <a:r>
              <a:rPr lang="en-US" sz="2400" dirty="0"/>
              <a:t> </a:t>
            </a:r>
            <a:r>
              <a:rPr lang="en-US" sz="2400" dirty="0" err="1"/>
              <a:t>tiklash</a:t>
            </a:r>
            <a:r>
              <a:rPr lang="en-US" sz="2400" dirty="0"/>
              <a:t> </a:t>
            </a:r>
            <a:r>
              <a:rPr lang="en-US" sz="2400" dirty="0" err="1"/>
              <a:t>uchun</a:t>
            </a:r>
            <a:r>
              <a:rPr lang="en-US" sz="2400" dirty="0"/>
              <a:t> </a:t>
            </a:r>
            <a:r>
              <a:rPr lang="en-US" sz="2400" dirty="0" err="1"/>
              <a:t>ishlatiladi</a:t>
            </a:r>
            <a:r>
              <a:rPr lang="en-US" sz="2400" dirty="0"/>
              <a:t>. DVP-1 </a:t>
            </a:r>
            <a:r>
              <a:rPr lang="en-US" sz="2400" dirty="0" err="1"/>
              <a:t>tipidagi</a:t>
            </a:r>
            <a:r>
              <a:rPr lang="en-US" sz="2400" dirty="0"/>
              <a:t> EEV (</a:t>
            </a:r>
            <a:r>
              <a:rPr lang="en-US" sz="2400" dirty="0" err="1"/>
              <a:t>uayt-spirt</a:t>
            </a:r>
            <a:r>
              <a:rPr lang="en-US" sz="2400" dirty="0"/>
              <a:t>, </a:t>
            </a:r>
            <a:r>
              <a:rPr lang="en-US" sz="2400" dirty="0" err="1"/>
              <a:t>tal</a:t>
            </a:r>
            <a:r>
              <a:rPr lang="en-US" sz="2400" dirty="0"/>
              <a:t> </a:t>
            </a:r>
            <a:r>
              <a:rPr lang="en-US" sz="2400" dirty="0" err="1"/>
              <a:t>moyi</a:t>
            </a:r>
            <a:r>
              <a:rPr lang="en-US" sz="2400" dirty="0"/>
              <a:t>, </a:t>
            </a:r>
            <a:r>
              <a:rPr lang="en-US" sz="2400" dirty="0" err="1"/>
              <a:t>kaustik</a:t>
            </a:r>
            <a:r>
              <a:rPr lang="en-US" sz="2400" dirty="0"/>
              <a:t> soda, </a:t>
            </a:r>
            <a:r>
              <a:rPr lang="en-US" sz="2400" dirty="0" err="1"/>
              <a:t>sirtiy-ak­tiv</a:t>
            </a:r>
            <a:r>
              <a:rPr lang="en-US" sz="2400" dirty="0"/>
              <a:t> </a:t>
            </a:r>
            <a:r>
              <a:rPr lang="en-US" sz="2400" dirty="0" err="1"/>
              <a:t>modda</a:t>
            </a:r>
            <a:r>
              <a:rPr lang="en-US" sz="2400" dirty="0"/>
              <a:t>) </a:t>
            </a:r>
            <a:r>
              <a:rPr lang="en-US" sz="2400" dirty="0" err="1"/>
              <a:t>detallarni</a:t>
            </a:r>
            <a:r>
              <a:rPr lang="en-US" sz="2400" dirty="0"/>
              <a:t> </a:t>
            </a:r>
            <a:r>
              <a:rPr lang="en-US" sz="2400" dirty="0" err="1"/>
              <a:t>asfalt-smolali</a:t>
            </a:r>
            <a:r>
              <a:rPr lang="en-US" sz="2400" dirty="0"/>
              <a:t> </a:t>
            </a:r>
            <a:r>
              <a:rPr lang="en-US" sz="2400" dirty="0" err="1"/>
              <a:t>qatlamlardan</a:t>
            </a:r>
            <a:r>
              <a:rPr lang="en-US" sz="2400" dirty="0"/>
              <a:t> </a:t>
            </a:r>
            <a:r>
              <a:rPr lang="en-US" sz="2400" dirty="0" err="1"/>
              <a:t>tozalashda</a:t>
            </a:r>
            <a:r>
              <a:rPr lang="en-US" sz="2400" dirty="0"/>
              <a:t> </a:t>
            </a:r>
            <a:r>
              <a:rPr lang="en-US" sz="2400" dirty="0" err="1"/>
              <a:t>di­zel</a:t>
            </a:r>
            <a:r>
              <a:rPr lang="en-US" sz="2400" dirty="0"/>
              <a:t> </a:t>
            </a:r>
            <a:r>
              <a:rPr lang="en-US" sz="2400" dirty="0" err="1"/>
              <a:t>yonilgisi</a:t>
            </a:r>
            <a:r>
              <a:rPr lang="en-US" sz="2400" dirty="0"/>
              <a:t> </a:t>
            </a:r>
            <a:r>
              <a:rPr lang="en-US" sz="2400" dirty="0" err="1"/>
              <a:t>bilan</a:t>
            </a:r>
            <a:r>
              <a:rPr lang="en-US" sz="2400" dirty="0"/>
              <a:t> 50% li </a:t>
            </a:r>
            <a:r>
              <a:rPr lang="en-US" sz="2400" dirty="0" err="1"/>
              <a:t>eritma</a:t>
            </a:r>
            <a:r>
              <a:rPr lang="en-US" sz="2400" dirty="0"/>
              <a:t> </a:t>
            </a:r>
            <a:r>
              <a:rPr lang="en-US" sz="2400" dirty="0" err="1"/>
              <a:t>tayyorlab</a:t>
            </a:r>
            <a:r>
              <a:rPr lang="en-US" sz="2400" dirty="0"/>
              <a:t> </a:t>
            </a:r>
            <a:r>
              <a:rPr lang="en-US" sz="2400" dirty="0" err="1"/>
              <a:t>ishlatiladi</a:t>
            </a:r>
            <a:r>
              <a:rPr lang="en-US" sz="2400" dirty="0"/>
              <a:t>. </a:t>
            </a:r>
            <a:endParaRPr lang="ru-RU" sz="2400" dirty="0"/>
          </a:p>
        </p:txBody>
      </p:sp>
    </p:spTree>
    <p:extLst>
      <p:ext uri="{BB962C8B-B14F-4D97-AF65-F5344CB8AC3E}">
        <p14:creationId xmlns:p14="http://schemas.microsoft.com/office/powerpoint/2010/main" xmlns="" val="2786066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8997" y="684070"/>
            <a:ext cx="9983449" cy="5791681"/>
          </a:xfrm>
        </p:spPr>
        <p:txBody>
          <a:bodyPr>
            <a:noAutofit/>
          </a:bodyPr>
          <a:lstStyle/>
          <a:p>
            <a:r>
              <a:rPr lang="en-US" sz="2400" dirty="0" err="1"/>
              <a:t>Keyingi</a:t>
            </a:r>
            <a:r>
              <a:rPr lang="en-US" sz="2400" dirty="0"/>
              <a:t> </a:t>
            </a:r>
            <a:r>
              <a:rPr lang="en-US" sz="2400" dirty="0" err="1"/>
              <a:t>vaktlarda</a:t>
            </a:r>
            <a:r>
              <a:rPr lang="en-US" sz="2400" dirty="0"/>
              <a:t> </a:t>
            </a:r>
            <a:r>
              <a:rPr lang="en-US" sz="2400" dirty="0" err="1"/>
              <a:t>yonmaydigan</a:t>
            </a:r>
            <a:r>
              <a:rPr lang="en-US" sz="2400" dirty="0"/>
              <a:t> </a:t>
            </a:r>
            <a:r>
              <a:rPr lang="uz-Cyrl-UZ" sz="2400" dirty="0"/>
              <a:t>q</a:t>
            </a:r>
            <a:r>
              <a:rPr lang="en-US" sz="2400" dirty="0" err="1"/>
              <a:t>uyidagi</a:t>
            </a:r>
            <a:r>
              <a:rPr lang="en-US" sz="2400" dirty="0"/>
              <a:t> EEV </a:t>
            </a:r>
            <a:r>
              <a:rPr lang="en-US" sz="2400" dirty="0" err="1"/>
              <a:t>lar</a:t>
            </a:r>
            <a:r>
              <a:rPr lang="en-US" sz="2400" dirty="0"/>
              <a:t> </a:t>
            </a:r>
            <a:r>
              <a:rPr lang="en-US" sz="2400" dirty="0" err="1"/>
              <a:t>chiqarilmoqda</a:t>
            </a:r>
            <a:r>
              <a:rPr lang="en-US" sz="2400" dirty="0"/>
              <a:t>: </a:t>
            </a:r>
            <a:r>
              <a:rPr lang="en-US" sz="2400" dirty="0" err="1"/>
              <a:t>Labomid</a:t>
            </a:r>
            <a:r>
              <a:rPr lang="en-US" sz="2400" dirty="0"/>
              <a:t>- 311 (</a:t>
            </a:r>
            <a:r>
              <a:rPr lang="en-US" sz="2400" dirty="0" err="1"/>
              <a:t>uch</a:t>
            </a:r>
            <a:r>
              <a:rPr lang="en-US" sz="2400" dirty="0"/>
              <a:t> </a:t>
            </a:r>
            <a:r>
              <a:rPr lang="en-US" sz="2400" dirty="0" err="1"/>
              <a:t>xloretilen</a:t>
            </a:r>
            <a:r>
              <a:rPr lang="en-US" sz="2400" dirty="0"/>
              <a:t>, </a:t>
            </a:r>
            <a:r>
              <a:rPr lang="en-US" sz="2400" dirty="0" err="1"/>
              <a:t>uch</a:t>
            </a:r>
            <a:r>
              <a:rPr lang="en-US" sz="2400" dirty="0"/>
              <a:t> </a:t>
            </a:r>
            <a:r>
              <a:rPr lang="en-US" sz="2400" dirty="0" err="1"/>
              <a:t>krezol</a:t>
            </a:r>
            <a:r>
              <a:rPr lang="en-US" sz="2400" dirty="0"/>
              <a:t> </a:t>
            </a:r>
            <a:r>
              <a:rPr lang="en-US" sz="2400" dirty="0" err="1"/>
              <a:t>va</a:t>
            </a:r>
            <a:r>
              <a:rPr lang="en-US" sz="2400" dirty="0"/>
              <a:t> PAV) — </a:t>
            </a:r>
            <a:r>
              <a:rPr lang="en-US" sz="2400" dirty="0" err="1"/>
              <a:t>detallarning</a:t>
            </a:r>
            <a:r>
              <a:rPr lang="en-US" sz="2400" dirty="0"/>
              <a:t> </a:t>
            </a:r>
            <a:r>
              <a:rPr lang="uz-Cyrl-UZ" sz="2400" dirty="0"/>
              <a:t>og‘ir </a:t>
            </a:r>
            <a:r>
              <a:rPr lang="en-US" sz="2400" dirty="0" err="1"/>
              <a:t>smolali</a:t>
            </a:r>
            <a:r>
              <a:rPr lang="en-US" sz="2400" dirty="0"/>
              <a:t> </a:t>
            </a:r>
            <a:r>
              <a:rPr lang="en-US" sz="2400" dirty="0" err="1"/>
              <a:t>qatlamlarini</a:t>
            </a:r>
            <a:r>
              <a:rPr lang="en-US" sz="2400" dirty="0"/>
              <a:t> </a:t>
            </a:r>
            <a:r>
              <a:rPr lang="en-US" sz="2400" dirty="0" err="1"/>
              <a:t>ketkazishda</a:t>
            </a:r>
            <a:r>
              <a:rPr lang="en-US" sz="2400" dirty="0"/>
              <a:t> </a:t>
            </a:r>
            <a:r>
              <a:rPr lang="en-US" sz="2400" dirty="0" err="1"/>
              <a:t>uning</a:t>
            </a:r>
            <a:r>
              <a:rPr lang="en-US" sz="2400" dirty="0"/>
              <a:t> </a:t>
            </a:r>
            <a:r>
              <a:rPr lang="en-US" sz="2400" dirty="0" err="1"/>
              <a:t>suvdagi</a:t>
            </a:r>
            <a:r>
              <a:rPr lang="en-US" sz="2400" dirty="0"/>
              <a:t> 100% li </a:t>
            </a:r>
            <a:r>
              <a:rPr lang="en-US" sz="2400" dirty="0" err="1"/>
              <a:t>konsentratsiyasi</a:t>
            </a:r>
            <a:r>
              <a:rPr lang="en-US" sz="2400" dirty="0"/>
              <a:t> (1:1 </a:t>
            </a:r>
            <a:r>
              <a:rPr lang="en-US" sz="2400" dirty="0" err="1"/>
              <a:t>yoki</a:t>
            </a:r>
            <a:r>
              <a:rPr lang="en-US" sz="2400" dirty="0"/>
              <a:t> 1 : 0,25) </a:t>
            </a:r>
            <a:r>
              <a:rPr lang="en-US" sz="2400" dirty="0" err="1"/>
              <a:t>yoki</a:t>
            </a:r>
            <a:r>
              <a:rPr lang="en-US" sz="2400" dirty="0"/>
              <a:t> </a:t>
            </a:r>
            <a:r>
              <a:rPr lang="en-US" sz="2400" dirty="0" err="1"/>
              <a:t>kerosindagi</a:t>
            </a:r>
            <a:r>
              <a:rPr lang="en-US" sz="2400" dirty="0"/>
              <a:t> 100% li </a:t>
            </a:r>
            <a:r>
              <a:rPr lang="en-US" sz="2400" dirty="0" err="1"/>
              <a:t>konsentratsiyasi</a:t>
            </a:r>
            <a:r>
              <a:rPr lang="en-US" sz="2400" dirty="0"/>
              <a:t> - 4I 1, 1:2) </a:t>
            </a:r>
            <a:r>
              <a:rPr lang="en-US" sz="2400" dirty="0" err="1"/>
              <a:t>ishlatiladi</a:t>
            </a:r>
            <a:r>
              <a:rPr lang="en-US" sz="2400" dirty="0"/>
              <a:t>; Labomid-315 (</a:t>
            </a:r>
            <a:r>
              <a:rPr lang="en-US" sz="2400" dirty="0" err="1"/>
              <a:t>xlorlangan</a:t>
            </a:r>
            <a:r>
              <a:rPr lang="en-US" sz="2400" dirty="0"/>
              <a:t> </a:t>
            </a:r>
            <a:r>
              <a:rPr lang="en-US" sz="2400" dirty="0" err="1"/>
              <a:t>uglevodorodlar</a:t>
            </a:r>
            <a:r>
              <a:rPr lang="en-US" sz="2400" dirty="0"/>
              <a:t>, PAV, </a:t>
            </a:r>
            <a:r>
              <a:rPr lang="en-US" sz="2400" dirty="0" err="1"/>
              <a:t>stabilizatorlar</a:t>
            </a:r>
            <a:r>
              <a:rPr lang="en-US" sz="2400" dirty="0"/>
              <a:t> </a:t>
            </a:r>
            <a:r>
              <a:rPr lang="en-US" sz="2400" dirty="0" err="1"/>
              <a:t>va</a:t>
            </a:r>
            <a:r>
              <a:rPr lang="en-US" sz="2400" dirty="0"/>
              <a:t> </a:t>
            </a:r>
            <a:r>
              <a:rPr lang="en-US" sz="2400" dirty="0" err="1"/>
              <a:t>aktivatorlar</a:t>
            </a:r>
            <a:r>
              <a:rPr lang="en-US" sz="2400" dirty="0"/>
              <a:t>).</a:t>
            </a:r>
            <a:r>
              <a:rPr lang="ru-RU" sz="2400" dirty="0"/>
              <a:t/>
            </a:r>
            <a:br>
              <a:rPr lang="ru-RU" sz="2400" dirty="0"/>
            </a:br>
            <a:r>
              <a:rPr lang="uz-Cyrl-UZ" sz="2400" dirty="0"/>
              <a:t>Detallar eritmalarda tutib turilganidan keynn oqimli yuvish mashinalarida suv   yoki  ip shetka  orqali eritma bilan yuvilishi kerak.</a:t>
            </a:r>
            <a:r>
              <a:rPr lang="ru-RU" sz="2400" dirty="0"/>
              <a:t/>
            </a:r>
            <a:br>
              <a:rPr lang="ru-RU" sz="2400" dirty="0"/>
            </a:br>
            <a:r>
              <a:rPr lang="en-US" sz="2400" dirty="0" err="1"/>
              <a:t>Rezervuarlar</a:t>
            </a:r>
            <a:r>
              <a:rPr lang="en-US" sz="2400" dirty="0"/>
              <a:t> </a:t>
            </a:r>
            <a:r>
              <a:rPr lang="en-US" sz="2400" dirty="0" err="1"/>
              <a:t>va</a:t>
            </a:r>
            <a:r>
              <a:rPr lang="en-US" sz="2400" dirty="0"/>
              <a:t> </a:t>
            </a:r>
            <a:r>
              <a:rPr lang="en-US" sz="2400" dirty="0" err="1"/>
              <a:t>tindir</a:t>
            </a:r>
            <a:r>
              <a:rPr lang="uz-Cyrl-UZ" sz="2400" dirty="0"/>
              <a:t>mal</a:t>
            </a:r>
            <a:r>
              <a:rPr lang="en-US" sz="2400" dirty="0" err="1"/>
              <a:t>ar</a:t>
            </a:r>
            <a:r>
              <a:rPr lang="en-US" sz="2400" dirty="0"/>
              <a:t> </a:t>
            </a:r>
            <a:r>
              <a:rPr lang="en-US" sz="2400" dirty="0" err="1"/>
              <a:t>mashinaning</a:t>
            </a:r>
            <a:r>
              <a:rPr lang="en-US" sz="2400" dirty="0"/>
              <a:t> </a:t>
            </a:r>
            <a:r>
              <a:rPr lang="en-US" sz="2400" dirty="0" err="1"/>
              <a:t>pastid</a:t>
            </a:r>
            <a:r>
              <a:rPr lang="uz-Cyrl-UZ" sz="2400" dirty="0"/>
              <a:t>a</a:t>
            </a:r>
            <a:r>
              <a:rPr lang="en-US" sz="2400" dirty="0"/>
              <a:t> </a:t>
            </a:r>
            <a:r>
              <a:rPr lang="en-US" sz="2400" dirty="0" err="1"/>
              <a:t>joylashgan</a:t>
            </a:r>
            <a:r>
              <a:rPr lang="en-US" sz="2400" dirty="0"/>
              <a:t>. </a:t>
            </a:r>
            <a:r>
              <a:rPr lang="en-US" sz="2400" dirty="0" err="1"/>
              <a:t>Yuviladigan</a:t>
            </a:r>
            <a:r>
              <a:rPr lang="en-US" sz="2400" dirty="0"/>
              <a:t> </a:t>
            </a:r>
            <a:r>
              <a:rPr lang="en-US" sz="2400" dirty="0" err="1"/>
              <a:t>agregatlar</a:t>
            </a:r>
            <a:r>
              <a:rPr lang="en-US" sz="2400" dirty="0"/>
              <a:t> </a:t>
            </a:r>
            <a:r>
              <a:rPr lang="uz-Cyrl-UZ" sz="2400" dirty="0"/>
              <a:t>issiqli</a:t>
            </a:r>
            <a:r>
              <a:rPr lang="en-US" sz="2400" dirty="0" err="1"/>
              <a:t>kdan</a:t>
            </a:r>
            <a:r>
              <a:rPr lang="en-US" sz="2400" b="1" dirty="0"/>
              <a:t> </a:t>
            </a:r>
            <a:r>
              <a:rPr lang="en-US" sz="2400" dirty="0" err="1"/>
              <a:t>izolyatsiyalanga</a:t>
            </a:r>
            <a:r>
              <a:rPr lang="uz-Cyrl-UZ" sz="2400" dirty="0"/>
              <a:t>n</a:t>
            </a:r>
            <a:r>
              <a:rPr lang="en-US" sz="2400" dirty="0"/>
              <a:t> </a:t>
            </a:r>
            <a:r>
              <a:rPr lang="en-US" sz="2400" dirty="0" err="1"/>
              <a:t>kameralarga</a:t>
            </a:r>
            <a:r>
              <a:rPr lang="en-US" sz="2400" dirty="0"/>
              <a:t> </a:t>
            </a:r>
            <a:r>
              <a:rPr lang="en-US" sz="2400" dirty="0" err="1"/>
              <a:t>aravachalarda</a:t>
            </a:r>
            <a:r>
              <a:rPr lang="en-US" sz="2400" dirty="0"/>
              <a:t> </a:t>
            </a:r>
            <a:r>
              <a:rPr lang="en-US" sz="2400" dirty="0" err="1"/>
              <a:t>kiritiladi</a:t>
            </a:r>
            <a:r>
              <a:rPr lang="en-US" sz="2400" dirty="0"/>
              <a:t>. </a:t>
            </a:r>
            <a:r>
              <a:rPr lang="en-US" sz="2400" dirty="0" err="1"/>
              <a:t>Yuvuvchi</a:t>
            </a:r>
            <a:r>
              <a:rPr lang="en-US" sz="2400" b="1" dirty="0"/>
              <a:t> </a:t>
            </a:r>
            <a:r>
              <a:rPr lang="en-US" sz="2400" dirty="0" err="1"/>
              <a:t>suyuqlik</a:t>
            </a:r>
            <a:r>
              <a:rPr lang="en-US" sz="2400" dirty="0"/>
              <a:t> </a:t>
            </a:r>
            <a:r>
              <a:rPr lang="en-US" sz="2400" dirty="0" err="1"/>
              <a:t>markazdan</a:t>
            </a:r>
            <a:r>
              <a:rPr lang="en-US" sz="2400" dirty="0"/>
              <a:t> </a:t>
            </a:r>
            <a:r>
              <a:rPr lang="en-US" sz="2400" dirty="0" err="1"/>
              <a:t>qochma</a:t>
            </a:r>
            <a:r>
              <a:rPr lang="en-US" sz="2400" dirty="0"/>
              <a:t> </a:t>
            </a:r>
            <a:r>
              <a:rPr lang="en-US" sz="2400" dirty="0" err="1"/>
              <a:t>nasos</a:t>
            </a:r>
            <a:r>
              <a:rPr lang="en-US" sz="2400" dirty="0"/>
              <a:t> </a:t>
            </a:r>
            <a:r>
              <a:rPr lang="en-US" sz="2400" dirty="0" err="1"/>
              <a:t>bilan</a:t>
            </a:r>
            <a:r>
              <a:rPr lang="en-US" sz="2400" dirty="0"/>
              <a:t> </a:t>
            </a:r>
            <a:r>
              <a:rPr lang="en-US" sz="2400" dirty="0" err="1"/>
              <a:t>yuqorigi</a:t>
            </a:r>
            <a:r>
              <a:rPr lang="en-US" sz="2400" dirty="0"/>
              <a:t> </a:t>
            </a:r>
            <a:r>
              <a:rPr lang="en-US" sz="2400" dirty="0" err="1"/>
              <a:t>va</a:t>
            </a:r>
            <a:r>
              <a:rPr lang="en-US" sz="2400" dirty="0"/>
              <a:t> </a:t>
            </a:r>
            <a:r>
              <a:rPr lang="en-US" sz="2400" dirty="0" err="1"/>
              <a:t>pastki</a:t>
            </a:r>
            <a:r>
              <a:rPr lang="en-US" sz="2400" dirty="0"/>
              <a:t> </a:t>
            </a:r>
            <a:r>
              <a:rPr lang="uz-Cyrl-UZ" sz="2400" dirty="0"/>
              <a:t>gid</a:t>
            </a:r>
            <a:r>
              <a:rPr lang="en-US" sz="2400" dirty="0" err="1"/>
              <a:t>rantli</a:t>
            </a:r>
            <a:r>
              <a:rPr lang="en-US" sz="2400" dirty="0"/>
              <a:t> P- s</a:t>
            </a:r>
            <a:r>
              <a:rPr lang="uz-Cyrl-UZ" sz="2400" dirty="0"/>
              <a:t>i</a:t>
            </a:r>
            <a:r>
              <a:rPr lang="en-US" sz="2400" dirty="0" err="1"/>
              <a:t>mon</a:t>
            </a:r>
            <a:r>
              <a:rPr lang="en-US" sz="2400" dirty="0"/>
              <a:t> </a:t>
            </a:r>
            <a:r>
              <a:rPr lang="en-US" sz="2400" dirty="0" err="1"/>
              <a:t>kollektorlarga</a:t>
            </a:r>
            <a:r>
              <a:rPr lang="en-US" sz="2400" dirty="0"/>
              <a:t> </a:t>
            </a:r>
            <a:r>
              <a:rPr lang="en-US" sz="2400" dirty="0" err="1"/>
              <a:t>beriladi</a:t>
            </a:r>
            <a:r>
              <a:rPr lang="en-US" sz="2400" dirty="0"/>
              <a:t>. </a:t>
            </a:r>
            <a:r>
              <a:rPr lang="en-US" sz="2400" dirty="0" err="1"/>
              <a:t>Gidrantlar</a:t>
            </a:r>
            <a:r>
              <a:rPr lang="en-US" sz="2400" dirty="0"/>
              <a:t> </a:t>
            </a:r>
            <a:r>
              <a:rPr lang="en-US" sz="2400" dirty="0" err="1"/>
              <a:t>shunday</a:t>
            </a:r>
            <a:r>
              <a:rPr lang="en-US" sz="2400" dirty="0"/>
              <a:t> </a:t>
            </a:r>
            <a:r>
              <a:rPr lang="uz-Cyrl-UZ" sz="2400" dirty="0"/>
              <a:t>joy</a:t>
            </a:r>
            <a:r>
              <a:rPr lang="en-US" sz="2400" dirty="0" err="1"/>
              <a:t>lashganki</a:t>
            </a:r>
            <a:r>
              <a:rPr lang="en-US" sz="2400" dirty="0"/>
              <a:t>, </a:t>
            </a:r>
            <a:r>
              <a:rPr lang="en-US" sz="2400" dirty="0" err="1"/>
              <a:t>ulardan</a:t>
            </a:r>
            <a:r>
              <a:rPr lang="en-US" sz="2400" dirty="0"/>
              <a:t> </a:t>
            </a:r>
            <a:r>
              <a:rPr lang="en-US" sz="2400" dirty="0" err="1"/>
              <a:t>otilib</a:t>
            </a:r>
            <a:r>
              <a:rPr lang="en-US" sz="2400" dirty="0"/>
              <a:t> chi</a:t>
            </a:r>
            <a:r>
              <a:rPr lang="uz-Cyrl-UZ" sz="2400" dirty="0"/>
              <a:t>q</a:t>
            </a:r>
            <a:r>
              <a:rPr lang="en-US" sz="2400" dirty="0" err="1"/>
              <a:t>adigan</a:t>
            </a:r>
            <a:r>
              <a:rPr lang="en-US" sz="2400" dirty="0"/>
              <a:t> </a:t>
            </a:r>
            <a:r>
              <a:rPr lang="en-US" sz="2400" dirty="0" err="1"/>
              <a:t>suyuqlik</a:t>
            </a:r>
            <a:r>
              <a:rPr lang="en-US" sz="2400" dirty="0"/>
              <a:t> </a:t>
            </a:r>
            <a:r>
              <a:rPr lang="en-US" sz="2400" dirty="0" err="1"/>
              <a:t>oqimi</a:t>
            </a:r>
            <a:r>
              <a:rPr lang="en-US" sz="2400" dirty="0"/>
              <a:t> </a:t>
            </a:r>
            <a:r>
              <a:rPr lang="en-US" sz="2400" dirty="0" err="1"/>
              <a:t>kollektorni</a:t>
            </a:r>
            <a:r>
              <a:rPr lang="en-US" sz="2400" dirty="0"/>
              <a:t> </a:t>
            </a:r>
            <a:r>
              <a:rPr lang="uz-Cyrl-UZ" sz="2400" dirty="0"/>
              <a:t>h</a:t>
            </a:r>
            <a:r>
              <a:rPr lang="en-US" sz="2400" dirty="0" err="1"/>
              <a:t>arakatga</a:t>
            </a:r>
            <a:r>
              <a:rPr lang="en-US" sz="2400" dirty="0"/>
              <a:t> </a:t>
            </a:r>
            <a:r>
              <a:rPr lang="en-US" sz="2400" dirty="0" err="1"/>
              <a:t>keltiruvchi</a:t>
            </a:r>
            <a:r>
              <a:rPr lang="en-US" sz="2400" dirty="0"/>
              <a:t> </a:t>
            </a:r>
            <a:r>
              <a:rPr lang="en-US" sz="2400" dirty="0" err="1"/>
              <a:t>reaktiv</a:t>
            </a:r>
            <a:r>
              <a:rPr lang="en-US" sz="2400" dirty="0"/>
              <a:t> </a:t>
            </a:r>
            <a:r>
              <a:rPr lang="en-US" sz="2400" dirty="0" err="1"/>
              <a:t>kuchlar</a:t>
            </a:r>
            <a:r>
              <a:rPr lang="en-US" sz="2400" dirty="0"/>
              <a:t> </a:t>
            </a:r>
            <a:r>
              <a:rPr lang="en-US" sz="2400" dirty="0" err="1"/>
              <a:t>hosil</a:t>
            </a:r>
            <a:r>
              <a:rPr lang="en-US" sz="2400" dirty="0"/>
              <a:t> </a:t>
            </a:r>
            <a:r>
              <a:rPr lang="en-US" sz="2400" dirty="0" err="1"/>
              <a:t>qiladi</a:t>
            </a:r>
            <a:r>
              <a:rPr lang="en-US" sz="2400" dirty="0"/>
              <a:t>. </a:t>
            </a:r>
            <a:r>
              <a:rPr lang="ru-RU" sz="2400" dirty="0"/>
              <a:t/>
            </a:r>
            <a:br>
              <a:rPr lang="ru-RU" sz="2400" dirty="0"/>
            </a:br>
            <a:endParaRPr lang="ru-RU" sz="2400" dirty="0"/>
          </a:p>
        </p:txBody>
      </p:sp>
    </p:spTree>
    <p:extLst>
      <p:ext uri="{BB962C8B-B14F-4D97-AF65-F5344CB8AC3E}">
        <p14:creationId xmlns:p14="http://schemas.microsoft.com/office/powerpoint/2010/main" xmlns="" val="14270142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948" y="684070"/>
            <a:ext cx="9848537" cy="5521857"/>
          </a:xfrm>
        </p:spPr>
        <p:txBody>
          <a:bodyPr>
            <a:noAutofit/>
          </a:bodyPr>
          <a:lstStyle/>
          <a:p>
            <a:r>
              <a:rPr lang="uz-Cyrl-UZ" sz="2400" dirty="0"/>
              <a:t>Mashina ba’zi bir aniq detallari, shuningdek, sharikli va rolikli podshipniklar vannalarda yoki ultratovushli yuvish kurilmalarda kerosin yo benzin bilan yuviladi. Bunday kurilma vannasining tubiga magnitostriksion о‘zgartgichlar о‘rnatilgan bо‘lib, ularda elektrik energiya ultratovush tebranishlariga aylanadi. Bu tebranishlar vannadagi suyuqlikka (uch  xloretilen,  benzin yoki  ishqorli eritmaga)   beriladi.Bir-tо‘rt о‘zgartgichli vannalar UZV- 15 dan UZV-18 gacha markada chiqariladi, ularning hajmi 30—160 l va iste’mol qiladigan quvvat</a:t>
            </a:r>
            <a:r>
              <a:rPr lang="uz-Cyrl-UZ" sz="2400" i="1" dirty="0"/>
              <a:t> </a:t>
            </a:r>
            <a:r>
              <a:rPr lang="uz-Cyrl-UZ" sz="2400" dirty="0"/>
              <a:t>2,5—10 kVt bо‘ladi. Suyuqlikning temperaturasi uning tarkibiga qarab 25—70° S atrofida bо‘ladi. Bunday ustanovkalarda kuyka va qurum</a:t>
            </a:r>
            <a:r>
              <a:rPr lang="uz-Cyrl-UZ" sz="2400" i="1" dirty="0"/>
              <a:t> </a:t>
            </a:r>
            <a:r>
              <a:rPr lang="uz-Cyrl-UZ" sz="2400" dirty="0"/>
              <a:t>2—3 min, yog‘ va moylar 30—50 sek ichida ketkaziladi.</a:t>
            </a:r>
            <a:r>
              <a:rPr lang="ru-RU" sz="2400" dirty="0"/>
              <a:t/>
            </a:r>
            <a:br>
              <a:rPr lang="ru-RU" sz="2400" dirty="0"/>
            </a:br>
            <a:endParaRPr lang="ru-RU" sz="2400" dirty="0"/>
          </a:p>
        </p:txBody>
      </p:sp>
    </p:spTree>
    <p:extLst>
      <p:ext uri="{BB962C8B-B14F-4D97-AF65-F5344CB8AC3E}">
        <p14:creationId xmlns:p14="http://schemas.microsoft.com/office/powerpoint/2010/main" xmlns="" val="6746303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3949" y="699060"/>
            <a:ext cx="9840704" cy="5926592"/>
          </a:xfrm>
        </p:spPr>
        <p:txBody>
          <a:bodyPr>
            <a:noAutofit/>
          </a:bodyPr>
          <a:lstStyle/>
          <a:p>
            <a:r>
              <a:rPr lang="uz-Cyrl-UZ" sz="2400" dirty="0"/>
              <a:t>Detallarning sirtidan qurum va quyqalarni ketkazish uchun tuzlarning (65% о‘yuvchi natriy, 30% azot kislotali va 5% xlorli natriy) 380—420° </a:t>
            </a:r>
            <a:r>
              <a:rPr lang="uz-Latn-UZ" sz="2400" dirty="0" smtClean="0"/>
              <a:t>C</a:t>
            </a:r>
            <a:r>
              <a:rPr lang="uz-Cyrl-UZ" sz="2400" dirty="0" smtClean="0"/>
              <a:t> </a:t>
            </a:r>
            <a:r>
              <a:rPr lang="uz-Cyrl-UZ" sz="2400" dirty="0"/>
              <a:t>temperaturadagi eritmasi ishlatiladi. Bu operatsiyani bajarish uchun OM-4265 ustanovkasi xizmat qiladi. Bu ustanovkada yuvish operatsiyalarini bajarish tartibida joylashgan tо‘rtta vanna: suyuq tuz solinadigan vanna, yuvish vannasi, kislota eritmasi vannasi</a:t>
            </a:r>
            <a:r>
              <a:rPr lang="uz-Cyrl-UZ" sz="2400" i="1" dirty="0"/>
              <a:t> </a:t>
            </a:r>
            <a:r>
              <a:rPr lang="uz-Cyrl-UZ" sz="2400" dirty="0"/>
              <a:t>va yana yuvish vannasi bor. Bunday tozalashda zang qatlami ham ketkaziladi.</a:t>
            </a:r>
            <a:r>
              <a:rPr lang="ru-RU" sz="2400" dirty="0"/>
              <a:t/>
            </a:r>
            <a:br>
              <a:rPr lang="ru-RU" sz="2400" dirty="0"/>
            </a:br>
            <a:r>
              <a:rPr lang="uz-Cyrl-UZ" sz="2400" dirty="0"/>
              <a:t>Detallar qurumdan mexanikaviy yoki termik usullar bilan ham tozalanadi. Detallarni vannalarda qaynatib olishda ximiyaviy eritmalar sifatida ishqorli eritmalar ishlatiladi (1- jadval). Detallar eritmalarda 80—95° </a:t>
            </a:r>
            <a:r>
              <a:rPr lang="uz-Latn-UZ" sz="2400" dirty="0" smtClean="0"/>
              <a:t>C</a:t>
            </a:r>
            <a:r>
              <a:rPr lang="uz-Cyrl-UZ" sz="2400" dirty="0" smtClean="0"/>
              <a:t> </a:t>
            </a:r>
            <a:r>
              <a:rPr lang="uz-Cyrl-UZ" sz="2400" dirty="0"/>
              <a:t>temperaturada 2—3 soat tutib turiladi, shundan keyin yumshagan qurum mexanikaviy chutkalar yoki eritgichning bug‘li oqimi bilan ketkaziladi.</a:t>
            </a:r>
            <a:r>
              <a:rPr lang="ru-RU" sz="2400" dirty="0"/>
              <a:t/>
            </a:r>
            <a:br>
              <a:rPr lang="ru-RU" sz="2400" dirty="0"/>
            </a:br>
            <a:endParaRPr lang="ru-RU" sz="2400" dirty="0"/>
          </a:p>
        </p:txBody>
      </p:sp>
    </p:spTree>
    <p:extLst>
      <p:ext uri="{BB962C8B-B14F-4D97-AF65-F5344CB8AC3E}">
        <p14:creationId xmlns:p14="http://schemas.microsoft.com/office/powerpoint/2010/main" xmlns="" val="82780267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29</TotalTime>
  <Words>678</Words>
  <Application>Microsoft Office PowerPoint</Application>
  <PresentationFormat>Произвольный</PresentationFormat>
  <Paragraphs>13</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Wisp</vt:lpstr>
      <vt:lpstr>2-Mavzu: Servis korxonalarini turlari va klassifikatsiyasi. </vt:lpstr>
      <vt:lpstr> Reja: 1. Servis korxonalarini turlari va ularni klassifikatsiyasi. 2. Extiyot qismlar bilan ta’minlash tizimi.             3. Servis korxonalarini turlari va ularni klassifikatsiyasi </vt:lpstr>
      <vt:lpstr>   Xozirgi vaqtda bizda va chet mamalakatlarda korxonalar servisi turli xarakterdagi funksiyalarni bajarishga molik bo‘lib:  ularga yangi va eski mashina-jixozlarni sotib olish va sotish, moylarni sotish, zaxira qismlarni sotish, texnik xizmat (TX) va texnik ta’mirlash (TT) va mashinalarni diagnostikalash bo‘yicha ishlar kiradi. Bu esa qo‘llanishi va xizmatlar bo‘yicha turli ustaxonalarni tashkil qilishga olib keldi.    Davlat korxonalarini, xususiy korxonalarni va qo‘shma korxonalarni to‘xtovsiz ishlashini ta’minlashda mashina va jixozlarni ishlab chiqaruvchi, texnik xizmat ko‘rsatish ustaxonalari, texnik xizmat va ta’mirlash nomalari, mashina-jixozlarga xizmat ko‘rsatuvchilarni tajribalari katta rol o‘ynaydi. </vt:lpstr>
      <vt:lpstr>        Servis obektlariga quyidagilar kiradi: - yigiruv korxonalari yoki sexlari; - to‘quv korxonalari yoki sexlari; - tikuv korxonalari yoki sexlari; - poyafzal korxonalari yoki sexlari; - trikotaj-tikuv korxonalari yoki sexlari; - pardozlash korxonaldari yoki sexlari; - paxtaga ishlov berish mashina-jixozlari. </vt:lpstr>
      <vt:lpstr>Слайд 5</vt:lpstr>
      <vt:lpstr>    Detallarning nuqsonlarini tuzatishda va turli ishlov berish usullari bilan ularga dastlabki o‘lchamlari, shakli va fizika-mexanikaviy xossalari kompleksi qayta berilganda «tiklash» termini qo‘llaniladi. Mashinani ta’mirlash  ishlab chiqarish jarayoni, uni tayyorlash ishlab chiqarish jarayenidan farq qilib, ta’mirlashga tayyorlash, tozalash va ko‘p marta takroriy yuvish, qismlarga ajratish, yeyilgan tutashmalar va detallarni nazorat qilish va ularni tiklash kabi texnologik  boskichlardan iborat. Texnologik jarayen, o‘z navbatida, bir qancha texnologik boskichlarga  bo‘linadi. </vt:lpstr>
      <vt:lpstr>                     Extiyot qismlar bilan ta’minlash tizimi       Bizda va chet el firmalarida extiyot qismlar bilan ta’minlash turli darajadagi omborlar yordamida amalga oshiriladi: markaziy zaxira qismlar omborxonasi, zonal omborlar, konsessionerlar va dilerlar omborlari Zonal omborlar markaziy omborlarni  asosiy zvenosidir. Ularni masshtabi regionlardagi korxonalar talabi bo‘yicha aniqlanadi. Konssisionerlar omborlari o‘zlarini korxonalari talabidan tashqari shartnoma bo‘yicha ishlovchi dilerlar talabini xam qondiradi. Dilerlar konssisionerlardan zaxira qismlani sotib olishadi va korxonalar xamda jixozlar egalariga sotishadi, ayniqsa TX va TT olib borish vaqtida. Ularni omborlari o‘zlarini korxonalarini ta’minlash uchungina xizmat qiladi. Bundan tashqari zaxira qismlar tizimiga, bu qismlarni sotuvchi shaxardagi, rayonlardagi va boshqa joylarda joylashgan magazinlar kiradi. </vt:lpstr>
      <vt:lpstr>Mashinani ta’mirlashga tayyorlash jarayoni quyidagi operatsiyalardan iborat: mashinani tozalash, kо‘rib chiqish va uning holatini, ta’mirlash turini hamda zaruriy remont ishlari hajmini aniqlash, hujjatlarni tayyorlash, mashinani tamirlashga tayorlash, uni qabul qilish va topshirish, sirtqi tomonini takror tozalash va qismlarga ajratish oldidan yuvish.       Moyni ketkazish va mashinaning korpuslarini, karterlarini, uzellari va agregatlarini aktiv yuvish ishlari uni bevosita remontga qо‘yish yoki saqlash oldidan bajariladi. Mashina zavodda remont qilinganida bu operatsiya sirtqi tomondan yuvish ishlari bilan bir vaqtda bajariladi.  Ilg‘or ta’mirlash korxonalari ish tajribasining kо‘rsatshicha, kо‘p bosqichli yuvish usulini qо‘llanish ma’qul bо‘ladi, ya’ni bunda avval qismlarga ajratilmagan agregat va uzellar yuviladi, sо‘ngra qisman kismlarga ajratilgan agregat yoki uzel yuviladn va shundan keyin aloxida detallar  yuviladi. </vt:lpstr>
      <vt:lpstr>Kо‘p bosqichli yuvishdagi operatsiyalarning (tо‘la komplektli mashinani yuvishdagi ishlarga qо‘shimcha), bu operatsiyalarni bajarishda qо‘llaniladigan moslama, kurilmalarning va yuvish vositalarining rо‘yxati     kuyida keltirilgan: ML-51, Labomid-101 va Labomid-102 tipidagi (kalsinatsiyalangan soda, uch polifosfat natriy, suyuq shisha yoki Labomid-102 dagi metosilikat natriy, turli sirtiy-aktiv moddalardan iborat) sintetik yuvish vositalari (SYUV) istalgan oqimli mashinalarda mо‘tadil kupik hosil qilingani holda 10—30 g/l konsentratsiyada ishlatiladi. ML- 52 va Labomid- 203 tipidagi SYUV (xuddi usha komponentlarga ega, lekin ular boshqacha miqdorda buladi) detallarni smolali qatttiq qatlamlardan tozalashga mо‘ljallangan. Buning uchun vannalarga 25—35 g/l konsentratsiyaly yuvish eritmasi quyiladi va sirkulyatsiya qildiriladi: smoladan tozalanadigan detallar shu vannaga botiriladi.</vt:lpstr>
      <vt:lpstr>MS-5, MS-6 va MS-8 tipidagi SYUV (kalsinatsiyalangan soda, uch polifosfat natriy, metasilikat natriy va sirtiy-aktiv moddalar aralashmasidan iborat) detallarni oqim bilan tozalashda va vannaga solib tozalashda ishlatiladi. Oqim bilan tozalashda eritma konsent-ratsiyasi: MS- 5 va MS-6 uchun 10—20 g/l va MS-8 uchun 5—15 g/l li konsentratsiyasi olinadi. Detallarni vannalarda qaynatishda eritmaning 20—30 g/l li konsentratsiyasi tavsiya etiladi. AM-15 tipidagi 70—76% ksilol, 20—28% alizarin moyi, 2,0% oksietillangan spirtdan tuzilgan erituvchi - emulgatsiyalovchi vosita (EEV) detallarni smolalardan tozalashda va moyni dagal tozalashda, filtrlarining utkazuvchanligini tiklash uchun ishlatiladi. DVP-1 tipidagi EEV (uayt-spirt, tal moyi, kaustik soda, sirtiy-ak­tiv modda) detallarni asfalt-smolali qatlamlardan tozalashda di­zel yonilgisi bilan 50% li eritma tayyorlab ishlatiladi. </vt:lpstr>
      <vt:lpstr>Keyingi vaktlarda yonmaydigan quyidagi EEV lar chiqarilmoqda: Labomid- 311 (uch xloretilen, uch krezol va PAV) — detallarning og‘ir smolali qatlamlarini ketkazishda uning suvdagi 100% li konsentratsiyasi (1:1 yoki 1 : 0,25) yoki kerosindagi 100% li konsentratsiyasi - 4I 1, 1:2) ishlatiladi; Labomid-315 (xlorlangan uglevodorodlar, PAV, stabilizatorlar va aktivatorlar). Detallar eritmalarda tutib turilganidan keynn oqimli yuvish mashinalarida suv   yoki  ip shetka  orqali eritma bilan yuvilishi kerak. Rezervuarlar va tindirmalar mashinaning pastida joylashgan. Yuviladigan agregatlar issiqlikdan izolyatsiyalangan kameralarga aravachalarda kiritiladi. Yuvuvchi suyuqlik markazdan qochma nasos bilan yuqorigi va pastki gidrantli P- simon kollektorlarga beriladi. Gidrantlar shunday joylashganki, ulardan otilib chiqadigan suyuqlik oqimi kollektorni harakatga keltiruvchi reaktiv kuchlar hosil qiladi.  </vt:lpstr>
      <vt:lpstr>Mashina ba’zi bir aniq detallari, shuningdek, sharikli va rolikli podshipniklar vannalarda yoki ultratovushli yuvish kurilmalarda kerosin yo benzin bilan yuviladi. Bunday kurilma vannasining tubiga magnitostriksion о‘zgartgichlar о‘rnatilgan bо‘lib, ularda elektrik energiya ultratovush tebranishlariga aylanadi. Bu tebranishlar vannadagi suyuqlikka (uch  xloretilen,  benzin yoki  ishqorli eritmaga)   beriladi.Bir-tо‘rt о‘zgartgichli vannalar UZV- 15 dan UZV-18 gacha markada chiqariladi, ularning hajmi 30—160 l va iste’mol qiladigan quvvat 2,5—10 kVt bо‘ladi. Suyuqlikning temperaturasi uning tarkibiga qarab 25—70° S atrofida bо‘ladi. Bunday ustanovkalarda kuyka va qurum 2—3 min, yog‘ va moylar 30—50 sek ichida ketkaziladi. </vt:lpstr>
      <vt:lpstr>Detallarning sirtidan qurum va quyqalarni ketkazish uchun tuzlarning (65% о‘yuvchi natriy, 30% azot kislotali va 5% xlorli natriy) 380—420° C temperaturadagi eritmasi ishlatiladi. Bu operatsiyani bajarish uchun OM-4265 ustanovkasi xizmat qiladi. Bu ustanovkada yuvish operatsiyalarini bajarish tartibida joylashgan tо‘rtta vanna: suyuq tuz solinadigan vanna, yuvish vannasi, kislota eritmasi vannasi va yana yuvish vannasi bor. Bunday tozalashda zang qatlami ham ketkaziladi. Detallar qurumdan mexanikaviy yoki termik usullar bilan ham tozalanadi. Detallarni vannalarda qaynatib olishda ximiyaviy eritmalar sifatida ishqorli eritmalar ishlatiladi (1- jadval). Detallar eritmalarda 80—95° C temperaturada 2—3 soat tutib turiladi, shundan keyin yumshagan qurum mexanikaviy chutkalar yoki eritgichning bug‘li oqimi bilan ketkaziladi. </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2-Mavzu: Servis korxonalarini turlari va klassifikatsiyasi.</dc:title>
  <dc:creator>Shaxbozbek</dc:creator>
  <cp:lastModifiedBy>LENOVO</cp:lastModifiedBy>
  <cp:revision>4</cp:revision>
  <dcterms:created xsi:type="dcterms:W3CDTF">2019-10-07T04:08:28Z</dcterms:created>
  <dcterms:modified xsi:type="dcterms:W3CDTF">2019-10-16T16:46:03Z</dcterms:modified>
</cp:coreProperties>
</file>