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76370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2037358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3429982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2918487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1649838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358707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7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268361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4123442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4230052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F60B5A0-08E2-4E79-9055-6BF8529B9203}"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273782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3267697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F60B5A0-08E2-4E79-9055-6BF8529B9203}"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4072843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24596961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11128988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2EDBBA0-89BC-46A0-8E19-CE80EBD6F05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3311688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2EDBBA0-89BC-46A0-8E19-CE80EBD6F05A}" type="datetimeFigureOut">
              <a:rPr lang="ru-RU" smtClean="0"/>
              <a:pPr/>
              <a:t>17.10.2019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F60B5A0-08E2-4E79-9055-6BF8529B9203}" type="slidenum">
              <a:rPr lang="ru-RU" smtClean="0"/>
              <a:pPr/>
              <a:t>‹#›</a:t>
            </a:fld>
            <a:endParaRPr lang="ru-RU"/>
          </a:p>
        </p:txBody>
      </p:sp>
    </p:spTree>
    <p:extLst>
      <p:ext uri="{BB962C8B-B14F-4D97-AF65-F5344CB8AC3E}">
        <p14:creationId xmlns:p14="http://schemas.microsoft.com/office/powerpoint/2010/main" xmlns="" val="2900246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9254" y="1573967"/>
            <a:ext cx="10320388" cy="4252725"/>
          </a:xfrm>
        </p:spPr>
        <p:txBody>
          <a:bodyPr>
            <a:normAutofit/>
          </a:bodyPr>
          <a:lstStyle/>
          <a:p>
            <a:pPr algn="ctr"/>
            <a:r>
              <a:rPr lang="en-US" b="1" dirty="0">
                <a:solidFill>
                  <a:srgbClr val="FF0000"/>
                </a:solidFill>
              </a:rPr>
              <a:t>5-</a:t>
            </a:r>
            <a:r>
              <a:rPr lang="ru-RU" b="1" dirty="0">
                <a:solidFill>
                  <a:srgbClr val="FF0000"/>
                </a:solidFill>
              </a:rPr>
              <a:t>Mavzu</a:t>
            </a:r>
            <a:r>
              <a:rPr lang="en-US" b="1" dirty="0">
                <a:solidFill>
                  <a:srgbClr val="FF0000"/>
                </a:solidFill>
              </a:rPr>
              <a:t>. </a:t>
            </a:r>
            <a:r>
              <a:rPr lang="en-US" b="1" dirty="0" err="1"/>
              <a:t>Servis</a:t>
            </a:r>
            <a:r>
              <a:rPr lang="en-US" b="1" dirty="0"/>
              <a:t> </a:t>
            </a:r>
            <a:r>
              <a:rPr lang="en-US" b="1" dirty="0" err="1"/>
              <a:t>xizmati</a:t>
            </a:r>
            <a:r>
              <a:rPr lang="en-US" b="1" dirty="0"/>
              <a:t> </a:t>
            </a:r>
            <a:r>
              <a:rPr lang="en-US" b="1" dirty="0" err="1"/>
              <a:t>uchun</a:t>
            </a:r>
            <a:r>
              <a:rPr lang="en-US" b="1" dirty="0"/>
              <a:t> </a:t>
            </a:r>
            <a:r>
              <a:rPr lang="en-US" b="1" dirty="0" err="1"/>
              <a:t>talab</a:t>
            </a:r>
            <a:r>
              <a:rPr lang="en-US" b="1" dirty="0"/>
              <a:t> </a:t>
            </a:r>
            <a:r>
              <a:rPr lang="en-US" b="1" dirty="0" err="1"/>
              <a:t>va</a:t>
            </a:r>
            <a:r>
              <a:rPr lang="en-US" b="1" dirty="0"/>
              <a:t> </a:t>
            </a:r>
            <a:r>
              <a:rPr lang="en-US" b="1" dirty="0" err="1"/>
              <a:t>takliflar</a:t>
            </a:r>
            <a:r>
              <a:rPr lang="en-US" b="1" dirty="0"/>
              <a:t> </a:t>
            </a:r>
            <a:r>
              <a:rPr lang="en-US" b="1" dirty="0" err="1"/>
              <a:t>prognozi</a:t>
            </a:r>
            <a:r>
              <a:rPr lang="en-US" b="1" dirty="0"/>
              <a:t>. </a:t>
            </a:r>
            <a:r>
              <a:rPr lang="en-US" b="1" dirty="0" err="1"/>
              <a:t>Prognozni</a:t>
            </a:r>
            <a:r>
              <a:rPr lang="en-US" b="1" dirty="0"/>
              <a:t> </a:t>
            </a:r>
            <a:r>
              <a:rPr lang="en-US" b="1" dirty="0" err="1"/>
              <a:t>tiplari</a:t>
            </a:r>
            <a:r>
              <a:rPr lang="en-US" b="1" dirty="0"/>
              <a:t>, </a:t>
            </a:r>
            <a:r>
              <a:rPr lang="en-US" b="1" dirty="0" err="1"/>
              <a:t>turlari</a:t>
            </a:r>
            <a:r>
              <a:rPr lang="en-US" b="1" dirty="0"/>
              <a:t> </a:t>
            </a:r>
            <a:r>
              <a:rPr lang="en-US" b="1" dirty="0" err="1"/>
              <a:t>va</a:t>
            </a:r>
            <a:r>
              <a:rPr lang="en-US" b="1" dirty="0"/>
              <a:t> </a:t>
            </a:r>
            <a:r>
              <a:rPr lang="en-US" b="1" dirty="0" err="1"/>
              <a:t>uslublari</a:t>
            </a:r>
            <a:r>
              <a:rPr lang="en-US" b="1" dirty="0"/>
              <a:t>.</a:t>
            </a:r>
            <a:r>
              <a:rPr lang="ru-RU" b="1" dirty="0"/>
              <a:t/>
            </a:r>
            <a:br>
              <a:rPr lang="ru-RU" b="1" dirty="0"/>
            </a:br>
            <a:endParaRPr lang="ru-RU" dirty="0"/>
          </a:p>
        </p:txBody>
      </p:sp>
    </p:spTree>
    <p:extLst>
      <p:ext uri="{BB962C8B-B14F-4D97-AF65-F5344CB8AC3E}">
        <p14:creationId xmlns:p14="http://schemas.microsoft.com/office/powerpoint/2010/main" xmlns="" val="1345634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4381" y="863953"/>
            <a:ext cx="9923488" cy="5536848"/>
          </a:xfrm>
        </p:spPr>
        <p:txBody>
          <a:bodyPr>
            <a:normAutofit/>
          </a:bodyPr>
          <a:lstStyle/>
          <a:p>
            <a:pPr algn="ctr"/>
            <a:r>
              <a:rPr lang="en-US" b="1" dirty="0" err="1"/>
              <a:t>Reja</a:t>
            </a:r>
            <a:r>
              <a:rPr lang="en-US" b="1" dirty="0"/>
              <a:t>:</a:t>
            </a:r>
            <a:r>
              <a:rPr lang="ru-RU" dirty="0"/>
              <a:t/>
            </a:r>
            <a:br>
              <a:rPr lang="ru-RU" dirty="0"/>
            </a:br>
            <a:r>
              <a:rPr lang="en-US" dirty="0" smtClean="0"/>
              <a:t>1</a:t>
            </a:r>
            <a:r>
              <a:rPr lang="en-US" dirty="0"/>
              <a:t>. </a:t>
            </a:r>
            <a:r>
              <a:rPr lang="en-US" dirty="0" err="1"/>
              <a:t>Prognozni</a:t>
            </a:r>
            <a:r>
              <a:rPr lang="en-US" dirty="0"/>
              <a:t> </a:t>
            </a:r>
            <a:r>
              <a:rPr lang="en-US" dirty="0" err="1"/>
              <a:t>tiplari</a:t>
            </a:r>
            <a:r>
              <a:rPr lang="en-US" dirty="0"/>
              <a:t>.</a:t>
            </a:r>
            <a:r>
              <a:rPr lang="ru-RU" dirty="0"/>
              <a:t/>
            </a:r>
            <a:br>
              <a:rPr lang="ru-RU" dirty="0"/>
            </a:br>
            <a:r>
              <a:rPr lang="en-US" dirty="0" smtClean="0"/>
              <a:t>2</a:t>
            </a:r>
            <a:r>
              <a:rPr lang="en-US" dirty="0"/>
              <a:t>. </a:t>
            </a:r>
            <a:r>
              <a:rPr lang="en-US" dirty="0" err="1"/>
              <a:t>Prognoz</a:t>
            </a:r>
            <a:r>
              <a:rPr lang="en-US" dirty="0"/>
              <a:t> </a:t>
            </a:r>
            <a:r>
              <a:rPr lang="en-US" dirty="0" err="1"/>
              <a:t>turlari</a:t>
            </a:r>
            <a:r>
              <a:rPr lang="en-US" dirty="0"/>
              <a:t>.</a:t>
            </a:r>
            <a:r>
              <a:rPr lang="ru-RU" dirty="0"/>
              <a:t/>
            </a:r>
            <a:br>
              <a:rPr lang="ru-RU" dirty="0"/>
            </a:br>
            <a:r>
              <a:rPr lang="en-US" dirty="0" smtClean="0"/>
              <a:t>3</a:t>
            </a:r>
            <a:r>
              <a:rPr lang="en-US" dirty="0"/>
              <a:t>. </a:t>
            </a:r>
            <a:r>
              <a:rPr lang="en-US" dirty="0" err="1"/>
              <a:t>Prognoz</a:t>
            </a:r>
            <a:r>
              <a:rPr lang="en-US" dirty="0"/>
              <a:t> </a:t>
            </a:r>
            <a:r>
              <a:rPr lang="en-US" dirty="0" err="1"/>
              <a:t>uslublari</a:t>
            </a:r>
            <a:r>
              <a:rPr lang="en-US" dirty="0"/>
              <a:t>.</a:t>
            </a:r>
            <a:r>
              <a:rPr lang="ru-RU" dirty="0"/>
              <a:t/>
            </a:r>
            <a:br>
              <a:rPr lang="ru-RU" dirty="0"/>
            </a:br>
            <a:r>
              <a:rPr lang="en-US" dirty="0" smtClean="0"/>
              <a:t>4</a:t>
            </a:r>
            <a:r>
              <a:rPr lang="en-US" dirty="0"/>
              <a:t>. </a:t>
            </a:r>
            <a:r>
              <a:rPr lang="en-US" dirty="0" err="1"/>
              <a:t>Servisdagi</a:t>
            </a:r>
            <a:r>
              <a:rPr lang="en-US" dirty="0"/>
              <a:t> </a:t>
            </a:r>
            <a:r>
              <a:rPr lang="en-US" dirty="0" err="1"/>
              <a:t>prognozlar</a:t>
            </a:r>
            <a:r>
              <a:rPr lang="en-US" dirty="0"/>
              <a:t> </a:t>
            </a:r>
            <a:r>
              <a:rPr lang="en-US" dirty="0" err="1"/>
              <a:t>asosida</a:t>
            </a:r>
            <a:r>
              <a:rPr lang="en-US" dirty="0"/>
              <a:t> </a:t>
            </a:r>
            <a:r>
              <a:rPr lang="en-US" dirty="0" err="1"/>
              <a:t>yechimlarni</a:t>
            </a:r>
            <a:r>
              <a:rPr lang="en-US" dirty="0"/>
              <a:t> </a:t>
            </a:r>
            <a:r>
              <a:rPr lang="en-US" dirty="0" err="1"/>
              <a:t>tanlash</a:t>
            </a:r>
            <a:r>
              <a:rPr lang="en-US" dirty="0"/>
              <a:t>.</a:t>
            </a:r>
            <a:r>
              <a:rPr lang="ru-RU" dirty="0"/>
              <a:t/>
            </a:r>
            <a:br>
              <a:rPr lang="ru-RU" dirty="0"/>
            </a:br>
            <a:endParaRPr lang="ru-RU" dirty="0"/>
          </a:p>
        </p:txBody>
      </p:sp>
    </p:spTree>
    <p:extLst>
      <p:ext uri="{BB962C8B-B14F-4D97-AF65-F5344CB8AC3E}">
        <p14:creationId xmlns:p14="http://schemas.microsoft.com/office/powerpoint/2010/main" xmlns="" val="1471588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714051"/>
            <a:ext cx="4272197" cy="4907260"/>
          </a:xfrm>
        </p:spPr>
        <p:txBody>
          <a:bodyPr>
            <a:normAutofit fontScale="90000"/>
          </a:bodyPr>
          <a:lstStyle/>
          <a:p>
            <a:r>
              <a:rPr lang="en-US" sz="2400" b="1" dirty="0"/>
              <a:t>1. </a:t>
            </a:r>
            <a:r>
              <a:rPr lang="en-US" sz="2400" b="1" dirty="0" err="1"/>
              <a:t>Prognozni</a:t>
            </a:r>
            <a:r>
              <a:rPr lang="en-US" sz="2400" b="1" dirty="0"/>
              <a:t> </a:t>
            </a:r>
            <a:r>
              <a:rPr lang="en-US" sz="2400" b="1" dirty="0" err="1"/>
              <a:t>tiplari</a:t>
            </a:r>
            <a:r>
              <a:rPr lang="ru-RU" sz="2400" dirty="0"/>
              <a:t/>
            </a:r>
            <a:br>
              <a:rPr lang="ru-RU" sz="2400" dirty="0"/>
            </a:br>
            <a:r>
              <a:rPr lang="en-US" sz="2400" dirty="0" err="1"/>
              <a:t>Prognozlash</a:t>
            </a:r>
            <a:r>
              <a:rPr lang="en-US" sz="2400" dirty="0"/>
              <a:t> – </a:t>
            </a:r>
            <a:r>
              <a:rPr lang="en-US" sz="2400" dirty="0" err="1"/>
              <a:t>oldindan</a:t>
            </a:r>
            <a:r>
              <a:rPr lang="en-US" sz="2400" dirty="0"/>
              <a:t> k</a:t>
            </a:r>
            <a:r>
              <a:rPr lang="ru-RU" sz="2400" dirty="0"/>
              <a:t>о</a:t>
            </a:r>
            <a:r>
              <a:rPr lang="en-US" sz="2400" dirty="0"/>
              <a:t>‘</a:t>
            </a:r>
            <a:r>
              <a:rPr lang="en-US" sz="2400" dirty="0" err="1"/>
              <a:t>ra</a:t>
            </a:r>
            <a:r>
              <a:rPr lang="en-US" sz="2400" dirty="0"/>
              <a:t> </a:t>
            </a:r>
            <a:r>
              <a:rPr lang="en-US" sz="2400" dirty="0" err="1"/>
              <a:t>bilish</a:t>
            </a:r>
            <a:r>
              <a:rPr lang="en-US" sz="2400" dirty="0"/>
              <a:t>, </a:t>
            </a:r>
            <a:r>
              <a:rPr lang="en-US" sz="2400" dirty="0" err="1"/>
              <a:t>mashina</a:t>
            </a:r>
            <a:r>
              <a:rPr lang="en-US" sz="2400" dirty="0"/>
              <a:t> </a:t>
            </a:r>
            <a:r>
              <a:rPr lang="en-US" sz="2400" dirty="0" err="1"/>
              <a:t>va</a:t>
            </a:r>
            <a:r>
              <a:rPr lang="en-US" sz="2400" dirty="0"/>
              <a:t> </a:t>
            </a:r>
            <a:r>
              <a:rPr lang="en-US" sz="2400" dirty="0" err="1"/>
              <a:t>jixozlarni</a:t>
            </a:r>
            <a:r>
              <a:rPr lang="en-US" sz="2400" dirty="0"/>
              <a:t> </a:t>
            </a:r>
            <a:r>
              <a:rPr lang="en-US" sz="2400" dirty="0" err="1"/>
              <a:t>kelajakdagi</a:t>
            </a:r>
            <a:r>
              <a:rPr lang="en-US" sz="2400" dirty="0"/>
              <a:t> </a:t>
            </a:r>
            <a:r>
              <a:rPr lang="en-US" sz="2400" dirty="0" err="1"/>
              <a:t>xolati</a:t>
            </a:r>
            <a:r>
              <a:rPr lang="en-US" sz="2400" dirty="0"/>
              <a:t> b</a:t>
            </a:r>
            <a:r>
              <a:rPr lang="ru-RU" sz="2400" dirty="0"/>
              <a:t>о</a:t>
            </a:r>
            <a:r>
              <a:rPr lang="en-US" sz="2400" dirty="0"/>
              <a:t>‘</a:t>
            </a:r>
            <a:r>
              <a:rPr lang="en-US" sz="2400" dirty="0" err="1"/>
              <a:t>yicha</a:t>
            </a:r>
            <a:r>
              <a:rPr lang="en-US" sz="2400" dirty="0"/>
              <a:t> </a:t>
            </a:r>
            <a:r>
              <a:rPr lang="en-US" sz="2400" dirty="0" err="1"/>
              <a:t>axborotga</a:t>
            </a:r>
            <a:r>
              <a:rPr lang="en-US" sz="2400" dirty="0"/>
              <a:t> </a:t>
            </a:r>
            <a:r>
              <a:rPr lang="en-US" sz="2400" dirty="0" err="1"/>
              <a:t>ega</a:t>
            </a:r>
            <a:r>
              <a:rPr lang="en-US" sz="2400" dirty="0"/>
              <a:t> b</a:t>
            </a:r>
            <a:r>
              <a:rPr lang="ru-RU" sz="2400" dirty="0"/>
              <a:t>о</a:t>
            </a:r>
            <a:r>
              <a:rPr lang="en-US" sz="2400" dirty="0"/>
              <a:t>‘</a:t>
            </a:r>
            <a:r>
              <a:rPr lang="en-US" sz="2400" dirty="0" err="1"/>
              <a:t>lishdir</a:t>
            </a:r>
            <a:r>
              <a:rPr lang="en-US" sz="2400" dirty="0"/>
              <a:t>.</a:t>
            </a:r>
            <a:r>
              <a:rPr lang="ru-RU" sz="2400" dirty="0"/>
              <a:t/>
            </a:r>
            <a:br>
              <a:rPr lang="ru-RU" sz="2400" dirty="0"/>
            </a:br>
            <a:r>
              <a:rPr lang="en-US" sz="2400" dirty="0" err="1"/>
              <a:t>Bunda</a:t>
            </a:r>
            <a:r>
              <a:rPr lang="en-US" sz="2400" dirty="0"/>
              <a:t> mas</a:t>
            </a:r>
            <a:r>
              <a:rPr lang="ru-RU" sz="2400" dirty="0"/>
              <a:t>hina yoki tovarga talab mablag‘ni ta’minlay oladimi, ya’ni ma’lum baxoga tovarni-mashinani  butun xajmini mablag‘ bilan ta’minlay oladimi.</a:t>
            </a:r>
            <a:br>
              <a:rPr lang="ru-RU" sz="2400" dirty="0"/>
            </a:br>
            <a:r>
              <a:rPr lang="ru-RU" sz="2400" dirty="0"/>
              <a:t>	</a:t>
            </a:r>
            <a:r>
              <a:rPr lang="en-US" sz="2400" dirty="0" err="1"/>
              <a:t>Talabni</a:t>
            </a:r>
            <a:r>
              <a:rPr lang="en-US" sz="2400" dirty="0"/>
              <a:t>- </a:t>
            </a:r>
            <a:r>
              <a:rPr lang="en-US" sz="2400" dirty="0" err="1"/>
              <a:t>istyemol</a:t>
            </a:r>
            <a:r>
              <a:rPr lang="en-US" sz="2400" dirty="0"/>
              <a:t> </a:t>
            </a:r>
            <a:r>
              <a:rPr lang="en-US" sz="2400" dirty="0" err="1"/>
              <a:t>qilish</a:t>
            </a:r>
            <a:r>
              <a:rPr lang="en-US" sz="2400" dirty="0"/>
              <a:t> </a:t>
            </a:r>
            <a:r>
              <a:rPr lang="en-US" sz="2400" dirty="0" err="1"/>
              <a:t>xajmi</a:t>
            </a:r>
            <a:r>
              <a:rPr lang="en-US" sz="2400" dirty="0"/>
              <a:t>, import </a:t>
            </a:r>
            <a:r>
              <a:rPr lang="en-US" sz="2400" dirty="0" err="1"/>
              <a:t>va</a:t>
            </a:r>
            <a:r>
              <a:rPr lang="en-US" sz="2400" dirty="0"/>
              <a:t> </a:t>
            </a:r>
            <a:r>
              <a:rPr lang="en-US" sz="2400" dirty="0" err="1"/>
              <a:t>zaxira</a:t>
            </a:r>
            <a:r>
              <a:rPr lang="en-US" sz="2400" dirty="0"/>
              <a:t> </a:t>
            </a:r>
            <a:r>
              <a:rPr lang="en-US" sz="2400" dirty="0" err="1"/>
              <a:t>xajmini</a:t>
            </a:r>
            <a:r>
              <a:rPr lang="en-US" sz="2400" dirty="0"/>
              <a:t> </a:t>
            </a:r>
            <a:r>
              <a:rPr lang="ru-RU" sz="2400" dirty="0"/>
              <a:t>о</a:t>
            </a:r>
            <a:r>
              <a:rPr lang="en-US" sz="2400" dirty="0"/>
              <a:t>‘</a:t>
            </a:r>
            <a:r>
              <a:rPr lang="en-US" sz="2400" dirty="0" err="1"/>
              <a:t>zgarishi</a:t>
            </a:r>
            <a:r>
              <a:rPr lang="en-US" sz="2400" dirty="0"/>
              <a:t> </a:t>
            </a:r>
            <a:r>
              <a:rPr lang="en-US" sz="2400" dirty="0" err="1"/>
              <a:t>balan</a:t>
            </a:r>
            <a:r>
              <a:rPr lang="en-US" sz="2400" dirty="0"/>
              <a:t> </a:t>
            </a:r>
            <a:r>
              <a:rPr lang="en-US" sz="2400" dirty="0" err="1"/>
              <a:t>baxolashadi</a:t>
            </a:r>
            <a:r>
              <a:rPr lang="en-US" sz="2400" dirty="0"/>
              <a:t> </a:t>
            </a:r>
            <a:r>
              <a:rPr lang="en-US" sz="2400" dirty="0" smtClean="0"/>
              <a:t>(</a:t>
            </a:r>
            <a:r>
              <a:rPr lang="uz-Latn-UZ" sz="2400" dirty="0" smtClean="0"/>
              <a:t>1- </a:t>
            </a:r>
            <a:r>
              <a:rPr lang="en-US" sz="2400" dirty="0" err="1" smtClean="0"/>
              <a:t>rasm</a:t>
            </a:r>
            <a:r>
              <a:rPr lang="en-US" sz="2400" dirty="0" smtClean="0"/>
              <a:t>)</a:t>
            </a:r>
            <a:r>
              <a:rPr lang="en-US" sz="2400" dirty="0"/>
              <a:t>	</a:t>
            </a:r>
            <a:endParaRPr lang="ru-RU" sz="2400" dirty="0"/>
          </a:p>
        </p:txBody>
      </p:sp>
      <p:pic>
        <p:nvPicPr>
          <p:cNvPr id="53" name="Picture 52"/>
          <p:cNvPicPr>
            <a:picLocks noChangeAspect="1"/>
          </p:cNvPicPr>
          <p:nvPr/>
        </p:nvPicPr>
        <p:blipFill>
          <a:blip r:embed="rId2"/>
          <a:stretch>
            <a:fillRect/>
          </a:stretch>
        </p:blipFill>
        <p:spPr>
          <a:xfrm>
            <a:off x="5801194" y="508337"/>
            <a:ext cx="5561350" cy="4928307"/>
          </a:xfrm>
          <a:prstGeom prst="rect">
            <a:avLst/>
          </a:prstGeom>
        </p:spPr>
      </p:pic>
      <p:sp>
        <p:nvSpPr>
          <p:cNvPr id="54" name="Rectangle 53"/>
          <p:cNvSpPr/>
          <p:nvPr/>
        </p:nvSpPr>
        <p:spPr>
          <a:xfrm>
            <a:off x="6393321" y="5436645"/>
            <a:ext cx="4088555" cy="369332"/>
          </a:xfrm>
          <a:prstGeom prst="rect">
            <a:avLst/>
          </a:prstGeom>
        </p:spPr>
        <p:txBody>
          <a:bodyPr wrap="none">
            <a:spAutoFit/>
          </a:bodyPr>
          <a:lstStyle/>
          <a:p>
            <a:r>
              <a:rPr lang="uz-Latn-UZ" dirty="0" smtClean="0">
                <a:latin typeface="Times New Roman" panose="02020603050405020304" pitchFamily="18" charset="0"/>
                <a:ea typeface="Times New Roman" panose="02020603050405020304" pitchFamily="18" charset="0"/>
              </a:rPr>
              <a:t>1-r</a:t>
            </a:r>
            <a:r>
              <a:rPr lang="en-US" dirty="0" err="1" smtClean="0">
                <a:effectLst/>
                <a:latin typeface="Times New Roman" panose="02020603050405020304" pitchFamily="18" charset="0"/>
                <a:ea typeface="Times New Roman" panose="02020603050405020304" pitchFamily="18" charset="0"/>
              </a:rPr>
              <a:t>asm</a:t>
            </a:r>
            <a:r>
              <a:rPr lang="en-US" dirty="0" smtClean="0">
                <a:effectLst/>
                <a:latin typeface="Times New Roman" panose="02020603050405020304" pitchFamily="18" charset="0"/>
                <a:ea typeface="Times New Roman" panose="02020603050405020304" pitchFamily="18" charset="0"/>
              </a:rPr>
              <a:t> </a:t>
            </a:r>
            <a:r>
              <a:rPr lang="uz-Latn-UZ"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Talab</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prognozini</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umumiy</a:t>
            </a:r>
            <a:r>
              <a:rPr lang="en-US" dirty="0" smtClean="0">
                <a:effectLst/>
                <a:latin typeface="Times New Roman" panose="02020603050405020304" pitchFamily="18" charset="0"/>
                <a:ea typeface="Times New Roman" panose="02020603050405020304" pitchFamily="18" charset="0"/>
              </a:rPr>
              <a:t> </a:t>
            </a:r>
            <a:r>
              <a:rPr lang="en-US" dirty="0" err="1" smtClean="0">
                <a:effectLst/>
                <a:latin typeface="Times New Roman" panose="02020603050405020304" pitchFamily="18" charset="0"/>
                <a:ea typeface="Times New Roman" panose="02020603050405020304" pitchFamily="18" charset="0"/>
              </a:rPr>
              <a:t>modeli</a:t>
            </a:r>
            <a:endParaRPr lang="ru-RU" dirty="0"/>
          </a:p>
        </p:txBody>
      </p:sp>
    </p:spTree>
    <p:extLst>
      <p:ext uri="{BB962C8B-B14F-4D97-AF65-F5344CB8AC3E}">
        <p14:creationId xmlns:p14="http://schemas.microsoft.com/office/powerpoint/2010/main" xmlns="" val="3774739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3929" y="209862"/>
            <a:ext cx="6190938" cy="6145967"/>
          </a:xfrm>
        </p:spPr>
        <p:txBody>
          <a:bodyPr>
            <a:noAutofit/>
          </a:bodyPr>
          <a:lstStyle/>
          <a:p>
            <a:r>
              <a:rPr lang="en-US" sz="2400" dirty="0" err="1"/>
              <a:t>Korxonalarni</a:t>
            </a:r>
            <a:r>
              <a:rPr lang="en-US" sz="2400" dirty="0"/>
              <a:t> </a:t>
            </a:r>
            <a:r>
              <a:rPr lang="en-US" sz="2400" dirty="0" err="1"/>
              <a:t>kelajakdagi</a:t>
            </a:r>
            <a:r>
              <a:rPr lang="en-US" sz="2400" dirty="0"/>
              <a:t> </a:t>
            </a:r>
            <a:r>
              <a:rPr lang="en-US" sz="2400" dirty="0" err="1"/>
              <a:t>xolatini</a:t>
            </a:r>
            <a:r>
              <a:rPr lang="en-US" sz="2400" dirty="0"/>
              <a:t> </a:t>
            </a:r>
            <a:r>
              <a:rPr lang="en-US" sz="2400" dirty="0" err="1"/>
              <a:t>prognoz</a:t>
            </a:r>
            <a:r>
              <a:rPr lang="en-US" sz="2400" dirty="0"/>
              <a:t> </a:t>
            </a:r>
            <a:r>
              <a:rPr lang="en-US" sz="2400" dirty="0" err="1"/>
              <a:t>qilish</a:t>
            </a:r>
            <a:r>
              <a:rPr lang="en-US" sz="2400" dirty="0"/>
              <a:t> </a:t>
            </a:r>
            <a:r>
              <a:rPr lang="en-US" sz="2400" dirty="0" err="1"/>
              <a:t>uchun</a:t>
            </a:r>
            <a:r>
              <a:rPr lang="en-US" sz="2400" dirty="0"/>
              <a:t> </a:t>
            </a:r>
            <a:r>
              <a:rPr lang="en-US" sz="2400" dirty="0" err="1"/>
              <a:t>quyidagi</a:t>
            </a:r>
            <a:r>
              <a:rPr lang="en-US" sz="2400" dirty="0"/>
              <a:t> </a:t>
            </a:r>
            <a:r>
              <a:rPr lang="en-US" sz="2400" dirty="0" err="1"/>
              <a:t>prognoz</a:t>
            </a:r>
            <a:r>
              <a:rPr lang="en-US" sz="2400" dirty="0"/>
              <a:t> </a:t>
            </a:r>
            <a:r>
              <a:rPr lang="en-US" sz="2400" dirty="0" err="1"/>
              <a:t>tiplaridan</a:t>
            </a:r>
            <a:r>
              <a:rPr lang="en-US" sz="2400" dirty="0"/>
              <a:t> </a:t>
            </a:r>
            <a:r>
              <a:rPr lang="en-US" sz="2400" dirty="0" err="1"/>
              <a:t>foydalanadilar</a:t>
            </a:r>
            <a:r>
              <a:rPr lang="en-US" sz="2400" dirty="0"/>
              <a:t>:</a:t>
            </a:r>
            <a:r>
              <a:rPr lang="ru-RU" sz="2400" dirty="0"/>
              <a:t/>
            </a:r>
            <a:br>
              <a:rPr lang="ru-RU" sz="2400" dirty="0"/>
            </a:br>
            <a:r>
              <a:rPr lang="en-US" sz="2400" dirty="0"/>
              <a:t>1)  </a:t>
            </a:r>
            <a:r>
              <a:rPr lang="en-US" sz="2400" dirty="0" err="1"/>
              <a:t>asosiy</a:t>
            </a:r>
            <a:r>
              <a:rPr lang="en-US" sz="2400" dirty="0"/>
              <a:t> </a:t>
            </a:r>
            <a:r>
              <a:rPr lang="en-US" sz="2400" dirty="0" err="1"/>
              <a:t>yaratuvchanlik</a:t>
            </a:r>
            <a:r>
              <a:rPr lang="en-US" sz="2400" dirty="0"/>
              <a:t> k</a:t>
            </a:r>
            <a:r>
              <a:rPr lang="ru-RU" sz="2400" dirty="0"/>
              <a:t>о</a:t>
            </a:r>
            <a:r>
              <a:rPr lang="en-US" sz="2400" dirty="0"/>
              <a:t>‘</a:t>
            </a:r>
            <a:r>
              <a:rPr lang="en-US" sz="2400" dirty="0" err="1"/>
              <a:t>rinishidagi</a:t>
            </a:r>
            <a:r>
              <a:rPr lang="en-US" sz="2400" dirty="0"/>
              <a:t>  </a:t>
            </a:r>
            <a:r>
              <a:rPr lang="en-US" sz="2400" dirty="0" err="1"/>
              <a:t>prognozlar</a:t>
            </a:r>
            <a:r>
              <a:rPr lang="en-US" sz="2400" dirty="0"/>
              <a:t>;</a:t>
            </a:r>
            <a:r>
              <a:rPr lang="ru-RU" sz="2400" dirty="0"/>
              <a:t/>
            </a:r>
            <a:br>
              <a:rPr lang="ru-RU" sz="2400" dirty="0"/>
            </a:br>
            <a:r>
              <a:rPr lang="en-US" sz="2400" dirty="0"/>
              <a:t>2) </a:t>
            </a:r>
            <a:r>
              <a:rPr lang="en-US" sz="2400" dirty="0" err="1"/>
              <a:t>dastlabki</a:t>
            </a:r>
            <a:r>
              <a:rPr lang="en-US" sz="2400" dirty="0"/>
              <a:t> </a:t>
            </a:r>
            <a:r>
              <a:rPr lang="en-US" sz="2400" dirty="0" err="1"/>
              <a:t>prognoz</a:t>
            </a:r>
            <a:r>
              <a:rPr lang="en-US" sz="2400" dirty="0"/>
              <a:t>, </a:t>
            </a:r>
            <a:r>
              <a:rPr lang="en-US" sz="2400" dirty="0" err="1"/>
              <a:t>xozirgi</a:t>
            </a:r>
            <a:r>
              <a:rPr lang="en-US" sz="2400" dirty="0"/>
              <a:t> </a:t>
            </a:r>
            <a:r>
              <a:rPr lang="en-US" sz="2400" dirty="0" err="1"/>
              <a:t>xoldan</a:t>
            </a:r>
            <a:r>
              <a:rPr lang="en-US" sz="2400" dirty="0"/>
              <a:t> </a:t>
            </a:r>
            <a:r>
              <a:rPr lang="en-US" sz="2400" dirty="0" err="1"/>
              <a:t>kelajakkacha</a:t>
            </a:r>
            <a:r>
              <a:rPr lang="en-US" sz="2400" dirty="0"/>
              <a:t> b</a:t>
            </a:r>
            <a:r>
              <a:rPr lang="ru-RU" sz="2400" dirty="0"/>
              <a:t>о</a:t>
            </a:r>
            <a:r>
              <a:rPr lang="en-US" sz="2400" dirty="0"/>
              <a:t>‘</a:t>
            </a:r>
            <a:r>
              <a:rPr lang="en-US" sz="2400" dirty="0" err="1"/>
              <a:t>lgan</a:t>
            </a:r>
            <a:r>
              <a:rPr lang="en-US" sz="2400" dirty="0"/>
              <a:t> </a:t>
            </a:r>
            <a:r>
              <a:rPr lang="en-US" sz="2400" dirty="0" err="1"/>
              <a:t>xolat</a:t>
            </a:r>
            <a:r>
              <a:rPr lang="en-US" sz="2400" dirty="0"/>
              <a:t> </a:t>
            </a:r>
            <a:r>
              <a:rPr lang="en-US" sz="2400" dirty="0" smtClean="0"/>
              <a:t>(</a:t>
            </a:r>
            <a:r>
              <a:rPr lang="uz-Latn-UZ" sz="2400" dirty="0" smtClean="0"/>
              <a:t>2-</a:t>
            </a:r>
            <a:r>
              <a:rPr lang="en-US" sz="2400" dirty="0" err="1" smtClean="0"/>
              <a:t>rasm</a:t>
            </a:r>
            <a:r>
              <a:rPr lang="en-US" sz="2400" dirty="0" smtClean="0"/>
              <a:t>);</a:t>
            </a:r>
            <a:r>
              <a:rPr lang="ru-RU" sz="2400" dirty="0"/>
              <a:t/>
            </a:r>
            <a:br>
              <a:rPr lang="ru-RU" sz="2400" dirty="0"/>
            </a:br>
            <a:r>
              <a:rPr lang="en-US" sz="2400" dirty="0" err="1" smtClean="0"/>
              <a:t>Qidirish</a:t>
            </a:r>
            <a:r>
              <a:rPr lang="en-US" sz="2400" dirty="0" smtClean="0"/>
              <a:t> </a:t>
            </a:r>
            <a:r>
              <a:rPr lang="en-US" sz="2400" dirty="0" err="1"/>
              <a:t>prognozi</a:t>
            </a:r>
            <a:r>
              <a:rPr lang="en-US" sz="2400" dirty="0"/>
              <a:t> </a:t>
            </a:r>
            <a:r>
              <a:rPr lang="en-US" sz="2400" dirty="0" err="1"/>
              <a:t>ikki</a:t>
            </a:r>
            <a:r>
              <a:rPr lang="en-US" sz="2400" dirty="0"/>
              <a:t> </a:t>
            </a:r>
            <a:r>
              <a:rPr lang="en-US" sz="2400" dirty="0" err="1"/>
              <a:t>turli</a:t>
            </a:r>
            <a:r>
              <a:rPr lang="en-US" sz="2400" dirty="0"/>
              <a:t> b</a:t>
            </a:r>
            <a:r>
              <a:rPr lang="ru-RU" sz="2400" dirty="0"/>
              <a:t>о</a:t>
            </a:r>
            <a:r>
              <a:rPr lang="en-US" sz="2400" dirty="0"/>
              <a:t>‘</a:t>
            </a:r>
            <a:r>
              <a:rPr lang="en-US" sz="2400" dirty="0" err="1"/>
              <a:t>lishi</a:t>
            </a:r>
            <a:r>
              <a:rPr lang="en-US" sz="2400" dirty="0"/>
              <a:t> </a:t>
            </a:r>
            <a:r>
              <a:rPr lang="en-US" sz="2400" dirty="0" err="1"/>
              <a:t>mumkin</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traditsion</a:t>
            </a:r>
            <a:r>
              <a:rPr lang="en-US" sz="2400" dirty="0"/>
              <a:t> </a:t>
            </a:r>
            <a:r>
              <a:rPr lang="en-US" sz="2400" dirty="0" err="1"/>
              <a:t>yoki</a:t>
            </a:r>
            <a:r>
              <a:rPr lang="en-US" sz="2400" dirty="0"/>
              <a:t> </a:t>
            </a:r>
            <a:r>
              <a:rPr lang="en-US" sz="2400" dirty="0" err="1"/>
              <a:t>ekstrapolyativ</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novatorlik</a:t>
            </a:r>
            <a:r>
              <a:rPr lang="en-US" sz="2400" dirty="0"/>
              <a:t> – </a:t>
            </a:r>
            <a:r>
              <a:rPr lang="en-US" sz="2400" dirty="0" err="1"/>
              <a:t>alternativ</a:t>
            </a:r>
            <a:r>
              <a:rPr lang="en-US" sz="2400" dirty="0"/>
              <a:t>.</a:t>
            </a:r>
            <a:r>
              <a:rPr lang="ru-RU" sz="2400" dirty="0"/>
              <a:t/>
            </a:r>
            <a:br>
              <a:rPr lang="ru-RU" sz="2400" dirty="0"/>
            </a:br>
            <a:r>
              <a:rPr lang="en-US" sz="2400" dirty="0" err="1"/>
              <a:t>Ekstrapolyativ</a:t>
            </a:r>
            <a:r>
              <a:rPr lang="en-US" sz="2400" dirty="0"/>
              <a:t> </a:t>
            </a:r>
            <a:r>
              <a:rPr lang="en-US" sz="2400" dirty="0" err="1"/>
              <a:t>pronozda</a:t>
            </a:r>
            <a:r>
              <a:rPr lang="en-US" sz="2400" dirty="0"/>
              <a:t> </a:t>
            </a:r>
            <a:r>
              <a:rPr lang="en-US" sz="2400" dirty="0" err="1"/>
              <a:t>takomillashish</a:t>
            </a:r>
            <a:r>
              <a:rPr lang="en-US" sz="2400" dirty="0"/>
              <a:t> </a:t>
            </a:r>
            <a:r>
              <a:rPr lang="en-US" sz="2400" dirty="0" err="1"/>
              <a:t>asta</a:t>
            </a:r>
            <a:r>
              <a:rPr lang="en-US" sz="2400" dirty="0"/>
              <a:t> </a:t>
            </a:r>
            <a:r>
              <a:rPr lang="en-US" sz="2400" dirty="0" err="1"/>
              <a:t>sekin</a:t>
            </a:r>
            <a:r>
              <a:rPr lang="en-US" sz="2400" dirty="0"/>
              <a:t>, t</a:t>
            </a:r>
            <a:r>
              <a:rPr lang="ru-RU" sz="2400" dirty="0"/>
              <a:t>о</a:t>
            </a:r>
            <a:r>
              <a:rPr lang="en-US" sz="2400" dirty="0"/>
              <a:t>‘</a:t>
            </a:r>
            <a:r>
              <a:rPr lang="en-US" sz="2400" dirty="0" err="1"/>
              <a:t>xtovsiz</a:t>
            </a:r>
            <a:r>
              <a:rPr lang="en-US" sz="2400" dirty="0"/>
              <a:t>, </a:t>
            </a:r>
            <a:r>
              <a:rPr lang="en-US" sz="2400" dirty="0" err="1"/>
              <a:t>prognoz</a:t>
            </a:r>
            <a:r>
              <a:rPr lang="en-US" sz="2400" dirty="0"/>
              <a:t> </a:t>
            </a:r>
            <a:r>
              <a:rPr lang="ru-RU" sz="2400" dirty="0"/>
              <a:t>о</a:t>
            </a:r>
            <a:r>
              <a:rPr lang="en-US" sz="2400" dirty="0"/>
              <a:t>‘</a:t>
            </a:r>
            <a:r>
              <a:rPr lang="en-US" sz="2400" dirty="0" err="1"/>
              <a:t>tganni</a:t>
            </a:r>
            <a:r>
              <a:rPr lang="en-US" sz="2400" dirty="0"/>
              <a:t> </a:t>
            </a:r>
            <a:r>
              <a:rPr lang="en-US" sz="2400" dirty="0" err="1"/>
              <a:t>oddiy</a:t>
            </a:r>
            <a:r>
              <a:rPr lang="en-US" sz="2400" dirty="0"/>
              <a:t> </a:t>
            </a:r>
            <a:r>
              <a:rPr lang="en-US" sz="2400" dirty="0" err="1"/>
              <a:t>kelajakka</a:t>
            </a:r>
            <a:r>
              <a:rPr lang="en-US" sz="2400" dirty="0"/>
              <a:t> </a:t>
            </a:r>
            <a:r>
              <a:rPr lang="en-US" sz="2400" dirty="0" err="1"/>
              <a:t>proyeksiyasi</a:t>
            </a:r>
            <a:r>
              <a:rPr lang="en-US" sz="2400" dirty="0"/>
              <a:t> (</a:t>
            </a:r>
            <a:r>
              <a:rPr lang="en-US" sz="2400" dirty="0" err="1"/>
              <a:t>ekstrapolyatsiyasi</a:t>
            </a:r>
            <a:r>
              <a:rPr lang="en-US" sz="2400" dirty="0"/>
              <a:t>)  k</a:t>
            </a:r>
            <a:r>
              <a:rPr lang="ru-RU" sz="2400" dirty="0"/>
              <a:t>о</a:t>
            </a:r>
            <a:r>
              <a:rPr lang="en-US" sz="2400" dirty="0"/>
              <a:t>‘</a:t>
            </a:r>
            <a:r>
              <a:rPr lang="en-US" sz="2400" dirty="0" err="1"/>
              <a:t>rinishida</a:t>
            </a:r>
            <a:r>
              <a:rPr lang="en-US" sz="2400" dirty="0"/>
              <a:t> b</a:t>
            </a:r>
            <a:r>
              <a:rPr lang="ru-RU" sz="2400" dirty="0"/>
              <a:t>о</a:t>
            </a:r>
            <a:r>
              <a:rPr lang="en-US" sz="2400" dirty="0"/>
              <a:t>‘</a:t>
            </a:r>
            <a:r>
              <a:rPr lang="en-US" sz="2400" dirty="0" err="1"/>
              <a:t>lishi</a:t>
            </a:r>
            <a:r>
              <a:rPr lang="en-US" sz="2400" dirty="0"/>
              <a:t> </a:t>
            </a:r>
            <a:r>
              <a:rPr lang="en-US" sz="2400" dirty="0" err="1"/>
              <a:t>mumkin</a:t>
            </a:r>
            <a:r>
              <a:rPr lang="en-US" sz="2400" dirty="0"/>
              <a:t>.</a:t>
            </a:r>
            <a:endParaRPr lang="ru-RU" sz="2400" dirty="0"/>
          </a:p>
        </p:txBody>
      </p:sp>
      <p:pic>
        <p:nvPicPr>
          <p:cNvPr id="16" name="Content Placeholder 15"/>
          <p:cNvPicPr>
            <a:picLocks noGrp="1" noChangeAspect="1"/>
          </p:cNvPicPr>
          <p:nvPr>
            <p:ph idx="1"/>
          </p:nvPr>
        </p:nvPicPr>
        <p:blipFill>
          <a:blip r:embed="rId2"/>
          <a:stretch>
            <a:fillRect/>
          </a:stretch>
        </p:blipFill>
        <p:spPr>
          <a:xfrm>
            <a:off x="7824867" y="742721"/>
            <a:ext cx="3777520" cy="3460984"/>
          </a:xfrm>
          <a:prstGeom prst="rect">
            <a:avLst/>
          </a:prstGeom>
        </p:spPr>
      </p:pic>
      <p:sp>
        <p:nvSpPr>
          <p:cNvPr id="17" name="Rectangle 16"/>
          <p:cNvSpPr/>
          <p:nvPr/>
        </p:nvSpPr>
        <p:spPr>
          <a:xfrm>
            <a:off x="7610327" y="4736564"/>
            <a:ext cx="4206601" cy="400110"/>
          </a:xfrm>
          <a:prstGeom prst="rect">
            <a:avLst/>
          </a:prstGeom>
        </p:spPr>
        <p:txBody>
          <a:bodyPr wrap="none">
            <a:spAutoFit/>
          </a:bodyPr>
          <a:lstStyle/>
          <a:p>
            <a:r>
              <a:rPr lang="uz-Latn-UZ" sz="2000" dirty="0">
                <a:ea typeface="Times New Roman" panose="02020603050405020304" pitchFamily="18" charset="0"/>
              </a:rPr>
              <a:t>2</a:t>
            </a:r>
            <a:r>
              <a:rPr lang="uz-Latn-UZ" sz="2000" dirty="0" smtClean="0">
                <a:ea typeface="Times New Roman" panose="02020603050405020304" pitchFamily="18" charset="0"/>
              </a:rPr>
              <a:t>-r</a:t>
            </a:r>
            <a:r>
              <a:rPr lang="en-US" sz="2000" dirty="0" err="1" smtClean="0">
                <a:effectLst/>
                <a:ea typeface="Times New Roman" panose="02020603050405020304" pitchFamily="18" charset="0"/>
              </a:rPr>
              <a:t>asm</a:t>
            </a:r>
            <a:r>
              <a:rPr lang="en-US" sz="2000" dirty="0" smtClean="0">
                <a:effectLst/>
                <a:ea typeface="Times New Roman" panose="02020603050405020304" pitchFamily="18" charset="0"/>
              </a:rPr>
              <a:t>. </a:t>
            </a:r>
            <a:r>
              <a:rPr lang="en-US" sz="2000" dirty="0" err="1" smtClean="0">
                <a:effectLst/>
                <a:ea typeface="Times New Roman" panose="02020603050405020304" pitchFamily="18" charset="0"/>
              </a:rPr>
              <a:t>Qidirish</a:t>
            </a:r>
            <a:r>
              <a:rPr lang="en-US" sz="2000" dirty="0" smtClean="0">
                <a:effectLst/>
                <a:ea typeface="Times New Roman" panose="02020603050405020304" pitchFamily="18" charset="0"/>
              </a:rPr>
              <a:t> </a:t>
            </a:r>
            <a:r>
              <a:rPr lang="en-US" sz="2000" dirty="0" err="1" smtClean="0">
                <a:effectLst/>
                <a:ea typeface="Times New Roman" panose="02020603050405020304" pitchFamily="18" charset="0"/>
              </a:rPr>
              <a:t>prognozi</a:t>
            </a:r>
            <a:r>
              <a:rPr lang="en-US" sz="2000" dirty="0" smtClean="0">
                <a:effectLst/>
                <a:ea typeface="Times New Roman" panose="02020603050405020304" pitchFamily="18" charset="0"/>
              </a:rPr>
              <a:t> </a:t>
            </a:r>
            <a:r>
              <a:rPr lang="en-US" sz="2000" dirty="0" err="1" smtClean="0">
                <a:effectLst/>
                <a:ea typeface="Times New Roman" panose="02020603050405020304" pitchFamily="18" charset="0"/>
              </a:rPr>
              <a:t>sxemasi</a:t>
            </a:r>
            <a:endParaRPr lang="ru-RU" sz="2000" dirty="0"/>
          </a:p>
        </p:txBody>
      </p:sp>
    </p:spTree>
    <p:extLst>
      <p:ext uri="{BB962C8B-B14F-4D97-AF65-F5344CB8AC3E}">
        <p14:creationId xmlns:p14="http://schemas.microsoft.com/office/powerpoint/2010/main" xmlns="" val="2887952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5849" y="219374"/>
            <a:ext cx="5133793" cy="6211405"/>
          </a:xfrm>
        </p:spPr>
        <p:txBody>
          <a:bodyPr>
            <a:noAutofit/>
          </a:bodyPr>
          <a:lstStyle/>
          <a:p>
            <a:r>
              <a:rPr lang="en-US" sz="2400" dirty="0" err="1"/>
              <a:t>Ekstrapolyativ</a:t>
            </a:r>
            <a:r>
              <a:rPr lang="en-US" sz="2400" dirty="0"/>
              <a:t> </a:t>
            </a:r>
            <a:r>
              <a:rPr lang="en-US" sz="2400" dirty="0" err="1"/>
              <a:t>degani</a:t>
            </a:r>
            <a:r>
              <a:rPr lang="en-US" sz="2400" dirty="0"/>
              <a:t> firma </a:t>
            </a:r>
            <a:r>
              <a:rPr lang="en-US" sz="2400" dirty="0" err="1"/>
              <a:t>yoki</a:t>
            </a:r>
            <a:r>
              <a:rPr lang="en-US" sz="2400" dirty="0"/>
              <a:t> </a:t>
            </a:r>
            <a:r>
              <a:rPr lang="en-US" sz="2400" dirty="0" err="1"/>
              <a:t>korxonani</a:t>
            </a:r>
            <a:r>
              <a:rPr lang="en-US" sz="2400" dirty="0"/>
              <a:t> k</a:t>
            </a:r>
            <a:r>
              <a:rPr lang="ru-RU" sz="2400" dirty="0"/>
              <a:t>о</a:t>
            </a:r>
            <a:r>
              <a:rPr lang="en-US" sz="2400" dirty="0"/>
              <a:t>‘</a:t>
            </a:r>
            <a:r>
              <a:rPr lang="en-US" sz="2400" dirty="0" err="1"/>
              <a:t>rsatkichlarini</a:t>
            </a:r>
            <a:r>
              <a:rPr lang="en-US" sz="2400" dirty="0"/>
              <a:t> </a:t>
            </a:r>
            <a:r>
              <a:rPr lang="en-US" sz="2400" dirty="0" err="1"/>
              <a:t>baxolashda</a:t>
            </a:r>
            <a:r>
              <a:rPr lang="en-US" sz="2400" dirty="0"/>
              <a:t> </a:t>
            </a:r>
            <a:r>
              <a:rPr lang="en-US" sz="2400" dirty="0" err="1"/>
              <a:t>uni</a:t>
            </a:r>
            <a:r>
              <a:rPr lang="en-US" sz="2400" dirty="0"/>
              <a:t> </a:t>
            </a:r>
            <a:r>
              <a:rPr lang="en-US" sz="2400" dirty="0" err="1"/>
              <a:t>kelajakka</a:t>
            </a:r>
            <a:r>
              <a:rPr lang="en-US" sz="2400" dirty="0"/>
              <a:t> </a:t>
            </a:r>
            <a:r>
              <a:rPr lang="en-US" sz="2400" dirty="0" err="1"/>
              <a:t>loyixalanadi</a:t>
            </a:r>
            <a:r>
              <a:rPr lang="en-US" sz="2400" dirty="0"/>
              <a:t>. </a:t>
            </a:r>
            <a:r>
              <a:rPr lang="en-US" sz="2400" dirty="0" err="1"/>
              <a:t>Bunda</a:t>
            </a:r>
            <a:r>
              <a:rPr lang="en-US" sz="2400" dirty="0"/>
              <a:t> </a:t>
            </a:r>
            <a:r>
              <a:rPr lang="ru-RU" sz="2400" dirty="0"/>
              <a:t>о</a:t>
            </a:r>
            <a:r>
              <a:rPr lang="en-US" sz="2400" dirty="0"/>
              <a:t>‘</a:t>
            </a:r>
            <a:r>
              <a:rPr lang="en-US" sz="2400" dirty="0" err="1"/>
              <a:t>tgan</a:t>
            </a:r>
            <a:r>
              <a:rPr lang="en-US" sz="2400" dirty="0"/>
              <a:t> </a:t>
            </a:r>
            <a:r>
              <a:rPr lang="en-US" sz="2400" dirty="0" err="1"/>
              <a:t>vaqtdagi</a:t>
            </a:r>
            <a:r>
              <a:rPr lang="en-US" sz="2400" dirty="0"/>
              <a:t> </a:t>
            </a:r>
            <a:r>
              <a:rPr lang="en-US" sz="2400" dirty="0" err="1"/>
              <a:t>firmani</a:t>
            </a:r>
            <a:r>
              <a:rPr lang="en-US" sz="2400" dirty="0"/>
              <a:t> </a:t>
            </a:r>
            <a:r>
              <a:rPr lang="en-US" sz="2400" dirty="0" err="1"/>
              <a:t>kuchlari</a:t>
            </a:r>
            <a:r>
              <a:rPr lang="en-US" sz="2400" dirty="0"/>
              <a:t> </a:t>
            </a:r>
            <a:r>
              <a:rPr lang="en-US" sz="2400" dirty="0" err="1"/>
              <a:t>kelajakni</a:t>
            </a:r>
            <a:r>
              <a:rPr lang="en-US" sz="2400" dirty="0"/>
              <a:t> </a:t>
            </a:r>
            <a:r>
              <a:rPr lang="en-US" sz="2400" dirty="0" err="1"/>
              <a:t>nazorat</a:t>
            </a:r>
            <a:r>
              <a:rPr lang="en-US" sz="2400" dirty="0"/>
              <a:t> </a:t>
            </a:r>
            <a:r>
              <a:rPr lang="en-US" sz="2400" dirty="0" err="1"/>
              <a:t>qilishi</a:t>
            </a:r>
            <a:r>
              <a:rPr lang="en-US" sz="2400" dirty="0"/>
              <a:t> </a:t>
            </a:r>
            <a:r>
              <a:rPr lang="en-US" sz="2400" dirty="0" err="1"/>
              <a:t>mumkin</a:t>
            </a:r>
            <a:r>
              <a:rPr lang="en-US" sz="2400" dirty="0"/>
              <a:t> </a:t>
            </a:r>
            <a:r>
              <a:rPr lang="en-US" sz="2400" dirty="0" err="1"/>
              <a:t>deyiladi</a:t>
            </a:r>
            <a:r>
              <a:rPr lang="en-US" sz="2400" dirty="0"/>
              <a:t>.</a:t>
            </a:r>
            <a:r>
              <a:rPr lang="ru-RU" sz="2400" dirty="0"/>
              <a:t/>
            </a:r>
            <a:br>
              <a:rPr lang="ru-RU" sz="2400" dirty="0"/>
            </a:br>
            <a:r>
              <a:rPr lang="en-US" sz="2400" dirty="0"/>
              <a:t>3)  </a:t>
            </a:r>
            <a:r>
              <a:rPr lang="en-US" sz="2400" dirty="0" err="1"/>
              <a:t>Normativ</a:t>
            </a:r>
            <a:r>
              <a:rPr lang="en-US" sz="2400" dirty="0"/>
              <a:t> </a:t>
            </a:r>
            <a:r>
              <a:rPr lang="en-US" sz="2400" dirty="0" err="1"/>
              <a:t>prognozlash</a:t>
            </a:r>
            <a:r>
              <a:rPr lang="en-US" sz="2400" dirty="0"/>
              <a:t>. </a:t>
            </a:r>
            <a:r>
              <a:rPr lang="en-US" sz="2400" dirty="0" err="1"/>
              <a:t>Bunda</a:t>
            </a:r>
            <a:r>
              <a:rPr lang="en-US" sz="2400" dirty="0"/>
              <a:t> </a:t>
            </a:r>
            <a:r>
              <a:rPr lang="en-US" sz="2400" dirty="0" err="1"/>
              <a:t>dastlab</a:t>
            </a:r>
            <a:r>
              <a:rPr lang="en-US" sz="2400" dirty="0"/>
              <a:t> </a:t>
            </a:r>
            <a:r>
              <a:rPr lang="en-US" sz="2400" dirty="0" err="1"/>
              <a:t>umumiy</a:t>
            </a:r>
            <a:r>
              <a:rPr lang="en-US" sz="2400" dirty="0"/>
              <a:t> </a:t>
            </a:r>
            <a:r>
              <a:rPr lang="en-US" sz="2400" dirty="0" err="1"/>
              <a:t>maqsad</a:t>
            </a:r>
            <a:r>
              <a:rPr lang="en-US" sz="2400" dirty="0"/>
              <a:t>  </a:t>
            </a:r>
            <a:r>
              <a:rPr lang="en-US" sz="2400" dirty="0" err="1"/>
              <a:t>aniqlanadi</a:t>
            </a:r>
            <a:r>
              <a:rPr lang="en-US" sz="2400" dirty="0"/>
              <a:t> </a:t>
            </a:r>
            <a:r>
              <a:rPr lang="en-US" sz="2400" dirty="0" err="1"/>
              <a:t>va</a:t>
            </a:r>
            <a:r>
              <a:rPr lang="en-US" sz="2400" dirty="0"/>
              <a:t> </a:t>
            </a:r>
            <a:r>
              <a:rPr lang="en-US" sz="2400" dirty="0" err="1"/>
              <a:t>kelajak</a:t>
            </a:r>
            <a:r>
              <a:rPr lang="en-US" sz="2400" dirty="0"/>
              <a:t> </a:t>
            </a:r>
            <a:r>
              <a:rPr lang="en-US" sz="2400" dirty="0" err="1"/>
              <a:t>vaqtga</a:t>
            </a:r>
            <a:r>
              <a:rPr lang="en-US" sz="2400" dirty="0"/>
              <a:t> </a:t>
            </a:r>
            <a:r>
              <a:rPr lang="en-US" sz="2400" dirty="0" err="1"/>
              <a:t>strategik</a:t>
            </a:r>
            <a:r>
              <a:rPr lang="en-US" sz="2400" dirty="0"/>
              <a:t>  </a:t>
            </a:r>
            <a:r>
              <a:rPr lang="en-US" sz="2400" dirty="0" err="1"/>
              <a:t>baxolanadi</a:t>
            </a:r>
            <a:r>
              <a:rPr lang="en-US" sz="2400" dirty="0"/>
              <a:t>, s</a:t>
            </a:r>
            <a:r>
              <a:rPr lang="ru-RU" sz="2400" dirty="0"/>
              <a:t>о</a:t>
            </a:r>
            <a:r>
              <a:rPr lang="en-US" sz="2400" dirty="0"/>
              <a:t>‘</a:t>
            </a:r>
            <a:r>
              <a:rPr lang="en-US" sz="2400" dirty="0" err="1"/>
              <a:t>ngra</a:t>
            </a:r>
            <a:r>
              <a:rPr lang="en-US" sz="2400" dirty="0"/>
              <a:t> </a:t>
            </a:r>
            <a:r>
              <a:rPr lang="en-US" sz="2400" dirty="0" err="1"/>
              <a:t>menedjerlar</a:t>
            </a:r>
            <a:r>
              <a:rPr lang="en-US" sz="2400" dirty="0"/>
              <a:t> </a:t>
            </a:r>
            <a:r>
              <a:rPr lang="en-US" sz="2400" dirty="0" err="1"/>
              <a:t>bu</a:t>
            </a:r>
            <a:r>
              <a:rPr lang="en-US" sz="2400" dirty="0"/>
              <a:t> </a:t>
            </a:r>
            <a:r>
              <a:rPr lang="en-US" sz="2400" dirty="0" err="1"/>
              <a:t>maqsadlardan</a:t>
            </a:r>
            <a:r>
              <a:rPr lang="en-US" sz="2400" dirty="0"/>
              <a:t> </a:t>
            </a:r>
            <a:r>
              <a:rPr lang="en-US" sz="2400" dirty="0" err="1"/>
              <a:t>kelib</a:t>
            </a:r>
            <a:r>
              <a:rPr lang="en-US" sz="2400" dirty="0"/>
              <a:t> </a:t>
            </a:r>
            <a:r>
              <a:rPr lang="en-US" sz="2400" dirty="0" err="1"/>
              <a:t>chiqib</a:t>
            </a:r>
            <a:r>
              <a:rPr lang="en-US" sz="2400" dirty="0"/>
              <a:t> </a:t>
            </a:r>
            <a:r>
              <a:rPr lang="en-US" sz="2400" dirty="0" err="1"/>
              <a:t>korxonani</a:t>
            </a:r>
            <a:r>
              <a:rPr lang="en-US" sz="2400" dirty="0"/>
              <a:t> </a:t>
            </a:r>
            <a:r>
              <a:rPr lang="en-US" sz="2400" dirty="0" err="1"/>
              <a:t>kelajagini</a:t>
            </a:r>
            <a:r>
              <a:rPr lang="en-US" sz="2400" dirty="0"/>
              <a:t> </a:t>
            </a:r>
            <a:r>
              <a:rPr lang="en-US" sz="2400" dirty="0" err="1"/>
              <a:t>baxolashadi</a:t>
            </a:r>
            <a:r>
              <a:rPr lang="en-US" sz="2400" dirty="0"/>
              <a:t> </a:t>
            </a:r>
            <a:r>
              <a:rPr lang="en-US" sz="2400" dirty="0" smtClean="0"/>
              <a:t>(</a:t>
            </a:r>
            <a:r>
              <a:rPr lang="uz-Latn-UZ" sz="2400" dirty="0" smtClean="0"/>
              <a:t>3-</a:t>
            </a:r>
            <a:r>
              <a:rPr lang="en-US" sz="2400" dirty="0" err="1" smtClean="0"/>
              <a:t>rasm</a:t>
            </a:r>
            <a:r>
              <a:rPr lang="en-US" sz="2400" dirty="0" smtClean="0"/>
              <a:t>). </a:t>
            </a:r>
            <a:r>
              <a:rPr lang="en-US" sz="2400" dirty="0" err="1"/>
              <a:t>Bunda</a:t>
            </a:r>
            <a:r>
              <a:rPr lang="en-US" sz="2400" dirty="0"/>
              <a:t> </a:t>
            </a:r>
            <a:r>
              <a:rPr lang="en-US" sz="2400" dirty="0" err="1"/>
              <a:t>sifat</a:t>
            </a:r>
            <a:r>
              <a:rPr lang="en-US" sz="2400" dirty="0"/>
              <a:t> k</a:t>
            </a:r>
            <a:r>
              <a:rPr lang="ru-RU" sz="2400" dirty="0"/>
              <a:t>о</a:t>
            </a:r>
            <a:r>
              <a:rPr lang="en-US" sz="2400" dirty="0"/>
              <a:t>‘</a:t>
            </a:r>
            <a:r>
              <a:rPr lang="en-US" sz="2400" dirty="0" err="1"/>
              <a:t>rsatkichlari</a:t>
            </a:r>
            <a:r>
              <a:rPr lang="en-US" sz="2400" dirty="0"/>
              <a:t> </a:t>
            </a:r>
            <a:r>
              <a:rPr lang="en-US" sz="2400" dirty="0" err="1"/>
              <a:t>amalga</a:t>
            </a:r>
            <a:r>
              <a:rPr lang="en-US" sz="2400" dirty="0"/>
              <a:t> </a:t>
            </a:r>
            <a:r>
              <a:rPr lang="en-US" sz="2400" dirty="0" err="1"/>
              <a:t>olinadi</a:t>
            </a:r>
            <a:r>
              <a:rPr lang="en-US" sz="2400" dirty="0"/>
              <a:t>.</a:t>
            </a:r>
            <a:r>
              <a:rPr lang="ru-RU" sz="2400" dirty="0"/>
              <a:t/>
            </a:r>
            <a:br>
              <a:rPr lang="ru-RU" sz="2400" dirty="0"/>
            </a:br>
            <a:r>
              <a:rPr lang="en-US" sz="2400" dirty="0"/>
              <a:t> </a:t>
            </a:r>
            <a:r>
              <a:rPr lang="ru-RU" sz="2400" dirty="0"/>
              <a:t/>
            </a:r>
            <a:br>
              <a:rPr lang="ru-RU" sz="2400" dirty="0"/>
            </a:br>
            <a:endParaRPr lang="ru-RU" sz="2400" dirty="0"/>
          </a:p>
        </p:txBody>
      </p:sp>
      <p:pic>
        <p:nvPicPr>
          <p:cNvPr id="4" name="Content Placeholder 3"/>
          <p:cNvPicPr>
            <a:picLocks noGrp="1" noChangeAspect="1"/>
          </p:cNvPicPr>
          <p:nvPr>
            <p:ph idx="1"/>
          </p:nvPr>
        </p:nvPicPr>
        <p:blipFill>
          <a:blip r:embed="rId2"/>
          <a:stretch>
            <a:fillRect/>
          </a:stretch>
        </p:blipFill>
        <p:spPr>
          <a:xfrm>
            <a:off x="1618937" y="464695"/>
            <a:ext cx="4212236" cy="3927423"/>
          </a:xfrm>
          <a:prstGeom prst="rect">
            <a:avLst/>
          </a:prstGeom>
        </p:spPr>
      </p:pic>
      <p:sp>
        <p:nvSpPr>
          <p:cNvPr id="5" name="Rectangle 4"/>
          <p:cNvSpPr/>
          <p:nvPr/>
        </p:nvSpPr>
        <p:spPr>
          <a:xfrm>
            <a:off x="1059902" y="5163075"/>
            <a:ext cx="5330305" cy="461665"/>
          </a:xfrm>
          <a:prstGeom prst="rect">
            <a:avLst/>
          </a:prstGeom>
        </p:spPr>
        <p:txBody>
          <a:bodyPr wrap="none">
            <a:spAutoFit/>
          </a:bodyPr>
          <a:lstStyle/>
          <a:p>
            <a:r>
              <a:rPr lang="uz-Latn-UZ" sz="2400" dirty="0">
                <a:ea typeface="Times New Roman" panose="02020603050405020304" pitchFamily="18" charset="0"/>
              </a:rPr>
              <a:t>3</a:t>
            </a:r>
            <a:r>
              <a:rPr lang="uz-Latn-UZ" sz="2400" dirty="0" smtClean="0">
                <a:ea typeface="Times New Roman" panose="02020603050405020304" pitchFamily="18" charset="0"/>
              </a:rPr>
              <a:t>-r</a:t>
            </a:r>
            <a:r>
              <a:rPr lang="en-US" sz="2400" dirty="0" err="1" smtClean="0">
                <a:effectLst/>
                <a:ea typeface="Times New Roman" panose="02020603050405020304" pitchFamily="18" charset="0"/>
              </a:rPr>
              <a:t>asm</a:t>
            </a:r>
            <a:r>
              <a:rPr lang="en-US" sz="2400" dirty="0" smtClean="0">
                <a:effectLst/>
                <a:ea typeface="Times New Roman" panose="02020603050405020304" pitchFamily="18" charset="0"/>
              </a:rPr>
              <a:t>.  </a:t>
            </a:r>
            <a:r>
              <a:rPr lang="en-US" sz="2400" dirty="0" err="1" smtClean="0">
                <a:effectLst/>
                <a:ea typeface="Times New Roman" panose="02020603050405020304" pitchFamily="18" charset="0"/>
              </a:rPr>
              <a:t>Normativ</a:t>
            </a:r>
            <a:r>
              <a:rPr lang="en-US" sz="2400" dirty="0" smtClean="0">
                <a:effectLst/>
                <a:ea typeface="Times New Roman" panose="02020603050405020304" pitchFamily="18" charset="0"/>
              </a:rPr>
              <a:t> </a:t>
            </a:r>
            <a:r>
              <a:rPr lang="en-US" sz="2400" dirty="0" err="1" smtClean="0">
                <a:effectLst/>
                <a:ea typeface="Times New Roman" panose="02020603050405020304" pitchFamily="18" charset="0"/>
              </a:rPr>
              <a:t>prognoz</a:t>
            </a:r>
            <a:r>
              <a:rPr lang="en-US" sz="2400" dirty="0" smtClean="0">
                <a:effectLst/>
                <a:ea typeface="Times New Roman" panose="02020603050405020304" pitchFamily="18" charset="0"/>
              </a:rPr>
              <a:t> </a:t>
            </a:r>
            <a:r>
              <a:rPr lang="en-US" sz="2400" dirty="0" err="1" smtClean="0">
                <a:effectLst/>
                <a:ea typeface="Times New Roman" panose="02020603050405020304" pitchFamily="18" charset="0"/>
              </a:rPr>
              <a:t>sxemasi</a:t>
            </a:r>
            <a:endParaRPr lang="ru-RU" sz="2400" dirty="0"/>
          </a:p>
        </p:txBody>
      </p:sp>
    </p:spTree>
    <p:extLst>
      <p:ext uri="{BB962C8B-B14F-4D97-AF65-F5344CB8AC3E}">
        <p14:creationId xmlns:p14="http://schemas.microsoft.com/office/powerpoint/2010/main" xmlns="" val="413355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283" y="284813"/>
            <a:ext cx="10410330" cy="6145967"/>
          </a:xfrm>
        </p:spPr>
        <p:txBody>
          <a:bodyPr>
            <a:noAutofit/>
          </a:bodyPr>
          <a:lstStyle/>
          <a:p>
            <a:r>
              <a:rPr lang="uz-Latn-UZ" sz="2400" b="1" dirty="0" smtClean="0"/>
              <a:t>                                          </a:t>
            </a:r>
            <a:r>
              <a:rPr lang="en-US" sz="2400" b="1" dirty="0" smtClean="0"/>
              <a:t>2</a:t>
            </a:r>
            <a:r>
              <a:rPr lang="en-US" sz="2400" b="1" dirty="0"/>
              <a:t>. </a:t>
            </a:r>
            <a:r>
              <a:rPr lang="en-US" sz="2400" b="1" dirty="0" err="1"/>
              <a:t>Prognoz</a:t>
            </a:r>
            <a:r>
              <a:rPr lang="en-US" sz="2400" b="1" dirty="0"/>
              <a:t> </a:t>
            </a:r>
            <a:r>
              <a:rPr lang="en-US" sz="2400" b="1" dirty="0" err="1"/>
              <a:t>turlari</a:t>
            </a:r>
            <a:r>
              <a:rPr lang="ru-RU" sz="2400" dirty="0"/>
              <a:t/>
            </a:r>
            <a:br>
              <a:rPr lang="ru-RU" sz="2400" dirty="0"/>
            </a:br>
            <a:r>
              <a:rPr lang="uz-Latn-UZ" sz="2400" dirty="0" smtClean="0"/>
              <a:t>     </a:t>
            </a:r>
            <a:r>
              <a:rPr lang="en-US" sz="2400" dirty="0" err="1" smtClean="0"/>
              <a:t>Prognoz</a:t>
            </a:r>
            <a:r>
              <a:rPr lang="en-US" sz="2400" dirty="0" smtClean="0"/>
              <a:t> </a:t>
            </a:r>
            <a:r>
              <a:rPr lang="en-US" sz="2400" dirty="0"/>
              <a:t>– </a:t>
            </a:r>
            <a:r>
              <a:rPr lang="en-US" sz="2400" dirty="0" err="1"/>
              <a:t>bu</a:t>
            </a:r>
            <a:r>
              <a:rPr lang="en-US" sz="2400" dirty="0"/>
              <a:t> s</a:t>
            </a:r>
            <a:r>
              <a:rPr lang="ru-RU" sz="2400" dirty="0"/>
              <a:t>о</a:t>
            </a:r>
            <a:r>
              <a:rPr lang="en-US" sz="2400" dirty="0"/>
              <a:t>‘z, </a:t>
            </a:r>
            <a:r>
              <a:rPr lang="en-US" sz="2400" dirty="0" err="1"/>
              <a:t>matematik</a:t>
            </a:r>
            <a:r>
              <a:rPr lang="en-US" sz="2400" dirty="0"/>
              <a:t> </a:t>
            </a:r>
            <a:r>
              <a:rPr lang="en-US" sz="2400" dirty="0" err="1"/>
              <a:t>formulalar</a:t>
            </a:r>
            <a:r>
              <a:rPr lang="en-US" sz="2400" dirty="0"/>
              <a:t>, </a:t>
            </a:r>
            <a:r>
              <a:rPr lang="en-US" sz="2400" dirty="0" err="1"/>
              <a:t>gafik</a:t>
            </a:r>
            <a:r>
              <a:rPr lang="en-US" sz="2400" dirty="0"/>
              <a:t> </a:t>
            </a:r>
            <a:r>
              <a:rPr lang="en-US" sz="2400" dirty="0" err="1"/>
              <a:t>va</a:t>
            </a:r>
            <a:r>
              <a:rPr lang="en-US" sz="2400" dirty="0"/>
              <a:t> </a:t>
            </a:r>
            <a:r>
              <a:rPr lang="en-US" sz="2400" dirty="0" err="1"/>
              <a:t>boshqa</a:t>
            </a:r>
            <a:r>
              <a:rPr lang="en-US" sz="2400" dirty="0"/>
              <a:t> k</a:t>
            </a:r>
            <a:r>
              <a:rPr lang="ru-RU" sz="2400" dirty="0"/>
              <a:t>о</a:t>
            </a:r>
            <a:r>
              <a:rPr lang="en-US" sz="2400" dirty="0"/>
              <a:t>‘</a:t>
            </a:r>
            <a:r>
              <a:rPr lang="en-US" sz="2400" dirty="0" err="1"/>
              <a:t>rinishda</a:t>
            </a:r>
            <a:r>
              <a:rPr lang="en-US" sz="2400" dirty="0"/>
              <a:t> </a:t>
            </a:r>
            <a:r>
              <a:rPr lang="en-US" sz="2400" dirty="0" err="1"/>
              <a:t>korxonani</a:t>
            </a:r>
            <a:r>
              <a:rPr lang="en-US" sz="2400" dirty="0"/>
              <a:t> </a:t>
            </a:r>
            <a:r>
              <a:rPr lang="en-US" sz="2400" dirty="0" err="1"/>
              <a:t>kelajakdagi</a:t>
            </a:r>
            <a:r>
              <a:rPr lang="en-US" sz="2400" dirty="0"/>
              <a:t> </a:t>
            </a:r>
            <a:r>
              <a:rPr lang="en-US" sz="2400" dirty="0" err="1"/>
              <a:t>xolatini</a:t>
            </a:r>
            <a:r>
              <a:rPr lang="en-US" sz="2400" dirty="0"/>
              <a:t> </a:t>
            </a:r>
            <a:r>
              <a:rPr lang="en-US" sz="2400" dirty="0" err="1"/>
              <a:t>prognozlash</a:t>
            </a:r>
            <a:r>
              <a:rPr lang="en-US" sz="2400" dirty="0"/>
              <a:t> </a:t>
            </a:r>
            <a:r>
              <a:rPr lang="en-US" sz="2400" dirty="0" err="1"/>
              <a:t>jarayonidir</a:t>
            </a:r>
            <a:r>
              <a:rPr lang="en-US" sz="2400" dirty="0"/>
              <a:t>.</a:t>
            </a:r>
            <a:r>
              <a:rPr lang="ru-RU" sz="2400" dirty="0"/>
              <a:t/>
            </a:r>
            <a:br>
              <a:rPr lang="ru-RU" sz="2400" dirty="0"/>
            </a:br>
            <a:r>
              <a:rPr lang="en-US" sz="2400" dirty="0" err="1"/>
              <a:t>Prognoz</a:t>
            </a:r>
            <a:r>
              <a:rPr lang="en-US" sz="2400" dirty="0"/>
              <a:t> </a:t>
            </a:r>
            <a:r>
              <a:rPr lang="en-US" sz="2400" dirty="0" err="1"/>
              <a:t>turlarini</a:t>
            </a:r>
            <a:r>
              <a:rPr lang="en-US" sz="2400" dirty="0"/>
              <a:t> </a:t>
            </a:r>
            <a:r>
              <a:rPr lang="en-US" sz="2400" dirty="0" err="1"/>
              <a:t>bir</a:t>
            </a:r>
            <a:r>
              <a:rPr lang="en-US" sz="2400" dirty="0"/>
              <a:t> </a:t>
            </a:r>
            <a:r>
              <a:rPr lang="en-US" sz="2400" dirty="0" err="1"/>
              <a:t>necha</a:t>
            </a:r>
            <a:r>
              <a:rPr lang="en-US" sz="2400" dirty="0"/>
              <a:t> k</a:t>
            </a:r>
            <a:r>
              <a:rPr lang="ru-RU" sz="2400" dirty="0"/>
              <a:t>о</a:t>
            </a:r>
            <a:r>
              <a:rPr lang="en-US" sz="2400" dirty="0"/>
              <a:t>‘</a:t>
            </a:r>
            <a:r>
              <a:rPr lang="en-US" sz="2400" dirty="0" err="1"/>
              <a:t>rsatkichlar</a:t>
            </a:r>
            <a:r>
              <a:rPr lang="en-US" sz="2400" dirty="0"/>
              <a:t> b</a:t>
            </a:r>
            <a:r>
              <a:rPr lang="ru-RU" sz="2400" dirty="0"/>
              <a:t>о</a:t>
            </a:r>
            <a:r>
              <a:rPr lang="en-US" sz="2400" dirty="0"/>
              <a:t>‘</a:t>
            </a:r>
            <a:r>
              <a:rPr lang="en-US" sz="2400" dirty="0" err="1"/>
              <a:t>yicha</a:t>
            </a:r>
            <a:r>
              <a:rPr lang="en-US" sz="2400" dirty="0"/>
              <a:t> </a:t>
            </a:r>
            <a:r>
              <a:rPr lang="en-US" sz="2400" dirty="0" err="1"/>
              <a:t>kalassifikatsiyalash</a:t>
            </a:r>
            <a:r>
              <a:rPr lang="en-US" sz="2400" dirty="0"/>
              <a:t> </a:t>
            </a:r>
            <a:r>
              <a:rPr lang="en-US" sz="2400" dirty="0" err="1" smtClean="0"/>
              <a:t>mumkin</a:t>
            </a:r>
            <a:r>
              <a:rPr lang="en-US" sz="2400" dirty="0" smtClean="0"/>
              <a:t>.</a:t>
            </a:r>
            <a:r>
              <a:rPr lang="uz-Latn-UZ" sz="2400" dirty="0"/>
              <a:t> </a:t>
            </a:r>
            <a:r>
              <a:rPr lang="uz-Latn-UZ" sz="2400" dirty="0" smtClean="0"/>
              <a:t/>
            </a:r>
            <a:br>
              <a:rPr lang="uz-Latn-UZ" sz="2400" dirty="0" smtClean="0"/>
            </a:br>
            <a:r>
              <a:rPr lang="en-US" sz="2400" dirty="0" err="1" smtClean="0"/>
              <a:t>Birinchidan</a:t>
            </a:r>
            <a:r>
              <a:rPr lang="en-US" sz="2400" dirty="0" smtClean="0"/>
              <a:t> </a:t>
            </a:r>
            <a:r>
              <a:rPr lang="en-US" sz="2400" dirty="0" err="1"/>
              <a:t>qisqa</a:t>
            </a:r>
            <a:r>
              <a:rPr lang="en-US" sz="2400" dirty="0"/>
              <a:t> </a:t>
            </a:r>
            <a:r>
              <a:rPr lang="en-US" sz="2400" dirty="0" err="1"/>
              <a:t>yoki</a:t>
            </a:r>
            <a:r>
              <a:rPr lang="en-US" sz="2400" dirty="0"/>
              <a:t> </a:t>
            </a:r>
            <a:r>
              <a:rPr lang="en-US" sz="2400" dirty="0" err="1"/>
              <a:t>uzoq</a:t>
            </a:r>
            <a:r>
              <a:rPr lang="en-US" sz="2400" dirty="0"/>
              <a:t> </a:t>
            </a:r>
            <a:r>
              <a:rPr lang="en-US" sz="2400" dirty="0" err="1"/>
              <a:t>muddatga</a:t>
            </a:r>
            <a:r>
              <a:rPr lang="en-US" sz="2400" dirty="0"/>
              <a:t> </a:t>
            </a:r>
            <a:r>
              <a:rPr lang="en-US" sz="2400" dirty="0" err="1"/>
              <a:t>pronozlash</a:t>
            </a:r>
            <a:r>
              <a:rPr lang="en-US" sz="2400" dirty="0"/>
              <a:t> (</a:t>
            </a:r>
            <a:r>
              <a:rPr lang="en-US" sz="2400" dirty="0" err="1"/>
              <a:t>bir</a:t>
            </a:r>
            <a:r>
              <a:rPr lang="en-US" sz="2400" dirty="0"/>
              <a:t> </a:t>
            </a:r>
            <a:r>
              <a:rPr lang="en-US" sz="2400" dirty="0" err="1"/>
              <a:t>oydan</a:t>
            </a:r>
            <a:r>
              <a:rPr lang="en-US" sz="2400" dirty="0"/>
              <a:t> </a:t>
            </a:r>
            <a:r>
              <a:rPr lang="en-US" sz="2400" dirty="0" err="1"/>
              <a:t>bir</a:t>
            </a:r>
            <a:r>
              <a:rPr lang="en-US" sz="2400" dirty="0"/>
              <a:t> </a:t>
            </a:r>
            <a:r>
              <a:rPr lang="en-US" sz="2400" dirty="0" err="1"/>
              <a:t>necha</a:t>
            </a:r>
            <a:r>
              <a:rPr lang="en-US" sz="2400" dirty="0"/>
              <a:t> </a:t>
            </a:r>
            <a:r>
              <a:rPr lang="en-US" sz="2400" dirty="0" err="1"/>
              <a:t>oygacha</a:t>
            </a:r>
            <a:r>
              <a:rPr lang="en-US" sz="2400" dirty="0"/>
              <a:t>).</a:t>
            </a:r>
            <a:r>
              <a:rPr lang="ru-RU" sz="2400" dirty="0"/>
              <a:t/>
            </a:r>
            <a:br>
              <a:rPr lang="ru-RU" sz="2400" dirty="0"/>
            </a:br>
            <a:r>
              <a:rPr lang="en-US" sz="2400" dirty="0" err="1"/>
              <a:t>Qisqa</a:t>
            </a:r>
            <a:r>
              <a:rPr lang="en-US" sz="2400" dirty="0"/>
              <a:t> </a:t>
            </a:r>
            <a:r>
              <a:rPr lang="en-US" sz="2400" dirty="0" err="1"/>
              <a:t>muddatli</a:t>
            </a:r>
            <a:r>
              <a:rPr lang="en-US" sz="2400" dirty="0"/>
              <a:t> </a:t>
            </a:r>
            <a:r>
              <a:rPr lang="en-US" sz="2400" dirty="0" err="1"/>
              <a:t>prognozlar</a:t>
            </a:r>
            <a:r>
              <a:rPr lang="en-US" sz="2400" dirty="0"/>
              <a:t> </a:t>
            </a:r>
            <a:r>
              <a:rPr lang="en-US" sz="2400" dirty="0" err="1"/>
              <a:t>asosan</a:t>
            </a:r>
            <a:r>
              <a:rPr lang="en-US" sz="2400" dirty="0"/>
              <a:t> </a:t>
            </a:r>
            <a:r>
              <a:rPr lang="en-US" sz="2400" dirty="0" err="1"/>
              <a:t>yillik</a:t>
            </a:r>
            <a:r>
              <a:rPr lang="en-US" sz="2400" dirty="0"/>
              <a:t> </a:t>
            </a:r>
            <a:r>
              <a:rPr lang="en-US" sz="2400" dirty="0" err="1"/>
              <a:t>rejalashni</a:t>
            </a:r>
            <a:r>
              <a:rPr lang="en-US" sz="2400" dirty="0"/>
              <a:t> </a:t>
            </a:r>
            <a:r>
              <a:rPr lang="en-US" sz="2400" dirty="0" err="1"/>
              <a:t>bajarishda</a:t>
            </a:r>
            <a:r>
              <a:rPr lang="en-US" sz="2400" dirty="0"/>
              <a:t> q</a:t>
            </a:r>
            <a:r>
              <a:rPr lang="ru-RU" sz="2400" dirty="0"/>
              <a:t>о</a:t>
            </a:r>
            <a:r>
              <a:rPr lang="en-US" sz="2400" dirty="0"/>
              <a:t>‘</a:t>
            </a:r>
            <a:r>
              <a:rPr lang="en-US" sz="2400" dirty="0" err="1"/>
              <a:t>llaniladi</a:t>
            </a:r>
            <a:r>
              <a:rPr lang="en-US" sz="2400" dirty="0"/>
              <a:t>. </a:t>
            </a:r>
            <a:r>
              <a:rPr lang="ru-RU" sz="2400" dirty="0"/>
              <a:t>О</a:t>
            </a:r>
            <a:r>
              <a:rPr lang="en-US" sz="2400" dirty="0"/>
              <a:t>‘</a:t>
            </a:r>
            <a:r>
              <a:rPr lang="en-US" sz="2400" dirty="0" err="1"/>
              <a:t>rta</a:t>
            </a:r>
            <a:r>
              <a:rPr lang="en-US" sz="2400" dirty="0"/>
              <a:t> </a:t>
            </a:r>
            <a:r>
              <a:rPr lang="en-US" sz="2400" dirty="0" err="1"/>
              <a:t>va</a:t>
            </a:r>
            <a:r>
              <a:rPr lang="en-US" sz="2400" dirty="0"/>
              <a:t> </a:t>
            </a:r>
            <a:r>
              <a:rPr lang="en-US" sz="2400" dirty="0" err="1"/>
              <a:t>uzoq</a:t>
            </a:r>
            <a:r>
              <a:rPr lang="en-US" sz="2400" dirty="0"/>
              <a:t> </a:t>
            </a:r>
            <a:r>
              <a:rPr lang="en-US" sz="2400" dirty="0" err="1"/>
              <a:t>muddatli</a:t>
            </a:r>
            <a:r>
              <a:rPr lang="en-US" sz="2400" dirty="0"/>
              <a:t> </a:t>
            </a:r>
            <a:r>
              <a:rPr lang="en-US" sz="2400" dirty="0" err="1"/>
              <a:t>prognozlarni</a:t>
            </a:r>
            <a:r>
              <a:rPr lang="en-US" sz="2400" dirty="0"/>
              <a:t> </a:t>
            </a:r>
            <a:r>
              <a:rPr lang="en-US" sz="2400" dirty="0" err="1"/>
              <a:t>istiqbolli</a:t>
            </a:r>
            <a:r>
              <a:rPr lang="en-US" sz="2400" dirty="0"/>
              <a:t> </a:t>
            </a:r>
            <a:r>
              <a:rPr lang="en-US" sz="2400" dirty="0" err="1"/>
              <a:t>xisoblashadi</a:t>
            </a:r>
            <a:r>
              <a:rPr lang="en-US" sz="2400" dirty="0"/>
              <a:t>.</a:t>
            </a:r>
            <a:r>
              <a:rPr lang="ru-RU" sz="2400" dirty="0"/>
              <a:t/>
            </a:r>
            <a:br>
              <a:rPr lang="ru-RU" sz="2400" dirty="0"/>
            </a:br>
            <a:r>
              <a:rPr lang="en-US" sz="2400" dirty="0" err="1"/>
              <a:t>Ikkinchidan</a:t>
            </a:r>
            <a:r>
              <a:rPr lang="en-US" sz="2400" dirty="0"/>
              <a:t> </a:t>
            </a:r>
            <a:r>
              <a:rPr lang="en-US" sz="2400" dirty="0" err="1"/>
              <a:t>prognozlar</a:t>
            </a:r>
            <a:r>
              <a:rPr lang="en-US" sz="2400" dirty="0"/>
              <a:t>  </a:t>
            </a:r>
            <a:r>
              <a:rPr lang="en-US" sz="2400" dirty="0" err="1"/>
              <a:t>tipii</a:t>
            </a:r>
            <a:r>
              <a:rPr lang="en-US" sz="2400" dirty="0"/>
              <a:t> b</a:t>
            </a:r>
            <a:r>
              <a:rPr lang="ru-RU" sz="2400" dirty="0"/>
              <a:t>о</a:t>
            </a:r>
            <a:r>
              <a:rPr lang="en-US" sz="2400" dirty="0"/>
              <a:t>‘</a:t>
            </a:r>
            <a:r>
              <a:rPr lang="en-US" sz="2400" dirty="0" err="1"/>
              <a:t>yicha</a:t>
            </a:r>
            <a:r>
              <a:rPr lang="en-US" sz="2400" dirty="0"/>
              <a:t> </a:t>
            </a:r>
            <a:r>
              <a:rPr lang="en-US" sz="2400" dirty="0" err="1"/>
              <a:t>qidirish</a:t>
            </a:r>
            <a:r>
              <a:rPr lang="en-US" sz="2400" dirty="0"/>
              <a:t>, </a:t>
            </a:r>
            <a:r>
              <a:rPr lang="en-US" sz="2400" dirty="0" err="1"/>
              <a:t>normativ</a:t>
            </a:r>
            <a:r>
              <a:rPr lang="en-US" sz="2400" dirty="0"/>
              <a:t> </a:t>
            </a:r>
            <a:r>
              <a:rPr lang="en-US" sz="2400" dirty="0" err="1"/>
              <a:t>va</a:t>
            </a:r>
            <a:r>
              <a:rPr lang="en-US" sz="2400" dirty="0"/>
              <a:t> </a:t>
            </a:r>
            <a:r>
              <a:rPr lang="en-US" sz="2400" dirty="0" err="1"/>
              <a:t>ijodiy</a:t>
            </a:r>
            <a:r>
              <a:rPr lang="en-US" sz="2400" dirty="0"/>
              <a:t> k</a:t>
            </a:r>
            <a:r>
              <a:rPr lang="ru-RU" sz="2400" dirty="0"/>
              <a:t>о</a:t>
            </a:r>
            <a:r>
              <a:rPr lang="en-US" sz="2400" dirty="0"/>
              <a:t>‘</a:t>
            </a:r>
            <a:r>
              <a:rPr lang="en-US" sz="2400" dirty="0" err="1"/>
              <a:t>rishdagi</a:t>
            </a:r>
            <a:r>
              <a:rPr lang="en-US" sz="2400" dirty="0"/>
              <a:t> </a:t>
            </a:r>
            <a:r>
              <a:rPr lang="en-US" sz="2400" dirty="0" err="1"/>
              <a:t>pronozlarga</a:t>
            </a:r>
            <a:r>
              <a:rPr lang="en-US" sz="2400" dirty="0"/>
              <a:t> b</a:t>
            </a:r>
            <a:r>
              <a:rPr lang="ru-RU" sz="2400" dirty="0"/>
              <a:t>о</a:t>
            </a:r>
            <a:r>
              <a:rPr lang="en-US" sz="2400" dirty="0"/>
              <a:t>‘</a:t>
            </a:r>
            <a:r>
              <a:rPr lang="en-US" sz="2400" dirty="0" err="1"/>
              <a:t>linadi</a:t>
            </a:r>
            <a:r>
              <a:rPr lang="en-US" sz="2400" dirty="0"/>
              <a:t>.</a:t>
            </a:r>
            <a:r>
              <a:rPr lang="ru-RU" sz="2400" dirty="0"/>
              <a:t/>
            </a:r>
            <a:br>
              <a:rPr lang="ru-RU" sz="2400" dirty="0"/>
            </a:br>
            <a:r>
              <a:rPr lang="en-US" sz="2400" dirty="0" err="1"/>
              <a:t>Uchinchidan</a:t>
            </a:r>
            <a:r>
              <a:rPr lang="en-US" sz="2400" dirty="0"/>
              <a:t>, </a:t>
            </a:r>
            <a:r>
              <a:rPr lang="en-US" sz="2400" dirty="0" err="1"/>
              <a:t>korxonani</a:t>
            </a:r>
            <a:r>
              <a:rPr lang="en-US" sz="2400" dirty="0"/>
              <a:t> </a:t>
            </a:r>
            <a:r>
              <a:rPr lang="ru-RU" sz="2400" dirty="0"/>
              <a:t>о</a:t>
            </a:r>
            <a:r>
              <a:rPr lang="en-US" sz="2400" dirty="0"/>
              <a:t>‘</a:t>
            </a:r>
            <a:r>
              <a:rPr lang="en-US" sz="2400" dirty="0" err="1"/>
              <a:t>zini</a:t>
            </a:r>
            <a:r>
              <a:rPr lang="en-US" sz="2400" dirty="0"/>
              <a:t> </a:t>
            </a:r>
            <a:r>
              <a:rPr lang="en-US" sz="2400" dirty="0" err="1"/>
              <a:t>kelajagiga</a:t>
            </a:r>
            <a:r>
              <a:rPr lang="en-US" sz="2400" dirty="0"/>
              <a:t> </a:t>
            </a:r>
            <a:r>
              <a:rPr lang="en-US" sz="2400" dirty="0" err="1"/>
              <a:t>ta’siri</a:t>
            </a:r>
            <a:r>
              <a:rPr lang="en-US" sz="2400" dirty="0"/>
              <a:t> b</a:t>
            </a:r>
            <a:r>
              <a:rPr lang="ru-RU" sz="2400" dirty="0"/>
              <a:t>о</a:t>
            </a:r>
            <a:r>
              <a:rPr lang="en-US" sz="2400" dirty="0"/>
              <a:t>‘</a:t>
            </a:r>
            <a:r>
              <a:rPr lang="en-US" sz="2400" dirty="0" err="1"/>
              <a:t>yicha</a:t>
            </a:r>
            <a:r>
              <a:rPr lang="en-US" sz="2400" dirty="0"/>
              <a:t> </a:t>
            </a:r>
            <a:r>
              <a:rPr lang="en-US" sz="2400" dirty="0" err="1"/>
              <a:t>passiv</a:t>
            </a:r>
            <a:r>
              <a:rPr lang="en-US" sz="2400" dirty="0"/>
              <a:t> </a:t>
            </a:r>
            <a:r>
              <a:rPr lang="en-US" sz="2400" dirty="0" err="1"/>
              <a:t>va</a:t>
            </a:r>
            <a:r>
              <a:rPr lang="en-US" sz="2400" dirty="0"/>
              <a:t> </a:t>
            </a:r>
            <a:r>
              <a:rPr lang="en-US" sz="2400" dirty="0" err="1"/>
              <a:t>aktiv</a:t>
            </a:r>
            <a:r>
              <a:rPr lang="en-US" sz="2400" dirty="0"/>
              <a:t> </a:t>
            </a:r>
            <a:r>
              <a:rPr lang="en-US" sz="2400" dirty="0" err="1"/>
              <a:t>pronozlarga</a:t>
            </a:r>
            <a:r>
              <a:rPr lang="en-US" sz="2400" dirty="0"/>
              <a:t> b</a:t>
            </a:r>
            <a:r>
              <a:rPr lang="ru-RU" sz="2400" dirty="0"/>
              <a:t>о</a:t>
            </a:r>
            <a:r>
              <a:rPr lang="en-US" sz="2400" dirty="0"/>
              <a:t>‘</a:t>
            </a:r>
            <a:r>
              <a:rPr lang="en-US" sz="2400" dirty="0" err="1"/>
              <a:t>linadi</a:t>
            </a:r>
            <a:r>
              <a:rPr lang="en-US" sz="2400" dirty="0"/>
              <a:t>.</a:t>
            </a:r>
            <a:r>
              <a:rPr lang="ru-RU" sz="2400" dirty="0"/>
              <a:t/>
            </a:r>
            <a:br>
              <a:rPr lang="ru-RU" sz="2400" dirty="0"/>
            </a:br>
            <a:r>
              <a:rPr lang="en-US" sz="2400" dirty="0"/>
              <a:t>T</a:t>
            </a:r>
            <a:r>
              <a:rPr lang="ru-RU" sz="2400" dirty="0"/>
              <a:t>о</a:t>
            </a:r>
            <a:r>
              <a:rPr lang="en-US" sz="2400" dirty="0"/>
              <a:t>‘</a:t>
            </a:r>
            <a:r>
              <a:rPr lang="en-US" sz="2400" dirty="0" err="1"/>
              <a:t>tinchidan</a:t>
            </a:r>
            <a:r>
              <a:rPr lang="en-US" sz="2400" dirty="0"/>
              <a:t>, </a:t>
            </a:r>
            <a:r>
              <a:rPr lang="en-US" sz="2400" dirty="0" err="1"/>
              <a:t>pronozlar</a:t>
            </a:r>
            <a:r>
              <a:rPr lang="en-US" sz="2400" dirty="0"/>
              <a:t> </a:t>
            </a:r>
            <a:r>
              <a:rPr lang="en-US" sz="2400" dirty="0" err="1"/>
              <a:t>kelajakdagi</a:t>
            </a:r>
            <a:r>
              <a:rPr lang="en-US" sz="2400" dirty="0"/>
              <a:t> r</a:t>
            </a:r>
            <a:r>
              <a:rPr lang="ru-RU" sz="2400" dirty="0"/>
              <a:t>о</a:t>
            </a:r>
            <a:r>
              <a:rPr lang="en-US" sz="2400" dirty="0"/>
              <a:t>‘y </a:t>
            </a:r>
            <a:r>
              <a:rPr lang="en-US" sz="2400" dirty="0" err="1"/>
              <a:t>beruvchi</a:t>
            </a:r>
            <a:r>
              <a:rPr lang="en-US" sz="2400" dirty="0"/>
              <a:t> </a:t>
            </a:r>
            <a:r>
              <a:rPr lang="en-US" sz="2400" dirty="0" err="1"/>
              <a:t>xodisalardan</a:t>
            </a:r>
            <a:r>
              <a:rPr lang="en-US" sz="2400" dirty="0"/>
              <a:t> </a:t>
            </a:r>
            <a:r>
              <a:rPr lang="en-US" sz="2400" dirty="0" err="1" smtClean="0"/>
              <a:t>kelib</a:t>
            </a:r>
            <a:r>
              <a:rPr lang="en-US" sz="2400" dirty="0" smtClean="0"/>
              <a:t> </a:t>
            </a:r>
            <a:r>
              <a:rPr lang="en-US" sz="2400" dirty="0" err="1"/>
              <a:t>chiqib</a:t>
            </a:r>
            <a:r>
              <a:rPr lang="en-US" sz="2400" dirty="0"/>
              <a:t>, </a:t>
            </a:r>
            <a:r>
              <a:rPr lang="en-US" sz="2400" dirty="0" err="1"/>
              <a:t>variantli</a:t>
            </a:r>
            <a:r>
              <a:rPr lang="en-US" sz="2400" dirty="0"/>
              <a:t> </a:t>
            </a:r>
            <a:r>
              <a:rPr lang="en-US" sz="2400" dirty="0" err="1"/>
              <a:t>va</a:t>
            </a:r>
            <a:r>
              <a:rPr lang="en-US" sz="2400" dirty="0"/>
              <a:t> </a:t>
            </a:r>
            <a:r>
              <a:rPr lang="en-US" sz="2400" dirty="0" err="1"/>
              <a:t>invarianlilarga</a:t>
            </a:r>
            <a:r>
              <a:rPr lang="en-US" sz="2400" dirty="0"/>
              <a:t> b</a:t>
            </a:r>
            <a:r>
              <a:rPr lang="ru-RU" sz="2400" dirty="0"/>
              <a:t>о</a:t>
            </a:r>
            <a:r>
              <a:rPr lang="en-US" sz="2400" dirty="0"/>
              <a:t>‘</a:t>
            </a:r>
            <a:r>
              <a:rPr lang="en-US" sz="2400" dirty="0" err="1"/>
              <a:t>linadi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94651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987" y="181054"/>
            <a:ext cx="5908518" cy="1280890"/>
          </a:xfrm>
        </p:spPr>
        <p:txBody>
          <a:bodyPr>
            <a:noAutofit/>
          </a:bodyPr>
          <a:lstStyle/>
          <a:p>
            <a:r>
              <a:rPr lang="en-US" sz="2400" dirty="0" err="1"/>
              <a:t>Beshinchidan</a:t>
            </a:r>
            <a:r>
              <a:rPr lang="en-US" sz="2400" dirty="0"/>
              <a:t>, </a:t>
            </a:r>
            <a:r>
              <a:rPr lang="en-US" sz="2400" dirty="0" err="1"/>
              <a:t>prolnozlar</a:t>
            </a:r>
            <a:r>
              <a:rPr lang="en-US" sz="2400" dirty="0"/>
              <a:t> </a:t>
            </a:r>
            <a:r>
              <a:rPr lang="en-US" sz="2400" dirty="0" err="1"/>
              <a:t>natijalarni</a:t>
            </a:r>
            <a:r>
              <a:rPr lang="en-US" sz="2400" dirty="0"/>
              <a:t> </a:t>
            </a:r>
            <a:r>
              <a:rPr lang="en-US" sz="2400" dirty="0" err="1"/>
              <a:t>namoyon</a:t>
            </a:r>
            <a:r>
              <a:rPr lang="en-US" sz="2400" dirty="0"/>
              <a:t> </a:t>
            </a:r>
            <a:r>
              <a:rPr lang="en-US" sz="2400" dirty="0" err="1"/>
              <a:t>etish</a:t>
            </a:r>
            <a:r>
              <a:rPr lang="en-US" sz="2400" dirty="0"/>
              <a:t> </a:t>
            </a:r>
            <a:r>
              <a:rPr lang="en-US" sz="2400" dirty="0" err="1"/>
              <a:t>usuliga</a:t>
            </a:r>
            <a:r>
              <a:rPr lang="en-US" sz="2400" dirty="0"/>
              <a:t> </a:t>
            </a:r>
            <a:r>
              <a:rPr lang="en-US" sz="2400" dirty="0" err="1"/>
              <a:t>qarab</a:t>
            </a:r>
            <a:r>
              <a:rPr lang="en-US" sz="2400" dirty="0"/>
              <a:t>, </a:t>
            </a:r>
            <a:r>
              <a:rPr lang="en-US" sz="2400" dirty="0" err="1"/>
              <a:t>nuqtali</a:t>
            </a:r>
            <a:r>
              <a:rPr lang="en-US" sz="2400" dirty="0"/>
              <a:t> </a:t>
            </a:r>
            <a:r>
              <a:rPr lang="en-US" sz="2400" dirty="0" err="1"/>
              <a:t>va</a:t>
            </a:r>
            <a:r>
              <a:rPr lang="en-US" sz="2400" dirty="0"/>
              <a:t> </a:t>
            </a:r>
            <a:r>
              <a:rPr lang="en-US" sz="2400" dirty="0" err="1"/>
              <a:t>intervalli</a:t>
            </a:r>
            <a:r>
              <a:rPr lang="en-US" sz="2400" dirty="0"/>
              <a:t> </a:t>
            </a:r>
            <a:r>
              <a:rPr lang="en-US" sz="2400" dirty="0" err="1"/>
              <a:t>turlarga</a:t>
            </a:r>
            <a:r>
              <a:rPr lang="en-US" sz="2400" dirty="0"/>
              <a:t> b</a:t>
            </a:r>
            <a:r>
              <a:rPr lang="ru-RU" sz="2400" dirty="0"/>
              <a:t>о</a:t>
            </a:r>
            <a:r>
              <a:rPr lang="en-US" sz="2400" dirty="0"/>
              <a:t>‘</a:t>
            </a:r>
            <a:r>
              <a:rPr lang="en-US" sz="2400" dirty="0" err="1"/>
              <a:t>linadi</a:t>
            </a:r>
            <a:r>
              <a:rPr lang="en-US" sz="2400" dirty="0"/>
              <a:t>.</a:t>
            </a:r>
            <a:r>
              <a:rPr lang="ru-RU" sz="2400" dirty="0"/>
              <a:t/>
            </a:r>
            <a:br>
              <a:rPr lang="ru-RU" sz="2400" dirty="0"/>
            </a:br>
            <a:r>
              <a:rPr lang="en-US" sz="2400" dirty="0" err="1"/>
              <a:t>Masalan</a:t>
            </a:r>
            <a:r>
              <a:rPr lang="en-US" sz="2400" dirty="0"/>
              <a:t>, </a:t>
            </a:r>
            <a:r>
              <a:rPr lang="en-US" sz="2400" dirty="0" err="1"/>
              <a:t>nuqtali</a:t>
            </a:r>
            <a:r>
              <a:rPr lang="en-US" sz="2400" dirty="0"/>
              <a:t>,  6 </a:t>
            </a:r>
            <a:r>
              <a:rPr lang="en-US" sz="2400" dirty="0" err="1"/>
              <a:t>oydan</a:t>
            </a:r>
            <a:r>
              <a:rPr lang="en-US" sz="2400" dirty="0"/>
              <a:t> </a:t>
            </a:r>
            <a:r>
              <a:rPr lang="en-US" sz="2400" dirty="0" err="1"/>
              <a:t>keyin</a:t>
            </a:r>
            <a:r>
              <a:rPr lang="en-US" sz="2400" dirty="0"/>
              <a:t> </a:t>
            </a:r>
            <a:r>
              <a:rPr lang="en-US" sz="2400" dirty="0" err="1"/>
              <a:t>tikuv</a:t>
            </a:r>
            <a:r>
              <a:rPr lang="en-US" sz="2400" dirty="0"/>
              <a:t> </a:t>
            </a:r>
            <a:r>
              <a:rPr lang="en-US" sz="2400" dirty="0" err="1"/>
              <a:t>buyumlariga</a:t>
            </a:r>
            <a:r>
              <a:rPr lang="en-US" sz="2400" dirty="0"/>
              <a:t> </a:t>
            </a:r>
            <a:r>
              <a:rPr lang="en-US" sz="2400" dirty="0" err="1"/>
              <a:t>narx</a:t>
            </a:r>
            <a:r>
              <a:rPr lang="en-US" sz="2400" dirty="0"/>
              <a:t> 10% </a:t>
            </a:r>
            <a:r>
              <a:rPr lang="en-US" sz="2400" dirty="0" err="1"/>
              <a:t>ga</a:t>
            </a:r>
            <a:r>
              <a:rPr lang="en-US" sz="2400" dirty="0"/>
              <a:t> </a:t>
            </a:r>
            <a:r>
              <a:rPr lang="en-US" sz="2400" dirty="0" err="1"/>
              <a:t>oshadi</a:t>
            </a:r>
            <a:r>
              <a:rPr lang="en-US" sz="2400" dirty="0"/>
              <a:t>.</a:t>
            </a:r>
            <a:r>
              <a:rPr lang="ru-RU" sz="2400" dirty="0"/>
              <a:t/>
            </a:r>
            <a:br>
              <a:rPr lang="ru-RU" sz="2400" dirty="0"/>
            </a:br>
            <a:endParaRPr lang="ru-RU" sz="2400" dirty="0"/>
          </a:p>
        </p:txBody>
      </p:sp>
      <p:pic>
        <p:nvPicPr>
          <p:cNvPr id="4" name="Content Placeholder 3"/>
          <p:cNvPicPr>
            <a:picLocks noGrp="1" noChangeAspect="1"/>
          </p:cNvPicPr>
          <p:nvPr>
            <p:ph idx="1"/>
          </p:nvPr>
        </p:nvPicPr>
        <p:blipFill>
          <a:blip r:embed="rId2"/>
          <a:stretch>
            <a:fillRect/>
          </a:stretch>
        </p:blipFill>
        <p:spPr>
          <a:xfrm>
            <a:off x="7452504" y="181054"/>
            <a:ext cx="4464675" cy="3106755"/>
          </a:xfrm>
          <a:prstGeom prst="rect">
            <a:avLst/>
          </a:prstGeom>
        </p:spPr>
      </p:pic>
      <p:pic>
        <p:nvPicPr>
          <p:cNvPr id="5" name="Picture 4"/>
          <p:cNvPicPr>
            <a:picLocks noChangeAspect="1"/>
          </p:cNvPicPr>
          <p:nvPr/>
        </p:nvPicPr>
        <p:blipFill>
          <a:blip r:embed="rId3"/>
          <a:stretch>
            <a:fillRect/>
          </a:stretch>
        </p:blipFill>
        <p:spPr>
          <a:xfrm>
            <a:off x="1543987" y="2901567"/>
            <a:ext cx="5908518" cy="3303571"/>
          </a:xfrm>
          <a:prstGeom prst="rect">
            <a:avLst/>
          </a:prstGeom>
        </p:spPr>
      </p:pic>
      <p:sp>
        <p:nvSpPr>
          <p:cNvPr id="6" name="Rectangle 5"/>
          <p:cNvSpPr/>
          <p:nvPr/>
        </p:nvSpPr>
        <p:spPr>
          <a:xfrm>
            <a:off x="1909235" y="2230830"/>
            <a:ext cx="5178021" cy="461665"/>
          </a:xfrm>
          <a:prstGeom prst="rect">
            <a:avLst/>
          </a:prstGeom>
        </p:spPr>
        <p:txBody>
          <a:bodyPr wrap="none">
            <a:spAutoFit/>
          </a:bodyPr>
          <a:lstStyle/>
          <a:p>
            <a:r>
              <a:rPr lang="uz-Latn-UZ" sz="2400" dirty="0">
                <a:latin typeface="+mj-lt"/>
                <a:ea typeface="Times New Roman" panose="02020603050405020304" pitchFamily="18" charset="0"/>
              </a:rPr>
              <a:t>4</a:t>
            </a:r>
            <a:r>
              <a:rPr lang="uz-Latn-UZ" sz="2400" dirty="0" smtClean="0">
                <a:latin typeface="+mj-lt"/>
                <a:ea typeface="Times New Roman" panose="02020603050405020304" pitchFamily="18" charset="0"/>
              </a:rPr>
              <a:t>-r</a:t>
            </a:r>
            <a:r>
              <a:rPr lang="en-US" sz="2400" dirty="0" err="1" smtClean="0">
                <a:effectLst/>
                <a:latin typeface="+mj-lt"/>
                <a:ea typeface="Times New Roman" panose="02020603050405020304" pitchFamily="18" charset="0"/>
              </a:rPr>
              <a:t>asm</a:t>
            </a:r>
            <a:r>
              <a:rPr lang="en-US" sz="2400" dirty="0" smtClean="0">
                <a:effectLst/>
                <a:latin typeface="+mj-lt"/>
                <a:ea typeface="Times New Roman" panose="02020603050405020304" pitchFamily="18" charset="0"/>
              </a:rPr>
              <a:t> .</a:t>
            </a:r>
            <a:r>
              <a:rPr lang="uz-Latn-UZ"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Variantli</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prognoz</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sxemasi</a:t>
            </a:r>
            <a:endParaRPr lang="ru-RU" sz="2400" dirty="0">
              <a:latin typeface="+mj-lt"/>
            </a:endParaRPr>
          </a:p>
        </p:txBody>
      </p:sp>
      <p:sp>
        <p:nvSpPr>
          <p:cNvPr id="7" name="Rectangle 6"/>
          <p:cNvSpPr/>
          <p:nvPr/>
        </p:nvSpPr>
        <p:spPr>
          <a:xfrm>
            <a:off x="7452504" y="4105886"/>
            <a:ext cx="4464675" cy="2308324"/>
          </a:xfrm>
          <a:prstGeom prst="rect">
            <a:avLst/>
          </a:prstGeom>
        </p:spPr>
        <p:txBody>
          <a:bodyPr wrap="square">
            <a:spAutoFit/>
          </a:bodyPr>
          <a:lstStyle/>
          <a:p>
            <a:r>
              <a:rPr lang="en-US" sz="2400" dirty="0" err="1" smtClean="0">
                <a:effectLst/>
                <a:latin typeface="+mj-lt"/>
                <a:ea typeface="Times New Roman" panose="02020603050405020304" pitchFamily="18" charset="0"/>
              </a:rPr>
              <a:t>Intervalli</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prognoz</a:t>
            </a:r>
            <a:r>
              <a:rPr lang="en-US" sz="2400" dirty="0" smtClean="0">
                <a:effectLst/>
                <a:latin typeface="+mj-lt"/>
                <a:ea typeface="Times New Roman" panose="02020603050405020304" pitchFamily="18" charset="0"/>
              </a:rPr>
              <a:t> – </a:t>
            </a:r>
            <a:r>
              <a:rPr lang="en-US" sz="2400" dirty="0" err="1" smtClean="0">
                <a:effectLst/>
                <a:latin typeface="+mj-lt"/>
                <a:ea typeface="Times New Roman" panose="02020603050405020304" pitchFamily="18" charset="0"/>
              </a:rPr>
              <a:t>bu</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ma’lum</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muddat</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ichida</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korxonani</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xolatini</a:t>
            </a:r>
            <a:r>
              <a:rPr lang="en-US" sz="2400" dirty="0" smtClean="0">
                <a:effectLst/>
                <a:latin typeface="+mj-lt"/>
                <a:ea typeface="Times New Roman" panose="02020603050405020304" pitchFamily="18" charset="0"/>
              </a:rPr>
              <a:t> k</a:t>
            </a:r>
            <a:r>
              <a:rPr lang="ru-RU" sz="2400" dirty="0" smtClean="0">
                <a:effectLst/>
                <a:latin typeface="+mj-lt"/>
                <a:ea typeface="Times New Roman" panose="02020603050405020304" pitchFamily="18" charset="0"/>
              </a:rPr>
              <a:t>о</a:t>
            </a:r>
            <a:r>
              <a:rPr lang="en-US" sz="2400" dirty="0" smtClean="0">
                <a:effectLst/>
                <a:latin typeface="+mj-lt"/>
                <a:ea typeface="Times New Roman" panose="02020603050405020304" pitchFamily="18" charset="0"/>
              </a:rPr>
              <a:t>‘</a:t>
            </a:r>
            <a:r>
              <a:rPr lang="en-US" sz="2400" dirty="0" err="1" smtClean="0">
                <a:effectLst/>
                <a:latin typeface="+mj-lt"/>
                <a:ea typeface="Times New Roman" panose="02020603050405020304" pitchFamily="18" charset="0"/>
              </a:rPr>
              <a:t>ra</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bilish</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Masalan</a:t>
            </a:r>
            <a:r>
              <a:rPr lang="en-US" sz="2400" dirty="0" smtClean="0">
                <a:effectLst/>
                <a:latin typeface="+mj-lt"/>
                <a:ea typeface="Times New Roman" panose="02020603050405020304" pitchFamily="18" charset="0"/>
              </a:rPr>
              <a:t>, 6 </a:t>
            </a:r>
            <a:r>
              <a:rPr lang="en-US" sz="2400" dirty="0" err="1" smtClean="0">
                <a:effectLst/>
                <a:latin typeface="+mj-lt"/>
                <a:ea typeface="Times New Roman" panose="02020603050405020304" pitchFamily="18" charset="0"/>
              </a:rPr>
              <a:t>oydan</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keyin</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tikuv</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buyumlariga</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baxolar</a:t>
            </a:r>
            <a:r>
              <a:rPr lang="en-US" sz="2400" dirty="0" smtClean="0">
                <a:effectLst/>
                <a:latin typeface="+mj-lt"/>
                <a:ea typeface="Times New Roman" panose="02020603050405020304" pitchFamily="18" charset="0"/>
              </a:rPr>
              <a:t> 10-15 % </a:t>
            </a:r>
            <a:r>
              <a:rPr lang="en-US" sz="2400" dirty="0" err="1" smtClean="0">
                <a:effectLst/>
                <a:latin typeface="+mj-lt"/>
                <a:ea typeface="Times New Roman" panose="02020603050405020304" pitchFamily="18" charset="0"/>
              </a:rPr>
              <a:t>ga</a:t>
            </a:r>
            <a:r>
              <a:rPr lang="en-US" sz="2400" dirty="0" smtClean="0">
                <a:effectLst/>
                <a:latin typeface="+mj-lt"/>
                <a:ea typeface="Times New Roman" panose="02020603050405020304" pitchFamily="18" charset="0"/>
              </a:rPr>
              <a:t> </a:t>
            </a:r>
            <a:r>
              <a:rPr lang="en-US" sz="2400" dirty="0" err="1" smtClean="0">
                <a:effectLst/>
                <a:latin typeface="+mj-lt"/>
                <a:ea typeface="Times New Roman" panose="02020603050405020304" pitchFamily="18" charset="0"/>
              </a:rPr>
              <a:t>oshadi</a:t>
            </a:r>
            <a:r>
              <a:rPr lang="en-US" sz="2400" dirty="0" smtClean="0">
                <a:effectLst/>
                <a:latin typeface="+mj-lt"/>
                <a:ea typeface="Times New Roman" panose="02020603050405020304" pitchFamily="18" charset="0"/>
              </a:rPr>
              <a:t>.</a:t>
            </a:r>
            <a:endParaRPr lang="ru-RU" sz="2400" dirty="0">
              <a:latin typeface="+mj-lt"/>
            </a:endParaRPr>
          </a:p>
        </p:txBody>
      </p:sp>
      <p:sp>
        <p:nvSpPr>
          <p:cNvPr id="8" name="Rectangle 7"/>
          <p:cNvSpPr/>
          <p:nvPr/>
        </p:nvSpPr>
        <p:spPr>
          <a:xfrm>
            <a:off x="7583719" y="3342904"/>
            <a:ext cx="4333460" cy="707886"/>
          </a:xfrm>
          <a:prstGeom prst="rect">
            <a:avLst/>
          </a:prstGeom>
        </p:spPr>
        <p:txBody>
          <a:bodyPr wrap="square">
            <a:spAutoFit/>
          </a:bodyPr>
          <a:lstStyle/>
          <a:p>
            <a:pPr algn="ctr"/>
            <a:r>
              <a:rPr lang="uz-Latn-UZ" sz="2000" dirty="0" smtClean="0">
                <a:latin typeface="+mj-lt"/>
                <a:ea typeface="Times New Roman" panose="02020603050405020304" pitchFamily="18" charset="0"/>
              </a:rPr>
              <a:t>5-r</a:t>
            </a:r>
            <a:r>
              <a:rPr lang="en-US" sz="2000" dirty="0" err="1" smtClean="0">
                <a:effectLst/>
                <a:latin typeface="+mj-lt"/>
                <a:ea typeface="Times New Roman" panose="02020603050405020304" pitchFamily="18" charset="0"/>
              </a:rPr>
              <a:t>asm</a:t>
            </a:r>
            <a:r>
              <a:rPr lang="en-US" sz="2000" dirty="0" smtClean="0">
                <a:effectLst/>
                <a:latin typeface="+mj-lt"/>
                <a:ea typeface="Times New Roman" panose="02020603050405020304" pitchFamily="18" charset="0"/>
              </a:rPr>
              <a:t>  – </a:t>
            </a:r>
            <a:r>
              <a:rPr lang="en-US" sz="2000" dirty="0" err="1" smtClean="0">
                <a:effectLst/>
                <a:latin typeface="+mj-lt"/>
                <a:ea typeface="Times New Roman" panose="02020603050405020304" pitchFamily="18" charset="0"/>
              </a:rPr>
              <a:t>Nuqtaviy</a:t>
            </a:r>
            <a:r>
              <a:rPr lang="en-US" sz="2000" dirty="0" smtClean="0">
                <a:effectLst/>
                <a:latin typeface="+mj-lt"/>
                <a:ea typeface="Times New Roman" panose="02020603050405020304" pitchFamily="18" charset="0"/>
              </a:rPr>
              <a:t> </a:t>
            </a:r>
            <a:r>
              <a:rPr lang="en-US" sz="2000" dirty="0" err="1" smtClean="0">
                <a:effectLst/>
                <a:latin typeface="+mj-lt"/>
                <a:ea typeface="Times New Roman" panose="02020603050405020304" pitchFamily="18" charset="0"/>
              </a:rPr>
              <a:t>va</a:t>
            </a:r>
            <a:r>
              <a:rPr lang="en-US" sz="2000" dirty="0" smtClean="0">
                <a:effectLst/>
                <a:latin typeface="+mj-lt"/>
                <a:ea typeface="Times New Roman" panose="02020603050405020304" pitchFamily="18" charset="0"/>
              </a:rPr>
              <a:t> </a:t>
            </a:r>
            <a:r>
              <a:rPr lang="en-US" sz="2000" dirty="0" err="1" smtClean="0">
                <a:effectLst/>
                <a:latin typeface="+mj-lt"/>
                <a:ea typeface="Times New Roman" panose="02020603050405020304" pitchFamily="18" charset="0"/>
              </a:rPr>
              <a:t>intervalli</a:t>
            </a:r>
            <a:r>
              <a:rPr lang="en-US" sz="2000" dirty="0" smtClean="0">
                <a:effectLst/>
                <a:latin typeface="+mj-lt"/>
                <a:ea typeface="Times New Roman" panose="02020603050405020304" pitchFamily="18" charset="0"/>
              </a:rPr>
              <a:t> </a:t>
            </a:r>
            <a:r>
              <a:rPr lang="en-US" sz="2000" dirty="0" err="1" smtClean="0">
                <a:effectLst/>
                <a:latin typeface="+mj-lt"/>
                <a:ea typeface="Times New Roman" panose="02020603050405020304" pitchFamily="18" charset="0"/>
              </a:rPr>
              <a:t>prognozlar</a:t>
            </a:r>
            <a:r>
              <a:rPr lang="en-US" sz="2000" dirty="0" smtClean="0">
                <a:effectLst/>
                <a:latin typeface="+mj-lt"/>
                <a:ea typeface="Times New Roman" panose="02020603050405020304" pitchFamily="18" charset="0"/>
              </a:rPr>
              <a:t> </a:t>
            </a:r>
            <a:r>
              <a:rPr lang="en-US" sz="2000" dirty="0" err="1" smtClean="0">
                <a:effectLst/>
                <a:latin typeface="+mj-lt"/>
                <a:ea typeface="Times New Roman" panose="02020603050405020304" pitchFamily="18" charset="0"/>
              </a:rPr>
              <a:t>sxemalari</a:t>
            </a:r>
            <a:endParaRPr lang="ru-RU" sz="2000" dirty="0">
              <a:latin typeface="+mj-lt"/>
            </a:endParaRPr>
          </a:p>
        </p:txBody>
      </p:sp>
      <p:sp>
        <p:nvSpPr>
          <p:cNvPr id="9" name="Left Arrow 8"/>
          <p:cNvSpPr/>
          <p:nvPr/>
        </p:nvSpPr>
        <p:spPr>
          <a:xfrm>
            <a:off x="6820525" y="1665364"/>
            <a:ext cx="631979" cy="569627"/>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Right Arrow 9"/>
          <p:cNvSpPr/>
          <p:nvPr/>
        </p:nvSpPr>
        <p:spPr>
          <a:xfrm>
            <a:off x="7452502" y="3696847"/>
            <a:ext cx="567235" cy="563015"/>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4184928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475" y="159415"/>
            <a:ext cx="11392525" cy="6233890"/>
          </a:xfrm>
        </p:spPr>
        <p:txBody>
          <a:bodyPr>
            <a:noAutofit/>
          </a:bodyPr>
          <a:lstStyle/>
          <a:p>
            <a:r>
              <a:rPr lang="uz-Latn-UZ" sz="2400" b="1" dirty="0" smtClean="0"/>
              <a:t>                                           </a:t>
            </a:r>
            <a:r>
              <a:rPr lang="en-US" sz="2400" b="1" dirty="0" smtClean="0"/>
              <a:t>3</a:t>
            </a:r>
            <a:r>
              <a:rPr lang="en-US" sz="2400" b="1" dirty="0"/>
              <a:t>. </a:t>
            </a:r>
            <a:r>
              <a:rPr lang="en-US" sz="2400" b="1" dirty="0" err="1"/>
              <a:t>Prognozlash</a:t>
            </a:r>
            <a:r>
              <a:rPr lang="en-US" sz="2400" b="1" dirty="0"/>
              <a:t> </a:t>
            </a:r>
            <a:r>
              <a:rPr lang="en-US" sz="2400" b="1" dirty="0" err="1"/>
              <a:t>usullari</a:t>
            </a:r>
            <a:r>
              <a:rPr lang="ru-RU" sz="2400" dirty="0"/>
              <a:t/>
            </a:r>
            <a:br>
              <a:rPr lang="ru-RU" sz="2400" dirty="0"/>
            </a:br>
            <a:r>
              <a:rPr lang="en-US" sz="2400" dirty="0" err="1"/>
              <a:t>Prognozlash</a:t>
            </a:r>
            <a:r>
              <a:rPr lang="en-US" sz="2400" dirty="0"/>
              <a:t> </a:t>
            </a:r>
            <a:r>
              <a:rPr lang="en-US" sz="2400" dirty="0" err="1"/>
              <a:t>usullarini</a:t>
            </a:r>
            <a:r>
              <a:rPr lang="en-US" sz="2400" dirty="0"/>
              <a:t> </a:t>
            </a:r>
            <a:r>
              <a:rPr lang="en-US" sz="2400" dirty="0" err="1"/>
              <a:t>umuman</a:t>
            </a:r>
            <a:r>
              <a:rPr lang="en-US" sz="2400" dirty="0"/>
              <a:t> t</a:t>
            </a:r>
            <a:r>
              <a:rPr lang="ru-RU" sz="2400" dirty="0"/>
              <a:t>о</a:t>
            </a:r>
            <a:r>
              <a:rPr lang="en-US" sz="2400" dirty="0"/>
              <a:t>‘</a:t>
            </a:r>
            <a:r>
              <a:rPr lang="en-US" sz="2400" dirty="0" err="1"/>
              <a:t>rtta</a:t>
            </a:r>
            <a:r>
              <a:rPr lang="en-US" sz="2400" dirty="0"/>
              <a:t> </a:t>
            </a:r>
            <a:r>
              <a:rPr lang="en-US" sz="2400" dirty="0" err="1"/>
              <a:t>katta</a:t>
            </a:r>
            <a:r>
              <a:rPr lang="en-US" sz="2400" dirty="0"/>
              <a:t> </a:t>
            </a:r>
            <a:r>
              <a:rPr lang="en-US" sz="2400" dirty="0" err="1"/>
              <a:t>guruxga</a:t>
            </a:r>
            <a:r>
              <a:rPr lang="en-US" sz="2400" dirty="0"/>
              <a:t> b</a:t>
            </a:r>
            <a:r>
              <a:rPr lang="ru-RU" sz="2400" dirty="0"/>
              <a:t>о</a:t>
            </a:r>
            <a:r>
              <a:rPr lang="en-US" sz="2400" dirty="0"/>
              <a:t>‘</a:t>
            </a:r>
            <a:r>
              <a:rPr lang="en-US" sz="2400" dirty="0" err="1"/>
              <a:t>lish</a:t>
            </a:r>
            <a:r>
              <a:rPr lang="en-US" sz="2400" dirty="0"/>
              <a:t> </a:t>
            </a:r>
            <a:r>
              <a:rPr lang="en-US" sz="2400" dirty="0" err="1"/>
              <a:t>mumkin</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ekspert</a:t>
            </a:r>
            <a:r>
              <a:rPr lang="en-US" sz="2400" dirty="0"/>
              <a:t> </a:t>
            </a:r>
            <a:r>
              <a:rPr lang="en-US" sz="2400" dirty="0" err="1"/>
              <a:t>baxolash</a:t>
            </a:r>
            <a:r>
              <a:rPr lang="en-US" sz="2400" dirty="0"/>
              <a:t> </a:t>
            </a:r>
            <a:r>
              <a:rPr lang="en-US" sz="2400" dirty="0" err="1"/>
              <a:t>usuli</a:t>
            </a:r>
            <a:r>
              <a:rPr lang="en-US" sz="2400" dirty="0"/>
              <a:t>;</a:t>
            </a:r>
            <a:r>
              <a:rPr lang="ru-RU" sz="2400" dirty="0"/>
              <a:t/>
            </a:r>
            <a:br>
              <a:rPr lang="ru-RU" sz="2400" dirty="0"/>
            </a:br>
            <a:r>
              <a:rPr lang="ru-RU" sz="2400" dirty="0">
                <a:sym typeface="Symbol" panose="05050102010706020507" pitchFamily="18" charset="2"/>
              </a:rPr>
              <a:t></a:t>
            </a:r>
            <a:r>
              <a:rPr lang="en-US" sz="2400" dirty="0"/>
              <a:t>  </a:t>
            </a:r>
            <a:r>
              <a:rPr lang="en-US" sz="2400" dirty="0" err="1"/>
              <a:t>ekstrapolyatsii</a:t>
            </a:r>
            <a:r>
              <a:rPr lang="en-US" sz="2400" dirty="0"/>
              <a:t> </a:t>
            </a:r>
            <a:r>
              <a:rPr lang="en-US" sz="2400" dirty="0" err="1"/>
              <a:t>usuli</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a:t>regression </a:t>
            </a:r>
            <a:r>
              <a:rPr lang="en-US" sz="2400" dirty="0" err="1"/>
              <a:t>taxlil</a:t>
            </a:r>
            <a:r>
              <a:rPr lang="en-US" sz="2400" dirty="0"/>
              <a:t> </a:t>
            </a:r>
            <a:r>
              <a:rPr lang="en-US" sz="2400" dirty="0" err="1"/>
              <a:t>usuli</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iqtisodiy</a:t>
            </a:r>
            <a:r>
              <a:rPr lang="en-US" sz="2400" dirty="0"/>
              <a:t> </a:t>
            </a:r>
            <a:r>
              <a:rPr lang="en-US" sz="2400" dirty="0" err="1"/>
              <a:t>matematik</a:t>
            </a:r>
            <a:r>
              <a:rPr lang="en-US" sz="2400" dirty="0"/>
              <a:t> </a:t>
            </a:r>
            <a:r>
              <a:rPr lang="en-US" sz="2400" dirty="0" err="1"/>
              <a:t>modellash</a:t>
            </a:r>
            <a:r>
              <a:rPr lang="en-US" sz="2400" dirty="0"/>
              <a:t> </a:t>
            </a:r>
            <a:r>
              <a:rPr lang="en-US" sz="2400" dirty="0" err="1"/>
              <a:t>usuli</a:t>
            </a:r>
            <a:r>
              <a:rPr lang="en-US" sz="2400" dirty="0"/>
              <a:t>.</a:t>
            </a:r>
            <a:r>
              <a:rPr lang="ru-RU" sz="2400" dirty="0"/>
              <a:t/>
            </a:r>
            <a:br>
              <a:rPr lang="ru-RU" sz="2400" dirty="0"/>
            </a:br>
            <a:r>
              <a:rPr lang="en-US" sz="2400" dirty="0" err="1"/>
              <a:t>Ekspert</a:t>
            </a:r>
            <a:r>
              <a:rPr lang="en-US" sz="2400" dirty="0"/>
              <a:t> </a:t>
            </a:r>
            <a:r>
              <a:rPr lang="en-US" sz="2400" dirty="0" err="1"/>
              <a:t>prognozlashda</a:t>
            </a:r>
            <a:r>
              <a:rPr lang="en-US" sz="2400" dirty="0"/>
              <a:t> </a:t>
            </a:r>
            <a:r>
              <a:rPr lang="en-US" sz="2400" dirty="0" err="1"/>
              <a:t>ratsional</a:t>
            </a:r>
            <a:r>
              <a:rPr lang="en-US" sz="2400" dirty="0"/>
              <a:t> k</a:t>
            </a:r>
            <a:r>
              <a:rPr lang="ru-RU" sz="2400" dirty="0"/>
              <a:t>о</a:t>
            </a:r>
            <a:r>
              <a:rPr lang="en-US" sz="2400" dirty="0"/>
              <a:t>‘</a:t>
            </a:r>
            <a:r>
              <a:rPr lang="en-US" sz="2400" dirty="0" err="1"/>
              <a:t>rsatkichlar</a:t>
            </a:r>
            <a:r>
              <a:rPr lang="en-US" sz="2400" dirty="0"/>
              <a:t> </a:t>
            </a:r>
            <a:r>
              <a:rPr lang="en-US" sz="2400" dirty="0" err="1"/>
              <a:t>asosida</a:t>
            </a:r>
            <a:r>
              <a:rPr lang="en-US" sz="2400" dirty="0"/>
              <a:t>, </a:t>
            </a:r>
            <a:r>
              <a:rPr lang="en-US" sz="2400" dirty="0" err="1"/>
              <a:t>ya’ni</a:t>
            </a:r>
            <a:r>
              <a:rPr lang="en-US" sz="2400" dirty="0"/>
              <a:t> </a:t>
            </a:r>
            <a:r>
              <a:rPr lang="en-US" sz="2400" dirty="0" err="1"/>
              <a:t>intuitiv</a:t>
            </a:r>
            <a:r>
              <a:rPr lang="en-US" sz="2400" dirty="0"/>
              <a:t> </a:t>
            </a:r>
            <a:r>
              <a:rPr lang="en-US" sz="2400" dirty="0" err="1"/>
              <a:t>bilimlar</a:t>
            </a:r>
            <a:r>
              <a:rPr lang="en-US" sz="2400" dirty="0"/>
              <a:t> </a:t>
            </a:r>
            <a:r>
              <a:rPr lang="en-US" sz="2400" dirty="0" err="1"/>
              <a:t>asosida</a:t>
            </a:r>
            <a:r>
              <a:rPr lang="en-US" sz="2400" dirty="0"/>
              <a:t> </a:t>
            </a:r>
            <a:r>
              <a:rPr lang="en-US" sz="2400" dirty="0" err="1"/>
              <a:t>kelajakni</a:t>
            </a:r>
            <a:r>
              <a:rPr lang="en-US" sz="2400" dirty="0"/>
              <a:t> k</a:t>
            </a:r>
            <a:r>
              <a:rPr lang="ru-RU" sz="2400" dirty="0"/>
              <a:t>о</a:t>
            </a:r>
            <a:r>
              <a:rPr lang="en-US" sz="2400" dirty="0"/>
              <a:t>‘</a:t>
            </a:r>
            <a:r>
              <a:rPr lang="en-US" sz="2400" dirty="0" err="1"/>
              <a:t>ra</a:t>
            </a:r>
            <a:r>
              <a:rPr lang="en-US" sz="2400" dirty="0"/>
              <a:t> </a:t>
            </a:r>
            <a:r>
              <a:rPr lang="en-US" sz="2400" dirty="0" err="1"/>
              <a:t>bilish</a:t>
            </a:r>
            <a:r>
              <a:rPr lang="en-US" sz="2400" dirty="0"/>
              <a:t>. </a:t>
            </a:r>
            <a:r>
              <a:rPr lang="en-US" sz="2400" dirty="0" err="1"/>
              <a:t>Asrsan</a:t>
            </a:r>
            <a:r>
              <a:rPr lang="en-US" sz="2400" dirty="0"/>
              <a:t> </a:t>
            </a:r>
            <a:r>
              <a:rPr lang="en-US" sz="2400" dirty="0" err="1"/>
              <a:t>bu</a:t>
            </a:r>
            <a:r>
              <a:rPr lang="en-US" sz="2400" dirty="0"/>
              <a:t>  </a:t>
            </a:r>
            <a:r>
              <a:rPr lang="en-US" sz="2400" dirty="0" err="1"/>
              <a:t>sifat</a:t>
            </a:r>
            <a:r>
              <a:rPr lang="en-US" sz="2400" dirty="0"/>
              <a:t> k</a:t>
            </a:r>
            <a:r>
              <a:rPr lang="ru-RU" sz="2400" dirty="0"/>
              <a:t>о</a:t>
            </a:r>
            <a:r>
              <a:rPr lang="en-US" sz="2400" dirty="0"/>
              <a:t>‘</a:t>
            </a:r>
            <a:r>
              <a:rPr lang="en-US" sz="2400" dirty="0" err="1"/>
              <a:t>rsatkichlardir</a:t>
            </a:r>
            <a:r>
              <a:rPr lang="en-US" sz="2400" dirty="0"/>
              <a:t>. </a:t>
            </a:r>
            <a:r>
              <a:rPr lang="en-US" sz="2400" dirty="0" err="1"/>
              <a:t>Ekspert</a:t>
            </a:r>
            <a:r>
              <a:rPr lang="en-US" sz="2400" dirty="0"/>
              <a:t> </a:t>
            </a:r>
            <a:r>
              <a:rPr lang="en-US" sz="2400" dirty="0" err="1"/>
              <a:t>baxolash</a:t>
            </a:r>
            <a:r>
              <a:rPr lang="en-US" sz="2400" dirty="0"/>
              <a:t> individual </a:t>
            </a:r>
            <a:r>
              <a:rPr lang="en-US" sz="2400" dirty="0" err="1"/>
              <a:t>va</a:t>
            </a:r>
            <a:r>
              <a:rPr lang="en-US" sz="2400" dirty="0"/>
              <a:t> </a:t>
            </a:r>
            <a:r>
              <a:rPr lang="en-US" sz="2400" dirty="0" err="1"/>
              <a:t>kolletivli</a:t>
            </a:r>
            <a:r>
              <a:rPr lang="en-US" sz="2400" dirty="0"/>
              <a:t> b</a:t>
            </a:r>
            <a:r>
              <a:rPr lang="ru-RU" sz="2400" dirty="0"/>
              <a:t>о</a:t>
            </a:r>
            <a:r>
              <a:rPr lang="en-US" sz="2400" dirty="0"/>
              <a:t>‘</a:t>
            </a:r>
            <a:r>
              <a:rPr lang="en-US" sz="2400" dirty="0" err="1"/>
              <a:t>ladi</a:t>
            </a:r>
            <a:r>
              <a:rPr lang="en-US" sz="2400" dirty="0"/>
              <a:t>. </a:t>
            </a:r>
            <a:r>
              <a:rPr lang="en-US" sz="2400" dirty="0" err="1"/>
              <a:t>Unga</a:t>
            </a:r>
            <a:r>
              <a:rPr lang="en-US" sz="2400" dirty="0"/>
              <a:t> </a:t>
            </a:r>
            <a:r>
              <a:rPr lang="en-US" sz="2400" dirty="0" err="1"/>
              <a:t>ssenariylar</a:t>
            </a:r>
            <a:r>
              <a:rPr lang="en-US" sz="2400" dirty="0"/>
              <a:t>, </a:t>
            </a:r>
            <a:r>
              <a:rPr lang="en-US" sz="2400" dirty="0" err="1"/>
              <a:t>intervyu</a:t>
            </a:r>
            <a:r>
              <a:rPr lang="en-US" sz="2400" dirty="0"/>
              <a:t> </a:t>
            </a:r>
            <a:r>
              <a:rPr lang="en-US" sz="2400" dirty="0" err="1"/>
              <a:t>usuli</a:t>
            </a:r>
            <a:r>
              <a:rPr lang="en-US" sz="2400" dirty="0"/>
              <a:t>, </a:t>
            </a:r>
            <a:r>
              <a:rPr lang="en-US" sz="2400" dirty="0" err="1"/>
              <a:t>analitik</a:t>
            </a:r>
            <a:r>
              <a:rPr lang="en-US" sz="2400" dirty="0"/>
              <a:t> </a:t>
            </a:r>
            <a:r>
              <a:rPr lang="en-US" sz="2400" dirty="0" err="1"/>
              <a:t>dokladlar</a:t>
            </a:r>
            <a:r>
              <a:rPr lang="en-US" sz="2400" dirty="0"/>
              <a:t> </a:t>
            </a:r>
            <a:r>
              <a:rPr lang="en-US" sz="2400" dirty="0" err="1"/>
              <a:t>kiradi</a:t>
            </a:r>
            <a:r>
              <a:rPr lang="en-US" sz="2400" dirty="0"/>
              <a:t>.</a:t>
            </a:r>
            <a:r>
              <a:rPr lang="ru-RU" sz="2400" dirty="0"/>
              <a:t/>
            </a:r>
            <a:br>
              <a:rPr lang="ru-RU" sz="2400" dirty="0"/>
            </a:br>
            <a:r>
              <a:rPr lang="en-US" sz="2400" b="1" dirty="0" err="1"/>
              <a:t>Kollektiv</a:t>
            </a:r>
            <a:r>
              <a:rPr lang="en-US" sz="2400" b="1" dirty="0"/>
              <a:t> </a:t>
            </a:r>
            <a:r>
              <a:rPr lang="en-US" sz="2400" b="1" dirty="0" err="1"/>
              <a:t>baxolashga</a:t>
            </a:r>
            <a:r>
              <a:rPr lang="en-US" sz="2400" b="1" dirty="0"/>
              <a:t>:</a:t>
            </a:r>
            <a:r>
              <a:rPr lang="ru-RU" sz="2400" dirty="0"/>
              <a:t/>
            </a:r>
            <a:br>
              <a:rPr lang="ru-RU" sz="2400" dirty="0"/>
            </a:br>
            <a:r>
              <a:rPr lang="en-US" sz="2400" dirty="0" err="1"/>
              <a:t>birinchidan</a:t>
            </a:r>
            <a:r>
              <a:rPr lang="en-US" sz="2400" dirty="0"/>
              <a:t>: </a:t>
            </a:r>
            <a:r>
              <a:rPr lang="en-US" sz="2400" dirty="0" err="1"/>
              <a:t>individiual</a:t>
            </a:r>
            <a:r>
              <a:rPr lang="en-US" sz="2400" dirty="0"/>
              <a:t> </a:t>
            </a:r>
            <a:r>
              <a:rPr lang="en-US" sz="2400" dirty="0" err="1"/>
              <a:t>ekspert</a:t>
            </a:r>
            <a:r>
              <a:rPr lang="en-US" sz="2400" dirty="0"/>
              <a:t> </a:t>
            </a:r>
            <a:r>
              <a:rPr lang="en-US" sz="2400" dirty="0" err="1"/>
              <a:t>baxolashni</a:t>
            </a:r>
            <a:r>
              <a:rPr lang="en-US" sz="2400" dirty="0"/>
              <a:t> </a:t>
            </a:r>
            <a:r>
              <a:rPr lang="en-US" sz="2400" dirty="0" err="1"/>
              <a:t>tayyorlash</a:t>
            </a:r>
            <a:r>
              <a:rPr lang="en-US" sz="2400" dirty="0"/>
              <a:t> </a:t>
            </a:r>
            <a:r>
              <a:rPr lang="en-US" sz="2400" dirty="0" err="1"/>
              <a:t>va</a:t>
            </a:r>
            <a:r>
              <a:rPr lang="en-US" sz="2400" dirty="0"/>
              <a:t> </a:t>
            </a:r>
            <a:r>
              <a:rPr lang="en-US" sz="2400" dirty="0" err="1"/>
              <a:t>ma’lumotlarni</a:t>
            </a:r>
            <a:r>
              <a:rPr lang="en-US" sz="2400" dirty="0"/>
              <a:t> </a:t>
            </a:r>
            <a:r>
              <a:rPr lang="en-US" sz="2400" dirty="0" err="1"/>
              <a:t>yig‘ish</a:t>
            </a:r>
            <a:r>
              <a:rPr lang="en-US" sz="2400" dirty="0"/>
              <a:t>;</a:t>
            </a:r>
            <a:r>
              <a:rPr lang="ru-RU" sz="2400" dirty="0"/>
              <a:t/>
            </a:r>
            <a:br>
              <a:rPr lang="ru-RU" sz="2400" dirty="0"/>
            </a:br>
            <a:r>
              <a:rPr lang="en-US" sz="2400" dirty="0" err="1"/>
              <a:t>ikkinchidan</a:t>
            </a:r>
            <a:r>
              <a:rPr lang="en-US" sz="2400" dirty="0"/>
              <a:t>, </a:t>
            </a:r>
            <a:r>
              <a:rPr lang="en-US" sz="2400" dirty="0" err="1"/>
              <a:t>yig‘ilgan</a:t>
            </a:r>
            <a:r>
              <a:rPr lang="en-US" sz="2400" dirty="0"/>
              <a:t> </a:t>
            </a:r>
            <a:r>
              <a:rPr lang="en-US" sz="2400" dirty="0" err="1"/>
              <a:t>va</a:t>
            </a:r>
            <a:r>
              <a:rPr lang="en-US" sz="2400" dirty="0"/>
              <a:t> </a:t>
            </a:r>
            <a:r>
              <a:rPr lang="en-US" sz="2400" dirty="0" err="1"/>
              <a:t>olingan</a:t>
            </a:r>
            <a:r>
              <a:rPr lang="en-US" sz="2400" dirty="0"/>
              <a:t> </a:t>
            </a:r>
            <a:r>
              <a:rPr lang="en-US" sz="2400" dirty="0" err="1"/>
              <a:t>ma’lumotlarni</a:t>
            </a:r>
            <a:r>
              <a:rPr lang="en-US" sz="2400" dirty="0"/>
              <a:t> </a:t>
            </a:r>
            <a:r>
              <a:rPr lang="en-US" sz="2400" dirty="0" err="1"/>
              <a:t>statistik</a:t>
            </a:r>
            <a:r>
              <a:rPr lang="en-US" sz="2400" dirty="0"/>
              <a:t> </a:t>
            </a:r>
            <a:r>
              <a:rPr lang="en-US" sz="2400" dirty="0" err="1"/>
              <a:t>ishlash</a:t>
            </a:r>
            <a:r>
              <a:rPr lang="en-US" sz="2400" dirty="0"/>
              <a:t> </a:t>
            </a:r>
            <a:r>
              <a:rPr lang="en-US" sz="2400" dirty="0" err="1"/>
              <a:t>kiradi</a:t>
            </a:r>
            <a:r>
              <a:rPr lang="en-US" sz="2400" dirty="0"/>
              <a:t>.</a:t>
            </a:r>
            <a:r>
              <a:rPr lang="ru-RU" sz="2400" dirty="0"/>
              <a:t/>
            </a:r>
            <a:br>
              <a:rPr lang="ru-RU" sz="2400" dirty="0"/>
            </a:br>
            <a:r>
              <a:rPr lang="en-US" sz="2400" dirty="0" err="1"/>
              <a:t>Kollektiv</a:t>
            </a:r>
            <a:r>
              <a:rPr lang="en-US" sz="2400" dirty="0"/>
              <a:t> </a:t>
            </a:r>
            <a:r>
              <a:rPr lang="en-US" sz="2400" dirty="0" err="1"/>
              <a:t>ekspert</a:t>
            </a:r>
            <a:r>
              <a:rPr lang="en-US" sz="2400" dirty="0"/>
              <a:t> </a:t>
            </a:r>
            <a:r>
              <a:rPr lang="en-US" sz="2400" dirty="0" err="1"/>
              <a:t>baxllashga</a:t>
            </a:r>
            <a:r>
              <a:rPr lang="en-US" sz="2400" dirty="0"/>
              <a:t>:  «</a:t>
            </a:r>
            <a:r>
              <a:rPr lang="en-US" sz="2400" dirty="0" err="1"/>
              <a:t>komissiya</a:t>
            </a:r>
            <a:r>
              <a:rPr lang="en-US" sz="2400" dirty="0"/>
              <a:t>»,  «</a:t>
            </a:r>
            <a:r>
              <a:rPr lang="en-US" sz="2400" dirty="0" err="1"/>
              <a:t>aqillar</a:t>
            </a:r>
            <a:r>
              <a:rPr lang="en-US" sz="2400" dirty="0"/>
              <a:t> </a:t>
            </a:r>
            <a:r>
              <a:rPr lang="en-US" sz="2400" dirty="0" err="1"/>
              <a:t>qamali</a:t>
            </a:r>
            <a:r>
              <a:rPr lang="en-US" sz="2400" dirty="0"/>
              <a:t>» </a:t>
            </a:r>
            <a:r>
              <a:rPr lang="en-US" sz="2400" dirty="0" err="1"/>
              <a:t>va</a:t>
            </a:r>
            <a:r>
              <a:rPr lang="en-US" sz="2400" dirty="0"/>
              <a:t> </a:t>
            </a:r>
            <a:r>
              <a:rPr lang="en-US" sz="2400" dirty="0" err="1"/>
              <a:t>Delfi</a:t>
            </a:r>
            <a:r>
              <a:rPr lang="en-US" sz="2400" dirty="0"/>
              <a:t> </a:t>
            </a:r>
            <a:r>
              <a:rPr lang="en-US" sz="2400" dirty="0" err="1"/>
              <a:t>usullari</a:t>
            </a:r>
            <a:r>
              <a:rPr lang="en-US" sz="2400" dirty="0"/>
              <a:t> </a:t>
            </a:r>
            <a:r>
              <a:rPr lang="en-US" sz="2400" dirty="0" err="1"/>
              <a:t>kiradi</a:t>
            </a:r>
            <a:r>
              <a:rPr lang="en-US" sz="2400" dirty="0"/>
              <a:t>.</a:t>
            </a:r>
            <a:r>
              <a:rPr lang="ru-RU" sz="2400" dirty="0"/>
              <a:t/>
            </a:r>
            <a:br>
              <a:rPr lang="ru-RU" sz="2400" dirty="0"/>
            </a:br>
            <a:r>
              <a:rPr lang="en-US" sz="2400" dirty="0"/>
              <a:t> </a:t>
            </a:r>
            <a:r>
              <a:rPr lang="en-US" sz="2400" dirty="0" err="1"/>
              <a:t>Komissiya</a:t>
            </a:r>
            <a:r>
              <a:rPr lang="en-US" sz="2400" dirty="0"/>
              <a:t> </a:t>
            </a:r>
            <a:r>
              <a:rPr lang="en-US" sz="2400" dirty="0" err="1"/>
              <a:t>usulida</a:t>
            </a:r>
            <a:r>
              <a:rPr lang="en-US" sz="2400" dirty="0"/>
              <a:t> </a:t>
            </a:r>
            <a:r>
              <a:rPr lang="en-US" sz="2400" dirty="0" err="1"/>
              <a:t>yumaloq</a:t>
            </a:r>
            <a:r>
              <a:rPr lang="en-US" sz="2400" dirty="0"/>
              <a:t> </a:t>
            </a:r>
            <a:r>
              <a:rPr lang="en-US" sz="2400" dirty="0" err="1"/>
              <a:t>stol</a:t>
            </a:r>
            <a:r>
              <a:rPr lang="en-US" sz="2400" dirty="0"/>
              <a:t> </a:t>
            </a:r>
            <a:r>
              <a:rPr lang="en-US" sz="2400" dirty="0" err="1"/>
              <a:t>usuli</a:t>
            </a:r>
            <a:r>
              <a:rPr lang="en-US" sz="2400" dirty="0"/>
              <a:t> </a:t>
            </a:r>
            <a:r>
              <a:rPr lang="en-US" sz="2400" dirty="0" err="1"/>
              <a:t>kiradi</a:t>
            </a:r>
            <a:r>
              <a:rPr lang="en-US" sz="2400" dirty="0"/>
              <a:t>, </a:t>
            </a:r>
            <a:r>
              <a:rPr lang="en-US" sz="2400" dirty="0" err="1"/>
              <a:t>bunda</a:t>
            </a:r>
            <a:r>
              <a:rPr lang="en-US" sz="2400" dirty="0"/>
              <a:t> </a:t>
            </a:r>
            <a:r>
              <a:rPr lang="en-US" sz="2400" dirty="0" err="1"/>
              <a:t>ekspertlarni</a:t>
            </a:r>
            <a:r>
              <a:rPr lang="en-US" sz="2400" dirty="0"/>
              <a:t> </a:t>
            </a:r>
            <a:r>
              <a:rPr lang="en-US" sz="2400" dirty="0" err="1"/>
              <a:t>fikrlari</a:t>
            </a:r>
            <a:r>
              <a:rPr lang="en-US" sz="2400" dirty="0"/>
              <a:t> </a:t>
            </a:r>
            <a:r>
              <a:rPr lang="ru-RU" sz="2400" dirty="0"/>
              <a:t>о</a:t>
            </a:r>
            <a:r>
              <a:rPr lang="en-US" sz="2400" dirty="0"/>
              <a:t>‘</a:t>
            </a:r>
            <a:r>
              <a:rPr lang="en-US" sz="2400" dirty="0" err="1"/>
              <a:t>zaro</a:t>
            </a:r>
            <a:r>
              <a:rPr lang="en-US" sz="2400" dirty="0"/>
              <a:t> </a:t>
            </a:r>
            <a:r>
              <a:rPr lang="en-US" sz="2400" dirty="0" err="1"/>
              <a:t>tenglashtiriladi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578338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9193" y="624110"/>
            <a:ext cx="10275420" cy="6233890"/>
          </a:xfrm>
        </p:spPr>
        <p:txBody>
          <a:bodyPr>
            <a:noAutofit/>
          </a:bodyPr>
          <a:lstStyle/>
          <a:p>
            <a:r>
              <a:rPr lang="en-US" sz="2400" dirty="0"/>
              <a:t>«</a:t>
            </a:r>
            <a:r>
              <a:rPr lang="en-US" sz="2400" dirty="0" err="1"/>
              <a:t>Aqillar</a:t>
            </a:r>
            <a:r>
              <a:rPr lang="en-US" sz="2400" dirty="0"/>
              <a:t> </a:t>
            </a:r>
            <a:r>
              <a:rPr lang="en-US" sz="2400" dirty="0" err="1"/>
              <a:t>qamali</a:t>
            </a:r>
            <a:r>
              <a:rPr lang="en-US" sz="2400" dirty="0"/>
              <a:t>» </a:t>
            </a:r>
            <a:r>
              <a:rPr lang="en-US" sz="2400" dirty="0" err="1"/>
              <a:t>usuliga</a:t>
            </a:r>
            <a:r>
              <a:rPr lang="en-US" sz="2400" dirty="0"/>
              <a:t> </a:t>
            </a:r>
            <a:r>
              <a:rPr lang="en-US" sz="2400" dirty="0" err="1"/>
              <a:t>g‘oyalarni</a:t>
            </a:r>
            <a:r>
              <a:rPr lang="en-US" sz="2400" dirty="0"/>
              <a:t> </a:t>
            </a:r>
            <a:r>
              <a:rPr lang="en-US" sz="2400" dirty="0" err="1"/>
              <a:t>generatsiya</a:t>
            </a:r>
            <a:r>
              <a:rPr lang="en-US" sz="2400" dirty="0"/>
              <a:t> </a:t>
            </a:r>
            <a:r>
              <a:rPr lang="en-US" sz="2400" dirty="0" err="1"/>
              <a:t>qilish</a:t>
            </a:r>
            <a:r>
              <a:rPr lang="en-US" sz="2400" dirty="0"/>
              <a:t> </a:t>
            </a:r>
            <a:r>
              <a:rPr lang="en-US" sz="2400" dirty="0" err="1"/>
              <a:t>va</a:t>
            </a:r>
            <a:r>
              <a:rPr lang="en-US" sz="2400" dirty="0"/>
              <a:t> </a:t>
            </a:r>
            <a:r>
              <a:rPr lang="en-US" sz="2400" dirty="0" err="1"/>
              <a:t>muammoni</a:t>
            </a:r>
            <a:r>
              <a:rPr lang="en-US" sz="2400" dirty="0"/>
              <a:t>  </a:t>
            </a:r>
            <a:r>
              <a:rPr lang="en-US" sz="2400" dirty="0" err="1"/>
              <a:t>ijodiy</a:t>
            </a:r>
            <a:r>
              <a:rPr lang="en-US" sz="2400" dirty="0"/>
              <a:t> </a:t>
            </a:r>
            <a:r>
              <a:rPr lang="en-US" sz="2400" dirty="0" err="1"/>
              <a:t>yechish</a:t>
            </a:r>
            <a:r>
              <a:rPr lang="en-US" sz="2400" dirty="0"/>
              <a:t> </a:t>
            </a:r>
            <a:r>
              <a:rPr lang="en-US" sz="2400" dirty="0" err="1"/>
              <a:t>kiradi</a:t>
            </a:r>
            <a:r>
              <a:rPr lang="en-US" sz="2400" dirty="0"/>
              <a:t>   (</a:t>
            </a:r>
            <a:r>
              <a:rPr lang="en-US" sz="2400" dirty="0" err="1"/>
              <a:t>Chus</a:t>
            </a:r>
            <a:r>
              <a:rPr lang="en-US" sz="2400" dirty="0"/>
              <a:t>, </a:t>
            </a:r>
            <a:r>
              <a:rPr lang="en-US" sz="2400" dirty="0" err="1"/>
              <a:t>Danchenko</a:t>
            </a:r>
            <a:r>
              <a:rPr lang="en-US" sz="2400" dirty="0"/>
              <a:t>   </a:t>
            </a:r>
            <a:r>
              <a:rPr lang="en-US" sz="2400" dirty="0" err="1"/>
              <a:t>Osnovi</a:t>
            </a:r>
            <a:r>
              <a:rPr lang="en-US" sz="2400" dirty="0"/>
              <a:t> </a:t>
            </a:r>
            <a:r>
              <a:rPr lang="en-US" sz="2400" dirty="0" err="1"/>
              <a:t>texnicheskogo</a:t>
            </a:r>
            <a:r>
              <a:rPr lang="en-US" sz="2400" dirty="0"/>
              <a:t> </a:t>
            </a:r>
            <a:r>
              <a:rPr lang="en-US" sz="2400" dirty="0" err="1"/>
              <a:t>tvorchestva</a:t>
            </a:r>
            <a:r>
              <a:rPr lang="en-US" sz="2400" dirty="0"/>
              <a:t>. K-D. 1989.).</a:t>
            </a:r>
            <a:r>
              <a:rPr lang="ru-RU" sz="2400" dirty="0"/>
              <a:t/>
            </a:r>
            <a:br>
              <a:rPr lang="ru-RU" sz="2400" dirty="0"/>
            </a:br>
            <a:r>
              <a:rPr lang="en-US" sz="2400" dirty="0" err="1"/>
              <a:t>Ssenariylar</a:t>
            </a:r>
            <a:r>
              <a:rPr lang="en-US" sz="2400" dirty="0"/>
              <a:t>- t</a:t>
            </a:r>
            <a:r>
              <a:rPr lang="ru-RU" sz="2400" dirty="0"/>
              <a:t>о</a:t>
            </a:r>
            <a:r>
              <a:rPr lang="en-US" sz="2400" dirty="0"/>
              <a:t>‘</a:t>
            </a:r>
            <a:r>
              <a:rPr lang="en-US" sz="2400" dirty="0" err="1"/>
              <a:t>g‘ri</a:t>
            </a:r>
            <a:r>
              <a:rPr lang="en-US" sz="2400" dirty="0"/>
              <a:t> </a:t>
            </a:r>
            <a:r>
              <a:rPr lang="en-US" sz="2400" dirty="0" err="1"/>
              <a:t>taxminlar</a:t>
            </a:r>
            <a:r>
              <a:rPr lang="en-US" sz="2400" dirty="0"/>
              <a:t> </a:t>
            </a:r>
            <a:r>
              <a:rPr lang="en-US" sz="2400" dirty="0" err="1"/>
              <a:t>asosida</a:t>
            </a:r>
            <a:r>
              <a:rPr lang="en-US" sz="2400" dirty="0"/>
              <a:t> </a:t>
            </a:r>
            <a:r>
              <a:rPr lang="en-US" sz="2400" dirty="0" err="1"/>
              <a:t>kelajak</a:t>
            </a:r>
            <a:r>
              <a:rPr lang="en-US" sz="2400" dirty="0"/>
              <a:t> </a:t>
            </a:r>
            <a:r>
              <a:rPr lang="en-US" sz="2400" dirty="0" err="1"/>
              <a:t>kartinasini</a:t>
            </a:r>
            <a:r>
              <a:rPr lang="en-US" sz="2400" dirty="0"/>
              <a:t> </a:t>
            </a:r>
            <a:r>
              <a:rPr lang="en-US" sz="2400" dirty="0" err="1"/>
              <a:t>yozishdir</a:t>
            </a:r>
            <a:r>
              <a:rPr lang="en-US" sz="2400" dirty="0"/>
              <a:t>.</a:t>
            </a:r>
            <a:r>
              <a:rPr lang="ru-RU" sz="2400" dirty="0"/>
              <a:t/>
            </a:r>
            <a:br>
              <a:rPr lang="ru-RU" sz="2400" dirty="0"/>
            </a:br>
            <a:r>
              <a:rPr lang="en-US" sz="2400" dirty="0" err="1"/>
              <a:t>Ssenariylar</a:t>
            </a:r>
            <a:r>
              <a:rPr lang="en-US" sz="2400" dirty="0"/>
              <a:t> </a:t>
            </a:r>
            <a:r>
              <a:rPr lang="en-US" sz="2400" dirty="0" err="1"/>
              <a:t>kelajakda</a:t>
            </a:r>
            <a:r>
              <a:rPr lang="en-US" sz="2400" dirty="0"/>
              <a:t> </a:t>
            </a:r>
            <a:r>
              <a:rPr lang="en-US" sz="2400" dirty="0" err="1"/>
              <a:t>takomillashishni</a:t>
            </a:r>
            <a:r>
              <a:rPr lang="en-US" sz="2400" dirty="0"/>
              <a:t> </a:t>
            </a:r>
            <a:r>
              <a:rPr lang="en-US" sz="2400" dirty="0" err="1"/>
              <a:t>aniqlash</a:t>
            </a:r>
            <a:r>
              <a:rPr lang="en-US" sz="2400" dirty="0"/>
              <a:t> </a:t>
            </a:r>
            <a:r>
              <a:rPr lang="en-US" sz="2400" dirty="0" err="1"/>
              <a:t>uchun</a:t>
            </a:r>
            <a:r>
              <a:rPr lang="en-US" sz="2400" dirty="0"/>
              <a:t> </a:t>
            </a:r>
            <a:r>
              <a:rPr lang="en-US" sz="2400" dirty="0" err="1"/>
              <a:t>ishlab</a:t>
            </a:r>
            <a:r>
              <a:rPr lang="en-US" sz="2400" dirty="0"/>
              <a:t> </a:t>
            </a:r>
            <a:r>
              <a:rPr lang="en-US" sz="2400" dirty="0" err="1"/>
              <a:t>chiqiladi</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texnologiyalarni</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bozor</a:t>
            </a:r>
            <a:r>
              <a:rPr lang="en-US" sz="2400" dirty="0"/>
              <a:t> </a:t>
            </a:r>
            <a:r>
              <a:rPr lang="en-US" sz="2400" dirty="0" err="1"/>
              <a:t>segmentlarini</a:t>
            </a:r>
            <a:r>
              <a:rPr lang="en-US" sz="2400" dirty="0"/>
              <a:t>;</a:t>
            </a:r>
            <a:r>
              <a:rPr lang="ru-RU" sz="2400" dirty="0"/>
              <a:t/>
            </a:r>
            <a:br>
              <a:rPr lang="ru-RU" sz="2400" dirty="0"/>
            </a:br>
            <a:r>
              <a:rPr lang="ru-RU" sz="2400" dirty="0">
                <a:sym typeface="Symbol" panose="05050102010706020507" pitchFamily="18" charset="2"/>
              </a:rPr>
              <a:t></a:t>
            </a:r>
            <a:r>
              <a:rPr lang="ru-RU" sz="2400" dirty="0"/>
              <a:t> </a:t>
            </a:r>
            <a:r>
              <a:rPr lang="en-US" sz="2400" dirty="0" err="1"/>
              <a:t>mamlakatlarni</a:t>
            </a:r>
            <a:r>
              <a:rPr lang="en-US" sz="2400" dirty="0"/>
              <a:t> </a:t>
            </a:r>
            <a:r>
              <a:rPr lang="en-US" sz="2400" dirty="0" err="1"/>
              <a:t>yoki</a:t>
            </a:r>
            <a:r>
              <a:rPr lang="en-US" sz="2400" dirty="0"/>
              <a:t> </a:t>
            </a:r>
            <a:r>
              <a:rPr lang="en-US" sz="2400" dirty="0" err="1"/>
              <a:t>regionlarni</a:t>
            </a:r>
            <a:r>
              <a:rPr lang="en-US" sz="2400" dirty="0"/>
              <a:t> </a:t>
            </a:r>
            <a:r>
              <a:rPr lang="en-US" sz="2400" dirty="0" err="1"/>
              <a:t>va</a:t>
            </a:r>
            <a:r>
              <a:rPr lang="en-US" sz="2400" dirty="0"/>
              <a:t> </a:t>
            </a:r>
            <a:r>
              <a:rPr lang="en-US" sz="2400" dirty="0" err="1"/>
              <a:t>boshqalarni</a:t>
            </a:r>
            <a:r>
              <a:rPr lang="en-US" sz="2400" dirty="0"/>
              <a:t>.</a:t>
            </a:r>
            <a:r>
              <a:rPr lang="ru-RU" sz="2400" dirty="0"/>
              <a:t/>
            </a:r>
            <a:br>
              <a:rPr lang="ru-RU" sz="2400" dirty="0"/>
            </a:br>
            <a:r>
              <a:rPr lang="en-US" sz="2400" dirty="0"/>
              <a:t>Regression </a:t>
            </a:r>
            <a:r>
              <a:rPr lang="en-US" sz="2400" dirty="0" err="1"/>
              <a:t>taxlil</a:t>
            </a:r>
            <a:r>
              <a:rPr lang="en-US" sz="2400" dirty="0"/>
              <a:t> </a:t>
            </a:r>
            <a:r>
              <a:rPr lang="en-US" sz="2400" dirty="0" err="1"/>
              <a:t>asosan</a:t>
            </a:r>
            <a:r>
              <a:rPr lang="en-US" sz="2400" dirty="0"/>
              <a:t> </a:t>
            </a:r>
            <a:r>
              <a:rPr lang="en-US" sz="2400" dirty="0" err="1"/>
              <a:t>murakkab</a:t>
            </a:r>
            <a:r>
              <a:rPr lang="en-US" sz="2400" dirty="0"/>
              <a:t> b</a:t>
            </a:r>
            <a:r>
              <a:rPr lang="ru-RU" sz="2400" dirty="0"/>
              <a:t>о</a:t>
            </a:r>
            <a:r>
              <a:rPr lang="en-US" sz="2400" dirty="0"/>
              <a:t>‘</a:t>
            </a:r>
            <a:r>
              <a:rPr lang="en-US" sz="2400" dirty="0" err="1"/>
              <a:t>lgan</a:t>
            </a:r>
            <a:r>
              <a:rPr lang="en-US" sz="2400" dirty="0"/>
              <a:t> </a:t>
            </a:r>
            <a:r>
              <a:rPr lang="en-US" sz="2400" dirty="0" err="1"/>
              <a:t>obyektlar</a:t>
            </a:r>
            <a:r>
              <a:rPr lang="en-US" sz="2400" dirty="0"/>
              <a:t> </a:t>
            </a:r>
            <a:r>
              <a:rPr lang="en-US" sz="2400" dirty="0" err="1"/>
              <a:t>uchun</a:t>
            </a:r>
            <a:r>
              <a:rPr lang="en-US" sz="2400" dirty="0"/>
              <a:t> q</a:t>
            </a:r>
            <a:r>
              <a:rPr lang="ru-RU" sz="2400" dirty="0"/>
              <a:t>о</a:t>
            </a:r>
            <a:r>
              <a:rPr lang="en-US" sz="2400" dirty="0"/>
              <a:t>‘</a:t>
            </a:r>
            <a:r>
              <a:rPr lang="en-US" sz="2400" dirty="0" err="1"/>
              <a:t>llaniladi</a:t>
            </a:r>
            <a:r>
              <a:rPr lang="en-US" sz="2400" dirty="0"/>
              <a:t>:</a:t>
            </a:r>
            <a:r>
              <a:rPr lang="ru-RU" sz="2400" dirty="0"/>
              <a:t/>
            </a:r>
            <a:br>
              <a:rPr lang="ru-RU" sz="2400" dirty="0"/>
            </a:br>
            <a:r>
              <a:rPr lang="en-US" sz="2400" dirty="0"/>
              <a:t>- </a:t>
            </a:r>
            <a:r>
              <a:rPr lang="en-US" sz="2400" dirty="0" err="1"/>
              <a:t>investitsiya</a:t>
            </a:r>
            <a:r>
              <a:rPr lang="en-US" sz="2400" dirty="0"/>
              <a:t> </a:t>
            </a:r>
            <a:r>
              <a:rPr lang="en-US" sz="2400" dirty="0" err="1"/>
              <a:t>xajmi</a:t>
            </a:r>
            <a:r>
              <a:rPr lang="en-US" sz="2400" dirty="0"/>
              <a:t>;</a:t>
            </a:r>
            <a:r>
              <a:rPr lang="ru-RU" sz="2400" dirty="0"/>
              <a:t/>
            </a:r>
            <a:br>
              <a:rPr lang="ru-RU" sz="2400" dirty="0"/>
            </a:br>
            <a:r>
              <a:rPr lang="en-US" sz="2400" dirty="0"/>
              <a:t>- </a:t>
            </a:r>
            <a:r>
              <a:rPr lang="en-US" sz="2400" dirty="0" err="1"/>
              <a:t>foyda</a:t>
            </a:r>
            <a:r>
              <a:rPr lang="en-US" sz="2400" dirty="0"/>
              <a:t>;</a:t>
            </a:r>
            <a:r>
              <a:rPr lang="ru-RU" sz="2400" dirty="0"/>
              <a:t/>
            </a:r>
            <a:br>
              <a:rPr lang="ru-RU" sz="2400" dirty="0"/>
            </a:br>
            <a:r>
              <a:rPr lang="en-US" sz="2400" dirty="0"/>
              <a:t>- </a:t>
            </a:r>
            <a:r>
              <a:rPr lang="en-US" sz="2400" dirty="0" err="1"/>
              <a:t>sotish</a:t>
            </a:r>
            <a:r>
              <a:rPr lang="en-US" sz="2400" dirty="0"/>
              <a:t> </a:t>
            </a:r>
            <a:r>
              <a:rPr lang="en-US" sz="2400" dirty="0" err="1"/>
              <a:t>xajmi</a:t>
            </a:r>
            <a:r>
              <a:rPr lang="en-US" sz="2400" dirty="0"/>
              <a:t>.</a:t>
            </a:r>
            <a:r>
              <a:rPr lang="ru-RU" sz="2400" dirty="0"/>
              <a:t/>
            </a:r>
            <a:br>
              <a:rPr lang="ru-RU" sz="2400" dirty="0"/>
            </a:br>
            <a:r>
              <a:rPr lang="en-US" sz="2400" dirty="0"/>
              <a:t>T</a:t>
            </a:r>
            <a:r>
              <a:rPr lang="ru-RU" sz="2400" dirty="0"/>
              <a:t>о</a:t>
            </a:r>
            <a:r>
              <a:rPr lang="en-US" sz="2400" dirty="0"/>
              <a:t>‘</a:t>
            </a:r>
            <a:r>
              <a:rPr lang="en-US" sz="2400" dirty="0" err="1"/>
              <a:t>rtinchi</a:t>
            </a:r>
            <a:r>
              <a:rPr lang="en-US" sz="2400" dirty="0"/>
              <a:t> </a:t>
            </a:r>
            <a:r>
              <a:rPr lang="en-US" sz="2400" dirty="0" err="1"/>
              <a:t>gurux</a:t>
            </a:r>
            <a:r>
              <a:rPr lang="en-US" sz="2400" dirty="0"/>
              <a:t>- </a:t>
            </a:r>
            <a:r>
              <a:rPr lang="en-US" sz="2400" dirty="0" err="1"/>
              <a:t>iqtisodiy-matematik</a:t>
            </a:r>
            <a:r>
              <a:rPr lang="en-US" sz="2400" dirty="0"/>
              <a:t> </a:t>
            </a:r>
            <a:r>
              <a:rPr lang="en-US" sz="2400" dirty="0" err="1"/>
              <a:t>modellash</a:t>
            </a:r>
            <a:r>
              <a:rPr lang="en-US" sz="2400" dirty="0"/>
              <a:t> </a:t>
            </a:r>
            <a:r>
              <a:rPr lang="en-US" sz="2400" dirty="0" err="1"/>
              <a:t>usuli</a:t>
            </a:r>
            <a:r>
              <a:rPr lang="en-US" sz="2400" dirty="0"/>
              <a:t>.</a:t>
            </a:r>
            <a:r>
              <a:rPr lang="ru-RU" sz="2400" dirty="0"/>
              <a:t/>
            </a:r>
            <a:br>
              <a:rPr lang="ru-RU" sz="2400" dirty="0"/>
            </a:br>
            <a:r>
              <a:rPr lang="en-US" sz="2400" dirty="0"/>
              <a:t>       </a:t>
            </a:r>
            <a:r>
              <a:rPr lang="en-US" sz="2400" dirty="0" err="1"/>
              <a:t>Rejali</a:t>
            </a:r>
            <a:r>
              <a:rPr lang="en-US" sz="2400" dirty="0"/>
              <a:t> k</a:t>
            </a:r>
            <a:r>
              <a:rPr lang="ru-RU" sz="2400" dirty="0"/>
              <a:t>о</a:t>
            </a:r>
            <a:r>
              <a:rPr lang="en-US" sz="2400" dirty="0"/>
              <a:t>‘</a:t>
            </a:r>
            <a:r>
              <a:rPr lang="en-US" sz="2400" dirty="0" err="1"/>
              <a:t>rsatkich</a:t>
            </a:r>
            <a:r>
              <a:rPr lang="en-US" sz="2400" dirty="0"/>
              <a:t> </a:t>
            </a:r>
            <a:r>
              <a:rPr lang="en-US" sz="2400" dirty="0" err="1"/>
              <a:t>sxemasi</a:t>
            </a:r>
            <a:r>
              <a:rPr lang="en-US" sz="2400" dirty="0"/>
              <a:t> </a:t>
            </a:r>
            <a:r>
              <a:rPr lang="en-US" sz="2400" dirty="0" err="1"/>
              <a:t>quyida</a:t>
            </a:r>
            <a:r>
              <a:rPr lang="en-US" sz="2400" dirty="0"/>
              <a:t> </a:t>
            </a:r>
            <a:r>
              <a:rPr lang="en-US" sz="2400" dirty="0" err="1"/>
              <a:t>keltirilgan</a:t>
            </a:r>
            <a:r>
              <a:rPr lang="en-US" sz="2400" dirty="0"/>
              <a:t> (</a:t>
            </a:r>
            <a:r>
              <a:rPr lang="en-US" sz="2400" dirty="0" err="1"/>
              <a:t>rasm</a:t>
            </a:r>
            <a:r>
              <a:rPr lang="en-US" sz="2400" dirty="0"/>
              <a:t> 6).</a:t>
            </a:r>
            <a:r>
              <a:rPr lang="ru-RU" sz="2400" dirty="0"/>
              <a:t/>
            </a:r>
            <a:br>
              <a:rPr lang="ru-RU" sz="2400" dirty="0"/>
            </a:br>
            <a:endParaRPr lang="ru-RU" sz="2400" dirty="0"/>
          </a:p>
        </p:txBody>
      </p:sp>
    </p:spTree>
    <p:extLst>
      <p:ext uri="{BB962C8B-B14F-4D97-AF65-F5344CB8AC3E}">
        <p14:creationId xmlns:p14="http://schemas.microsoft.com/office/powerpoint/2010/main" xmlns="" val="106387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390" y="5256070"/>
            <a:ext cx="10575221" cy="1280890"/>
          </a:xfrm>
        </p:spPr>
        <p:txBody>
          <a:bodyPr>
            <a:noAutofit/>
          </a:bodyPr>
          <a:lstStyle/>
          <a:p>
            <a:r>
              <a:rPr lang="en-US" sz="2800" dirty="0" err="1"/>
              <a:t>Prognozlar</a:t>
            </a:r>
            <a:r>
              <a:rPr lang="en-US" sz="2800" dirty="0"/>
              <a:t> k</a:t>
            </a:r>
            <a:r>
              <a:rPr lang="ru-RU" sz="2800" dirty="0"/>
              <a:t>о</a:t>
            </a:r>
            <a:r>
              <a:rPr lang="en-US" sz="2800" dirty="0"/>
              <a:t>‘</a:t>
            </a:r>
            <a:r>
              <a:rPr lang="en-US" sz="2800" dirty="0" err="1"/>
              <a:t>pincha</a:t>
            </a:r>
            <a:r>
              <a:rPr lang="en-US" sz="2800" dirty="0"/>
              <a:t> </a:t>
            </a:r>
            <a:r>
              <a:rPr lang="en-US" sz="2800" dirty="0" err="1"/>
              <a:t>ma’lum</a:t>
            </a:r>
            <a:r>
              <a:rPr lang="en-US" sz="2800" dirty="0"/>
              <a:t> </a:t>
            </a:r>
            <a:r>
              <a:rPr lang="en-US" sz="2800" dirty="0" err="1"/>
              <a:t>cheklashlar</a:t>
            </a:r>
            <a:r>
              <a:rPr lang="en-US" sz="2800" dirty="0"/>
              <a:t> </a:t>
            </a:r>
            <a:r>
              <a:rPr lang="en-US" sz="2800" dirty="0" err="1"/>
              <a:t>asosida</a:t>
            </a:r>
            <a:r>
              <a:rPr lang="en-US" sz="2800" dirty="0"/>
              <a:t> </a:t>
            </a:r>
            <a:r>
              <a:rPr lang="en-US" sz="2800" dirty="0" err="1"/>
              <a:t>bajariladi</a:t>
            </a:r>
            <a:r>
              <a:rPr lang="en-US" sz="2800" dirty="0"/>
              <a:t>. </a:t>
            </a:r>
            <a:r>
              <a:rPr lang="en-US" sz="2800" dirty="0" err="1"/>
              <a:t>Cheklash</a:t>
            </a:r>
            <a:r>
              <a:rPr lang="en-US" sz="2800" dirty="0"/>
              <a:t> </a:t>
            </a:r>
            <a:r>
              <a:rPr lang="en-US" sz="2800" dirty="0" err="1"/>
              <a:t>kattaligidan</a:t>
            </a:r>
            <a:r>
              <a:rPr lang="en-US" sz="2800" dirty="0"/>
              <a:t> </a:t>
            </a:r>
            <a:r>
              <a:rPr lang="en-US" sz="2800" dirty="0" err="1"/>
              <a:t>prognoz</a:t>
            </a:r>
            <a:r>
              <a:rPr lang="en-US" sz="2800" dirty="0"/>
              <a:t> </a:t>
            </a:r>
            <a:r>
              <a:rPr lang="en-US" sz="2800" dirty="0" err="1"/>
              <a:t>aniqligi</a:t>
            </a:r>
            <a:r>
              <a:rPr lang="en-US" sz="2800" dirty="0"/>
              <a:t> </a:t>
            </a:r>
            <a:r>
              <a:rPr lang="en-US" sz="2800" dirty="0" err="1"/>
              <a:t>kelib</a:t>
            </a:r>
            <a:r>
              <a:rPr lang="en-US" sz="2800" dirty="0"/>
              <a:t> </a:t>
            </a:r>
            <a:r>
              <a:rPr lang="en-US" sz="2800" dirty="0" err="1"/>
              <a:t>chiqadi</a:t>
            </a:r>
            <a:r>
              <a:rPr lang="en-US" sz="2800" dirty="0"/>
              <a:t>.</a:t>
            </a:r>
            <a:r>
              <a:rPr lang="ru-RU" sz="2800" dirty="0"/>
              <a:t/>
            </a:r>
            <a:br>
              <a:rPr lang="ru-RU" sz="2800" dirty="0"/>
            </a:br>
            <a:endParaRPr lang="ru-RU" sz="2800" dirty="0"/>
          </a:p>
        </p:txBody>
      </p:sp>
      <p:pic>
        <p:nvPicPr>
          <p:cNvPr id="4" name="Content Placeholder 3"/>
          <p:cNvPicPr>
            <a:picLocks noGrp="1" noChangeAspect="1"/>
          </p:cNvPicPr>
          <p:nvPr>
            <p:ph idx="1"/>
          </p:nvPr>
        </p:nvPicPr>
        <p:blipFill>
          <a:blip r:embed="rId2"/>
          <a:stretch>
            <a:fillRect/>
          </a:stretch>
        </p:blipFill>
        <p:spPr>
          <a:xfrm>
            <a:off x="1723103" y="264972"/>
            <a:ext cx="9781509" cy="3872313"/>
          </a:xfrm>
          <a:prstGeom prst="rect">
            <a:avLst/>
          </a:prstGeom>
        </p:spPr>
      </p:pic>
      <p:sp>
        <p:nvSpPr>
          <p:cNvPr id="9" name="Rectangle 8"/>
          <p:cNvSpPr/>
          <p:nvPr/>
        </p:nvSpPr>
        <p:spPr>
          <a:xfrm>
            <a:off x="1723104" y="4238600"/>
            <a:ext cx="9781508" cy="1200329"/>
          </a:xfrm>
          <a:prstGeom prst="rect">
            <a:avLst/>
          </a:prstGeom>
        </p:spPr>
        <p:txBody>
          <a:bodyPr wrap="square">
            <a:spAutoFit/>
          </a:bodyPr>
          <a:lstStyle/>
          <a:p>
            <a:r>
              <a:rPr lang="ru-RU" sz="2400" dirty="0"/>
              <a:t> </a:t>
            </a:r>
            <a:r>
              <a:rPr lang="uz-Latn-UZ" sz="2400" dirty="0" smtClean="0"/>
              <a:t>5-</a:t>
            </a:r>
            <a:r>
              <a:rPr lang="uz-Latn-UZ" sz="2400" dirty="0"/>
              <a:t>r</a:t>
            </a:r>
            <a:r>
              <a:rPr lang="en-US" sz="2400" dirty="0" err="1" smtClean="0"/>
              <a:t>asm</a:t>
            </a:r>
            <a:r>
              <a:rPr lang="uz-Latn-UZ" sz="2400" dirty="0" smtClean="0"/>
              <a:t>. </a:t>
            </a:r>
            <a:r>
              <a:rPr lang="en-US" sz="2400" dirty="0" err="1" smtClean="0"/>
              <a:t>Iqtisodiy</a:t>
            </a:r>
            <a:r>
              <a:rPr lang="en-US" sz="2400" dirty="0" smtClean="0"/>
              <a:t> </a:t>
            </a:r>
            <a:r>
              <a:rPr lang="en-US" sz="2400" dirty="0" err="1"/>
              <a:t>metmatik</a:t>
            </a:r>
            <a:r>
              <a:rPr lang="en-US" sz="2400" dirty="0"/>
              <a:t> </a:t>
            </a:r>
            <a:r>
              <a:rPr lang="en-US" sz="2400" dirty="0" err="1"/>
              <a:t>usullar</a:t>
            </a:r>
            <a:r>
              <a:rPr lang="en-US" sz="2400" dirty="0"/>
              <a:t> </a:t>
            </a:r>
            <a:r>
              <a:rPr lang="en-US" sz="2400" dirty="0" err="1"/>
              <a:t>yordamida</a:t>
            </a:r>
            <a:r>
              <a:rPr lang="en-US" sz="2400" dirty="0"/>
              <a:t> </a:t>
            </a:r>
            <a:r>
              <a:rPr lang="en-US" sz="2400" dirty="0" err="1"/>
              <a:t>rejali</a:t>
            </a:r>
            <a:r>
              <a:rPr lang="en-US" sz="2400" dirty="0"/>
              <a:t> k</a:t>
            </a:r>
            <a:r>
              <a:rPr lang="ru-RU" sz="2400" dirty="0"/>
              <a:t>о</a:t>
            </a:r>
            <a:r>
              <a:rPr lang="en-US" sz="2400" dirty="0"/>
              <a:t>‘</a:t>
            </a:r>
            <a:r>
              <a:rPr lang="en-US" sz="2400" dirty="0" err="1"/>
              <a:t>rsatkich</a:t>
            </a:r>
            <a:r>
              <a:rPr lang="en-US" sz="2400" dirty="0"/>
              <a:t> </a:t>
            </a:r>
            <a:endParaRPr lang="ru-RU" sz="2400" dirty="0"/>
          </a:p>
          <a:p>
            <a:r>
              <a:rPr lang="en-US" sz="2400" dirty="0"/>
              <a:t>                          </a:t>
            </a:r>
            <a:r>
              <a:rPr lang="en-US" sz="2400" dirty="0" err="1"/>
              <a:t>jarayonini</a:t>
            </a:r>
            <a:r>
              <a:rPr lang="en-US" sz="2400" dirty="0"/>
              <a:t> </a:t>
            </a:r>
            <a:r>
              <a:rPr lang="en-US" sz="2400" dirty="0" err="1"/>
              <a:t>ishlab</a:t>
            </a:r>
            <a:r>
              <a:rPr lang="en-US" sz="2400" dirty="0"/>
              <a:t> </a:t>
            </a:r>
            <a:r>
              <a:rPr lang="en-US" sz="2400" dirty="0" err="1"/>
              <a:t>chiqish</a:t>
            </a:r>
            <a:r>
              <a:rPr lang="en-US" sz="2400" dirty="0"/>
              <a:t>  </a:t>
            </a:r>
            <a:r>
              <a:rPr lang="en-US" sz="2400" dirty="0" err="1"/>
              <a:t>sxemasi</a:t>
            </a:r>
            <a:endParaRPr lang="ru-RU" sz="2400" dirty="0"/>
          </a:p>
          <a:p>
            <a:pPr algn="ctr"/>
            <a:endParaRPr lang="ru-RU" sz="2400" dirty="0"/>
          </a:p>
        </p:txBody>
      </p:sp>
    </p:spTree>
    <p:extLst>
      <p:ext uri="{BB962C8B-B14F-4D97-AF65-F5344CB8AC3E}">
        <p14:creationId xmlns:p14="http://schemas.microsoft.com/office/powerpoint/2010/main" xmlns="" val="390997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4086" y="474208"/>
            <a:ext cx="10545242" cy="5986552"/>
          </a:xfrm>
        </p:spPr>
        <p:txBody>
          <a:bodyPr>
            <a:noAutofit/>
          </a:bodyPr>
          <a:lstStyle/>
          <a:p>
            <a:r>
              <a:rPr lang="uz-Latn-UZ" sz="2400" b="1" dirty="0" smtClean="0"/>
              <a:t>      </a:t>
            </a:r>
            <a:r>
              <a:rPr lang="en-US" sz="2400" b="1" dirty="0" smtClean="0"/>
              <a:t>4</a:t>
            </a:r>
            <a:r>
              <a:rPr lang="en-US" sz="2400" b="1" dirty="0"/>
              <a:t>. </a:t>
            </a:r>
            <a:r>
              <a:rPr lang="en-US" sz="2400" b="1" dirty="0" err="1"/>
              <a:t>Servis</a:t>
            </a:r>
            <a:r>
              <a:rPr lang="en-US" sz="2400" b="1" dirty="0"/>
              <a:t> </a:t>
            </a:r>
            <a:r>
              <a:rPr lang="en-US" sz="2400" b="1" dirty="0" err="1"/>
              <a:t>xizmatida</a:t>
            </a:r>
            <a:r>
              <a:rPr lang="en-US" sz="2400" b="1" dirty="0"/>
              <a:t> </a:t>
            </a:r>
            <a:r>
              <a:rPr lang="en-US" sz="2400" b="1" dirty="0" err="1"/>
              <a:t>prognozlar</a:t>
            </a:r>
            <a:r>
              <a:rPr lang="en-US" sz="2400" b="1" dirty="0"/>
              <a:t> </a:t>
            </a:r>
            <a:r>
              <a:rPr lang="en-US" sz="2400" b="1" dirty="0" err="1"/>
              <a:t>asosida</a:t>
            </a:r>
            <a:r>
              <a:rPr lang="en-US" sz="2400" b="1" dirty="0"/>
              <a:t> </a:t>
            </a:r>
            <a:r>
              <a:rPr lang="en-US" sz="2400" b="1" dirty="0" err="1"/>
              <a:t>qabul</a:t>
            </a:r>
            <a:r>
              <a:rPr lang="en-US" sz="2400" b="1" dirty="0"/>
              <a:t> </a:t>
            </a:r>
            <a:r>
              <a:rPr lang="en-US" sz="2400" b="1" dirty="0" err="1"/>
              <a:t>qilingan</a:t>
            </a:r>
            <a:r>
              <a:rPr lang="en-US" sz="2400" b="1" dirty="0"/>
              <a:t> </a:t>
            </a:r>
            <a:r>
              <a:rPr lang="en-US" sz="2400" b="1" dirty="0" err="1"/>
              <a:t>natijalar</a:t>
            </a:r>
            <a:r>
              <a:rPr lang="ru-RU" sz="2400" dirty="0"/>
              <a:t/>
            </a:r>
            <a:br>
              <a:rPr lang="ru-RU" sz="2400" dirty="0"/>
            </a:br>
            <a:r>
              <a:rPr lang="en-US" sz="2400" dirty="0" err="1"/>
              <a:t>Jixozlarni</a:t>
            </a:r>
            <a:r>
              <a:rPr lang="en-US" sz="2400" dirty="0"/>
              <a:t> </a:t>
            </a:r>
            <a:r>
              <a:rPr lang="en-US" sz="2400" dirty="0" err="1"/>
              <a:t>va</a:t>
            </a:r>
            <a:r>
              <a:rPr lang="en-US" sz="2400" dirty="0"/>
              <a:t> </a:t>
            </a:r>
            <a:r>
              <a:rPr lang="en-US" sz="2400" dirty="0" err="1"/>
              <a:t>korxonalar</a:t>
            </a:r>
            <a:r>
              <a:rPr lang="en-US" sz="2400" dirty="0"/>
              <a:t> </a:t>
            </a:r>
            <a:r>
              <a:rPr lang="en-US" sz="2400" dirty="0" err="1"/>
              <a:t>xolatini</a:t>
            </a:r>
            <a:r>
              <a:rPr lang="en-US" sz="2400" dirty="0"/>
              <a:t> personal </a:t>
            </a:r>
            <a:r>
              <a:rPr lang="en-US" sz="2400" dirty="0" err="1"/>
              <a:t>axborotlar</a:t>
            </a:r>
            <a:r>
              <a:rPr lang="en-US" sz="2400" dirty="0"/>
              <a:t> </a:t>
            </a:r>
            <a:r>
              <a:rPr lang="en-US" sz="2400" dirty="0" err="1"/>
              <a:t>asosida</a:t>
            </a:r>
            <a:r>
              <a:rPr lang="en-US" sz="2400" dirty="0"/>
              <a:t> </a:t>
            </a:r>
            <a:r>
              <a:rPr lang="en-US" sz="2400" dirty="0" err="1"/>
              <a:t>diagnostikalash</a:t>
            </a:r>
            <a:r>
              <a:rPr lang="en-US" sz="2400" dirty="0"/>
              <a:t>, </a:t>
            </a:r>
            <a:r>
              <a:rPr lang="en-US" sz="2400" dirty="0" err="1"/>
              <a:t>bunda</a:t>
            </a:r>
            <a:r>
              <a:rPr lang="en-US" sz="2400" dirty="0"/>
              <a:t> </a:t>
            </a:r>
            <a:r>
              <a:rPr lang="en-US" sz="2400" dirty="0" err="1"/>
              <a:t>servis</a:t>
            </a:r>
            <a:r>
              <a:rPr lang="en-US" sz="2400" dirty="0"/>
              <a:t> </a:t>
            </a:r>
            <a:r>
              <a:rPr lang="en-US" sz="2400" dirty="0" err="1"/>
              <a:t>xizmatchisi</a:t>
            </a:r>
            <a:r>
              <a:rPr lang="en-US" sz="2400" dirty="0"/>
              <a:t> </a:t>
            </a:r>
            <a:r>
              <a:rPr lang="ru-RU" sz="2400" dirty="0"/>
              <a:t>о</a:t>
            </a:r>
            <a:r>
              <a:rPr lang="en-US" sz="2400" dirty="0"/>
              <a:t>‘</a:t>
            </a:r>
            <a:r>
              <a:rPr lang="en-US" sz="2400" dirty="0" err="1"/>
              <a:t>zi</a:t>
            </a:r>
            <a:r>
              <a:rPr lang="en-US" sz="2400" dirty="0"/>
              <a:t>:</a:t>
            </a:r>
            <a:r>
              <a:rPr lang="ru-RU" sz="2400" dirty="0"/>
              <a:t/>
            </a:r>
            <a:br>
              <a:rPr lang="ru-RU" sz="2400" dirty="0"/>
            </a:br>
            <a:r>
              <a:rPr lang="ru-RU" sz="2400" dirty="0"/>
              <a:t>о</a:t>
            </a:r>
            <a:r>
              <a:rPr lang="en-US" sz="2400" dirty="0"/>
              <a:t>‘</a:t>
            </a:r>
            <a:r>
              <a:rPr lang="en-US" sz="2400" dirty="0" err="1"/>
              <a:t>zini</a:t>
            </a:r>
            <a:r>
              <a:rPr lang="en-US" sz="2400" dirty="0"/>
              <a:t> </a:t>
            </a:r>
            <a:r>
              <a:rPr lang="en-US" sz="2400" dirty="0" err="1"/>
              <a:t>maqsadi</a:t>
            </a:r>
            <a:r>
              <a:rPr lang="en-US" sz="2400" dirty="0"/>
              <a:t> </a:t>
            </a:r>
            <a:r>
              <a:rPr lang="en-US" sz="2400" dirty="0" err="1"/>
              <a:t>va</a:t>
            </a:r>
            <a:r>
              <a:rPr lang="en-US" sz="2400" dirty="0"/>
              <a:t> </a:t>
            </a:r>
            <a:r>
              <a:rPr lang="en-US" sz="2400" dirty="0" err="1"/>
              <a:t>natijaga</a:t>
            </a:r>
            <a:r>
              <a:rPr lang="en-US" sz="2400" dirty="0"/>
              <a:t> </a:t>
            </a:r>
            <a:r>
              <a:rPr lang="en-US" sz="2400" dirty="0" err="1"/>
              <a:t>yetish</a:t>
            </a:r>
            <a:r>
              <a:rPr lang="en-US" sz="2400" dirty="0"/>
              <a:t> </a:t>
            </a:r>
            <a:r>
              <a:rPr lang="en-US" sz="2400" dirty="0" err="1"/>
              <a:t>strategiyasi</a:t>
            </a:r>
            <a:r>
              <a:rPr lang="en-US" sz="2400" dirty="0"/>
              <a:t>;</a:t>
            </a:r>
            <a:r>
              <a:rPr lang="ru-RU" sz="2400" dirty="0"/>
              <a:t/>
            </a:r>
            <a:br>
              <a:rPr lang="ru-RU" sz="2400" dirty="0"/>
            </a:br>
            <a:r>
              <a:rPr lang="ru-RU" sz="2400" dirty="0"/>
              <a:t>о</a:t>
            </a:r>
            <a:r>
              <a:rPr lang="en-US" sz="2400" dirty="0"/>
              <a:t>‘</a:t>
            </a:r>
            <a:r>
              <a:rPr lang="en-US" sz="2400" dirty="0" err="1"/>
              <a:t>zini</a:t>
            </a:r>
            <a:r>
              <a:rPr lang="en-US" sz="2400" dirty="0"/>
              <a:t> </a:t>
            </a:r>
            <a:r>
              <a:rPr lang="en-US" sz="2400" dirty="0" err="1"/>
              <a:t>qiziqishi</a:t>
            </a:r>
            <a:r>
              <a:rPr lang="en-US" sz="2400" dirty="0"/>
              <a:t> </a:t>
            </a:r>
            <a:r>
              <a:rPr lang="en-US" sz="2400" dirty="0" err="1"/>
              <a:t>va</a:t>
            </a:r>
            <a:r>
              <a:rPr lang="en-US" sz="2400" dirty="0"/>
              <a:t> </a:t>
            </a:r>
            <a:r>
              <a:rPr lang="en-US" sz="2400" dirty="0" err="1"/>
              <a:t>intilishlari</a:t>
            </a:r>
            <a:r>
              <a:rPr lang="en-US" sz="2400" dirty="0"/>
              <a:t> </a:t>
            </a:r>
            <a:r>
              <a:rPr lang="en-US" sz="2400" dirty="0" err="1"/>
              <a:t>asosida</a:t>
            </a:r>
            <a:r>
              <a:rPr lang="en-US" sz="2400" dirty="0"/>
              <a:t> </a:t>
            </a:r>
            <a:r>
              <a:rPr lang="en-US" sz="2400" dirty="0" err="1"/>
              <a:t>axborotni</a:t>
            </a:r>
            <a:r>
              <a:rPr lang="en-US" sz="2400" dirty="0"/>
              <a:t> </a:t>
            </a:r>
            <a:r>
              <a:rPr lang="en-US" sz="2400" dirty="0" err="1"/>
              <a:t>yig‘ish</a:t>
            </a:r>
            <a:r>
              <a:rPr lang="en-US" sz="2400" dirty="0"/>
              <a:t>;</a:t>
            </a:r>
            <a:r>
              <a:rPr lang="ru-RU" sz="2400" dirty="0"/>
              <a:t/>
            </a:r>
            <a:br>
              <a:rPr lang="ru-RU" sz="2400" dirty="0"/>
            </a:br>
            <a:r>
              <a:rPr lang="en-US" sz="2400" dirty="0" err="1"/>
              <a:t>axborotni</a:t>
            </a:r>
            <a:r>
              <a:rPr lang="en-US" sz="2400" dirty="0"/>
              <a:t> </a:t>
            </a:r>
            <a:r>
              <a:rPr lang="en-US" sz="2400" dirty="0" err="1"/>
              <a:t>pechatlangan</a:t>
            </a:r>
            <a:r>
              <a:rPr lang="en-US" sz="2400" dirty="0"/>
              <a:t> </a:t>
            </a:r>
            <a:r>
              <a:rPr lang="en-US" sz="2400" dirty="0" err="1"/>
              <a:t>kopiyalari</a:t>
            </a:r>
            <a:r>
              <a:rPr lang="en-US" sz="2400" dirty="0"/>
              <a:t> </a:t>
            </a:r>
            <a:r>
              <a:rPr lang="en-US" sz="2400" dirty="0" err="1"/>
              <a:t>va</a:t>
            </a:r>
            <a:r>
              <a:rPr lang="en-US" sz="2400" dirty="0"/>
              <a:t> </a:t>
            </a:r>
            <a:r>
              <a:rPr lang="en-US" sz="2400" dirty="0" err="1"/>
              <a:t>elektron</a:t>
            </a:r>
            <a:r>
              <a:rPr lang="en-US" sz="2400" dirty="0"/>
              <a:t> </a:t>
            </a:r>
            <a:r>
              <a:rPr lang="en-US" sz="2400" dirty="0" err="1"/>
              <a:t>yozuvlarini</a:t>
            </a:r>
            <a:r>
              <a:rPr lang="en-US" sz="2400" dirty="0"/>
              <a:t> </a:t>
            </a:r>
            <a:r>
              <a:rPr lang="en-US" sz="2400" dirty="0" err="1"/>
              <a:t>yig‘adi</a:t>
            </a:r>
            <a:r>
              <a:rPr lang="en-US" sz="2400" dirty="0"/>
              <a:t>;</a:t>
            </a:r>
            <a:r>
              <a:rPr lang="ru-RU" sz="2400" dirty="0"/>
              <a:t/>
            </a:r>
            <a:br>
              <a:rPr lang="ru-RU" sz="2400" dirty="0"/>
            </a:br>
            <a:r>
              <a:rPr lang="en-US" sz="2400" dirty="0" err="1"/>
              <a:t>yig‘ilgan</a:t>
            </a:r>
            <a:r>
              <a:rPr lang="en-US" sz="2400" dirty="0"/>
              <a:t> </a:t>
            </a:r>
            <a:r>
              <a:rPr lang="en-US" sz="2400" dirty="0" err="1"/>
              <a:t>axborotni</a:t>
            </a:r>
            <a:r>
              <a:rPr lang="en-US" sz="2400" dirty="0"/>
              <a:t> </a:t>
            </a:r>
            <a:r>
              <a:rPr lang="en-US" sz="2400" dirty="0" err="1"/>
              <a:t>muximligi</a:t>
            </a:r>
            <a:r>
              <a:rPr lang="en-US" sz="2400" dirty="0"/>
              <a:t> </a:t>
            </a:r>
            <a:r>
              <a:rPr lang="en-US" sz="2400" dirty="0" err="1"/>
              <a:t>va</a:t>
            </a:r>
            <a:r>
              <a:rPr lang="en-US" sz="2400" dirty="0"/>
              <a:t> </a:t>
            </a:r>
            <a:r>
              <a:rPr lang="en-US" sz="2400" dirty="0" err="1"/>
              <a:t>ta’sirchanligini</a:t>
            </a:r>
            <a:r>
              <a:rPr lang="en-US" sz="2400" dirty="0"/>
              <a:t> </a:t>
            </a:r>
            <a:r>
              <a:rPr lang="en-US" sz="2400" dirty="0" err="1"/>
              <a:t>va</a:t>
            </a:r>
            <a:r>
              <a:rPr lang="en-US" sz="2400" dirty="0"/>
              <a:t> </a:t>
            </a:r>
            <a:r>
              <a:rPr lang="en-US" sz="2400" dirty="0" err="1"/>
              <a:t>sifatini</a:t>
            </a:r>
            <a:r>
              <a:rPr lang="en-US" sz="2400" dirty="0"/>
              <a:t>  </a:t>
            </a:r>
            <a:r>
              <a:rPr lang="en-US" sz="2400" dirty="0" err="1"/>
              <a:t>baxolash</a:t>
            </a:r>
            <a:r>
              <a:rPr lang="en-US" sz="2400" dirty="0"/>
              <a:t>;</a:t>
            </a:r>
            <a:r>
              <a:rPr lang="ru-RU" sz="2400" dirty="0"/>
              <a:t/>
            </a:r>
            <a:br>
              <a:rPr lang="ru-RU" sz="2400" dirty="0"/>
            </a:br>
            <a:r>
              <a:rPr lang="en-US" sz="2400" dirty="0" err="1"/>
              <a:t>axborotni</a:t>
            </a:r>
            <a:r>
              <a:rPr lang="en-US" sz="2400" dirty="0"/>
              <a:t> </a:t>
            </a:r>
            <a:r>
              <a:rPr lang="en-US" sz="2400" dirty="0" err="1"/>
              <a:t>jadval</a:t>
            </a:r>
            <a:r>
              <a:rPr lang="en-US" sz="2400" dirty="0"/>
              <a:t> </a:t>
            </a:r>
            <a:r>
              <a:rPr lang="en-US" sz="2400" dirty="0" err="1"/>
              <a:t>xolida</a:t>
            </a:r>
            <a:r>
              <a:rPr lang="en-US" sz="2400" dirty="0"/>
              <a:t> </a:t>
            </a:r>
            <a:r>
              <a:rPr lang="en-US" sz="2400" dirty="0" err="1"/>
              <a:t>keltiradi</a:t>
            </a:r>
            <a:r>
              <a:rPr lang="en-US" sz="2400" dirty="0"/>
              <a:t>, </a:t>
            </a:r>
            <a:r>
              <a:rPr lang="en-US" sz="2400" dirty="0" err="1"/>
              <a:t>natijalarni</a:t>
            </a:r>
            <a:r>
              <a:rPr lang="en-US" sz="2400" dirty="0"/>
              <a:t>, </a:t>
            </a:r>
            <a:r>
              <a:rPr lang="en-US" sz="2400" dirty="0" err="1"/>
              <a:t>xisobotlarni</a:t>
            </a:r>
            <a:r>
              <a:rPr lang="en-US" sz="2400" dirty="0"/>
              <a:t>, </a:t>
            </a:r>
            <a:r>
              <a:rPr lang="en-US" sz="2400" dirty="0" err="1"/>
              <a:t>kattaliklarni</a:t>
            </a:r>
            <a:r>
              <a:rPr lang="en-US" sz="2400" dirty="0"/>
              <a:t> </a:t>
            </a:r>
            <a:r>
              <a:rPr lang="en-US" sz="2400" dirty="0" err="1"/>
              <a:t>taxlil</a:t>
            </a:r>
            <a:r>
              <a:rPr lang="en-US" sz="2400" dirty="0"/>
              <a:t> </a:t>
            </a:r>
            <a:r>
              <a:rPr lang="en-US" sz="2400" dirty="0" err="1"/>
              <a:t>qiladi</a:t>
            </a:r>
            <a:r>
              <a:rPr lang="en-US" sz="2400" dirty="0"/>
              <a:t>, s</a:t>
            </a:r>
            <a:r>
              <a:rPr lang="ru-RU" sz="2400" dirty="0"/>
              <a:t>о</a:t>
            </a:r>
            <a:r>
              <a:rPr lang="en-US" sz="2400" dirty="0"/>
              <a:t>‘</a:t>
            </a:r>
            <a:r>
              <a:rPr lang="en-US" sz="2400" dirty="0" err="1"/>
              <a:t>ngra</a:t>
            </a:r>
            <a:r>
              <a:rPr lang="en-US" sz="2400" dirty="0"/>
              <a:t> </a:t>
            </a:r>
            <a:r>
              <a:rPr lang="en-US" sz="2400" dirty="0" err="1"/>
              <a:t>bajarishga</a:t>
            </a:r>
            <a:r>
              <a:rPr lang="en-US" sz="2400" dirty="0"/>
              <a:t> </a:t>
            </a:r>
            <a:r>
              <a:rPr lang="en-US" sz="2400" dirty="0" err="1"/>
              <a:t>qabul</a:t>
            </a:r>
            <a:r>
              <a:rPr lang="en-US" sz="2400" dirty="0"/>
              <a:t> </a:t>
            </a:r>
            <a:r>
              <a:rPr lang="en-US" sz="2400" dirty="0" err="1"/>
              <a:t>qiladi</a:t>
            </a:r>
            <a:r>
              <a:rPr lang="en-US" sz="2400" dirty="0"/>
              <a:t> (</a:t>
            </a:r>
            <a:r>
              <a:rPr lang="en-US" sz="2400" dirty="0" err="1"/>
              <a:t>kutish-qamal</a:t>
            </a:r>
            <a:r>
              <a:rPr lang="en-US" sz="2400" dirty="0"/>
              <a:t> </a:t>
            </a:r>
            <a:r>
              <a:rPr lang="en-US" sz="2400" dirty="0" err="1"/>
              <a:t>qilish</a:t>
            </a:r>
            <a:r>
              <a:rPr lang="en-US" sz="2400" dirty="0"/>
              <a:t>, </a:t>
            </a:r>
            <a:r>
              <a:rPr lang="en-US" sz="2400" dirty="0" err="1"/>
              <a:t>xujum</a:t>
            </a:r>
            <a:r>
              <a:rPr lang="en-US" sz="2400" dirty="0"/>
              <a:t> </a:t>
            </a:r>
            <a:r>
              <a:rPr lang="en-US" sz="2400" dirty="0" err="1"/>
              <a:t>qilish-chekinish</a:t>
            </a:r>
            <a:r>
              <a:rPr lang="en-US" sz="2400" dirty="0"/>
              <a:t>).</a:t>
            </a:r>
            <a:r>
              <a:rPr lang="ru-RU" sz="2400" dirty="0"/>
              <a:t/>
            </a:r>
            <a:br>
              <a:rPr lang="ru-RU" sz="2400" dirty="0"/>
            </a:br>
            <a:r>
              <a:rPr lang="en-US" sz="2400" dirty="0" err="1"/>
              <a:t>Prognoz-rejani</a:t>
            </a:r>
            <a:r>
              <a:rPr lang="en-US" sz="2400" dirty="0"/>
              <a:t> </a:t>
            </a:r>
            <a:r>
              <a:rPr lang="en-US" sz="2400" dirty="0" err="1"/>
              <a:t>tuzish</a:t>
            </a:r>
            <a:r>
              <a:rPr lang="en-US" sz="2400" dirty="0"/>
              <a:t>, </a:t>
            </a:r>
            <a:r>
              <a:rPr lang="en-US" sz="2400" dirty="0" err="1"/>
              <a:t>va</a:t>
            </a:r>
            <a:r>
              <a:rPr lang="en-US" sz="2400" dirty="0"/>
              <a:t> </a:t>
            </a:r>
            <a:r>
              <a:rPr lang="en-US" sz="2400" dirty="0" err="1"/>
              <a:t>uni</a:t>
            </a:r>
            <a:r>
              <a:rPr lang="en-US" sz="2400" dirty="0"/>
              <a:t> </a:t>
            </a:r>
            <a:r>
              <a:rPr lang="en-US" sz="2400" dirty="0" err="1"/>
              <a:t>asosida</a:t>
            </a:r>
            <a:r>
              <a:rPr lang="en-US" sz="2400" dirty="0"/>
              <a:t> </a:t>
            </a:r>
            <a:r>
              <a:rPr lang="en-US" sz="2400" dirty="0" err="1"/>
              <a:t>ishlashni</a:t>
            </a:r>
            <a:r>
              <a:rPr lang="en-US" sz="2400" dirty="0"/>
              <a:t> </a:t>
            </a:r>
            <a:r>
              <a:rPr lang="en-US" sz="2400" dirty="0" err="1"/>
              <a:t>tashkil</a:t>
            </a:r>
            <a:r>
              <a:rPr lang="en-US" sz="2400" dirty="0"/>
              <a:t> </a:t>
            </a:r>
            <a:r>
              <a:rPr lang="en-US" sz="2400" dirty="0" err="1"/>
              <a:t>qilish</a:t>
            </a:r>
            <a:r>
              <a:rPr lang="en-US" sz="2400" dirty="0"/>
              <a:t>.</a:t>
            </a:r>
            <a:r>
              <a:rPr lang="ru-RU" sz="2400" dirty="0"/>
              <a:t/>
            </a:r>
            <a:br>
              <a:rPr lang="ru-RU" sz="2400" dirty="0"/>
            </a:br>
            <a:r>
              <a:rPr lang="en-US" sz="2400" dirty="0" err="1"/>
              <a:t>Axborotlar</a:t>
            </a:r>
            <a:r>
              <a:rPr lang="en-US" sz="2400" dirty="0"/>
              <a:t> </a:t>
            </a:r>
            <a:r>
              <a:rPr lang="en-US" sz="2400" dirty="0" err="1"/>
              <a:t>shu</a:t>
            </a:r>
            <a:r>
              <a:rPr lang="en-US" sz="2400" dirty="0"/>
              <a:t> </a:t>
            </a:r>
            <a:r>
              <a:rPr lang="en-US" sz="2400" dirty="0" err="1"/>
              <a:t>kunda</a:t>
            </a:r>
            <a:r>
              <a:rPr lang="en-US" sz="2400" dirty="0"/>
              <a:t> </a:t>
            </a:r>
            <a:r>
              <a:rPr lang="en-US" sz="2400" dirty="0" err="1"/>
              <a:t>takomillashishda</a:t>
            </a:r>
            <a:r>
              <a:rPr lang="en-US" sz="2400" dirty="0"/>
              <a:t> </a:t>
            </a:r>
            <a:r>
              <a:rPr lang="en-US" sz="2400" dirty="0" err="1"/>
              <a:t>juda</a:t>
            </a:r>
            <a:r>
              <a:rPr lang="en-US" sz="2400" dirty="0"/>
              <a:t> </a:t>
            </a:r>
            <a:r>
              <a:rPr lang="en-US" sz="2400" dirty="0" err="1"/>
              <a:t>kerakli</a:t>
            </a:r>
            <a:r>
              <a:rPr lang="en-US" sz="2400" dirty="0"/>
              <a:t> </a:t>
            </a:r>
            <a:r>
              <a:rPr lang="en-US" sz="2400" dirty="0" err="1"/>
              <a:t>va</a:t>
            </a:r>
            <a:r>
              <a:rPr lang="en-US" sz="2400" dirty="0"/>
              <a:t> </a:t>
            </a:r>
            <a:r>
              <a:rPr lang="en-US" sz="2400" dirty="0" err="1"/>
              <a:t>qimmatli</a:t>
            </a:r>
            <a:r>
              <a:rPr lang="en-US" sz="2400" dirty="0"/>
              <a:t> </a:t>
            </a:r>
            <a:r>
              <a:rPr lang="en-US" sz="2400" dirty="0" err="1"/>
              <a:t>maxsulot</a:t>
            </a:r>
            <a:r>
              <a:rPr lang="en-US" sz="2400" dirty="0"/>
              <a:t> b</a:t>
            </a:r>
            <a:r>
              <a:rPr lang="ru-RU" sz="2400" dirty="0"/>
              <a:t>о</a:t>
            </a:r>
            <a:r>
              <a:rPr lang="en-US" sz="2400" dirty="0"/>
              <a:t>‘lib </a:t>
            </a:r>
            <a:r>
              <a:rPr lang="en-US" sz="2400" dirty="0" err="1"/>
              <a:t>qoldi</a:t>
            </a:r>
            <a:r>
              <a:rPr lang="en-US" sz="2400" dirty="0"/>
              <a:t>. U </a:t>
            </a:r>
            <a:r>
              <a:rPr lang="en-US" sz="2400" dirty="0" err="1"/>
              <a:t>juda</a:t>
            </a:r>
            <a:r>
              <a:rPr lang="en-US" sz="2400" dirty="0"/>
              <a:t> k</a:t>
            </a:r>
            <a:r>
              <a:rPr lang="ru-RU" sz="2400" dirty="0"/>
              <a:t>о</a:t>
            </a:r>
            <a:r>
              <a:rPr lang="en-US" sz="2400" dirty="0"/>
              <a:t>‘p b</a:t>
            </a:r>
            <a:r>
              <a:rPr lang="ru-RU" sz="2400" dirty="0"/>
              <a:t>о</a:t>
            </a:r>
            <a:r>
              <a:rPr lang="en-US" sz="2400" dirty="0"/>
              <a:t>‘lib, u k</a:t>
            </a:r>
            <a:r>
              <a:rPr lang="ru-RU" sz="2400" dirty="0"/>
              <a:t>о</a:t>
            </a:r>
            <a:r>
              <a:rPr lang="en-US" sz="2400" dirty="0"/>
              <a:t>‘</a:t>
            </a:r>
            <a:r>
              <a:rPr lang="en-US" sz="2400" dirty="0" err="1"/>
              <a:t>pgina</a:t>
            </a:r>
            <a:r>
              <a:rPr lang="en-US" sz="2400" dirty="0"/>
              <a:t> material </a:t>
            </a:r>
            <a:r>
              <a:rPr lang="en-US" sz="2400" dirty="0" err="1"/>
              <a:t>va</a:t>
            </a:r>
            <a:r>
              <a:rPr lang="en-US" sz="2400" dirty="0"/>
              <a:t> </a:t>
            </a:r>
            <a:r>
              <a:rPr lang="en-US" sz="2400" dirty="0" err="1"/>
              <a:t>ma’lumotlarda</a:t>
            </a:r>
            <a:r>
              <a:rPr lang="en-US" sz="2400" dirty="0"/>
              <a:t> </a:t>
            </a:r>
            <a:r>
              <a:rPr lang="en-US" sz="2400" dirty="0" err="1"/>
              <a:t>sochilib</a:t>
            </a:r>
            <a:r>
              <a:rPr lang="en-US" sz="2400" dirty="0"/>
              <a:t> </a:t>
            </a:r>
            <a:r>
              <a:rPr lang="en-US" sz="2400" dirty="0" err="1"/>
              <a:t>yotibdi</a:t>
            </a:r>
            <a:r>
              <a:rPr lang="en-US" sz="2400" dirty="0"/>
              <a:t>.</a:t>
            </a:r>
            <a:r>
              <a:rPr lang="ru-RU" sz="2400" dirty="0"/>
              <a:t/>
            </a:r>
            <a:br>
              <a:rPr lang="ru-RU" sz="2400" dirty="0"/>
            </a:br>
            <a:r>
              <a:rPr lang="en-US" sz="2400" dirty="0" err="1"/>
              <a:t>Servis</a:t>
            </a:r>
            <a:r>
              <a:rPr lang="en-US" sz="2400" dirty="0"/>
              <a:t> </a:t>
            </a:r>
            <a:r>
              <a:rPr lang="en-US" sz="2400" dirty="0" err="1"/>
              <a:t>xizmatini</a:t>
            </a:r>
            <a:r>
              <a:rPr lang="en-US" sz="2400" dirty="0"/>
              <a:t> </a:t>
            </a:r>
            <a:r>
              <a:rPr lang="en-US" sz="2400" dirty="0" err="1"/>
              <a:t>tashkil</a:t>
            </a:r>
            <a:r>
              <a:rPr lang="en-US" sz="2400" dirty="0"/>
              <a:t> </a:t>
            </a:r>
            <a:r>
              <a:rPr lang="en-US" sz="2400" dirty="0" err="1"/>
              <a:t>qilishda</a:t>
            </a:r>
            <a:r>
              <a:rPr lang="en-US" sz="2400" dirty="0"/>
              <a:t> </a:t>
            </a:r>
            <a:r>
              <a:rPr lang="en-US" sz="2400" dirty="0" err="1"/>
              <a:t>axborotlarni</a:t>
            </a:r>
            <a:r>
              <a:rPr lang="en-US" sz="2400" dirty="0"/>
              <a:t> </a:t>
            </a:r>
            <a:r>
              <a:rPr lang="en-US" sz="2400" dirty="0" err="1"/>
              <a:t>ishlash</a:t>
            </a:r>
            <a:r>
              <a:rPr lang="en-US" sz="2400" dirty="0"/>
              <a:t>, </a:t>
            </a:r>
            <a:r>
              <a:rPr lang="en-US" sz="2400" dirty="0" err="1"/>
              <a:t>ular</a:t>
            </a:r>
            <a:r>
              <a:rPr lang="en-US" sz="2400" dirty="0"/>
              <a:t> </a:t>
            </a:r>
            <a:r>
              <a:rPr lang="en-US" sz="2400" dirty="0" err="1"/>
              <a:t>asosida</a:t>
            </a:r>
            <a:r>
              <a:rPr lang="en-US" sz="2400" dirty="0"/>
              <a:t> </a:t>
            </a:r>
            <a:r>
              <a:rPr lang="en-US" sz="2400" dirty="0" err="1"/>
              <a:t>kerakli</a:t>
            </a:r>
            <a:r>
              <a:rPr lang="en-US" sz="2400" dirty="0"/>
              <a:t> </a:t>
            </a:r>
            <a:r>
              <a:rPr lang="en-US" sz="2400" dirty="0" err="1"/>
              <a:t>takomillashish</a:t>
            </a:r>
            <a:r>
              <a:rPr lang="en-US" sz="2400" dirty="0"/>
              <a:t> y</a:t>
            </a:r>
            <a:r>
              <a:rPr lang="ru-RU" sz="2400" dirty="0"/>
              <a:t>о</a:t>
            </a:r>
            <a:r>
              <a:rPr lang="en-US" sz="2400" dirty="0"/>
              <a:t>‘</a:t>
            </a:r>
            <a:r>
              <a:rPr lang="en-US" sz="2400" dirty="0" err="1"/>
              <a:t>llarini</a:t>
            </a:r>
            <a:r>
              <a:rPr lang="en-US" sz="2400" dirty="0"/>
              <a:t> </a:t>
            </a:r>
            <a:r>
              <a:rPr lang="en-US" sz="2400" dirty="0" err="1"/>
              <a:t>ishlab</a:t>
            </a:r>
            <a:r>
              <a:rPr lang="en-US" sz="2400" dirty="0"/>
              <a:t> </a:t>
            </a:r>
            <a:r>
              <a:rPr lang="en-US" sz="2400" dirty="0" err="1"/>
              <a:t>chiqish</a:t>
            </a:r>
            <a:r>
              <a:rPr lang="en-US" sz="2400" dirty="0"/>
              <a:t> </a:t>
            </a:r>
            <a:r>
              <a:rPr lang="en-US" sz="2400" dirty="0" err="1"/>
              <a:t>katta</a:t>
            </a:r>
            <a:r>
              <a:rPr lang="en-US" sz="2400" dirty="0"/>
              <a:t> </a:t>
            </a:r>
            <a:r>
              <a:rPr lang="en-US" sz="2400" dirty="0" err="1"/>
              <a:t>rol</a:t>
            </a:r>
            <a:r>
              <a:rPr lang="en-US" sz="2400" dirty="0"/>
              <a:t> </a:t>
            </a:r>
            <a:r>
              <a:rPr lang="ru-RU" sz="2400" dirty="0"/>
              <a:t>о</a:t>
            </a:r>
            <a:r>
              <a:rPr lang="en-US" sz="2400" dirty="0"/>
              <a:t>‘</a:t>
            </a:r>
            <a:r>
              <a:rPr lang="en-US" sz="2400" dirty="0" err="1"/>
              <a:t>ynaydi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72676384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68</TotalTime>
  <Words>215</Words>
  <Application>Microsoft Office PowerPoint</Application>
  <PresentationFormat>Произвольный</PresentationFormat>
  <Paragraphs>19</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Wisp</vt:lpstr>
      <vt:lpstr>5-Mavzu. Servis xizmati uchun talab va takliflar prognozi. Prognozni tiplari, turlari va uslublari. </vt:lpstr>
      <vt:lpstr>Reja: 1. Prognozni tiplari. 2. Prognoz turlari. 3. Prognoz uslublari. 4. Servisdagi prognozlar asosida yechimlarni tanlash. </vt:lpstr>
      <vt:lpstr>1. Prognozni tiplari Prognozlash – oldindan kо‘ra bilish, mashina va jixozlarni kelajakdagi xolati bо‘yicha axborotga ega bо‘lishdir. Bunda mashina yoki tovarga talab mablag‘ni ta’minlay oladimi, ya’ni ma’lum baxoga tovarni-mashinani  butun xajmini mablag‘ bilan ta’minlay oladimi.  Talabni- istyemol qilish xajmi, import va zaxira xajmini о‘zgarishi balan baxolashadi (1- rasm) </vt:lpstr>
      <vt:lpstr>Korxonalarni kelajakdagi xolatini prognoz qilish uchun quyidagi prognoz tiplaridan foydalanadilar: 1)  asosiy yaratuvchanlik kо‘rinishidagi  prognozlar; 2) dastlabki prognoz, xozirgi xoldan kelajakkacha bо‘lgan xolat (2-rasm); Qidirish prognozi ikki turli bо‘lishi mumkin:  traditsion yoki ekstrapolyativ;  novatorlik – alternativ. Ekstrapolyativ pronozda takomillashish asta sekin, tо‘xtovsiz, prognoz о‘tganni oddiy kelajakka proyeksiyasi (ekstrapolyatsiyasi)  kо‘rinishida bо‘lishi mumkin.</vt:lpstr>
      <vt:lpstr>Ekstrapolyativ degani firma yoki korxonani kо‘rsatkichlarini baxolashda uni kelajakka loyixalanadi. Bunda о‘tgan vaqtdagi firmani kuchlari kelajakni nazorat qilishi mumkin deyiladi. 3)  Normativ prognozlash. Bunda dastlab umumiy maqsad  aniqlanadi va kelajak vaqtga strategik  baxolanadi, sо‘ngra menedjerlar bu maqsadlardan kelib chiqib korxonani kelajagini baxolashadi (3-rasm). Bunda sifat kо‘rsatkichlari amalga olinadi.   </vt:lpstr>
      <vt:lpstr>                                          2. Prognoz turlari      Prognoz – bu sо‘z, matematik formulalar, gafik va boshqa kо‘rinishda korxonani kelajakdagi xolatini prognozlash jarayonidir. Prognoz turlarini bir necha kо‘rsatkichlar bо‘yicha kalassifikatsiyalash mumkin.  Birinchidan qisqa yoki uzoq muddatga pronozlash (bir oydan bir necha oygacha). Qisqa muddatli prognozlar asosan yillik rejalashni bajarishda qо‘llaniladi. О‘rta va uzoq muddatli prognozlarni istiqbolli xisoblashadi. Ikkinchidan prognozlar  tipii bо‘yicha qidirish, normativ va ijodiy kо‘rishdagi pronozlarga bо‘linadi. Uchinchidan, korxonani о‘zini kelajagiga ta’siri bо‘yicha passiv va aktiv pronozlarga bо‘linadi. Tо‘tinchidan, pronozlar kelajakdagi rо‘y beruvchi xodisalardan kelib chiqib, variantli va invarianlilarga bо‘linadi. </vt:lpstr>
      <vt:lpstr>Beshinchidan, prolnozlar natijalarni namoyon etish usuliga qarab, nuqtali va intervalli turlarga bо‘linadi. Masalan, nuqtali,  6 oydan keyin tikuv buyumlariga narx 10% ga oshadi. </vt:lpstr>
      <vt:lpstr>                                           3. Prognozlash usullari Prognozlash usullarini umuman tо‘rtta katta guruxga bо‘lish mumkin.  ekspert baxolash usuli;   ekstrapolyatsii usuli;  regression taxlil usuli;  iqtisodiy matematik modellash usuli. Ekspert prognozlashda ratsional kо‘rsatkichlar asosida, ya’ni intuitiv bilimlar asosida kelajakni kо‘ra bilish. Asrsan bu  sifat kо‘rsatkichlardir. Ekspert baxolash individual va kolletivli bо‘ladi. Unga ssenariylar, intervyu usuli, analitik dokladlar kiradi. Kollektiv baxolashga: birinchidan: individiual ekspert baxolashni tayyorlash va ma’lumotlarni yig‘ish; ikkinchidan, yig‘ilgan va olingan ma’lumotlarni statistik ishlash kiradi. Kollektiv ekspert baxllashga:  «komissiya»,  «aqillar qamali» va Delfi usullari kiradi.  Komissiya usulida yumaloq stol usuli kiradi, bunda ekspertlarni fikrlari о‘zaro tenglashtiriladi. </vt:lpstr>
      <vt:lpstr>«Aqillar qamali» usuliga g‘oyalarni generatsiya qilish va muammoni  ijodiy yechish kiradi   (Chus, Danchenko   Osnovi texnicheskogo tvorchestva. K-D. 1989.). Ssenariylar- tо‘g‘ri taxminlar asosida kelajak kartinasini yozishdir. Ssenariylar kelajakda takomillashishni aniqlash uchun ishlab chiqiladi:  texnologiyalarni;  bozor segmentlarini;  mamlakatlarni yoki regionlarni va boshqalarni. Regression taxlil asosan murakkab bо‘lgan obyektlar uchun qо‘llaniladi: - investitsiya xajmi; - foyda; - sotish xajmi. Tо‘rtinchi gurux- iqtisodiy-matematik modellash usuli.        Rejali kо‘rsatkich sxemasi quyida keltirilgan (rasm 6). </vt:lpstr>
      <vt:lpstr>Prognozlar kо‘pincha ma’lum cheklashlar asosida bajariladi. Cheklash kattaligidan prognoz aniqligi kelib chiqadi. </vt:lpstr>
      <vt:lpstr>      4. Servis xizmatida prognozlar asosida qabul qilingan natijalar Jixozlarni va korxonalar xolatini personal axborotlar asosida diagnostikalash, bunda servis xizmatchisi о‘zi: о‘zini maqsadi va natijaga yetish strategiyasi; о‘zini qiziqishi va intilishlari asosida axborotni yig‘ish; axborotni pechatlangan kopiyalari va elektron yozuvlarini yig‘adi; yig‘ilgan axborotni muximligi va ta’sirchanligini va sifatini  baxolash; axborotni jadval xolida keltiradi, natijalarni, xisobotlarni, kattaliklarni taxlil qiladi, sо‘ngra bajarishga qabul qiladi (kutish-qamal qilish, xujum qilish-chekinish). Prognoz-rejani tuzish, va uni asosida ishlashni tashkil qilish. Axborotlar shu kunda takomillashishda juda kerakli va qimmatli maxsulot bо‘lib qoldi. U juda kо‘p bо‘lib, u kо‘pgina material va ma’lumotlarda sochilib yotibdi. Servis xizmatini tashkil qilishda axborotlarni ishlash, ular asosida kerakli takomillashish yо‘llarini ishlab chiqish katta rol о‘ynaydi.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5-Mavzu. Servis xizmati uchun talab va takliflar prognozi. Prognozni tiplari, turlari va uslublari.</dc:title>
  <dc:creator>Shaxbozbek</dc:creator>
  <cp:lastModifiedBy>LENOVO</cp:lastModifiedBy>
  <cp:revision>6</cp:revision>
  <dcterms:created xsi:type="dcterms:W3CDTF">2019-10-08T07:17:14Z</dcterms:created>
  <dcterms:modified xsi:type="dcterms:W3CDTF">2019-10-17T03:26:36Z</dcterms:modified>
</cp:coreProperties>
</file>