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5" r:id="rId4"/>
    <p:sldId id="264" r:id="rId5"/>
    <p:sldId id="263" r:id="rId6"/>
    <p:sldId id="262" r:id="rId7"/>
    <p:sldId id="261" r:id="rId8"/>
    <p:sldId id="260" r:id="rId9"/>
    <p:sldId id="258" r:id="rId1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75224" autoAdjust="0"/>
  </p:normalViewPr>
  <p:slideViewPr>
    <p:cSldViewPr snapToGrid="0">
      <p:cViewPr varScale="1">
        <p:scale>
          <a:sx n="54" d="100"/>
          <a:sy n="54" d="100"/>
        </p:scale>
        <p:origin x="-1320"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8907163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748611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1260564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3237722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39061430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2136224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790741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1119411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4001311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1856579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A51419F-ADE3-4D9A-A658-1E6DFC5724B7}"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39674871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7638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A51419F-ADE3-4D9A-A658-1E6DFC5724B7}"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5592702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6783210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29885892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EF313D8-DC73-426C-9477-1E2AA28D38DE}" type="datetimeFigureOut">
              <a:rPr lang="ru-RU" smtClean="0"/>
              <a:pPr/>
              <a:t>07.11.2019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2325074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EF313D8-DC73-426C-9477-1E2AA28D38DE}" type="datetimeFigureOut">
              <a:rPr lang="ru-RU" smtClean="0"/>
              <a:pPr/>
              <a:t>07.11.2019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2A51419F-ADE3-4D9A-A658-1E6DFC5724B7}" type="slidenum">
              <a:rPr lang="ru-RU" smtClean="0"/>
              <a:pPr/>
              <a:t>‹#›</a:t>
            </a:fld>
            <a:endParaRPr lang="ru-RU"/>
          </a:p>
        </p:txBody>
      </p:sp>
    </p:spTree>
    <p:extLst>
      <p:ext uri="{BB962C8B-B14F-4D97-AF65-F5344CB8AC3E}">
        <p14:creationId xmlns:p14="http://schemas.microsoft.com/office/powerpoint/2010/main" xmlns="" val="15082779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9213" y="989352"/>
            <a:ext cx="10305399" cy="3788030"/>
          </a:xfrm>
        </p:spPr>
        <p:txBody>
          <a:bodyPr>
            <a:normAutofit/>
          </a:bodyPr>
          <a:lstStyle/>
          <a:p>
            <a:pPr algn="ctr"/>
            <a:r>
              <a:rPr lang="en-US" dirty="0"/>
              <a:t>13-Mavzu: </a:t>
            </a:r>
            <a:r>
              <a:rPr lang="en-US" dirty="0" err="1"/>
              <a:t>Servis</a:t>
            </a:r>
            <a:r>
              <a:rPr lang="en-US" dirty="0"/>
              <a:t> </a:t>
            </a:r>
            <a:r>
              <a:rPr lang="en-US" dirty="0" err="1"/>
              <a:t>xizmati</a:t>
            </a:r>
            <a:r>
              <a:rPr lang="en-US" dirty="0"/>
              <a:t> </a:t>
            </a:r>
            <a:r>
              <a:rPr lang="en-US" dirty="0" err="1"/>
              <a:t>korxonalarini</a:t>
            </a:r>
            <a:r>
              <a:rPr lang="en-US" dirty="0"/>
              <a:t> </a:t>
            </a:r>
            <a:r>
              <a:rPr lang="en-US" dirty="0" err="1"/>
              <a:t>ishlab</a:t>
            </a:r>
            <a:r>
              <a:rPr lang="en-US" dirty="0"/>
              <a:t> </a:t>
            </a:r>
            <a:r>
              <a:rPr lang="en-US" dirty="0" err="1"/>
              <a:t>chikarish</a:t>
            </a:r>
            <a:r>
              <a:rPr lang="en-US" dirty="0"/>
              <a:t> </a:t>
            </a:r>
            <a:r>
              <a:rPr lang="en-US" dirty="0" err="1"/>
              <a:t>dasturini</a:t>
            </a:r>
            <a:r>
              <a:rPr lang="en-US" dirty="0"/>
              <a:t> </a:t>
            </a:r>
            <a:r>
              <a:rPr lang="en-US" dirty="0" err="1"/>
              <a:t>xisoblari</a:t>
            </a:r>
            <a:r>
              <a:rPr lang="en-US" dirty="0" smtClean="0"/>
              <a:t>.</a:t>
            </a:r>
            <a:endParaRPr lang="ru-RU" dirty="0"/>
          </a:p>
        </p:txBody>
      </p:sp>
    </p:spTree>
    <p:extLst>
      <p:ext uri="{BB962C8B-B14F-4D97-AF65-F5344CB8AC3E}">
        <p14:creationId xmlns:p14="http://schemas.microsoft.com/office/powerpoint/2010/main" xmlns="" val="39402262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3967" y="624110"/>
            <a:ext cx="9930645" cy="5956572"/>
          </a:xfrm>
        </p:spPr>
        <p:txBody>
          <a:bodyPr>
            <a:normAutofit fontScale="90000"/>
          </a:bodyPr>
          <a:lstStyle/>
          <a:p>
            <a:pPr algn="ctr"/>
            <a:r>
              <a:rPr lang="uz-Cyrl-UZ" b="1" dirty="0"/>
              <a:t>Reja:</a:t>
            </a:r>
            <a:r>
              <a:rPr lang="ru-RU" b="1" i="1" dirty="0"/>
              <a:t/>
            </a:r>
            <a:br>
              <a:rPr lang="ru-RU" b="1" i="1" dirty="0"/>
            </a:br>
            <a:r>
              <a:rPr lang="uz-Cyrl-UZ" dirty="0" smtClean="0"/>
              <a:t>1</a:t>
            </a:r>
            <a:r>
              <a:rPr lang="uz-Cyrl-UZ" dirty="0"/>
              <a:t>. Yigirish korxonasi bо‘yicha jixozlarni ta’mirlashni ish xajmini xisoblash.</a:t>
            </a:r>
            <a:r>
              <a:rPr lang="ru-RU" dirty="0"/>
              <a:t/>
            </a:r>
            <a:br>
              <a:rPr lang="ru-RU" dirty="0"/>
            </a:br>
            <a:r>
              <a:rPr lang="uz-Cyrl-UZ" dirty="0" smtClean="0"/>
              <a:t>2</a:t>
            </a:r>
            <a:r>
              <a:rPr lang="uz-Cyrl-UZ" dirty="0"/>
              <a:t>. Tо‘quv korxonasi bо‘yicha jixozlarni ta’mirlashni ish xajmini </a:t>
            </a:r>
            <a:r>
              <a:rPr lang="uz-Cyrl-UZ" dirty="0" smtClean="0"/>
              <a:t>xisoblash.</a:t>
            </a:r>
            <a:r>
              <a:rPr lang="uz-Latn-UZ" dirty="0"/>
              <a:t/>
            </a:r>
            <a:br>
              <a:rPr lang="uz-Latn-UZ" dirty="0"/>
            </a:br>
            <a:r>
              <a:rPr lang="uz-Cyrl-UZ" dirty="0" smtClean="0"/>
              <a:t>3</a:t>
            </a:r>
            <a:r>
              <a:rPr lang="uz-Cyrl-UZ" dirty="0"/>
              <a:t>. Pardozlash korxonasi bо‘yicha jixozlarni ta’mirlashni ish xajmini xisoblash.</a:t>
            </a:r>
            <a:r>
              <a:rPr lang="ru-RU" dirty="0"/>
              <a:t/>
            </a:r>
            <a:br>
              <a:rPr lang="ru-RU" dirty="0"/>
            </a:br>
            <a:r>
              <a:rPr lang="en-US" dirty="0" smtClean="0"/>
              <a:t>4</a:t>
            </a:r>
            <a:r>
              <a:rPr lang="en-US" dirty="0"/>
              <a:t>. </a:t>
            </a:r>
            <a:r>
              <a:rPr lang="en-US" dirty="0" err="1"/>
              <a:t>Chilangarlik-mexanika</a:t>
            </a:r>
            <a:r>
              <a:rPr lang="en-US" dirty="0"/>
              <a:t> </a:t>
            </a:r>
            <a:r>
              <a:rPr lang="en-US" dirty="0" err="1"/>
              <a:t>ustaxonasidagi</a:t>
            </a:r>
            <a:r>
              <a:rPr lang="en-US" dirty="0"/>
              <a:t> </a:t>
            </a:r>
            <a:r>
              <a:rPr lang="en-US" dirty="0" err="1"/>
              <a:t>stanoklar</a:t>
            </a:r>
            <a:r>
              <a:rPr lang="en-US" dirty="0"/>
              <a:t> </a:t>
            </a:r>
            <a:r>
              <a:rPr lang="en-US" dirty="0" err="1"/>
              <a:t>sonini</a:t>
            </a:r>
            <a:r>
              <a:rPr lang="en-US" dirty="0"/>
              <a:t> </a:t>
            </a:r>
            <a:r>
              <a:rPr lang="en-US" dirty="0" err="1"/>
              <a:t>xisoblash</a:t>
            </a:r>
            <a:r>
              <a:rPr lang="en-US" dirty="0"/>
              <a:t>.</a:t>
            </a:r>
            <a:r>
              <a:rPr lang="ru-RU" dirty="0"/>
              <a:t/>
            </a:r>
            <a:br>
              <a:rPr lang="ru-RU" dirty="0"/>
            </a:br>
            <a:r>
              <a:rPr lang="en-US" dirty="0" smtClean="0"/>
              <a:t>5</a:t>
            </a:r>
            <a:r>
              <a:rPr lang="en-US" dirty="0"/>
              <a:t>. </a:t>
            </a:r>
            <a:r>
              <a:rPr lang="en-US" dirty="0" err="1"/>
              <a:t>Asosiy</a:t>
            </a:r>
            <a:r>
              <a:rPr lang="en-US" dirty="0"/>
              <a:t> </a:t>
            </a:r>
            <a:r>
              <a:rPr lang="en-US" dirty="0" err="1"/>
              <a:t>metallqirqish</a:t>
            </a:r>
            <a:r>
              <a:rPr lang="en-US" dirty="0"/>
              <a:t> </a:t>
            </a:r>
            <a:r>
              <a:rPr lang="en-US" dirty="0" err="1"/>
              <a:t>jixozlarini</a:t>
            </a:r>
            <a:r>
              <a:rPr lang="en-US" dirty="0"/>
              <a:t> </a:t>
            </a:r>
            <a:r>
              <a:rPr lang="en-US" dirty="0" err="1"/>
              <a:t>gurux</a:t>
            </a:r>
            <a:r>
              <a:rPr lang="en-US" dirty="0"/>
              <a:t> b</a:t>
            </a:r>
            <a:r>
              <a:rPr lang="ru-RU" dirty="0"/>
              <a:t>о</a:t>
            </a:r>
            <a:r>
              <a:rPr lang="en-US" dirty="0"/>
              <a:t>‘</a:t>
            </a:r>
            <a:r>
              <a:rPr lang="en-US" dirty="0" err="1"/>
              <a:t>yicha</a:t>
            </a:r>
            <a:r>
              <a:rPr lang="en-US" dirty="0"/>
              <a:t> </a:t>
            </a:r>
            <a:r>
              <a:rPr lang="en-US" dirty="0" err="1"/>
              <a:t>taqsimlash</a:t>
            </a:r>
            <a:r>
              <a:rPr lang="en-US" dirty="0"/>
              <a:t>. </a:t>
            </a:r>
            <a:r>
              <a:rPr lang="ru-RU" dirty="0"/>
              <a:t/>
            </a:r>
            <a:br>
              <a:rPr lang="ru-RU" dirty="0"/>
            </a:br>
            <a:endParaRPr lang="ru-RU" dirty="0"/>
          </a:p>
        </p:txBody>
      </p:sp>
    </p:spTree>
    <p:extLst>
      <p:ext uri="{BB962C8B-B14F-4D97-AF65-F5344CB8AC3E}">
        <p14:creationId xmlns:p14="http://schemas.microsoft.com/office/powerpoint/2010/main" xmlns="" val="2922623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4007" y="0"/>
            <a:ext cx="9990605" cy="5821660"/>
          </a:xfrm>
        </p:spPr>
        <p:txBody>
          <a:bodyPr>
            <a:noAutofit/>
          </a:bodyPr>
          <a:lstStyle/>
          <a:p>
            <a:r>
              <a:rPr lang="uz-Cyrl-UZ" sz="2400" dirty="0"/>
              <a:t>1. Yigirish korxonasi bо‘yicha jixozlarni ta’mirlashni ish xajmini xisoblash.</a:t>
            </a:r>
            <a:r>
              <a:rPr lang="ru-RU" sz="2400" dirty="0"/>
              <a:t/>
            </a:r>
            <a:br>
              <a:rPr lang="ru-RU" sz="2400" dirty="0"/>
            </a:br>
            <a:r>
              <a:rPr lang="uz-Cyrl-UZ" sz="2400" b="1" dirty="0"/>
              <a:t>   Chilangarlik mexanika ustaxonasini (CHMU) ishlab  chiqarish dasturi </a:t>
            </a:r>
            <a:r>
              <a:rPr lang="ru-RU" sz="2400" b="1" dirty="0"/>
              <a:t/>
            </a:r>
            <a:br>
              <a:rPr lang="ru-RU" sz="2400" b="1" dirty="0"/>
            </a:br>
            <a:r>
              <a:rPr lang="en-US" sz="2400" dirty="0"/>
              <a:t>	CHMU </a:t>
            </a:r>
            <a:r>
              <a:rPr lang="en-US" sz="2400" dirty="0" err="1"/>
              <a:t>ni</a:t>
            </a:r>
            <a:r>
              <a:rPr lang="en-US" sz="2400" dirty="0"/>
              <a:t> </a:t>
            </a:r>
            <a:r>
              <a:rPr lang="en-US" sz="2400" dirty="0" err="1"/>
              <a:t>ishlab</a:t>
            </a:r>
            <a:r>
              <a:rPr lang="en-US" sz="2400" dirty="0"/>
              <a:t> </a:t>
            </a:r>
            <a:r>
              <a:rPr lang="en-US" sz="2400" dirty="0" err="1"/>
              <a:t>chiqarish</a:t>
            </a:r>
            <a:r>
              <a:rPr lang="en-US" sz="2400" dirty="0"/>
              <a:t> </a:t>
            </a:r>
            <a:r>
              <a:rPr lang="en-US" sz="2400" dirty="0" err="1"/>
              <a:t>dasturi</a:t>
            </a:r>
            <a:r>
              <a:rPr lang="en-US" sz="2400" dirty="0"/>
              <a:t> </a:t>
            </a:r>
            <a:r>
              <a:rPr lang="en-US" sz="2400" dirty="0" err="1"/>
              <a:t>xizmat</a:t>
            </a:r>
            <a:r>
              <a:rPr lang="en-US" sz="2400" dirty="0"/>
              <a:t> k</a:t>
            </a:r>
            <a:r>
              <a:rPr lang="ru-RU" sz="2400" dirty="0"/>
              <a:t>о</a:t>
            </a:r>
            <a:r>
              <a:rPr lang="en-US" sz="2400" dirty="0"/>
              <a:t>‘</a:t>
            </a:r>
            <a:r>
              <a:rPr lang="en-US" sz="2400" dirty="0" err="1"/>
              <a:t>rsatish</a:t>
            </a:r>
            <a:r>
              <a:rPr lang="en-US" sz="2400" dirty="0"/>
              <a:t> </a:t>
            </a:r>
            <a:r>
              <a:rPr lang="en-US" sz="2400" dirty="0" err="1"/>
              <a:t>quvvati</a:t>
            </a:r>
            <a:r>
              <a:rPr lang="en-US" sz="2400" dirty="0"/>
              <a:t> </a:t>
            </a:r>
            <a:r>
              <a:rPr lang="en-US" sz="2400" dirty="0" err="1"/>
              <a:t>va</a:t>
            </a:r>
            <a:r>
              <a:rPr lang="en-US" sz="2400" dirty="0"/>
              <a:t> </a:t>
            </a:r>
            <a:r>
              <a:rPr lang="en-US" sz="2400" dirty="0" err="1"/>
              <a:t>texnologik</a:t>
            </a:r>
            <a:r>
              <a:rPr lang="en-US" sz="2400" dirty="0"/>
              <a:t> </a:t>
            </a:r>
            <a:r>
              <a:rPr lang="en-US" sz="2400" dirty="0" err="1"/>
              <a:t>jixozlarni</a:t>
            </a:r>
            <a:r>
              <a:rPr lang="en-US" sz="2400" dirty="0"/>
              <a:t> </a:t>
            </a:r>
            <a:r>
              <a:rPr lang="en-US" sz="2400" dirty="0" err="1"/>
              <a:t>ta’mirlash</a:t>
            </a:r>
            <a:r>
              <a:rPr lang="en-US" sz="2400" dirty="0"/>
              <a:t> </a:t>
            </a:r>
            <a:r>
              <a:rPr lang="en-US" sz="2400" dirty="0" err="1"/>
              <a:t>ish</a:t>
            </a:r>
            <a:r>
              <a:rPr lang="en-US" sz="2400" dirty="0"/>
              <a:t> </a:t>
            </a:r>
            <a:r>
              <a:rPr lang="en-US" sz="2400" dirty="0" err="1"/>
              <a:t>xajmi</a:t>
            </a:r>
            <a:r>
              <a:rPr lang="en-US" sz="2400" dirty="0"/>
              <a:t> b</a:t>
            </a:r>
            <a:r>
              <a:rPr lang="ru-RU" sz="2400" dirty="0"/>
              <a:t>о</a:t>
            </a:r>
            <a:r>
              <a:rPr lang="en-US" sz="2400" dirty="0"/>
              <a:t>‘</a:t>
            </a:r>
            <a:r>
              <a:rPr lang="en-US" sz="2400" dirty="0" err="1"/>
              <a:t>yicha</a:t>
            </a:r>
            <a:r>
              <a:rPr lang="en-US" sz="2400" dirty="0"/>
              <a:t> </a:t>
            </a:r>
            <a:r>
              <a:rPr lang="en-US" sz="2400" dirty="0" err="1"/>
              <a:t>ishchi-soatda</a:t>
            </a:r>
            <a:r>
              <a:rPr lang="en-US" sz="2400" dirty="0"/>
              <a:t>  </a:t>
            </a:r>
            <a:r>
              <a:rPr lang="en-US" sz="2400" dirty="0" err="1"/>
              <a:t>aniqlanadi</a:t>
            </a:r>
            <a:r>
              <a:rPr lang="en-US" sz="2400" dirty="0"/>
              <a:t>. </a:t>
            </a:r>
            <a:r>
              <a:rPr lang="ru-RU" sz="2400" dirty="0"/>
              <a:t/>
            </a:r>
            <a:br>
              <a:rPr lang="ru-RU" sz="2400" dirty="0"/>
            </a:br>
            <a:r>
              <a:rPr lang="uz-Cyrl-UZ" sz="2400" b="1" dirty="0"/>
              <a:t>                                         Yigirish korxonasi bо‘yicha</a:t>
            </a:r>
            <a:r>
              <a:rPr lang="ru-RU" sz="2400" b="1" dirty="0"/>
              <a:t/>
            </a:r>
            <a:br>
              <a:rPr lang="ru-RU" sz="2400" b="1" dirty="0"/>
            </a:br>
            <a:r>
              <a:rPr lang="uz-Cyrl-UZ" sz="2400" dirty="0"/>
              <a:t>	Yigirish ishlab chiqarishi uchun tо‘qimachilik korxonalarini tajribasi asosida CHMU ni ish xajmi texnologik jixozlarni stanok-soatda ta’mirlash ish xajmidan 25 % miqdorda qabul qilinadi va quyidagi formula asosida xisoblanadi:</a:t>
            </a:r>
            <a:r>
              <a:rPr lang="ru-RU" sz="2400" dirty="0"/>
              <a:t/>
            </a:r>
            <a:br>
              <a:rPr lang="ru-RU" sz="2400" dirty="0"/>
            </a:br>
            <a:r>
              <a:rPr lang="uz-Cyrl-UZ" sz="2400" dirty="0"/>
              <a:t>T</a:t>
            </a:r>
            <a:r>
              <a:rPr lang="uz-Cyrl-UZ" sz="2400" baseline="-25000" dirty="0"/>
              <a:t>pr</a:t>
            </a:r>
            <a:r>
              <a:rPr lang="uz-Cyrl-UZ" sz="2400" dirty="0"/>
              <a:t>=T</a:t>
            </a:r>
            <a:r>
              <a:rPr lang="uz-Cyrl-UZ" sz="2400" baseline="-25000" dirty="0"/>
              <a:t>r</a:t>
            </a:r>
            <a:r>
              <a:rPr lang="uz-Cyrl-UZ" sz="2400" dirty="0"/>
              <a:t> </a:t>
            </a:r>
            <a:r>
              <a:rPr lang="uz-Cyrl-UZ" sz="2400" baseline="30000" dirty="0"/>
              <a:t>.</a:t>
            </a:r>
            <a:r>
              <a:rPr lang="uz-Cyrl-UZ" sz="2400" dirty="0"/>
              <a:t> k</a:t>
            </a:r>
            <a:r>
              <a:rPr lang="uz-Cyrl-UZ" sz="2400" baseline="-25000" dirty="0"/>
              <a:t>v</a:t>
            </a:r>
            <a:r>
              <a:rPr lang="uz-Cyrl-UZ" sz="2400" dirty="0"/>
              <a:t> </a:t>
            </a:r>
            <a:r>
              <a:rPr lang="uz-Cyrl-UZ" sz="2400" baseline="30000" dirty="0"/>
              <a:t>.</a:t>
            </a:r>
            <a:r>
              <a:rPr lang="uz-Cyrl-UZ" sz="2400" dirty="0"/>
              <a:t> k</a:t>
            </a:r>
            <a:r>
              <a:rPr lang="uz-Cyrl-UZ" sz="2400" baseline="-25000" dirty="0"/>
              <a:t>m</a:t>
            </a:r>
            <a:r>
              <a:rPr lang="uz-Cyrl-UZ" sz="2400" dirty="0"/>
              <a:t> </a:t>
            </a:r>
            <a:r>
              <a:rPr lang="uz-Cyrl-UZ" sz="2400" baseline="30000" dirty="0"/>
              <a:t>.</a:t>
            </a:r>
            <a:r>
              <a:rPr lang="uz-Cyrl-UZ" sz="2400" dirty="0"/>
              <a:t> k</a:t>
            </a:r>
            <a:r>
              <a:rPr lang="uz-Cyrl-UZ" sz="2400" baseline="-25000" dirty="0"/>
              <a:t>o</a:t>
            </a:r>
            <a:r>
              <a:rPr lang="ru-RU" sz="2400" dirty="0"/>
              <a:t/>
            </a:r>
            <a:br>
              <a:rPr lang="ru-RU" sz="2400" dirty="0"/>
            </a:br>
            <a:r>
              <a:rPr lang="uz-Cyrl-UZ" sz="2400" dirty="0"/>
              <a:t>bu yerda: T</a:t>
            </a:r>
            <a:r>
              <a:rPr lang="uz-Cyrl-UZ" sz="2400" baseline="-25000" dirty="0"/>
              <a:t>r</a:t>
            </a:r>
            <a:r>
              <a:rPr lang="uz-Cyrl-UZ" sz="2400" dirty="0"/>
              <a:t> – yigirish ishlab chiqarishi jixozlarini ta’mirlash uchun ish xajmi. </a:t>
            </a:r>
            <a:r>
              <a:rPr lang="ru-RU" sz="2400" dirty="0"/>
              <a:t/>
            </a:r>
            <a:br>
              <a:rPr lang="ru-RU" sz="2400" dirty="0"/>
            </a:br>
            <a:r>
              <a:rPr lang="uz-Cyrl-UZ" sz="2400" dirty="0"/>
              <a:t>	k</a:t>
            </a:r>
            <a:r>
              <a:rPr lang="uz-Cyrl-UZ" sz="2400" baseline="-25000" dirty="0"/>
              <a:t>v</a:t>
            </a:r>
            <a:r>
              <a:rPr lang="uz-Cyrl-UZ" sz="2400" dirty="0"/>
              <a:t>=1,15 – yordamchi jixozlar uchun zaxira detallarini tayyorlash va tiklashni xisobga olish koeffitsiyenti (kо‘tarish-tashish, santexnika va boshq.). </a:t>
            </a:r>
            <a:r>
              <a:rPr lang="ru-RU" sz="2400" dirty="0"/>
              <a:t/>
            </a:r>
            <a:br>
              <a:rPr lang="ru-RU" sz="2400" dirty="0"/>
            </a:br>
            <a:endParaRPr lang="ru-RU" sz="2400" dirty="0"/>
          </a:p>
        </p:txBody>
      </p:sp>
    </p:spTree>
    <p:extLst>
      <p:ext uri="{BB962C8B-B14F-4D97-AF65-F5344CB8AC3E}">
        <p14:creationId xmlns:p14="http://schemas.microsoft.com/office/powerpoint/2010/main" xmlns="" val="3564770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9114" y="0"/>
            <a:ext cx="10110527" cy="6076493"/>
          </a:xfrm>
        </p:spPr>
        <p:txBody>
          <a:bodyPr>
            <a:noAutofit/>
          </a:bodyPr>
          <a:lstStyle/>
          <a:p>
            <a:r>
              <a:rPr lang="uz-Cyrl-UZ" sz="2400" dirty="0"/>
              <a:t>k</a:t>
            </a:r>
            <a:r>
              <a:rPr lang="uz-Cyrl-UZ" sz="2400" baseline="-25000" dirty="0"/>
              <a:t>m</a:t>
            </a:r>
            <a:r>
              <a:rPr lang="uz-Cyrl-UZ" sz="2400" dirty="0"/>
              <a:t>=1,10 – nostandart jixozlarni tayyorlash va takomillashtirish ishlarini bajarish ish xajmini xisobga oluvchi koeffitsiyent. </a:t>
            </a:r>
            <a:r>
              <a:rPr lang="ru-RU" sz="2400" dirty="0"/>
              <a:t/>
            </a:r>
            <a:br>
              <a:rPr lang="ru-RU" sz="2400" dirty="0"/>
            </a:br>
            <a:r>
              <a:rPr lang="uz-Cyrl-UZ" sz="2400" dirty="0"/>
              <a:t>k</a:t>
            </a:r>
            <a:r>
              <a:rPr lang="uz-Cyrl-UZ" sz="2400" baseline="-25000" dirty="0"/>
              <a:t>o</a:t>
            </a:r>
            <a:r>
              <a:rPr lang="uz-Cyrl-UZ" sz="2400" dirty="0"/>
              <a:t>=1,10…1,15 – tashqi ishlarni bajarishda sarflanadigan ish xajmini xisobga oluvchi koeffitsiyent. </a:t>
            </a:r>
            <a:r>
              <a:rPr lang="ru-RU" sz="2400" dirty="0"/>
              <a:t/>
            </a:r>
            <a:br>
              <a:rPr lang="ru-RU" sz="2400" dirty="0"/>
            </a:br>
            <a:r>
              <a:rPr lang="uz-Cyrl-UZ" sz="2400" dirty="0"/>
              <a:t>     Yigirish korxonasi bо‘yicha ish xajmi xisobi quyidagi formula asosida bajariladi:                                   T</a:t>
            </a:r>
            <a:r>
              <a:rPr lang="uz-Cyrl-UZ" sz="2400" baseline="-25000" dirty="0"/>
              <a:t>rpr</a:t>
            </a:r>
            <a:r>
              <a:rPr lang="uz-Cyrl-UZ" sz="2400" dirty="0"/>
              <a:t>= q </a:t>
            </a:r>
            <a:r>
              <a:rPr lang="uz-Cyrl-UZ" sz="2400" baseline="30000" dirty="0"/>
              <a:t>.</a:t>
            </a:r>
            <a:r>
              <a:rPr lang="uz-Cyrl-UZ" sz="2400" dirty="0"/>
              <a:t> n </a:t>
            </a:r>
            <a:r>
              <a:rPr lang="uz-Cyrl-UZ" sz="2400" baseline="30000" dirty="0"/>
              <a:t>.</a:t>
            </a:r>
            <a:r>
              <a:rPr lang="uz-Cyrl-UZ" sz="2400" dirty="0"/>
              <a:t> z</a:t>
            </a:r>
            <a:r>
              <a:rPr lang="ru-RU" sz="2400" dirty="0"/>
              <a:t/>
            </a:r>
            <a:br>
              <a:rPr lang="ru-RU" sz="2400" dirty="0"/>
            </a:br>
            <a:r>
              <a:rPr lang="en-US" sz="2400" dirty="0" err="1"/>
              <a:t>bu</a:t>
            </a:r>
            <a:r>
              <a:rPr lang="en-US" sz="2400" dirty="0"/>
              <a:t> </a:t>
            </a:r>
            <a:r>
              <a:rPr lang="en-US" sz="2400" dirty="0" err="1"/>
              <a:t>yerda</a:t>
            </a:r>
            <a:r>
              <a:rPr lang="en-US" sz="2400" dirty="0"/>
              <a:t>:  q – </a:t>
            </a:r>
            <a:r>
              <a:rPr lang="en-US" sz="2400" dirty="0" err="1"/>
              <a:t>texnologik</a:t>
            </a:r>
            <a:r>
              <a:rPr lang="en-US" sz="2400" dirty="0"/>
              <a:t> </a:t>
            </a:r>
            <a:r>
              <a:rPr lang="en-US" sz="2400" dirty="0" err="1"/>
              <a:t>jixozlarni</a:t>
            </a:r>
            <a:r>
              <a:rPr lang="en-US" sz="2400" dirty="0"/>
              <a:t> </a:t>
            </a:r>
            <a:r>
              <a:rPr lang="ru-RU" sz="2400" dirty="0"/>
              <a:t>о</a:t>
            </a:r>
            <a:r>
              <a:rPr lang="en-US" sz="2400" dirty="0"/>
              <a:t>‘</a:t>
            </a:r>
            <a:r>
              <a:rPr lang="en-US" sz="2400" dirty="0" err="1"/>
              <a:t>rtacha</a:t>
            </a:r>
            <a:r>
              <a:rPr lang="en-US" sz="2400" dirty="0"/>
              <a:t> </a:t>
            </a:r>
            <a:r>
              <a:rPr lang="en-US" sz="2400" dirty="0" err="1"/>
              <a:t>normativ</a:t>
            </a:r>
            <a:r>
              <a:rPr lang="en-US" sz="2400" dirty="0"/>
              <a:t> </a:t>
            </a:r>
            <a:r>
              <a:rPr lang="en-US" sz="2400" dirty="0" err="1"/>
              <a:t>ish</a:t>
            </a:r>
            <a:r>
              <a:rPr lang="en-US" sz="2400" dirty="0"/>
              <a:t> </a:t>
            </a:r>
            <a:r>
              <a:rPr lang="en-US" sz="2400" dirty="0" err="1"/>
              <a:t>xajmi</a:t>
            </a:r>
            <a:r>
              <a:rPr lang="en-US" sz="2400" dirty="0"/>
              <a:t>, </a:t>
            </a:r>
            <a:r>
              <a:rPr lang="en-US" sz="2400" dirty="0" err="1"/>
              <a:t>ishchi-soat</a:t>
            </a:r>
            <a:r>
              <a:rPr lang="en-US" sz="2400" dirty="0"/>
              <a:t>;</a:t>
            </a:r>
            <a:r>
              <a:rPr lang="ru-RU" sz="2400" dirty="0"/>
              <a:t/>
            </a:r>
            <a:br>
              <a:rPr lang="ru-RU" sz="2400" dirty="0"/>
            </a:br>
            <a:r>
              <a:rPr lang="en-US" sz="2400" dirty="0"/>
              <a:t>n – </a:t>
            </a:r>
            <a:r>
              <a:rPr lang="en-US" sz="2400" dirty="0" err="1"/>
              <a:t>shartli</a:t>
            </a:r>
            <a:r>
              <a:rPr lang="en-US" sz="2400" dirty="0"/>
              <a:t> </a:t>
            </a:r>
            <a:r>
              <a:rPr lang="en-US" sz="2400" dirty="0" err="1"/>
              <a:t>yigirish</a:t>
            </a:r>
            <a:r>
              <a:rPr lang="en-US" sz="2400" dirty="0"/>
              <a:t> </a:t>
            </a:r>
            <a:r>
              <a:rPr lang="en-US" sz="2400" dirty="0" err="1"/>
              <a:t>urchuqlari</a:t>
            </a:r>
            <a:r>
              <a:rPr lang="en-US" sz="2400" dirty="0"/>
              <a:t> </a:t>
            </a:r>
            <a:r>
              <a:rPr lang="en-US" sz="2400" dirty="0" err="1"/>
              <a:t>soni</a:t>
            </a:r>
            <a:r>
              <a:rPr lang="en-US" sz="2400" dirty="0"/>
              <a:t>, </a:t>
            </a:r>
            <a:r>
              <a:rPr lang="en-US" sz="2400" dirty="0" err="1"/>
              <a:t>mingtadan</a:t>
            </a:r>
            <a:r>
              <a:rPr lang="en-US" sz="2400" dirty="0"/>
              <a:t>.</a:t>
            </a:r>
            <a:r>
              <a:rPr lang="ru-RU" sz="2400" dirty="0"/>
              <a:t/>
            </a:r>
            <a:br>
              <a:rPr lang="ru-RU" sz="2400" dirty="0"/>
            </a:br>
            <a:r>
              <a:rPr lang="en-US" sz="2400" dirty="0"/>
              <a:t>z – t</a:t>
            </a:r>
            <a:r>
              <a:rPr lang="ru-RU" sz="2400" dirty="0"/>
              <a:t>о</a:t>
            </a:r>
            <a:r>
              <a:rPr lang="en-US" sz="2400" dirty="0"/>
              <a:t>‘</a:t>
            </a:r>
            <a:r>
              <a:rPr lang="en-US" sz="2400" dirty="0" err="1"/>
              <a:t>g‘rilovchi</a:t>
            </a:r>
            <a:r>
              <a:rPr lang="en-US" sz="2400" dirty="0"/>
              <a:t> </a:t>
            </a:r>
            <a:r>
              <a:rPr lang="en-US" sz="2400" dirty="0" err="1"/>
              <a:t>koeffitsiyent</a:t>
            </a:r>
            <a:r>
              <a:rPr lang="en-US" sz="2400" dirty="0"/>
              <a:t> (</a:t>
            </a:r>
            <a:r>
              <a:rPr lang="en-US" sz="2400" dirty="0" err="1"/>
              <a:t>shartli</a:t>
            </a:r>
            <a:r>
              <a:rPr lang="en-US" sz="2400" dirty="0"/>
              <a:t> </a:t>
            </a:r>
            <a:r>
              <a:rPr lang="en-US" sz="2400" dirty="0" err="1"/>
              <a:t>yigirish</a:t>
            </a:r>
            <a:r>
              <a:rPr lang="en-US" sz="2400" dirty="0"/>
              <a:t> </a:t>
            </a:r>
            <a:r>
              <a:rPr lang="en-US" sz="2400" dirty="0" err="1"/>
              <a:t>urchuqlari</a:t>
            </a:r>
            <a:r>
              <a:rPr lang="en-US" sz="2400" dirty="0"/>
              <a:t> </a:t>
            </a:r>
            <a:r>
              <a:rPr lang="en-US" sz="2400" dirty="0" err="1"/>
              <a:t>sonini</a:t>
            </a:r>
            <a:r>
              <a:rPr lang="en-US" sz="2400" dirty="0"/>
              <a:t> </a:t>
            </a:r>
            <a:r>
              <a:rPr lang="en-US" sz="2400" dirty="0" err="1"/>
              <a:t>aniqlovchi</a:t>
            </a:r>
            <a:r>
              <a:rPr lang="en-US" sz="2400" dirty="0"/>
              <a:t>).</a:t>
            </a:r>
            <a:r>
              <a:rPr lang="ru-RU" sz="2400" dirty="0"/>
              <a:t/>
            </a:r>
            <a:br>
              <a:rPr lang="ru-RU" sz="2400" dirty="0"/>
            </a:br>
            <a:r>
              <a:rPr lang="en-US" sz="2400" dirty="0" err="1"/>
              <a:t>Asosan</a:t>
            </a:r>
            <a:r>
              <a:rPr lang="en-US" sz="2400" dirty="0"/>
              <a:t>  z = 1,8 – 1,85. </a:t>
            </a:r>
            <a:r>
              <a:rPr lang="ru-RU" sz="2400" dirty="0"/>
              <a:t/>
            </a:r>
            <a:br>
              <a:rPr lang="ru-RU" sz="2400" dirty="0"/>
            </a:br>
            <a:r>
              <a:rPr lang="en-US" sz="2400" dirty="0" err="1"/>
              <a:t>Yigiruv</a:t>
            </a:r>
            <a:r>
              <a:rPr lang="en-US" sz="2400" dirty="0"/>
              <a:t> </a:t>
            </a:r>
            <a:r>
              <a:rPr lang="en-US" sz="2400" dirty="0" err="1"/>
              <a:t>ishlab</a:t>
            </a:r>
            <a:r>
              <a:rPr lang="en-US" sz="2400" dirty="0"/>
              <a:t> </a:t>
            </a:r>
            <a:r>
              <a:rPr lang="en-US" sz="2400" dirty="0" err="1"/>
              <a:t>chiqarishida</a:t>
            </a:r>
            <a:r>
              <a:rPr lang="en-US" sz="2400" dirty="0"/>
              <a:t> </a:t>
            </a:r>
            <a:r>
              <a:rPr lang="en-US" sz="2400" dirty="0" err="1"/>
              <a:t>stanoklarda</a:t>
            </a:r>
            <a:r>
              <a:rPr lang="en-US" sz="2400" dirty="0"/>
              <a:t> </a:t>
            </a:r>
            <a:r>
              <a:rPr lang="en-US" sz="2400" dirty="0" err="1"/>
              <a:t>bajariluvchi</a:t>
            </a:r>
            <a:r>
              <a:rPr lang="en-US" sz="2400" dirty="0"/>
              <a:t> </a:t>
            </a:r>
            <a:r>
              <a:rPr lang="en-US" sz="2400" dirty="0" err="1"/>
              <a:t>ishlarni</a:t>
            </a:r>
            <a:r>
              <a:rPr lang="en-US" sz="2400" dirty="0"/>
              <a:t> </a:t>
            </a:r>
            <a:r>
              <a:rPr lang="en-US" sz="2400" dirty="0" err="1"/>
              <a:t>xisobga</a:t>
            </a:r>
            <a:r>
              <a:rPr lang="en-US" sz="2400" dirty="0"/>
              <a:t> </a:t>
            </a:r>
            <a:r>
              <a:rPr lang="en-US" sz="2400" dirty="0" err="1"/>
              <a:t>oluvchi</a:t>
            </a:r>
            <a:r>
              <a:rPr lang="en-US" sz="2400" dirty="0"/>
              <a:t> </a:t>
            </a:r>
            <a:r>
              <a:rPr lang="en-US" sz="2400" dirty="0" err="1"/>
              <a:t>ish</a:t>
            </a:r>
            <a:r>
              <a:rPr lang="en-US" sz="2400" dirty="0"/>
              <a:t> </a:t>
            </a:r>
            <a:r>
              <a:rPr lang="en-US" sz="2400" dirty="0" err="1"/>
              <a:t>xajmi</a:t>
            </a:r>
            <a:r>
              <a:rPr lang="en-US" sz="2400" dirty="0"/>
              <a:t>: </a:t>
            </a:r>
            <a:r>
              <a:rPr lang="ru-RU" sz="2400" dirty="0"/>
              <a:t/>
            </a:r>
            <a:br>
              <a:rPr lang="ru-RU" sz="2400" dirty="0"/>
            </a:br>
            <a:r>
              <a:rPr lang="en-US" sz="2400" dirty="0" err="1"/>
              <a:t>T</a:t>
            </a:r>
            <a:r>
              <a:rPr lang="en-US" sz="2400" baseline="-25000" dirty="0" err="1"/>
              <a:t>st</a:t>
            </a:r>
            <a:r>
              <a:rPr lang="en-US" sz="2400" baseline="-25000" dirty="0"/>
              <a:t> </a:t>
            </a:r>
            <a:r>
              <a:rPr lang="en-US" sz="2400" baseline="-25000" dirty="0" err="1"/>
              <a:t>pr</a:t>
            </a:r>
            <a:r>
              <a:rPr lang="en-US" sz="2400" dirty="0"/>
              <a:t> = K </a:t>
            </a:r>
            <a:r>
              <a:rPr lang="en-US" sz="2400" baseline="30000" dirty="0"/>
              <a:t>.</a:t>
            </a:r>
            <a:r>
              <a:rPr lang="en-US" sz="2400" dirty="0"/>
              <a:t> </a:t>
            </a:r>
            <a:r>
              <a:rPr lang="en-US" sz="2400" dirty="0" err="1"/>
              <a:t>T</a:t>
            </a:r>
            <a:r>
              <a:rPr lang="en-US" sz="2400" baseline="-25000" dirty="0" err="1"/>
              <a:t>pr</a:t>
            </a:r>
            <a:r>
              <a:rPr lang="ru-RU" sz="2400" dirty="0"/>
              <a:t/>
            </a:r>
            <a:br>
              <a:rPr lang="ru-RU" sz="2400" dirty="0"/>
            </a:br>
            <a:r>
              <a:rPr lang="en-US" sz="2400" dirty="0" err="1"/>
              <a:t>bu</a:t>
            </a:r>
            <a:r>
              <a:rPr lang="en-US" sz="2400" dirty="0"/>
              <a:t> </a:t>
            </a:r>
            <a:r>
              <a:rPr lang="en-US" sz="2400" dirty="0" err="1"/>
              <a:t>yerda</a:t>
            </a:r>
            <a:r>
              <a:rPr lang="en-US" sz="2400" dirty="0"/>
              <a:t>: K=0,15…0,25 – </a:t>
            </a:r>
            <a:r>
              <a:rPr lang="en-US" sz="2400" dirty="0" err="1"/>
              <a:t>texnologik</a:t>
            </a:r>
            <a:r>
              <a:rPr lang="en-US" sz="2400" dirty="0"/>
              <a:t> </a:t>
            </a:r>
            <a:r>
              <a:rPr lang="en-US" sz="2400" dirty="0" err="1"/>
              <a:t>jixozlarni</a:t>
            </a:r>
            <a:r>
              <a:rPr lang="en-US" sz="2400" dirty="0"/>
              <a:t> </a:t>
            </a:r>
            <a:r>
              <a:rPr lang="en-US" sz="2400" dirty="0" err="1"/>
              <a:t>ta’mirlashdagi</a:t>
            </a:r>
            <a:r>
              <a:rPr lang="en-US" sz="2400" dirty="0"/>
              <a:t> </a:t>
            </a:r>
            <a:r>
              <a:rPr lang="en-US" sz="2400" dirty="0" err="1"/>
              <a:t>ish</a:t>
            </a:r>
            <a:r>
              <a:rPr lang="en-US" sz="2400" dirty="0"/>
              <a:t> </a:t>
            </a:r>
            <a:r>
              <a:rPr lang="en-US" sz="2400" dirty="0" err="1"/>
              <a:t>xajmini</a:t>
            </a:r>
            <a:r>
              <a:rPr lang="en-US" sz="2400" dirty="0"/>
              <a:t> </a:t>
            </a:r>
            <a:r>
              <a:rPr lang="en-US" sz="2400" dirty="0" err="1"/>
              <a:t>xisobga</a:t>
            </a:r>
            <a:r>
              <a:rPr lang="en-US" sz="2400" dirty="0"/>
              <a:t> </a:t>
            </a:r>
            <a:r>
              <a:rPr lang="en-US" sz="2400" dirty="0" err="1"/>
              <a:t>oluvchi</a:t>
            </a:r>
            <a:r>
              <a:rPr lang="en-US" sz="2400" dirty="0"/>
              <a:t> </a:t>
            </a:r>
            <a:r>
              <a:rPr lang="en-US" sz="2400" dirty="0" err="1"/>
              <a:t>stanokda</a:t>
            </a:r>
            <a:r>
              <a:rPr lang="en-US" sz="2400" dirty="0"/>
              <a:t> </a:t>
            </a:r>
            <a:r>
              <a:rPr lang="en-US" sz="2400" dirty="0" err="1"/>
              <a:t>bajariluvchi</a:t>
            </a:r>
            <a:r>
              <a:rPr lang="en-US" sz="2400" dirty="0"/>
              <a:t> </a:t>
            </a:r>
            <a:r>
              <a:rPr lang="en-US" sz="2400" dirty="0" err="1"/>
              <a:t>ishlar</a:t>
            </a:r>
            <a:r>
              <a:rPr lang="en-US" sz="2400" dirty="0"/>
              <a:t> </a:t>
            </a:r>
            <a:r>
              <a:rPr lang="en-US" sz="2400" dirty="0" err="1"/>
              <a:t>xajmi</a:t>
            </a:r>
            <a:r>
              <a:rPr lang="en-US" sz="2400" dirty="0"/>
              <a:t> </a:t>
            </a:r>
            <a:r>
              <a:rPr lang="en-US" sz="2400" dirty="0" err="1"/>
              <a:t>koeffitsiyenti</a:t>
            </a:r>
            <a:r>
              <a:rPr lang="en-US" sz="2400" dirty="0"/>
              <a:t>, </a:t>
            </a:r>
            <a:r>
              <a:rPr lang="ru-RU" sz="2400" dirty="0"/>
              <a:t/>
            </a:r>
            <a:br>
              <a:rPr lang="ru-RU" sz="2400" dirty="0"/>
            </a:br>
            <a:r>
              <a:rPr lang="en-US" sz="2400" dirty="0"/>
              <a:t>	</a:t>
            </a:r>
            <a:endParaRPr lang="ru-RU" sz="2400" dirty="0"/>
          </a:p>
        </p:txBody>
      </p:sp>
    </p:spTree>
    <p:extLst>
      <p:ext uri="{BB962C8B-B14F-4D97-AF65-F5344CB8AC3E}">
        <p14:creationId xmlns:p14="http://schemas.microsoft.com/office/powerpoint/2010/main" xmlns="" val="2264131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4323" y="324306"/>
            <a:ext cx="10747946" cy="6533694"/>
          </a:xfrm>
        </p:spPr>
        <p:txBody>
          <a:bodyPr>
            <a:noAutofit/>
          </a:bodyPr>
          <a:lstStyle/>
          <a:p>
            <a:r>
              <a:rPr lang="en-US" sz="2400" b="1" dirty="0"/>
              <a:t>2. T</a:t>
            </a:r>
            <a:r>
              <a:rPr lang="ru-RU" sz="2400" b="1" dirty="0"/>
              <a:t>о</a:t>
            </a:r>
            <a:r>
              <a:rPr lang="en-US" sz="2400" b="1" dirty="0"/>
              <a:t>‘</a:t>
            </a:r>
            <a:r>
              <a:rPr lang="en-US" sz="2400" b="1" dirty="0" err="1"/>
              <a:t>quv</a:t>
            </a:r>
            <a:r>
              <a:rPr lang="en-US" sz="2400" b="1" dirty="0"/>
              <a:t> </a:t>
            </a:r>
            <a:r>
              <a:rPr lang="en-US" sz="2400" b="1" dirty="0" err="1"/>
              <a:t>korxonasi</a:t>
            </a:r>
            <a:r>
              <a:rPr lang="en-US" sz="2400" b="1" dirty="0"/>
              <a:t> b</a:t>
            </a:r>
            <a:r>
              <a:rPr lang="ru-RU" sz="2400" b="1" dirty="0"/>
              <a:t>о</a:t>
            </a:r>
            <a:r>
              <a:rPr lang="en-US" sz="2400" b="1" dirty="0" smtClean="0"/>
              <a:t>‘</a:t>
            </a:r>
            <a:r>
              <a:rPr lang="en-US" sz="2400" b="1" dirty="0" err="1" smtClean="0"/>
              <a:t>yicha</a:t>
            </a:r>
            <a:r>
              <a:rPr lang="ru-RU" sz="2400" dirty="0"/>
              <a:t/>
            </a:r>
            <a:br>
              <a:rPr lang="ru-RU" sz="2400" dirty="0"/>
            </a:br>
            <a:r>
              <a:rPr lang="en-US" sz="2400" dirty="0"/>
              <a:t>	T</a:t>
            </a:r>
            <a:r>
              <a:rPr lang="ru-RU" sz="2400" dirty="0"/>
              <a:t>о</a:t>
            </a:r>
            <a:r>
              <a:rPr lang="en-US" sz="2400" dirty="0"/>
              <a:t>‘</a:t>
            </a:r>
            <a:r>
              <a:rPr lang="en-US" sz="2400" dirty="0" err="1"/>
              <a:t>quv</a:t>
            </a:r>
            <a:r>
              <a:rPr lang="en-US" sz="2400" dirty="0"/>
              <a:t> </a:t>
            </a:r>
            <a:r>
              <a:rPr lang="en-US" sz="2400" dirty="0" err="1"/>
              <a:t>ishlab</a:t>
            </a:r>
            <a:r>
              <a:rPr lang="en-US" sz="2400" dirty="0"/>
              <a:t> </a:t>
            </a:r>
            <a:r>
              <a:rPr lang="en-US" sz="2400" dirty="0" err="1"/>
              <a:t>chiqarishida</a:t>
            </a:r>
            <a:r>
              <a:rPr lang="en-US" sz="2400" dirty="0"/>
              <a:t> </a:t>
            </a:r>
            <a:r>
              <a:rPr lang="en-US" sz="2400" dirty="0" err="1"/>
              <a:t>CHMUni</a:t>
            </a:r>
            <a:r>
              <a:rPr lang="en-US" sz="2400" dirty="0"/>
              <a:t> </a:t>
            </a:r>
            <a:r>
              <a:rPr lang="en-US" sz="2400" dirty="0" err="1"/>
              <a:t>ish</a:t>
            </a:r>
            <a:r>
              <a:rPr lang="en-US" sz="2400" dirty="0"/>
              <a:t> </a:t>
            </a:r>
            <a:r>
              <a:rPr lang="en-US" sz="2400" dirty="0" err="1"/>
              <a:t>xajmi</a:t>
            </a:r>
            <a:r>
              <a:rPr lang="en-US" sz="2400" dirty="0"/>
              <a:t> </a:t>
            </a:r>
            <a:r>
              <a:rPr lang="en-US" sz="2400" dirty="0" err="1"/>
              <a:t>texnologik</a:t>
            </a:r>
            <a:r>
              <a:rPr lang="en-US" sz="2400" dirty="0"/>
              <a:t> </a:t>
            </a:r>
            <a:r>
              <a:rPr lang="en-US" sz="2400" dirty="0" err="1"/>
              <a:t>jixozlarni</a:t>
            </a:r>
            <a:r>
              <a:rPr lang="en-US" sz="2400" dirty="0"/>
              <a:t> </a:t>
            </a:r>
            <a:r>
              <a:rPr lang="en-US" sz="2400" dirty="0" err="1"/>
              <a:t>ta’mirlashdagi</a:t>
            </a:r>
            <a:r>
              <a:rPr lang="en-US" sz="2400" dirty="0"/>
              <a:t> </a:t>
            </a:r>
            <a:r>
              <a:rPr lang="en-US" sz="2400" dirty="0" err="1"/>
              <a:t>ish</a:t>
            </a:r>
            <a:r>
              <a:rPr lang="en-US" sz="2400" dirty="0"/>
              <a:t> </a:t>
            </a:r>
            <a:r>
              <a:rPr lang="en-US" sz="2400" dirty="0" err="1"/>
              <a:t>xajmini</a:t>
            </a:r>
            <a:r>
              <a:rPr lang="en-US" sz="2400" dirty="0"/>
              <a:t> 15-25 % </a:t>
            </a:r>
            <a:r>
              <a:rPr lang="en-US" sz="2400" dirty="0" err="1"/>
              <a:t>qiymatida</a:t>
            </a:r>
            <a:r>
              <a:rPr lang="en-US" sz="2400" dirty="0"/>
              <a:t>, </a:t>
            </a:r>
            <a:r>
              <a:rPr lang="en-US" sz="2400" dirty="0" err="1"/>
              <a:t>stanok-soatda</a:t>
            </a:r>
            <a:r>
              <a:rPr lang="en-US" sz="2400" dirty="0"/>
              <a:t> </a:t>
            </a:r>
            <a:r>
              <a:rPr lang="en-US" sz="2400" dirty="0" err="1"/>
              <a:t>aniqlanadi</a:t>
            </a:r>
            <a:r>
              <a:rPr lang="en-US" sz="2400" dirty="0" smtClean="0"/>
              <a:t>:</a:t>
            </a:r>
            <a:r>
              <a:rPr lang="ru-RU" sz="2400" dirty="0"/>
              <a:t/>
            </a:r>
            <a:br>
              <a:rPr lang="ru-RU" sz="2400" dirty="0"/>
            </a:br>
            <a:r>
              <a:rPr lang="uz-Latn-UZ" sz="2400" dirty="0" smtClean="0"/>
              <a:t>                                      </a:t>
            </a:r>
            <a:r>
              <a:rPr lang="en-US" sz="2400" dirty="0" err="1" smtClean="0"/>
              <a:t>T</a:t>
            </a:r>
            <a:r>
              <a:rPr lang="en-US" sz="2400" baseline="-25000" dirty="0" err="1" smtClean="0"/>
              <a:t>r</a:t>
            </a:r>
            <a:r>
              <a:rPr lang="en-US" sz="2400" baseline="-25000" dirty="0" smtClean="0"/>
              <a:t> </a:t>
            </a:r>
            <a:r>
              <a:rPr lang="en-US" sz="2400" baseline="-25000" dirty="0" err="1"/>
              <a:t>tk</a:t>
            </a:r>
            <a:r>
              <a:rPr lang="en-US" sz="2400" dirty="0"/>
              <a:t> = </a:t>
            </a:r>
            <a:r>
              <a:rPr lang="en-US" sz="2400" dirty="0" err="1"/>
              <a:t>q</a:t>
            </a:r>
            <a:r>
              <a:rPr lang="en-US" sz="2400" baseline="-25000" dirty="0" err="1"/>
              <a:t>mk</a:t>
            </a:r>
            <a:r>
              <a:rPr lang="en-US" sz="2400" dirty="0"/>
              <a:t> </a:t>
            </a:r>
            <a:r>
              <a:rPr lang="en-US" sz="2400" baseline="30000" dirty="0"/>
              <a:t>.</a:t>
            </a:r>
            <a:r>
              <a:rPr lang="en-US" sz="2400" dirty="0"/>
              <a:t> N </a:t>
            </a:r>
            <a:r>
              <a:rPr lang="en-US" sz="2400" baseline="30000" dirty="0"/>
              <a:t>.</a:t>
            </a:r>
            <a:r>
              <a:rPr lang="en-US" sz="2400" dirty="0"/>
              <a:t> </a:t>
            </a:r>
            <a:r>
              <a:rPr lang="en-US" sz="2400" dirty="0" err="1"/>
              <a:t>z</a:t>
            </a:r>
            <a:r>
              <a:rPr lang="en-US" sz="2400" baseline="-25000" dirty="0" err="1"/>
              <a:t>tk</a:t>
            </a:r>
            <a:r>
              <a:rPr lang="ru-RU" sz="2400" dirty="0"/>
              <a:t/>
            </a:r>
            <a:br>
              <a:rPr lang="ru-RU" sz="2400" dirty="0"/>
            </a:br>
            <a:r>
              <a:rPr lang="en-US" sz="2400" dirty="0" err="1" smtClean="0"/>
              <a:t>bu</a:t>
            </a:r>
            <a:r>
              <a:rPr lang="en-US" sz="2400" dirty="0" smtClean="0"/>
              <a:t> </a:t>
            </a:r>
            <a:r>
              <a:rPr lang="en-US" sz="2400" dirty="0" err="1"/>
              <a:t>yerda</a:t>
            </a:r>
            <a:r>
              <a:rPr lang="en-US" sz="2400" dirty="0"/>
              <a:t>: </a:t>
            </a:r>
            <a:r>
              <a:rPr lang="en-US" sz="2400" dirty="0" err="1"/>
              <a:t>T</a:t>
            </a:r>
            <a:r>
              <a:rPr lang="en-US" sz="2400" baseline="-25000" dirty="0" err="1"/>
              <a:t>r</a:t>
            </a:r>
            <a:r>
              <a:rPr lang="en-US" sz="2400" baseline="-25000" dirty="0"/>
              <a:t> </a:t>
            </a:r>
            <a:r>
              <a:rPr lang="en-US" sz="2400" baseline="-25000" dirty="0" err="1"/>
              <a:t>tk</a:t>
            </a:r>
            <a:r>
              <a:rPr lang="en-US" sz="2400" dirty="0"/>
              <a:t> – t</a:t>
            </a:r>
            <a:r>
              <a:rPr lang="ru-RU" sz="2400" dirty="0"/>
              <a:t>о</a:t>
            </a:r>
            <a:r>
              <a:rPr lang="en-US" sz="2400" dirty="0"/>
              <a:t>‘</a:t>
            </a:r>
            <a:r>
              <a:rPr lang="en-US" sz="2400" dirty="0" err="1"/>
              <a:t>quv</a:t>
            </a:r>
            <a:r>
              <a:rPr lang="en-US" sz="2400" dirty="0"/>
              <a:t> </a:t>
            </a:r>
            <a:r>
              <a:rPr lang="en-US" sz="2400" dirty="0" err="1"/>
              <a:t>ishlab</a:t>
            </a:r>
            <a:r>
              <a:rPr lang="en-US" sz="2400" dirty="0"/>
              <a:t> </a:t>
            </a:r>
            <a:r>
              <a:rPr lang="en-US" sz="2400" dirty="0" err="1"/>
              <a:t>chiqarishida</a:t>
            </a:r>
            <a:r>
              <a:rPr lang="en-US" sz="2400" dirty="0"/>
              <a:t> </a:t>
            </a:r>
            <a:r>
              <a:rPr lang="en-US" sz="2400" dirty="0" err="1"/>
              <a:t>texnologik</a:t>
            </a:r>
            <a:r>
              <a:rPr lang="en-US" sz="2400" dirty="0"/>
              <a:t> </a:t>
            </a:r>
            <a:r>
              <a:rPr lang="en-US" sz="2400" dirty="0" err="1"/>
              <a:t>jixozlarni</a:t>
            </a:r>
            <a:r>
              <a:rPr lang="en-US" sz="2400" dirty="0"/>
              <a:t> </a:t>
            </a:r>
            <a:r>
              <a:rPr lang="en-US" sz="2400" dirty="0" err="1"/>
              <a:t>ta’mirlashdagi</a:t>
            </a:r>
            <a:r>
              <a:rPr lang="en-US" sz="2400" dirty="0"/>
              <a:t> </a:t>
            </a:r>
            <a:r>
              <a:rPr lang="en-US" sz="2400" dirty="0" err="1"/>
              <a:t>keltirilgan</a:t>
            </a:r>
            <a:r>
              <a:rPr lang="en-US" sz="2400" dirty="0"/>
              <a:t> </a:t>
            </a:r>
            <a:r>
              <a:rPr lang="en-US" sz="2400" dirty="0" err="1"/>
              <a:t>ish</a:t>
            </a:r>
            <a:r>
              <a:rPr lang="en-US" sz="2400" dirty="0"/>
              <a:t> </a:t>
            </a:r>
            <a:r>
              <a:rPr lang="en-US" sz="2400" dirty="0" err="1"/>
              <a:t>xajmi</a:t>
            </a:r>
            <a:r>
              <a:rPr lang="en-US" sz="2400" dirty="0"/>
              <a:t>;</a:t>
            </a:r>
            <a:r>
              <a:rPr lang="ru-RU" sz="2400" dirty="0"/>
              <a:t/>
            </a:r>
            <a:br>
              <a:rPr lang="ru-RU" sz="2400" dirty="0"/>
            </a:br>
            <a:r>
              <a:rPr lang="en-US" sz="2400" dirty="0"/>
              <a:t>	N – </a:t>
            </a:r>
            <a:r>
              <a:rPr lang="en-US" sz="2400" dirty="0" err="1"/>
              <a:t>shartli</a:t>
            </a:r>
            <a:r>
              <a:rPr lang="en-US" sz="2400" dirty="0"/>
              <a:t> t</a:t>
            </a:r>
            <a:r>
              <a:rPr lang="ru-RU" sz="2400" dirty="0"/>
              <a:t>о</a:t>
            </a:r>
            <a:r>
              <a:rPr lang="en-US" sz="2400" dirty="0"/>
              <a:t>‘</a:t>
            </a:r>
            <a:r>
              <a:rPr lang="en-US" sz="2400" dirty="0" err="1"/>
              <a:t>quv</a:t>
            </a:r>
            <a:r>
              <a:rPr lang="en-US" sz="2400" dirty="0"/>
              <a:t> </a:t>
            </a:r>
            <a:r>
              <a:rPr lang="en-US" sz="2400" dirty="0" err="1"/>
              <a:t>dastgoxlari</a:t>
            </a:r>
            <a:r>
              <a:rPr lang="en-US" sz="2400" dirty="0"/>
              <a:t> </a:t>
            </a:r>
            <a:r>
              <a:rPr lang="en-US" sz="2400" dirty="0" err="1"/>
              <a:t>soni</a:t>
            </a:r>
            <a:r>
              <a:rPr lang="en-US" sz="2400" dirty="0"/>
              <a:t>, </a:t>
            </a:r>
            <a:r>
              <a:rPr lang="en-US" sz="2400" dirty="0" err="1"/>
              <a:t>dona</a:t>
            </a:r>
            <a:r>
              <a:rPr lang="en-US" sz="2400" dirty="0"/>
              <a:t>. </a:t>
            </a:r>
            <a:r>
              <a:rPr lang="ru-RU" sz="2400" dirty="0"/>
              <a:t/>
            </a:r>
            <a:br>
              <a:rPr lang="ru-RU" sz="2400" dirty="0"/>
            </a:br>
            <a:r>
              <a:rPr lang="en-US" sz="2400" dirty="0" err="1"/>
              <a:t>q</a:t>
            </a:r>
            <a:r>
              <a:rPr lang="en-US" sz="2400" baseline="-25000" dirty="0" err="1"/>
              <a:t>mk</a:t>
            </a:r>
            <a:r>
              <a:rPr lang="en-US" sz="2400" dirty="0"/>
              <a:t> – </a:t>
            </a:r>
            <a:r>
              <a:rPr lang="en-US" sz="2400" dirty="0" err="1"/>
              <a:t>bir</a:t>
            </a:r>
            <a:r>
              <a:rPr lang="en-US" sz="2400" dirty="0"/>
              <a:t> </a:t>
            </a:r>
            <a:r>
              <a:rPr lang="en-US" sz="2400" dirty="0" err="1"/>
              <a:t>dona</a:t>
            </a:r>
            <a:r>
              <a:rPr lang="en-US" sz="2400" dirty="0"/>
              <a:t> </a:t>
            </a:r>
            <a:r>
              <a:rPr lang="en-US" sz="2400" dirty="0" err="1"/>
              <a:t>shartli</a:t>
            </a:r>
            <a:r>
              <a:rPr lang="en-US" sz="2400" dirty="0"/>
              <a:t> t</a:t>
            </a:r>
            <a:r>
              <a:rPr lang="ru-RU" sz="2400" dirty="0"/>
              <a:t>о</a:t>
            </a:r>
            <a:r>
              <a:rPr lang="en-US" sz="2400" dirty="0"/>
              <a:t>‘</a:t>
            </a:r>
            <a:r>
              <a:rPr lang="en-US" sz="2400" dirty="0" err="1"/>
              <a:t>quv</a:t>
            </a:r>
            <a:r>
              <a:rPr lang="en-US" sz="2400" dirty="0"/>
              <a:t> </a:t>
            </a:r>
            <a:r>
              <a:rPr lang="en-US" sz="2400" dirty="0" err="1"/>
              <a:t>dastgoxi</a:t>
            </a:r>
            <a:r>
              <a:rPr lang="en-US" sz="2400" dirty="0"/>
              <a:t> </a:t>
            </a:r>
            <a:r>
              <a:rPr lang="en-US" sz="2400" dirty="0" err="1"/>
              <a:t>uchun</a:t>
            </a:r>
            <a:r>
              <a:rPr lang="en-US" sz="2400" dirty="0"/>
              <a:t> </a:t>
            </a:r>
            <a:r>
              <a:rPr lang="en-US" sz="2400" dirty="0" err="1"/>
              <a:t>texnologik</a:t>
            </a:r>
            <a:r>
              <a:rPr lang="en-US" sz="2400" dirty="0"/>
              <a:t> </a:t>
            </a:r>
            <a:r>
              <a:rPr lang="en-US" sz="2400" dirty="0" err="1"/>
              <a:t>jixozlarni</a:t>
            </a:r>
            <a:r>
              <a:rPr lang="en-US" sz="2400" dirty="0"/>
              <a:t> </a:t>
            </a:r>
            <a:r>
              <a:rPr lang="en-US" sz="2400" dirty="0" err="1"/>
              <a:t>ta’mirlashdagi</a:t>
            </a:r>
            <a:r>
              <a:rPr lang="en-US" sz="2400" dirty="0"/>
              <a:t> </a:t>
            </a:r>
            <a:r>
              <a:rPr lang="ru-RU" sz="2400" dirty="0"/>
              <a:t>о</a:t>
            </a:r>
            <a:r>
              <a:rPr lang="en-US" sz="2400" dirty="0"/>
              <a:t>‘</a:t>
            </a:r>
            <a:r>
              <a:rPr lang="en-US" sz="2400" dirty="0" err="1"/>
              <a:t>rtacha</a:t>
            </a:r>
            <a:r>
              <a:rPr lang="en-US" sz="2400" dirty="0"/>
              <a:t> </a:t>
            </a:r>
            <a:r>
              <a:rPr lang="en-US" sz="2400" dirty="0" err="1"/>
              <a:t>ish</a:t>
            </a:r>
            <a:r>
              <a:rPr lang="en-US" sz="2400" dirty="0"/>
              <a:t> </a:t>
            </a:r>
            <a:r>
              <a:rPr lang="en-US" sz="2400" dirty="0" err="1"/>
              <a:t>xajmi</a:t>
            </a:r>
            <a:r>
              <a:rPr lang="en-US" sz="2400" dirty="0"/>
              <a:t>, </a:t>
            </a:r>
            <a:r>
              <a:rPr lang="en-US" sz="2400" dirty="0" err="1"/>
              <a:t>ishchi-soat</a:t>
            </a:r>
            <a:r>
              <a:rPr lang="en-US" sz="2400" dirty="0"/>
              <a:t>. </a:t>
            </a:r>
            <a:r>
              <a:rPr lang="ru-RU" sz="2400" dirty="0"/>
              <a:t/>
            </a:r>
            <a:br>
              <a:rPr lang="ru-RU" sz="2400" dirty="0"/>
            </a:br>
            <a:r>
              <a:rPr lang="en-US" sz="2400" dirty="0" err="1"/>
              <a:t>z</a:t>
            </a:r>
            <a:r>
              <a:rPr lang="en-US" sz="2400" baseline="-25000" dirty="0" err="1"/>
              <a:t>tk</a:t>
            </a:r>
            <a:r>
              <a:rPr lang="en-US" sz="2400" dirty="0"/>
              <a:t> – </a:t>
            </a:r>
            <a:r>
              <a:rPr lang="en-US" sz="2400" dirty="0" err="1"/>
              <a:t>tipini</a:t>
            </a:r>
            <a:r>
              <a:rPr lang="en-US" sz="2400" dirty="0"/>
              <a:t>, </a:t>
            </a:r>
            <a:r>
              <a:rPr lang="ru-RU" sz="2400" dirty="0"/>
              <a:t>о</a:t>
            </a:r>
            <a:r>
              <a:rPr lang="en-US" sz="2400" dirty="0"/>
              <a:t>‘</a:t>
            </a:r>
            <a:r>
              <a:rPr lang="en-US" sz="2400" dirty="0" err="1"/>
              <a:t>lchamini</a:t>
            </a:r>
            <a:r>
              <a:rPr lang="en-US" sz="2400" dirty="0"/>
              <a:t> </a:t>
            </a:r>
            <a:r>
              <a:rPr lang="en-US" sz="2400" dirty="0" err="1"/>
              <a:t>va</a:t>
            </a:r>
            <a:r>
              <a:rPr lang="en-US" sz="2400" dirty="0"/>
              <a:t> </a:t>
            </a:r>
            <a:r>
              <a:rPr lang="en-US" sz="2400" dirty="0" err="1"/>
              <a:t>ishlab</a:t>
            </a:r>
            <a:r>
              <a:rPr lang="en-US" sz="2400" dirty="0"/>
              <a:t> </a:t>
            </a:r>
            <a:r>
              <a:rPr lang="en-US" sz="2400" dirty="0" err="1"/>
              <a:t>chiqarish</a:t>
            </a:r>
            <a:r>
              <a:rPr lang="en-US" sz="2400" dirty="0"/>
              <a:t> </a:t>
            </a:r>
            <a:r>
              <a:rPr lang="en-US" sz="2400" dirty="0" err="1"/>
              <a:t>gazlamasi</a:t>
            </a:r>
            <a:r>
              <a:rPr lang="en-US" sz="2400" dirty="0"/>
              <a:t> </a:t>
            </a:r>
            <a:r>
              <a:rPr lang="en-US" sz="2400" dirty="0" err="1"/>
              <a:t>enini</a:t>
            </a:r>
            <a:r>
              <a:rPr lang="en-US" sz="2400" dirty="0"/>
              <a:t> </a:t>
            </a:r>
            <a:r>
              <a:rPr lang="en-US" sz="2400" dirty="0" err="1"/>
              <a:t>xisobga</a:t>
            </a:r>
            <a:r>
              <a:rPr lang="en-US" sz="2400" dirty="0"/>
              <a:t> </a:t>
            </a:r>
            <a:r>
              <a:rPr lang="en-US" sz="2400" dirty="0" err="1"/>
              <a:t>oluvchi</a:t>
            </a:r>
            <a:r>
              <a:rPr lang="en-US" sz="2400" dirty="0"/>
              <a:t> </a:t>
            </a:r>
            <a:r>
              <a:rPr lang="en-US" sz="2400" dirty="0" err="1"/>
              <a:t>koeffitsiyent</a:t>
            </a:r>
            <a:r>
              <a:rPr lang="en-US" sz="2400" dirty="0"/>
              <a:t>.</a:t>
            </a:r>
            <a:r>
              <a:rPr lang="ru-RU" sz="2400" dirty="0"/>
              <a:t/>
            </a:r>
            <a:br>
              <a:rPr lang="ru-RU" sz="2400" dirty="0"/>
            </a:br>
            <a:r>
              <a:rPr lang="en-US" sz="2400" dirty="0" err="1"/>
              <a:t>Dastgoxlar</a:t>
            </a:r>
            <a:r>
              <a:rPr lang="en-US" sz="2400" dirty="0"/>
              <a:t> ATPR-100 </a:t>
            </a:r>
            <a:r>
              <a:rPr lang="en-US" sz="2400" dirty="0" err="1"/>
              <a:t>va</a:t>
            </a:r>
            <a:r>
              <a:rPr lang="en-US" sz="2400" dirty="0"/>
              <a:t> 1200 mm </a:t>
            </a:r>
            <a:r>
              <a:rPr lang="en-US" sz="2400" dirty="0" err="1"/>
              <a:t>z</a:t>
            </a:r>
            <a:r>
              <a:rPr lang="en-US" sz="2400" baseline="-25000" dirty="0" err="1"/>
              <a:t>tk</a:t>
            </a:r>
            <a:r>
              <a:rPr lang="en-US" sz="2400" dirty="0"/>
              <a:t> =1,2;  STB-180-1,5 STB-216 z=2,0; STB-250; STB-330 z=2,5</a:t>
            </a:r>
            <a:r>
              <a:rPr lang="en-US" sz="2400" dirty="0" smtClean="0"/>
              <a:t>.</a:t>
            </a:r>
            <a:r>
              <a:rPr lang="ru-RU" sz="2400" dirty="0"/>
              <a:t/>
            </a:r>
            <a:br>
              <a:rPr lang="ru-RU" sz="2400" dirty="0"/>
            </a:br>
            <a:r>
              <a:rPr lang="en-US" sz="2400" dirty="0"/>
              <a:t>	T</a:t>
            </a:r>
            <a:r>
              <a:rPr lang="ru-RU" sz="2400" dirty="0"/>
              <a:t>о</a:t>
            </a:r>
            <a:r>
              <a:rPr lang="en-US" sz="2400" dirty="0"/>
              <a:t>‘</a:t>
            </a:r>
            <a:r>
              <a:rPr lang="en-US" sz="2400" dirty="0" err="1"/>
              <a:t>quv</a:t>
            </a:r>
            <a:r>
              <a:rPr lang="en-US" sz="2400" dirty="0"/>
              <a:t> </a:t>
            </a:r>
            <a:r>
              <a:rPr lang="en-US" sz="2400" dirty="0" err="1"/>
              <a:t>ishlab</a:t>
            </a:r>
            <a:r>
              <a:rPr lang="en-US" sz="2400" dirty="0"/>
              <a:t> </a:t>
            </a:r>
            <a:r>
              <a:rPr lang="en-US" sz="2400" dirty="0" err="1"/>
              <a:t>chiqarishida</a:t>
            </a:r>
            <a:r>
              <a:rPr lang="en-US" sz="2400" dirty="0"/>
              <a:t> </a:t>
            </a:r>
            <a:r>
              <a:rPr lang="en-US" sz="2400" dirty="0" err="1"/>
              <a:t>dastgoxlarda</a:t>
            </a:r>
            <a:r>
              <a:rPr lang="en-US" sz="2400" dirty="0"/>
              <a:t> </a:t>
            </a:r>
            <a:r>
              <a:rPr lang="en-US" sz="2400" dirty="0" err="1"/>
              <a:t>bajariluvchi</a:t>
            </a:r>
            <a:r>
              <a:rPr lang="en-US" sz="2400" dirty="0"/>
              <a:t> </a:t>
            </a:r>
            <a:r>
              <a:rPr lang="en-US" sz="2400" dirty="0" err="1"/>
              <a:t>ishlar</a:t>
            </a:r>
            <a:r>
              <a:rPr lang="en-US" sz="2400" dirty="0"/>
              <a:t> </a:t>
            </a:r>
            <a:r>
              <a:rPr lang="en-US" sz="2400" dirty="0" err="1"/>
              <a:t>ish</a:t>
            </a:r>
            <a:r>
              <a:rPr lang="en-US" sz="2400" dirty="0"/>
              <a:t> </a:t>
            </a:r>
            <a:r>
              <a:rPr lang="en-US" sz="2400" dirty="0" err="1" smtClean="0"/>
              <a:t>xajmi</a:t>
            </a:r>
            <a:r>
              <a:rPr lang="en-US" sz="2400" dirty="0" smtClean="0"/>
              <a:t>:</a:t>
            </a:r>
            <a:r>
              <a:rPr lang="uz-Latn-UZ" sz="2400" dirty="0"/>
              <a:t> </a:t>
            </a:r>
            <a:r>
              <a:rPr lang="uz-Latn-UZ" sz="2400" dirty="0" smtClean="0"/>
              <a:t>                                                                               </a:t>
            </a:r>
            <a:r>
              <a:rPr lang="en-US" sz="2400" dirty="0" err="1" smtClean="0"/>
              <a:t>T</a:t>
            </a:r>
            <a:r>
              <a:rPr lang="en-US" sz="2400" baseline="-25000" dirty="0" err="1" smtClean="0"/>
              <a:t>st</a:t>
            </a:r>
            <a:r>
              <a:rPr lang="en-US" sz="2400" baseline="-25000" dirty="0" smtClean="0"/>
              <a:t> </a:t>
            </a:r>
            <a:r>
              <a:rPr lang="en-US" sz="2400" baseline="-25000" dirty="0" err="1"/>
              <a:t>tk</a:t>
            </a:r>
            <a:r>
              <a:rPr lang="en-US" sz="2400" dirty="0"/>
              <a:t>=</a:t>
            </a:r>
            <a:r>
              <a:rPr lang="en-US" sz="2400" dirty="0" err="1"/>
              <a:t>KT</a:t>
            </a:r>
            <a:r>
              <a:rPr lang="en-US" sz="2400" baseline="-25000" dirty="0" err="1"/>
              <a:t>r</a:t>
            </a:r>
            <a:r>
              <a:rPr lang="en-US" sz="2400" baseline="-25000" dirty="0"/>
              <a:t> </a:t>
            </a:r>
            <a:r>
              <a:rPr lang="en-US" sz="2400" baseline="-25000" dirty="0" err="1"/>
              <a:t>tk</a:t>
            </a:r>
            <a:r>
              <a:rPr lang="en-US" sz="2400" dirty="0"/>
              <a:t> </a:t>
            </a:r>
            <a:r>
              <a:rPr lang="en-US" sz="2400" baseline="30000" dirty="0"/>
              <a:t>.</a:t>
            </a:r>
            <a:r>
              <a:rPr lang="en-US" sz="2400" dirty="0"/>
              <a:t> </a:t>
            </a:r>
            <a:r>
              <a:rPr lang="en-US" sz="2400" dirty="0" err="1"/>
              <a:t>k</a:t>
            </a:r>
            <a:r>
              <a:rPr lang="en-US" sz="2400" baseline="-25000" dirty="0" err="1"/>
              <a:t>v</a:t>
            </a:r>
            <a:r>
              <a:rPr lang="en-US" sz="2400" dirty="0"/>
              <a:t> </a:t>
            </a:r>
            <a:r>
              <a:rPr lang="en-US" sz="2400" baseline="30000" dirty="0"/>
              <a:t>.</a:t>
            </a:r>
            <a:r>
              <a:rPr lang="en-US" sz="2400" dirty="0"/>
              <a:t> k</a:t>
            </a:r>
            <a:r>
              <a:rPr lang="en-US" sz="2400" baseline="-25000" dirty="0"/>
              <a:t>m</a:t>
            </a:r>
            <a:r>
              <a:rPr lang="en-US" sz="2400" dirty="0"/>
              <a:t> </a:t>
            </a:r>
            <a:r>
              <a:rPr lang="en-US" sz="2400" baseline="30000" dirty="0"/>
              <a:t>.</a:t>
            </a:r>
            <a:r>
              <a:rPr lang="en-US" sz="2400" dirty="0"/>
              <a:t> </a:t>
            </a:r>
            <a:r>
              <a:rPr lang="en-US" sz="2400" dirty="0" err="1"/>
              <a:t>k</a:t>
            </a:r>
            <a:r>
              <a:rPr lang="en-US" sz="2400" baseline="-25000" dirty="0" err="1"/>
              <a:t>o</a:t>
            </a:r>
            <a:r>
              <a:rPr lang="ru-RU" sz="2400" dirty="0"/>
              <a:t/>
            </a:r>
            <a:br>
              <a:rPr lang="ru-RU" sz="2400" dirty="0"/>
            </a:br>
            <a:r>
              <a:rPr lang="en-US" sz="2400" dirty="0" err="1"/>
              <a:t>Koeffitsiyentla</a:t>
            </a:r>
            <a:r>
              <a:rPr lang="en-US" sz="2400" dirty="0"/>
              <a:t> </a:t>
            </a:r>
            <a:r>
              <a:rPr lang="en-US" sz="2400" dirty="0" err="1"/>
              <a:t>va</a:t>
            </a:r>
            <a:r>
              <a:rPr lang="en-US" sz="2400" dirty="0"/>
              <a:t> </a:t>
            </a:r>
            <a:r>
              <a:rPr lang="en-US" sz="2400" dirty="0" err="1"/>
              <a:t>ish</a:t>
            </a:r>
            <a:r>
              <a:rPr lang="en-US" sz="2400" dirty="0"/>
              <a:t> </a:t>
            </a:r>
            <a:r>
              <a:rPr lang="en-US" sz="2400" dirty="0" err="1"/>
              <a:t>xajmlarini</a:t>
            </a:r>
            <a:r>
              <a:rPr lang="en-US" sz="2400" dirty="0"/>
              <a:t> </a:t>
            </a:r>
            <a:r>
              <a:rPr lang="en-US" sz="2400" dirty="0" err="1"/>
              <a:t>xisobi</a:t>
            </a:r>
            <a:r>
              <a:rPr lang="en-US" sz="2400" dirty="0"/>
              <a:t> </a:t>
            </a:r>
            <a:r>
              <a:rPr lang="en-US" sz="2400" dirty="0" err="1"/>
              <a:t>yigirish</a:t>
            </a:r>
            <a:r>
              <a:rPr lang="en-US" sz="2400" dirty="0"/>
              <a:t> </a:t>
            </a:r>
            <a:r>
              <a:rPr lang="en-US" sz="2400" dirty="0" err="1" smtClean="0"/>
              <a:t>ishlab</a:t>
            </a:r>
            <a:r>
              <a:rPr lang="uz-Latn-UZ" sz="2400" dirty="0"/>
              <a:t> </a:t>
            </a:r>
            <a:r>
              <a:rPr lang="en-US" sz="2400" dirty="0" err="1" smtClean="0"/>
              <a:t>chiqarishidagicha</a:t>
            </a:r>
            <a:r>
              <a:rPr lang="en-US" sz="2400" dirty="0" smtClean="0"/>
              <a:t> </a:t>
            </a:r>
            <a:r>
              <a:rPr lang="en-US" sz="2400" dirty="0" err="1"/>
              <a:t>bajariladi</a:t>
            </a:r>
            <a:r>
              <a:rPr lang="en-US" sz="2400" dirty="0"/>
              <a:t>. </a:t>
            </a:r>
            <a:r>
              <a:rPr lang="ru-RU" sz="2400" dirty="0"/>
              <a:t/>
            </a:r>
            <a:br>
              <a:rPr lang="ru-RU" sz="2400" dirty="0"/>
            </a:br>
            <a:endParaRPr lang="ru-RU" sz="2400" dirty="0"/>
          </a:p>
        </p:txBody>
      </p:sp>
    </p:spTree>
    <p:extLst>
      <p:ext uri="{BB962C8B-B14F-4D97-AF65-F5344CB8AC3E}">
        <p14:creationId xmlns:p14="http://schemas.microsoft.com/office/powerpoint/2010/main" xmlns="" val="11487595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957" y="624110"/>
            <a:ext cx="9915655" cy="6001542"/>
          </a:xfrm>
        </p:spPr>
        <p:txBody>
          <a:bodyPr>
            <a:noAutofit/>
          </a:bodyPr>
          <a:lstStyle/>
          <a:p>
            <a:r>
              <a:rPr lang="uz-Cyrl-UZ" sz="2400" b="1" dirty="0"/>
              <a:t>3. Pardozlash korxonasi bо‘yicha </a:t>
            </a:r>
            <a:r>
              <a:rPr lang="ru-RU" sz="2400" b="1" dirty="0"/>
              <a:t/>
            </a:r>
            <a:br>
              <a:rPr lang="ru-RU" sz="2400" b="1" dirty="0"/>
            </a:br>
            <a:r>
              <a:rPr lang="uz-Cyrl-UZ" sz="2400" dirty="0"/>
              <a:t>	 Pardozlash ishlab chiqarishida CHMUni ish xajmi texnologik jixozlarni ta’mirlashdagi ish xajmini 15-25 % qiymatida, stanok-soatda aniqlanadi. </a:t>
            </a:r>
            <a:r>
              <a:rPr lang="ru-RU" sz="2400" dirty="0"/>
              <a:t/>
            </a:r>
            <a:br>
              <a:rPr lang="ru-RU" sz="2400" dirty="0"/>
            </a:br>
            <a:r>
              <a:rPr lang="uz-Cyrl-UZ" sz="2400" dirty="0"/>
              <a:t>	Ish xajmini xisoblash yigiruv va tо‘quv korxonalaridagi kabi amalga oshiriladi.</a:t>
            </a:r>
            <a:r>
              <a:rPr lang="ru-RU" sz="2400" dirty="0"/>
              <a:t/>
            </a:r>
            <a:br>
              <a:rPr lang="ru-RU" sz="2400" dirty="0"/>
            </a:br>
            <a:r>
              <a:rPr lang="uz-Cyrl-UZ" sz="2400" dirty="0"/>
              <a:t> 	CHMU dagi umumiy ish xajmi quyidagicha aniqlanadi:</a:t>
            </a:r>
            <a:r>
              <a:rPr lang="ru-RU" sz="2400" dirty="0"/>
              <a:t/>
            </a:r>
            <a:br>
              <a:rPr lang="ru-RU" sz="2400" dirty="0"/>
            </a:br>
            <a:r>
              <a:rPr lang="uz-Cyrl-UZ" sz="2400" dirty="0"/>
              <a:t> </a:t>
            </a:r>
            <a:r>
              <a:rPr lang="ru-RU" sz="2400" dirty="0"/>
              <a:t/>
            </a:r>
            <a:br>
              <a:rPr lang="ru-RU" sz="2400" dirty="0"/>
            </a:br>
            <a:r>
              <a:rPr lang="uz-Cyrl-UZ" sz="2400" dirty="0"/>
              <a:t>		</a:t>
            </a:r>
            <a:r>
              <a:rPr lang="en-US" sz="2400" dirty="0" err="1"/>
              <a:t>T</a:t>
            </a:r>
            <a:r>
              <a:rPr lang="en-US" sz="2400" baseline="-25000" dirty="0" err="1"/>
              <a:t>obsh</a:t>
            </a:r>
            <a:r>
              <a:rPr lang="en-US" sz="2400" dirty="0"/>
              <a:t> = </a:t>
            </a:r>
            <a:r>
              <a:rPr lang="en-US" sz="2400" dirty="0" err="1"/>
              <a:t>T</a:t>
            </a:r>
            <a:r>
              <a:rPr lang="en-US" sz="2400" baseline="-25000" dirty="0" err="1"/>
              <a:t>st</a:t>
            </a:r>
            <a:r>
              <a:rPr lang="en-US" sz="2400" baseline="-25000" dirty="0"/>
              <a:t> </a:t>
            </a:r>
            <a:r>
              <a:rPr lang="en-US" sz="2400" baseline="-25000" dirty="0" err="1"/>
              <a:t>pr</a:t>
            </a:r>
            <a:r>
              <a:rPr lang="en-US" sz="2400" dirty="0"/>
              <a:t> + </a:t>
            </a:r>
            <a:r>
              <a:rPr lang="en-US" sz="2400" dirty="0" err="1"/>
              <a:t>T</a:t>
            </a:r>
            <a:r>
              <a:rPr lang="en-US" sz="2400" baseline="-25000" dirty="0" err="1"/>
              <a:t>st</a:t>
            </a:r>
            <a:r>
              <a:rPr lang="en-US" sz="2400" baseline="-25000" dirty="0"/>
              <a:t> </a:t>
            </a:r>
            <a:r>
              <a:rPr lang="en-US" sz="2400" baseline="-25000" dirty="0" err="1"/>
              <a:t>tk</a:t>
            </a:r>
            <a:r>
              <a:rPr lang="en-US" sz="2400" baseline="-25000" dirty="0"/>
              <a:t> </a:t>
            </a:r>
            <a:r>
              <a:rPr lang="en-US" sz="2400" dirty="0"/>
              <a:t>+ </a:t>
            </a:r>
            <a:r>
              <a:rPr lang="en-US" sz="2400" dirty="0" err="1"/>
              <a:t>T</a:t>
            </a:r>
            <a:r>
              <a:rPr lang="en-US" sz="2400" baseline="-25000" dirty="0" err="1"/>
              <a:t>st</a:t>
            </a:r>
            <a:r>
              <a:rPr lang="en-US" sz="2400" baseline="-25000" dirty="0"/>
              <a:t> </a:t>
            </a:r>
            <a:r>
              <a:rPr lang="en-US" sz="2400" baseline="-25000" dirty="0" err="1"/>
              <a:t>otd</a:t>
            </a:r>
            <a:r>
              <a:rPr lang="en-US" sz="2400" baseline="-25000" dirty="0"/>
              <a:t>.</a:t>
            </a:r>
            <a:r>
              <a:rPr lang="en-US" sz="2400" dirty="0"/>
              <a:t>    [</a:t>
            </a:r>
            <a:r>
              <a:rPr lang="en-US" sz="2400" dirty="0" err="1"/>
              <a:t>dastgox-soat</a:t>
            </a:r>
            <a:r>
              <a:rPr lang="en-US" sz="2400" dirty="0"/>
              <a:t>]</a:t>
            </a:r>
            <a:r>
              <a:rPr lang="ru-RU" sz="2400" dirty="0"/>
              <a:t/>
            </a:r>
            <a:br>
              <a:rPr lang="ru-RU" sz="2400" dirty="0"/>
            </a:br>
            <a:r>
              <a:rPr lang="en-US" sz="2400" dirty="0"/>
              <a:t> </a:t>
            </a:r>
            <a:r>
              <a:rPr lang="ru-RU" sz="2400" dirty="0"/>
              <a:t/>
            </a:r>
            <a:br>
              <a:rPr lang="ru-RU" sz="2400" dirty="0"/>
            </a:br>
            <a:r>
              <a:rPr lang="en-US" sz="2400" b="1" dirty="0" err="1"/>
              <a:t>Dastgox</a:t>
            </a:r>
            <a:r>
              <a:rPr lang="en-US" sz="2400" b="1" dirty="0"/>
              <a:t> </a:t>
            </a:r>
            <a:r>
              <a:rPr lang="en-US" sz="2400" b="1" dirty="0" err="1"/>
              <a:t>jixozlar</a:t>
            </a:r>
            <a:r>
              <a:rPr lang="en-US" sz="2400" b="1" dirty="0"/>
              <a:t> </a:t>
            </a:r>
            <a:r>
              <a:rPr lang="en-US" sz="2400" b="1" dirty="0" err="1"/>
              <a:t>sonini</a:t>
            </a:r>
            <a:r>
              <a:rPr lang="en-US" sz="2400" b="1" dirty="0"/>
              <a:t> </a:t>
            </a:r>
            <a:r>
              <a:rPr lang="en-US" sz="2400" b="1" dirty="0" err="1"/>
              <a:t>xisobi</a:t>
            </a:r>
            <a:r>
              <a:rPr lang="ru-RU" sz="2400" b="1" dirty="0"/>
              <a:t/>
            </a:r>
            <a:br>
              <a:rPr lang="ru-RU" sz="2400" b="1" dirty="0"/>
            </a:br>
            <a:r>
              <a:rPr lang="en-US" sz="2400" dirty="0"/>
              <a:t>	</a:t>
            </a:r>
            <a:r>
              <a:rPr lang="en-US" sz="2400" dirty="0" err="1"/>
              <a:t>CHMUdagi</a:t>
            </a:r>
            <a:r>
              <a:rPr lang="en-US" sz="2400" dirty="0"/>
              <a:t> </a:t>
            </a:r>
            <a:r>
              <a:rPr lang="en-US" sz="2400" dirty="0" err="1"/>
              <a:t>dastgox-jixozlar</a:t>
            </a:r>
            <a:r>
              <a:rPr lang="en-US" sz="2400" dirty="0"/>
              <a:t> </a:t>
            </a:r>
            <a:r>
              <a:rPr lang="en-US" sz="2400" dirty="0" err="1"/>
              <a:t>soni</a:t>
            </a:r>
            <a:r>
              <a:rPr lang="en-US" sz="2400" dirty="0"/>
              <a:t> </a:t>
            </a:r>
            <a:r>
              <a:rPr lang="en-US" sz="2400" dirty="0" err="1"/>
              <a:t>quyidagi</a:t>
            </a:r>
            <a:r>
              <a:rPr lang="en-US" sz="2400" dirty="0"/>
              <a:t> formula b</a:t>
            </a:r>
            <a:r>
              <a:rPr lang="ru-RU" sz="2400" dirty="0"/>
              <a:t>о</a:t>
            </a:r>
            <a:r>
              <a:rPr lang="en-US" sz="2400" dirty="0"/>
              <a:t>‘</a:t>
            </a:r>
            <a:r>
              <a:rPr lang="en-US" sz="2400" dirty="0" err="1"/>
              <a:t>yicha</a:t>
            </a:r>
            <a:r>
              <a:rPr lang="en-US" sz="2400" dirty="0"/>
              <a:t> </a:t>
            </a:r>
            <a:r>
              <a:rPr lang="en-US" sz="2400" dirty="0" err="1"/>
              <a:t>xisoblanadi</a:t>
            </a:r>
            <a:r>
              <a:rPr lang="en-US" sz="2400" dirty="0"/>
              <a:t>: </a:t>
            </a:r>
            <a:r>
              <a:rPr lang="ru-RU" sz="2400" dirty="0"/>
              <a:t/>
            </a:r>
            <a:br>
              <a:rPr lang="ru-RU" sz="2400" dirty="0"/>
            </a:br>
            <a:endParaRPr lang="ru-RU" sz="2400" dirty="0"/>
          </a:p>
        </p:txBody>
      </p:sp>
      <p:pic>
        <p:nvPicPr>
          <p:cNvPr id="4" name="Picture 3"/>
          <p:cNvPicPr>
            <a:picLocks noChangeAspect="1"/>
          </p:cNvPicPr>
          <p:nvPr/>
        </p:nvPicPr>
        <p:blipFill>
          <a:blip r:embed="rId2"/>
          <a:stretch>
            <a:fillRect/>
          </a:stretch>
        </p:blipFill>
        <p:spPr>
          <a:xfrm>
            <a:off x="4881229" y="5365190"/>
            <a:ext cx="3331109" cy="1260462"/>
          </a:xfrm>
          <a:prstGeom prst="rect">
            <a:avLst/>
          </a:prstGeom>
        </p:spPr>
      </p:pic>
    </p:spTree>
    <p:extLst>
      <p:ext uri="{BB962C8B-B14F-4D97-AF65-F5344CB8AC3E}">
        <p14:creationId xmlns:p14="http://schemas.microsoft.com/office/powerpoint/2010/main" xmlns="" val="3726934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9016" y="624109"/>
            <a:ext cx="10238281" cy="5896611"/>
          </a:xfrm>
        </p:spPr>
        <p:txBody>
          <a:bodyPr>
            <a:normAutofit/>
          </a:bodyPr>
          <a:lstStyle/>
          <a:p>
            <a:r>
              <a:rPr lang="en-US" sz="2800" dirty="0" err="1" smtClean="0"/>
              <a:t>bu</a:t>
            </a:r>
            <a:r>
              <a:rPr lang="en-US" sz="2800" dirty="0" smtClean="0"/>
              <a:t> </a:t>
            </a:r>
            <a:r>
              <a:rPr lang="en-US" sz="2800" dirty="0" err="1"/>
              <a:t>yerda</a:t>
            </a:r>
            <a:r>
              <a:rPr lang="en-US" sz="2800" dirty="0"/>
              <a:t>: </a:t>
            </a:r>
            <a:r>
              <a:rPr lang="en-US" sz="2800" dirty="0" err="1"/>
              <a:t>T</a:t>
            </a:r>
            <a:r>
              <a:rPr lang="en-US" sz="2800" baseline="-25000" dirty="0" err="1"/>
              <a:t>obsh</a:t>
            </a:r>
            <a:r>
              <a:rPr lang="en-US" sz="2800" dirty="0"/>
              <a:t> – </a:t>
            </a:r>
            <a:r>
              <a:rPr lang="en-US" sz="2800" dirty="0" err="1"/>
              <a:t>mexanik</a:t>
            </a:r>
            <a:r>
              <a:rPr lang="en-US" sz="2800" dirty="0"/>
              <a:t> </a:t>
            </a:r>
            <a:r>
              <a:rPr lang="en-US" sz="2800" dirty="0" err="1"/>
              <a:t>ishlov</a:t>
            </a:r>
            <a:r>
              <a:rPr lang="en-US" sz="2800" dirty="0"/>
              <a:t> </a:t>
            </a:r>
            <a:r>
              <a:rPr lang="en-US" sz="2800" dirty="0" err="1"/>
              <a:t>berishdagi</a:t>
            </a:r>
            <a:r>
              <a:rPr lang="en-US" sz="2800" dirty="0"/>
              <a:t> </a:t>
            </a:r>
            <a:r>
              <a:rPr lang="en-US" sz="2800" dirty="0" err="1"/>
              <a:t>ish</a:t>
            </a:r>
            <a:r>
              <a:rPr lang="en-US" sz="2800" dirty="0"/>
              <a:t> </a:t>
            </a:r>
            <a:r>
              <a:rPr lang="en-US" sz="2800" dirty="0" err="1"/>
              <a:t>xajmi</a:t>
            </a:r>
            <a:r>
              <a:rPr lang="en-US" sz="2800" dirty="0"/>
              <a:t>, </a:t>
            </a:r>
            <a:r>
              <a:rPr lang="en-US" sz="2800" dirty="0" err="1"/>
              <a:t>dastgox-soat</a:t>
            </a:r>
            <a:r>
              <a:rPr lang="en-US" sz="2800" dirty="0"/>
              <a:t>;</a:t>
            </a:r>
            <a:r>
              <a:rPr lang="ru-RU" sz="2800" dirty="0"/>
              <a:t/>
            </a:r>
            <a:br>
              <a:rPr lang="ru-RU" sz="2800" dirty="0"/>
            </a:br>
            <a:r>
              <a:rPr lang="en-US" sz="2800" dirty="0"/>
              <a:t>        </a:t>
            </a:r>
            <a:r>
              <a:rPr lang="en-US" sz="2800" dirty="0" err="1"/>
              <a:t>F</a:t>
            </a:r>
            <a:r>
              <a:rPr lang="en-US" sz="2800" baseline="-25000" dirty="0" err="1"/>
              <a:t>q.f.o</a:t>
            </a:r>
            <a:r>
              <a:rPr lang="en-US" sz="2800" baseline="-25000" dirty="0"/>
              <a:t> </a:t>
            </a:r>
            <a:r>
              <a:rPr lang="en-US" sz="2800" dirty="0"/>
              <a:t>– </a:t>
            </a:r>
            <a:r>
              <a:rPr lang="en-US" sz="2800" dirty="0" err="1"/>
              <a:t>jixozlarni</a:t>
            </a:r>
            <a:r>
              <a:rPr lang="en-US" sz="2800" dirty="0"/>
              <a:t> </a:t>
            </a:r>
            <a:r>
              <a:rPr lang="en-US" sz="2800" dirty="0" err="1"/>
              <a:t>xaqiqiy</a:t>
            </a:r>
            <a:r>
              <a:rPr lang="en-US" sz="2800" dirty="0"/>
              <a:t> </a:t>
            </a:r>
            <a:r>
              <a:rPr lang="en-US" sz="2800" dirty="0" err="1"/>
              <a:t>bir</a:t>
            </a:r>
            <a:r>
              <a:rPr lang="en-US" sz="2800" dirty="0"/>
              <a:t> </a:t>
            </a:r>
            <a:r>
              <a:rPr lang="en-US" sz="2800" dirty="0" err="1"/>
              <a:t>yillik</a:t>
            </a:r>
            <a:r>
              <a:rPr lang="en-US" sz="2800" dirty="0"/>
              <a:t> </a:t>
            </a:r>
            <a:r>
              <a:rPr lang="en-US" sz="2800" dirty="0" err="1"/>
              <a:t>ishlash</a:t>
            </a:r>
            <a:r>
              <a:rPr lang="en-US" sz="2800" dirty="0"/>
              <a:t> </a:t>
            </a:r>
            <a:r>
              <a:rPr lang="en-US" sz="2800" dirty="0" err="1"/>
              <a:t>vaqti</a:t>
            </a:r>
            <a:r>
              <a:rPr lang="en-US" sz="2800" dirty="0"/>
              <a:t> </a:t>
            </a:r>
            <a:r>
              <a:rPr lang="en-US" sz="2800" dirty="0" err="1"/>
              <a:t>fondi</a:t>
            </a:r>
            <a:r>
              <a:rPr lang="en-US" sz="2800" dirty="0"/>
              <a:t>, </a:t>
            </a:r>
            <a:r>
              <a:rPr lang="en-US" sz="2800" dirty="0" err="1"/>
              <a:t>soat</a:t>
            </a:r>
            <a:r>
              <a:rPr lang="en-US" sz="2800" dirty="0"/>
              <a:t>;</a:t>
            </a:r>
            <a:r>
              <a:rPr lang="ru-RU" sz="2800" dirty="0"/>
              <a:t/>
            </a:r>
            <a:br>
              <a:rPr lang="ru-RU" sz="2800" dirty="0"/>
            </a:br>
            <a:r>
              <a:rPr lang="en-US" sz="2800" dirty="0"/>
              <a:t>m – </a:t>
            </a:r>
            <a:r>
              <a:rPr lang="en-US" sz="2800" dirty="0" err="1"/>
              <a:t>jixozlarni</a:t>
            </a:r>
            <a:r>
              <a:rPr lang="en-US" sz="2800" dirty="0"/>
              <a:t> </a:t>
            </a:r>
            <a:r>
              <a:rPr lang="en-US" sz="2800" dirty="0" err="1"/>
              <a:t>ishlash</a:t>
            </a:r>
            <a:r>
              <a:rPr lang="en-US" sz="2800" dirty="0"/>
              <a:t> </a:t>
            </a:r>
            <a:r>
              <a:rPr lang="en-US" sz="2800" dirty="0" err="1"/>
              <a:t>smenasi</a:t>
            </a:r>
            <a:r>
              <a:rPr lang="en-US" sz="2800" dirty="0"/>
              <a:t> </a:t>
            </a:r>
            <a:r>
              <a:rPr lang="en-US" sz="2800" dirty="0" err="1"/>
              <a:t>soni</a:t>
            </a:r>
            <a:r>
              <a:rPr lang="en-US" sz="2800" dirty="0"/>
              <a:t>;</a:t>
            </a:r>
            <a:r>
              <a:rPr lang="ru-RU" sz="2800" dirty="0"/>
              <a:t/>
            </a:r>
            <a:br>
              <a:rPr lang="ru-RU" sz="2800" dirty="0"/>
            </a:br>
            <a:r>
              <a:rPr lang="ru-RU" sz="2800" dirty="0">
                <a:sym typeface="Symbol" panose="05050102010706020507" pitchFamily="18" charset="2"/>
              </a:rPr>
              <a:t></a:t>
            </a:r>
            <a:r>
              <a:rPr lang="en-US" sz="2800" baseline="-25000" dirty="0"/>
              <a:t>3</a:t>
            </a:r>
            <a:r>
              <a:rPr lang="en-US" sz="2800" dirty="0"/>
              <a:t> – </a:t>
            </a:r>
            <a:r>
              <a:rPr lang="en-US" sz="2800" dirty="0" err="1"/>
              <a:t>CHMUda</a:t>
            </a:r>
            <a:r>
              <a:rPr lang="en-US" sz="2800" dirty="0"/>
              <a:t> </a:t>
            </a:r>
            <a:r>
              <a:rPr lang="en-US" sz="2800" dirty="0" err="1"/>
              <a:t>jixozlarni</a:t>
            </a:r>
            <a:r>
              <a:rPr lang="en-US" sz="2800" dirty="0"/>
              <a:t> </a:t>
            </a:r>
            <a:r>
              <a:rPr lang="en-US" sz="2800" dirty="0" err="1"/>
              <a:t>ish</a:t>
            </a:r>
            <a:r>
              <a:rPr lang="en-US" sz="2800" dirty="0"/>
              <a:t> </a:t>
            </a:r>
            <a:r>
              <a:rPr lang="en-US" sz="2800" dirty="0" err="1"/>
              <a:t>bilan</a:t>
            </a:r>
            <a:r>
              <a:rPr lang="en-US" sz="2800" dirty="0"/>
              <a:t> </a:t>
            </a:r>
            <a:r>
              <a:rPr lang="en-US" sz="2800" dirty="0" err="1"/>
              <a:t>ta’minlanish</a:t>
            </a:r>
            <a:r>
              <a:rPr lang="en-US" sz="2800" dirty="0"/>
              <a:t> </a:t>
            </a:r>
            <a:r>
              <a:rPr lang="en-US" sz="2800" dirty="0" err="1"/>
              <a:t>koeffitsiyenti</a:t>
            </a:r>
            <a:r>
              <a:rPr lang="en-US" sz="2800" dirty="0"/>
              <a:t> (</a:t>
            </a:r>
            <a:r>
              <a:rPr lang="ru-RU" sz="2800" dirty="0">
                <a:sym typeface="Symbol" panose="05050102010706020507" pitchFamily="18" charset="2"/>
              </a:rPr>
              <a:t></a:t>
            </a:r>
            <a:r>
              <a:rPr lang="en-US" sz="2800" dirty="0"/>
              <a:t>=0,85)</a:t>
            </a:r>
            <a:r>
              <a:rPr lang="ru-RU" sz="2800" dirty="0"/>
              <a:t/>
            </a:r>
            <a:br>
              <a:rPr lang="ru-RU" sz="2800" dirty="0"/>
            </a:br>
            <a:r>
              <a:rPr lang="uz-Latn-UZ" sz="2800" dirty="0" smtClean="0"/>
              <a:t/>
            </a:r>
            <a:br>
              <a:rPr lang="uz-Latn-UZ" sz="2800" dirty="0" smtClean="0"/>
            </a:br>
            <a:r>
              <a:rPr lang="uz-Latn-UZ" sz="2800" dirty="0"/>
              <a:t/>
            </a:r>
            <a:br>
              <a:rPr lang="uz-Latn-UZ" sz="2800" dirty="0"/>
            </a:br>
            <a:r>
              <a:rPr lang="en-US" sz="2800" i="1" dirty="0" err="1"/>
              <a:t>S</a:t>
            </a:r>
            <a:r>
              <a:rPr lang="en-US" sz="2800" i="1" baseline="-25000" dirty="0" err="1"/>
              <a:t>r</a:t>
            </a:r>
            <a:r>
              <a:rPr lang="en-US" sz="2800" dirty="0"/>
              <a:t> – </a:t>
            </a:r>
            <a:r>
              <a:rPr lang="en-US" sz="2800" dirty="0" err="1"/>
              <a:t>jixozlarni</a:t>
            </a:r>
            <a:r>
              <a:rPr lang="en-US" sz="2800" dirty="0"/>
              <a:t> </a:t>
            </a:r>
            <a:r>
              <a:rPr lang="en-US" sz="2800" dirty="0" err="1"/>
              <a:t>xisoblangan</a:t>
            </a:r>
            <a:r>
              <a:rPr lang="en-US" sz="2800" dirty="0"/>
              <a:t> </a:t>
            </a:r>
            <a:r>
              <a:rPr lang="en-US" sz="2800" dirty="0" err="1"/>
              <a:t>soni</a:t>
            </a:r>
            <a:r>
              <a:rPr lang="en-US" sz="2800" dirty="0"/>
              <a:t>;</a:t>
            </a:r>
            <a:r>
              <a:rPr lang="ru-RU" sz="2800" dirty="0"/>
              <a:t/>
            </a:r>
            <a:br>
              <a:rPr lang="ru-RU" sz="2800" dirty="0"/>
            </a:br>
            <a:r>
              <a:rPr lang="en-US" sz="2800" dirty="0"/>
              <a:t> </a:t>
            </a:r>
            <a:r>
              <a:rPr lang="en-US" sz="2800" i="1" dirty="0" err="1"/>
              <a:t>S</a:t>
            </a:r>
            <a:r>
              <a:rPr lang="en-US" sz="2800" i="1" baseline="-25000" dirty="0" err="1"/>
              <a:t>pr</a:t>
            </a:r>
            <a:r>
              <a:rPr lang="en-US" sz="2800" dirty="0"/>
              <a:t> – </a:t>
            </a:r>
            <a:r>
              <a:rPr lang="en-US" sz="2800" dirty="0" err="1"/>
              <a:t>qabul</a:t>
            </a:r>
            <a:r>
              <a:rPr lang="en-US" sz="2800" dirty="0"/>
              <a:t> </a:t>
            </a:r>
            <a:r>
              <a:rPr lang="en-US" sz="2800" dirty="0" err="1"/>
              <a:t>qilingan</a:t>
            </a:r>
            <a:r>
              <a:rPr lang="en-US" sz="2800" dirty="0"/>
              <a:t> </a:t>
            </a:r>
            <a:r>
              <a:rPr lang="en-US" sz="2800" dirty="0" err="1"/>
              <a:t>jixozlar</a:t>
            </a:r>
            <a:r>
              <a:rPr lang="en-US" sz="2800" dirty="0"/>
              <a:t> </a:t>
            </a:r>
            <a:r>
              <a:rPr lang="en-US" sz="2800" dirty="0" err="1"/>
              <a:t>soni</a:t>
            </a:r>
            <a:r>
              <a:rPr lang="en-US" sz="2800" dirty="0"/>
              <a:t>.</a:t>
            </a:r>
            <a:r>
              <a:rPr lang="ru-RU" sz="2800" dirty="0"/>
              <a:t/>
            </a:r>
            <a:br>
              <a:rPr lang="ru-RU" sz="2800" dirty="0"/>
            </a:br>
            <a:r>
              <a:rPr lang="en-US" sz="2800" dirty="0"/>
              <a:t>	</a:t>
            </a:r>
            <a:r>
              <a:rPr lang="en-US" sz="2800" dirty="0" err="1"/>
              <a:t>CHMUda</a:t>
            </a:r>
            <a:r>
              <a:rPr lang="en-US" sz="2800" dirty="0"/>
              <a:t> </a:t>
            </a:r>
            <a:r>
              <a:rPr lang="en-US" sz="2800" dirty="0" err="1"/>
              <a:t>ishlatiluvchi</a:t>
            </a:r>
            <a:r>
              <a:rPr lang="en-US" sz="2800" dirty="0"/>
              <a:t> </a:t>
            </a:r>
            <a:r>
              <a:rPr lang="en-US" sz="2800" dirty="0" err="1"/>
              <a:t>xisoblab</a:t>
            </a:r>
            <a:r>
              <a:rPr lang="en-US" sz="2800" dirty="0"/>
              <a:t> </a:t>
            </a:r>
            <a:r>
              <a:rPr lang="en-US" sz="2800" dirty="0" err="1"/>
              <a:t>topilgan</a:t>
            </a:r>
            <a:r>
              <a:rPr lang="en-US" sz="2800" dirty="0"/>
              <a:t> </a:t>
            </a:r>
            <a:r>
              <a:rPr lang="en-US" sz="2800" dirty="0" err="1"/>
              <a:t>metallqirqish</a:t>
            </a:r>
            <a:r>
              <a:rPr lang="en-US" sz="2800" dirty="0"/>
              <a:t> </a:t>
            </a:r>
            <a:r>
              <a:rPr lang="en-US" sz="2800" dirty="0" err="1"/>
              <a:t>dastgoxlari</a:t>
            </a:r>
            <a:r>
              <a:rPr lang="en-US" sz="2800" dirty="0"/>
              <a:t> </a:t>
            </a:r>
            <a:r>
              <a:rPr lang="en-US" sz="2800" dirty="0" err="1"/>
              <a:t>soni</a:t>
            </a:r>
            <a:r>
              <a:rPr lang="en-US" sz="2800" dirty="0"/>
              <a:t> </a:t>
            </a:r>
            <a:r>
              <a:rPr lang="en-US" sz="2800" dirty="0" err="1"/>
              <a:t>foizlarda</a:t>
            </a:r>
            <a:r>
              <a:rPr lang="en-US" sz="2800" dirty="0"/>
              <a:t> </a:t>
            </a:r>
            <a:r>
              <a:rPr lang="en-US" sz="2800" dirty="0" err="1"/>
              <a:t>guruxlarga</a:t>
            </a:r>
            <a:r>
              <a:rPr lang="en-US" sz="2800" dirty="0"/>
              <a:t> b</a:t>
            </a:r>
            <a:r>
              <a:rPr lang="ru-RU" sz="2800" dirty="0"/>
              <a:t>о</a:t>
            </a:r>
            <a:r>
              <a:rPr lang="en-US" sz="2800" dirty="0"/>
              <a:t>‘</a:t>
            </a:r>
            <a:r>
              <a:rPr lang="en-US" sz="2800" dirty="0" err="1"/>
              <a:t>linadi</a:t>
            </a:r>
            <a:r>
              <a:rPr lang="en-US" sz="2800" dirty="0"/>
              <a:t> (</a:t>
            </a:r>
            <a:r>
              <a:rPr lang="en-US" sz="2800" dirty="0" err="1"/>
              <a:t>jadval</a:t>
            </a:r>
            <a:r>
              <a:rPr lang="en-US" sz="2800" dirty="0"/>
              <a:t> 5). </a:t>
            </a:r>
            <a:r>
              <a:rPr lang="ru-RU" sz="2800" dirty="0"/>
              <a:t/>
            </a:r>
            <a:br>
              <a:rPr lang="ru-RU" sz="2800" dirty="0"/>
            </a:br>
            <a:endParaRPr lang="ru-RU" sz="2800" dirty="0"/>
          </a:p>
        </p:txBody>
      </p:sp>
      <p:pic>
        <p:nvPicPr>
          <p:cNvPr id="5" name="Picture 4"/>
          <p:cNvPicPr>
            <a:picLocks noChangeAspect="1"/>
          </p:cNvPicPr>
          <p:nvPr/>
        </p:nvPicPr>
        <p:blipFill>
          <a:blip r:embed="rId2"/>
          <a:stretch>
            <a:fillRect/>
          </a:stretch>
        </p:blipFill>
        <p:spPr>
          <a:xfrm>
            <a:off x="5366477" y="2995292"/>
            <a:ext cx="2503358" cy="1154243"/>
          </a:xfrm>
          <a:prstGeom prst="rect">
            <a:avLst/>
          </a:prstGeom>
        </p:spPr>
      </p:pic>
    </p:spTree>
    <p:extLst>
      <p:ext uri="{BB962C8B-B14F-4D97-AF65-F5344CB8AC3E}">
        <p14:creationId xmlns:p14="http://schemas.microsoft.com/office/powerpoint/2010/main" xmlns="" val="8506000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2533" y="624109"/>
            <a:ext cx="9862079" cy="5641223"/>
          </a:xfrm>
        </p:spPr>
        <p:txBody>
          <a:bodyPr>
            <a:noAutofit/>
          </a:bodyPr>
          <a:lstStyle/>
          <a:p>
            <a:r>
              <a:rPr lang="ru-RU" sz="2400" dirty="0"/>
              <a:t>Asosiy metallqirqish dastgoxlarini guruxlari bо‘yicha taqsimlanishi </a:t>
            </a:r>
            <a:br>
              <a:rPr lang="ru-RU"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uz-Latn-UZ" sz="2400" dirty="0"/>
              <a:t/>
            </a:r>
            <a:br>
              <a:rPr lang="uz-Latn-UZ" sz="2400" dirty="0"/>
            </a:br>
            <a:r>
              <a:rPr lang="uz-Latn-UZ" sz="2400" dirty="0" smtClean="0"/>
              <a:t/>
            </a:r>
            <a:br>
              <a:rPr lang="uz-Latn-UZ" sz="2400" dirty="0" smtClean="0"/>
            </a:br>
            <a:r>
              <a:rPr lang="uz-Latn-UZ" sz="2400" dirty="0"/>
              <a:t/>
            </a:r>
            <a:br>
              <a:rPr lang="uz-Latn-UZ" sz="2400" dirty="0"/>
            </a:br>
            <a:r>
              <a:rPr lang="ru-RU" sz="2400" dirty="0" smtClean="0"/>
              <a:t>Dastgoxlarni </a:t>
            </a:r>
            <a:r>
              <a:rPr lang="ru-RU" sz="2400" dirty="0"/>
              <a:t>tashlashda ularni quvvatini xisobga olish kerak. Quvvati   45 kvt. Gacha bо‘lgan dastgoxlar 25-30%,  quvvati 4,5</a:t>
            </a:r>
            <a:r>
              <a:rPr lang="ru-RU" sz="2400" dirty="0">
                <a:sym typeface="Symbol" panose="05050102010706020507" pitchFamily="18" charset="2"/>
              </a:rPr>
              <a:t></a:t>
            </a:r>
            <a:r>
              <a:rPr lang="ru-RU" sz="2400" dirty="0"/>
              <a:t>10 kvt –65 %,  10 kvt da yuqori bо‘lganlar -10%. Qabul qilinadi.</a:t>
            </a:r>
            <a:br>
              <a:rPr lang="ru-RU" sz="2400" dirty="0"/>
            </a:br>
            <a:r>
              <a:rPr lang="ru-RU" sz="2400" dirty="0"/>
              <a:t>1,2,3,4,14,15,16 – dastgoxlarni tokarlik guruxi; 5,6 – dastgoxlarni yо‘nish guruxi; 7 – dolbej dastgoxi; 20 – rezba kesish dastgoxi; 17,21,22 – dastgoxlarni frezerlik guruxi; 11,13,24 – dastgoxlarni parmalash guruxi.</a:t>
            </a:r>
            <a:br>
              <a:rPr lang="ru-RU" sz="2400" dirty="0"/>
            </a:br>
            <a:endParaRPr lang="ru-RU" sz="2400" dirty="0"/>
          </a:p>
        </p:txBody>
      </p:sp>
      <p:graphicFrame>
        <p:nvGraphicFramePr>
          <p:cNvPr id="6" name="Table 5"/>
          <p:cNvGraphicFramePr>
            <a:graphicFrameLocks noGrp="1"/>
          </p:cNvGraphicFramePr>
          <p:nvPr>
            <p:extLst>
              <p:ext uri="{D42A27DB-BD31-4B8C-83A1-F6EECF244321}">
                <p14:modId xmlns:p14="http://schemas.microsoft.com/office/powerpoint/2010/main" xmlns="" val="2925983329"/>
              </p:ext>
            </p:extLst>
          </p:nvPr>
        </p:nvGraphicFramePr>
        <p:xfrm>
          <a:off x="2658533" y="1246293"/>
          <a:ext cx="7653867" cy="2529840"/>
        </p:xfrm>
        <a:graphic>
          <a:graphicData uri="http://schemas.openxmlformats.org/drawingml/2006/table">
            <a:tbl>
              <a:tblPr>
                <a:tableStyleId>{5C22544A-7EE6-4342-B048-85BDC9FD1C3A}</a:tableStyleId>
              </a:tblPr>
              <a:tblGrid>
                <a:gridCol w="3691573"/>
                <a:gridCol w="3962294"/>
              </a:tblGrid>
              <a:tr h="329043">
                <a:tc>
                  <a:txBody>
                    <a:bodyPr/>
                    <a:lstStyle/>
                    <a:p>
                      <a:pPr algn="ctr">
                        <a:lnSpc>
                          <a:spcPct val="150000"/>
                        </a:lnSpc>
                        <a:spcAft>
                          <a:spcPts val="0"/>
                        </a:spcAft>
                      </a:pPr>
                      <a:r>
                        <a:rPr lang="ru-RU" sz="1400">
                          <a:effectLst/>
                        </a:rPr>
                        <a:t>Dastgoxlar guruxi nomi</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a:effectLst/>
                        </a:rPr>
                        <a:t>Taklif qilinishi, % </a:t>
                      </a:r>
                      <a:endParaRPr lang="ru-RU" sz="1200">
                        <a:effectLst/>
                        <a:latin typeface="Times New Roman" panose="02020603050405020304" pitchFamily="18" charset="0"/>
                        <a:ea typeface="Times New Roman" panose="02020603050405020304" pitchFamily="18" charset="0"/>
                      </a:endParaRPr>
                    </a:p>
                  </a:txBody>
                  <a:tcPr marL="68580" marR="68580" marT="0" marB="0"/>
                </a:tc>
              </a:tr>
              <a:tr h="2200797">
                <a:tc>
                  <a:txBody>
                    <a:bodyPr/>
                    <a:lstStyle/>
                    <a:p>
                      <a:pPr>
                        <a:lnSpc>
                          <a:spcPct val="150000"/>
                        </a:lnSpc>
                        <a:spcAft>
                          <a:spcPts val="0"/>
                        </a:spcAft>
                      </a:pPr>
                      <a:r>
                        <a:rPr lang="en-US" sz="1400">
                          <a:effectLst/>
                        </a:rPr>
                        <a:t>Tokarlik</a:t>
                      </a:r>
                      <a:endParaRPr lang="ru-RU" sz="1200">
                        <a:effectLst/>
                      </a:endParaRPr>
                    </a:p>
                    <a:p>
                      <a:pPr>
                        <a:lnSpc>
                          <a:spcPct val="150000"/>
                        </a:lnSpc>
                        <a:spcAft>
                          <a:spcPts val="0"/>
                        </a:spcAft>
                      </a:pPr>
                      <a:r>
                        <a:rPr lang="en-US" sz="1400">
                          <a:effectLst/>
                        </a:rPr>
                        <a:t>Frezerlik </a:t>
                      </a:r>
                      <a:endParaRPr lang="ru-RU" sz="1200">
                        <a:effectLst/>
                      </a:endParaRPr>
                    </a:p>
                    <a:p>
                      <a:pPr>
                        <a:lnSpc>
                          <a:spcPct val="150000"/>
                        </a:lnSpc>
                        <a:spcAft>
                          <a:spcPts val="0"/>
                        </a:spcAft>
                      </a:pPr>
                      <a:r>
                        <a:rPr lang="en-US" sz="1400">
                          <a:effectLst/>
                        </a:rPr>
                        <a:t>Kqndalang-y</a:t>
                      </a:r>
                      <a:r>
                        <a:rPr lang="ru-RU" sz="1400">
                          <a:effectLst/>
                        </a:rPr>
                        <a:t>о</a:t>
                      </a:r>
                      <a:r>
                        <a:rPr lang="en-US" sz="1400">
                          <a:effectLst/>
                        </a:rPr>
                        <a:t>‘nish </a:t>
                      </a:r>
                      <a:endParaRPr lang="ru-RU" sz="1200">
                        <a:effectLst/>
                      </a:endParaRPr>
                    </a:p>
                    <a:p>
                      <a:pPr>
                        <a:lnSpc>
                          <a:spcPct val="150000"/>
                        </a:lnSpc>
                        <a:spcAft>
                          <a:spcPts val="0"/>
                        </a:spcAft>
                      </a:pPr>
                      <a:r>
                        <a:rPr lang="en-US" sz="1400">
                          <a:effectLst/>
                        </a:rPr>
                        <a:t>Parmalash </a:t>
                      </a:r>
                      <a:endParaRPr lang="ru-RU" sz="1200">
                        <a:effectLst/>
                      </a:endParaRPr>
                    </a:p>
                    <a:p>
                      <a:pPr>
                        <a:lnSpc>
                          <a:spcPct val="150000"/>
                        </a:lnSpc>
                        <a:spcAft>
                          <a:spcPts val="0"/>
                        </a:spcAft>
                      </a:pPr>
                      <a:r>
                        <a:rPr lang="ru-RU" sz="1400">
                          <a:effectLst/>
                        </a:rPr>
                        <a:t>Tishfrezerlash </a:t>
                      </a:r>
                      <a:endParaRPr lang="ru-RU" sz="1200">
                        <a:effectLst/>
                      </a:endParaRPr>
                    </a:p>
                    <a:p>
                      <a:pPr>
                        <a:lnSpc>
                          <a:spcPct val="150000"/>
                        </a:lnSpc>
                        <a:spcAft>
                          <a:spcPts val="0"/>
                        </a:spcAft>
                      </a:pPr>
                      <a:r>
                        <a:rPr lang="ru-RU" sz="1400">
                          <a:effectLst/>
                        </a:rPr>
                        <a:t>Jilvirlash </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1400" dirty="0">
                          <a:effectLst/>
                        </a:rPr>
                        <a:t>55…60</a:t>
                      </a:r>
                      <a:endParaRPr lang="ru-RU" sz="1200" dirty="0">
                        <a:effectLst/>
                      </a:endParaRPr>
                    </a:p>
                    <a:p>
                      <a:pPr algn="ctr">
                        <a:lnSpc>
                          <a:spcPct val="150000"/>
                        </a:lnSpc>
                        <a:spcAft>
                          <a:spcPts val="0"/>
                        </a:spcAft>
                      </a:pPr>
                      <a:r>
                        <a:rPr lang="ru-RU" sz="1400" dirty="0">
                          <a:effectLst/>
                        </a:rPr>
                        <a:t>12-14</a:t>
                      </a:r>
                      <a:endParaRPr lang="ru-RU" sz="1200" dirty="0">
                        <a:effectLst/>
                      </a:endParaRPr>
                    </a:p>
                    <a:p>
                      <a:pPr algn="ctr">
                        <a:lnSpc>
                          <a:spcPct val="150000"/>
                        </a:lnSpc>
                        <a:spcAft>
                          <a:spcPts val="0"/>
                        </a:spcAft>
                      </a:pPr>
                      <a:r>
                        <a:rPr lang="ru-RU" sz="1400" dirty="0">
                          <a:effectLst/>
                        </a:rPr>
                        <a:t>6-8</a:t>
                      </a:r>
                      <a:endParaRPr lang="ru-RU" sz="1200" dirty="0">
                        <a:effectLst/>
                      </a:endParaRPr>
                    </a:p>
                    <a:p>
                      <a:pPr algn="ctr">
                        <a:lnSpc>
                          <a:spcPct val="150000"/>
                        </a:lnSpc>
                        <a:spcAft>
                          <a:spcPts val="0"/>
                        </a:spcAft>
                      </a:pPr>
                      <a:r>
                        <a:rPr lang="ru-RU" sz="1400" dirty="0">
                          <a:effectLst/>
                        </a:rPr>
                        <a:t>6-8</a:t>
                      </a:r>
                      <a:endParaRPr lang="ru-RU" sz="1200" dirty="0">
                        <a:effectLst/>
                      </a:endParaRPr>
                    </a:p>
                    <a:p>
                      <a:pPr algn="ctr">
                        <a:lnSpc>
                          <a:spcPct val="150000"/>
                        </a:lnSpc>
                        <a:spcAft>
                          <a:spcPts val="0"/>
                        </a:spcAft>
                      </a:pPr>
                      <a:r>
                        <a:rPr lang="ru-RU" sz="1400" dirty="0">
                          <a:effectLst/>
                        </a:rPr>
                        <a:t>3-5</a:t>
                      </a:r>
                      <a:endParaRPr lang="ru-RU" sz="1200" dirty="0">
                        <a:effectLst/>
                      </a:endParaRPr>
                    </a:p>
                    <a:p>
                      <a:pPr algn="ctr">
                        <a:lnSpc>
                          <a:spcPct val="150000"/>
                        </a:lnSpc>
                        <a:spcAft>
                          <a:spcPts val="0"/>
                        </a:spcAft>
                      </a:pPr>
                      <a:r>
                        <a:rPr lang="ru-RU" sz="1400" dirty="0">
                          <a:effectLst/>
                        </a:rPr>
                        <a:t>6-8</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xmlns="" val="11963994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1" y="624109"/>
            <a:ext cx="9675812" cy="4896157"/>
          </a:xfrm>
        </p:spPr>
        <p:txBody>
          <a:bodyPr>
            <a:normAutofit/>
          </a:bodyPr>
          <a:lstStyle/>
          <a:p>
            <a:r>
              <a:rPr lang="ru-RU" sz="2800" dirty="0"/>
              <a:t>Shuningdek CHMUda quyidagi yordamchi jixozlarni xam qabul qilish kerak: arrali kesish dastgoxi, stoldagi parmalash dastgoxi, stoldagi charxlash dastgoxi, gidravlik montaj pressi 49000-98000 N, rezba kesish dastgoxi, belgilash plitasi (15x1,2 m), tiskilari joylashtirilgan chilangarlar verstagi. </a:t>
            </a:r>
          </a:p>
        </p:txBody>
      </p:sp>
    </p:spTree>
    <p:extLst>
      <p:ext uri="{BB962C8B-B14F-4D97-AF65-F5344CB8AC3E}">
        <p14:creationId xmlns:p14="http://schemas.microsoft.com/office/powerpoint/2010/main" xmlns="" val="224931428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591</TotalTime>
  <Words>135</Words>
  <Application>Microsoft Office PowerPoint</Application>
  <PresentationFormat>Произвольный</PresentationFormat>
  <Paragraphs>23</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Wisp</vt:lpstr>
      <vt:lpstr>13-Mavzu: Servis xizmati korxonalarini ishlab chikarish dasturini xisoblari.</vt:lpstr>
      <vt:lpstr>Reja: 1. Yigirish korxonasi bо‘yicha jixozlarni ta’mirlashni ish xajmini xisoblash. 2. Tо‘quv korxonasi bо‘yicha jixozlarni ta’mirlashni ish xajmini xisoblash. 3. Pardozlash korxonasi bо‘yicha jixozlarni ta’mirlashni ish xajmini xisoblash. 4. Chilangarlik-mexanika ustaxonasidagi stanoklar sonini xisoblash. 5. Asosiy metallqirqish jixozlarini gurux bо‘yicha taqsimlash.  </vt:lpstr>
      <vt:lpstr>1. Yigirish korxonasi bо‘yicha jixozlarni ta’mirlashni ish xajmini xisoblash.    Chilangarlik mexanika ustaxonasini (CHMU) ishlab  chiqarish dasturi   CHMU ni ishlab chiqarish dasturi xizmat kо‘rsatish quvvati va texnologik jixozlarni ta’mirlash ish xajmi bо‘yicha ishchi-soatda  aniqlanadi.                                           Yigirish korxonasi bо‘yicha  Yigirish ishlab chiqarishi uchun tо‘qimachilik korxonalarini tajribasi asosida CHMU ni ish xajmi texnologik jixozlarni stanok-soatda ta’mirlash ish xajmidan 25 % miqdorda qabul qilinadi va quyidagi formula asosida xisoblanadi: Tpr=Tr . kv . km . ko bu yerda: Tr – yigirish ishlab chiqarishi jixozlarini ta’mirlash uchun ish xajmi.   kv=1,15 – yordamchi jixozlar uchun zaxira detallarini tayyorlash va tiklashni xisobga olish koeffitsiyenti (kо‘tarish-tashish, santexnika va boshq.).  </vt:lpstr>
      <vt:lpstr>km=1,10 – nostandart jixozlarni tayyorlash va takomillashtirish ishlarini bajarish ish xajmini xisobga oluvchi koeffitsiyent.  ko=1,10…1,15 – tashqi ishlarni bajarishda sarflanadigan ish xajmini xisobga oluvchi koeffitsiyent.       Yigirish korxonasi bо‘yicha ish xajmi xisobi quyidagi formula asosida bajariladi:                                   Trpr= q . n . z bu yerda:  q – texnologik jixozlarni о‘rtacha normativ ish xajmi, ishchi-soat; n – shartli yigirish urchuqlari soni, mingtadan. z – tо‘g‘rilovchi koeffitsiyent (shartli yigirish urchuqlari sonini aniqlovchi). Asosan  z = 1,8 – 1,85.  Yigiruv ishlab chiqarishida stanoklarda bajariluvchi ishlarni xisobga oluvchi ish xajmi:  Tst pr = K . Tpr bu yerda: K=0,15…0,25 – texnologik jixozlarni ta’mirlashdagi ish xajmini xisobga oluvchi stanokda bajariluvchi ishlar xajmi koeffitsiyenti,   </vt:lpstr>
      <vt:lpstr>2. Tо‘quv korxonasi bо‘yicha  Tо‘quv ishlab chiqarishida CHMUni ish xajmi texnologik jixozlarni ta’mirlashdagi ish xajmini 15-25 % qiymatida, stanok-soatda aniqlanadi:                                       Tr tk = qmk . N . ztk bu yerda: Tr tk – tо‘quv ishlab chiqarishida texnologik jixozlarni ta’mirlashdagi keltirilgan ish xajmi;  N – shartli tо‘quv dastgoxlari soni, dona.  qmk – bir dona shartli tо‘quv dastgoxi uchun texnologik jixozlarni ta’mirlashdagi о‘rtacha ish xajmi, ishchi-soat.  ztk – tipini, о‘lchamini va ishlab chiqarish gazlamasi enini xisobga oluvchi koeffitsiyent. Dastgoxlar ATPR-100 va 1200 mm ztk =1,2;  STB-180-1,5 STB-216 z=2,0; STB-250; STB-330 z=2,5.  Tо‘quv ishlab chiqarishida dastgoxlarda bajariluvchi ishlar ish xajmi:                                                                                Tst tk=KTr tk . kv . km . ko Koeffitsiyentla va ish xajmlarini xisobi yigirish ishlab chiqarishidagicha bajariladi.  </vt:lpstr>
      <vt:lpstr>3. Pardozlash korxonasi bо‘yicha    Pardozlash ishlab chiqarishida CHMUni ish xajmi texnologik jixozlarni ta’mirlashdagi ish xajmini 15-25 % qiymatida, stanok-soatda aniqlanadi.   Ish xajmini xisoblash yigiruv va tо‘quv korxonalaridagi kabi amalga oshiriladi.   CHMU dagi umumiy ish xajmi quyidagicha aniqlanadi:     Tobsh = Tst pr + Tst tk + Tst otd.    [dastgox-soat]   Dastgox jixozlar sonini xisobi  CHMUdagi dastgox-jixozlar soni quyidagi formula bо‘yicha xisoblanadi:  </vt:lpstr>
      <vt:lpstr>bu yerda: Tobsh – mexanik ishlov berishdagi ish xajmi, dastgox-soat;         Fq.f.o – jixozlarni xaqiqiy bir yillik ishlash vaqti fondi, soat; m – jixozlarni ishlash smenasi soni; 3 – CHMUda jixozlarni ish bilan ta’minlanish koeffitsiyenti (=0,85)   Sr – jixozlarni xisoblangan soni;  Spr – qabul qilingan jixozlar soni.  CHMUda ishlatiluvchi xisoblab topilgan metallqirqish dastgoxlari soni foizlarda guruxlarga bо‘linadi (jadval 5).  </vt:lpstr>
      <vt:lpstr>Asosiy metallqirqish dastgoxlarini guruxlari bо‘yicha taqsimlanishi          Dastgoxlarni tashlashda ularni quvvatini xisobga olish kerak. Quvvati   45 kvt. Gacha bо‘lgan dastgoxlar 25-30%,  quvvati 4,510 kvt –65 %,  10 kvt da yuqori bо‘lganlar -10%. Qabul qilinadi. 1,2,3,4,14,15,16 – dastgoxlarni tokarlik guruxi; 5,6 – dastgoxlarni yо‘nish guruxi; 7 – dolbej dastgoxi; 20 – rezba kesish dastgoxi; 17,21,22 – dastgoxlarni frezerlik guruxi; 11,13,24 – dastgoxlarni parmalash guruxi. </vt:lpstr>
      <vt:lpstr>Shuningdek CHMUda quyidagi yordamchi jixozlarni xam qabul qilish kerak: arrali kesish dastgoxi, stoldagi parmalash dastgoxi, stoldagi charxlash dastgoxi, gidravlik montaj pressi 49000-98000 N, rezba kesish dastgoxi, belgilash plitasi (15x1,2 m), tiskilari joylashtirilgan chilangarlar verstagi.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13-Mavzu: Servis xizmati korxonalarini ishlab chikarish dasturini xisoblari.</dc:title>
  <dc:creator>Shaxbozbek</dc:creator>
  <cp:lastModifiedBy>LENOVO</cp:lastModifiedBy>
  <cp:revision>3</cp:revision>
  <dcterms:created xsi:type="dcterms:W3CDTF">2019-10-08T15:29:35Z</dcterms:created>
  <dcterms:modified xsi:type="dcterms:W3CDTF">2019-11-07T05:21:10Z</dcterms:modified>
</cp:coreProperties>
</file>