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61" r:id="rId5"/>
    <p:sldId id="260" r:id="rId6"/>
    <p:sldId id="259" r:id="rId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3068902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3850488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2980869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1176071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1243920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202953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1640022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2691637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1900814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272183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6ED2295-B679-4AC2-93A3-7C898FBB542B}"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307405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39423397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6ED2295-B679-4AC2-93A3-7C898FBB542B}"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2952905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31698413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1959290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CF1B83-816A-4A84-B2CD-2FB7AADE346A}"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201064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9CF1B83-816A-4A84-B2CD-2FB7AADE346A}" type="datetimeFigureOut">
              <a:rPr lang="ru-RU" smtClean="0"/>
              <a:pPr/>
              <a:t>07.11.2019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6ED2295-B679-4AC2-93A3-7C898FBB542B}" type="slidenum">
              <a:rPr lang="ru-RU" smtClean="0"/>
              <a:pPr/>
              <a:t>‹#›</a:t>
            </a:fld>
            <a:endParaRPr lang="ru-RU"/>
          </a:p>
        </p:txBody>
      </p:sp>
    </p:spTree>
    <p:extLst>
      <p:ext uri="{BB962C8B-B14F-4D97-AF65-F5344CB8AC3E}">
        <p14:creationId xmlns:p14="http://schemas.microsoft.com/office/powerpoint/2010/main" xmlns="" val="695950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9114" y="1798820"/>
            <a:ext cx="10485281" cy="3237875"/>
          </a:xfrm>
        </p:spPr>
        <p:txBody>
          <a:bodyPr>
            <a:normAutofit fontScale="90000"/>
          </a:bodyPr>
          <a:lstStyle/>
          <a:p>
            <a:pPr algn="ctr"/>
            <a:r>
              <a:rPr lang="en-US" b="1" dirty="0">
                <a:solidFill>
                  <a:srgbClr val="FF0000"/>
                </a:solidFill>
              </a:rPr>
              <a:t>14-m</a:t>
            </a:r>
            <a:r>
              <a:rPr lang="uz-Cyrl-UZ" b="1" dirty="0">
                <a:solidFill>
                  <a:srgbClr val="FF0000"/>
                </a:solidFill>
              </a:rPr>
              <a:t>avzu</a:t>
            </a:r>
            <a:r>
              <a:rPr lang="uz-Cyrl-UZ" dirty="0">
                <a:solidFill>
                  <a:srgbClr val="FF0000"/>
                </a:solidFill>
              </a:rPr>
              <a:t>: </a:t>
            </a:r>
            <a:r>
              <a:rPr lang="uz-Cyrl-UZ" dirty="0"/>
              <a:t>Korxonalarga servis xizmati ko‘rsatuvchi ishchilarni sonini, chilangarlik ustaxonalarini maydonini xisoblash va ularda jixozlarni </a:t>
            </a:r>
            <a:r>
              <a:rPr lang="uz-Cyrl-UZ" dirty="0" smtClean="0"/>
              <a:t>joylashtirish</a:t>
            </a:r>
            <a:endParaRPr lang="ru-RU" dirty="0"/>
          </a:p>
        </p:txBody>
      </p:sp>
    </p:spTree>
    <p:extLst>
      <p:ext uri="{BB962C8B-B14F-4D97-AF65-F5344CB8AC3E}">
        <p14:creationId xmlns:p14="http://schemas.microsoft.com/office/powerpoint/2010/main" xmlns="" val="2509082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244" y="938904"/>
            <a:ext cx="9900664" cy="5386946"/>
          </a:xfrm>
        </p:spPr>
        <p:txBody>
          <a:bodyPr>
            <a:normAutofit/>
          </a:bodyPr>
          <a:lstStyle/>
          <a:p>
            <a:pPr algn="ctr"/>
            <a:r>
              <a:rPr lang="en-US" b="1" dirty="0" err="1"/>
              <a:t>Reja</a:t>
            </a:r>
            <a:r>
              <a:rPr lang="en-US" b="1" dirty="0"/>
              <a:t>:</a:t>
            </a:r>
            <a:r>
              <a:rPr lang="ru-RU" b="1" dirty="0"/>
              <a:t/>
            </a:r>
            <a:br>
              <a:rPr lang="ru-RU" b="1" dirty="0"/>
            </a:br>
            <a:r>
              <a:rPr lang="en-US" dirty="0" smtClean="0"/>
              <a:t>1</a:t>
            </a:r>
            <a:r>
              <a:rPr lang="en-US" dirty="0"/>
              <a:t>. </a:t>
            </a:r>
            <a:r>
              <a:rPr lang="en-US" dirty="0" err="1"/>
              <a:t>Chilangarlik</a:t>
            </a:r>
            <a:r>
              <a:rPr lang="en-US" dirty="0"/>
              <a:t> </a:t>
            </a:r>
            <a:r>
              <a:rPr lang="en-US" dirty="0" err="1"/>
              <a:t>mexanika</a:t>
            </a:r>
            <a:r>
              <a:rPr lang="en-US" dirty="0"/>
              <a:t> </a:t>
            </a:r>
            <a:r>
              <a:rPr lang="en-US" dirty="0" err="1"/>
              <a:t>ustaxonasida</a:t>
            </a:r>
            <a:r>
              <a:rPr lang="en-US" dirty="0"/>
              <a:t> (CHMU) </a:t>
            </a:r>
            <a:r>
              <a:rPr lang="en-US" dirty="0" err="1"/>
              <a:t>stanochniklar</a:t>
            </a:r>
            <a:r>
              <a:rPr lang="en-US" dirty="0"/>
              <a:t> </a:t>
            </a:r>
            <a:r>
              <a:rPr lang="en-US" dirty="0" err="1"/>
              <a:t>sonini</a:t>
            </a:r>
            <a:r>
              <a:rPr lang="en-US" dirty="0"/>
              <a:t> </a:t>
            </a:r>
            <a:r>
              <a:rPr lang="en-US" dirty="0" err="1"/>
              <a:t>xisoblash</a:t>
            </a:r>
            <a:r>
              <a:rPr lang="en-US" dirty="0"/>
              <a:t>. </a:t>
            </a:r>
            <a:r>
              <a:rPr lang="ru-RU" dirty="0"/>
              <a:t/>
            </a:r>
            <a:br>
              <a:rPr lang="ru-RU" dirty="0"/>
            </a:br>
            <a:r>
              <a:rPr lang="en-US" dirty="0" smtClean="0"/>
              <a:t>2</a:t>
            </a:r>
            <a:r>
              <a:rPr lang="en-US" dirty="0"/>
              <a:t>. </a:t>
            </a:r>
            <a:r>
              <a:rPr lang="en-US" dirty="0" err="1"/>
              <a:t>Chilangarla</a:t>
            </a:r>
            <a:r>
              <a:rPr lang="en-US" dirty="0"/>
              <a:t> </a:t>
            </a:r>
            <a:r>
              <a:rPr lang="en-US" dirty="0" err="1"/>
              <a:t>sonini</a:t>
            </a:r>
            <a:r>
              <a:rPr lang="en-US" dirty="0"/>
              <a:t> </a:t>
            </a:r>
            <a:r>
              <a:rPr lang="en-US" dirty="0" err="1"/>
              <a:t>xisoblash</a:t>
            </a:r>
            <a:r>
              <a:rPr lang="en-US" dirty="0"/>
              <a:t>.</a:t>
            </a:r>
            <a:r>
              <a:rPr lang="ru-RU" dirty="0"/>
              <a:t/>
            </a:r>
            <a:br>
              <a:rPr lang="ru-RU" dirty="0"/>
            </a:br>
            <a:r>
              <a:rPr lang="en-US" dirty="0" smtClean="0"/>
              <a:t>3</a:t>
            </a:r>
            <a:r>
              <a:rPr lang="en-US" dirty="0"/>
              <a:t>. CHMU </a:t>
            </a:r>
            <a:r>
              <a:rPr lang="en-US" dirty="0" err="1"/>
              <a:t>maydoni</a:t>
            </a:r>
            <a:r>
              <a:rPr lang="en-US" dirty="0"/>
              <a:t> </a:t>
            </a:r>
            <a:r>
              <a:rPr lang="en-US" dirty="0" err="1"/>
              <a:t>yuzasini</a:t>
            </a:r>
            <a:r>
              <a:rPr lang="en-US" dirty="0"/>
              <a:t> </a:t>
            </a:r>
            <a:r>
              <a:rPr lang="en-US" dirty="0" err="1"/>
              <a:t>xisoblash</a:t>
            </a:r>
            <a:r>
              <a:rPr lang="en-US" dirty="0"/>
              <a:t>.</a:t>
            </a:r>
            <a:r>
              <a:rPr lang="ru-RU" dirty="0"/>
              <a:t/>
            </a:r>
            <a:br>
              <a:rPr lang="ru-RU" dirty="0"/>
            </a:br>
            <a:r>
              <a:rPr lang="uz-Latn-UZ" dirty="0"/>
              <a:t>4</a:t>
            </a:r>
            <a:r>
              <a:rPr lang="en-US" dirty="0" smtClean="0"/>
              <a:t>. </a:t>
            </a:r>
            <a:r>
              <a:rPr lang="en-US" dirty="0"/>
              <a:t>CHMU da </a:t>
            </a:r>
            <a:r>
              <a:rPr lang="en-US" dirty="0" err="1"/>
              <a:t>jixozlarni</a:t>
            </a:r>
            <a:r>
              <a:rPr lang="en-US" dirty="0"/>
              <a:t> </a:t>
            </a:r>
            <a:r>
              <a:rPr lang="en-US" dirty="0" err="1"/>
              <a:t>joylashtirish</a:t>
            </a:r>
            <a:endParaRPr lang="ru-RU" dirty="0"/>
          </a:p>
        </p:txBody>
      </p:sp>
    </p:spTree>
    <p:extLst>
      <p:ext uri="{BB962C8B-B14F-4D97-AF65-F5344CB8AC3E}">
        <p14:creationId xmlns:p14="http://schemas.microsoft.com/office/powerpoint/2010/main" xmlns="" val="1361831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3928" y="264346"/>
            <a:ext cx="9885674" cy="6121464"/>
          </a:xfrm>
        </p:spPr>
        <p:txBody>
          <a:bodyPr>
            <a:normAutofit/>
          </a:bodyPr>
          <a:lstStyle/>
          <a:p>
            <a:r>
              <a:rPr lang="en-US" sz="2400" b="1" dirty="0"/>
              <a:t>1.Chilangarlik </a:t>
            </a:r>
            <a:r>
              <a:rPr lang="en-US" sz="2400" b="1" dirty="0" err="1"/>
              <a:t>mexanika</a:t>
            </a:r>
            <a:r>
              <a:rPr lang="en-US" sz="2400" b="1" dirty="0"/>
              <a:t> </a:t>
            </a:r>
            <a:r>
              <a:rPr lang="en-US" sz="2400" b="1" dirty="0" err="1"/>
              <a:t>ustaxonasidagi</a:t>
            </a:r>
            <a:r>
              <a:rPr lang="en-US" sz="2400" b="1" dirty="0"/>
              <a:t> </a:t>
            </a:r>
            <a:r>
              <a:rPr lang="en-US" sz="2400" b="1" dirty="0" err="1"/>
              <a:t>ishchilar</a:t>
            </a:r>
            <a:r>
              <a:rPr lang="en-US" sz="2400" b="1" dirty="0"/>
              <a:t> </a:t>
            </a:r>
            <a:r>
              <a:rPr lang="en-US" sz="2400" b="1" dirty="0" err="1"/>
              <a:t>soni</a:t>
            </a:r>
            <a:r>
              <a:rPr lang="ru-RU" sz="2400" dirty="0"/>
              <a:t/>
            </a:r>
            <a:br>
              <a:rPr lang="ru-RU" sz="2400" dirty="0"/>
            </a:br>
            <a:r>
              <a:rPr lang="en-US" sz="2400" dirty="0" err="1"/>
              <a:t>CHMUda</a:t>
            </a:r>
            <a:r>
              <a:rPr lang="en-US" sz="2400" dirty="0"/>
              <a:t> </a:t>
            </a:r>
            <a:r>
              <a:rPr lang="en-US" sz="2400" dirty="0" err="1"/>
              <a:t>metallqirqish</a:t>
            </a:r>
            <a:r>
              <a:rPr lang="en-US" sz="2400" dirty="0"/>
              <a:t> </a:t>
            </a:r>
            <a:r>
              <a:rPr lang="en-US" sz="2400" dirty="0" err="1"/>
              <a:t>dastgoxlarida</a:t>
            </a:r>
            <a:r>
              <a:rPr lang="en-US" sz="2400" dirty="0"/>
              <a:t> </a:t>
            </a:r>
            <a:r>
              <a:rPr lang="en-US" sz="2400" dirty="0" err="1"/>
              <a:t>ishlovchi</a:t>
            </a:r>
            <a:r>
              <a:rPr lang="en-US" sz="2400" dirty="0"/>
              <a:t> </a:t>
            </a:r>
            <a:r>
              <a:rPr lang="en-US" sz="2400" dirty="0" err="1"/>
              <a:t>ishchilar</a:t>
            </a:r>
            <a:r>
              <a:rPr lang="en-US" sz="2400" dirty="0"/>
              <a:t> </a:t>
            </a:r>
            <a:r>
              <a:rPr lang="en-US" sz="2400" dirty="0" err="1"/>
              <a:t>soni</a:t>
            </a:r>
            <a:r>
              <a:rPr lang="en-US" sz="2400" dirty="0"/>
              <a:t> </a:t>
            </a:r>
            <a:r>
              <a:rPr lang="en-US" sz="2400" dirty="0" err="1"/>
              <a:t>quyidagi</a:t>
            </a:r>
            <a:r>
              <a:rPr lang="en-US" sz="2400" dirty="0"/>
              <a:t> formula b</a:t>
            </a:r>
            <a:r>
              <a:rPr lang="ru-RU" sz="2400" dirty="0"/>
              <a:t>о</a:t>
            </a:r>
            <a:r>
              <a:rPr lang="en-US" sz="2400" dirty="0"/>
              <a:t>‘</a:t>
            </a:r>
            <a:r>
              <a:rPr lang="en-US" sz="2400" dirty="0" err="1"/>
              <a:t>yicha</a:t>
            </a:r>
            <a:r>
              <a:rPr lang="en-US" sz="2400" dirty="0"/>
              <a:t> </a:t>
            </a:r>
            <a:r>
              <a:rPr lang="en-US" sz="2400" dirty="0" err="1"/>
              <a:t>xisoblanadi</a:t>
            </a:r>
            <a:r>
              <a:rPr lang="en-US" sz="2400" dirty="0"/>
              <a:t>:</a:t>
            </a:r>
            <a:r>
              <a:rPr lang="ru-RU" sz="2400" dirty="0"/>
              <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smtClean="0"/>
              <a:t/>
            </a:r>
            <a:br>
              <a:rPr lang="uz-Latn-UZ" sz="2400" dirty="0" smtClean="0"/>
            </a:br>
            <a:r>
              <a:rPr lang="uz-Latn-UZ" sz="2400" dirty="0"/>
              <a:t/>
            </a:r>
            <a:br>
              <a:rPr lang="uz-Latn-UZ" sz="2400" dirty="0"/>
            </a:br>
            <a:r>
              <a:rPr lang="en-US" sz="2400" dirty="0" err="1" smtClean="0"/>
              <a:t>bu</a:t>
            </a:r>
            <a:r>
              <a:rPr lang="en-US" sz="2400" dirty="0" smtClean="0"/>
              <a:t> </a:t>
            </a:r>
            <a:r>
              <a:rPr lang="en-US" sz="2400" dirty="0" err="1"/>
              <a:t>yerda</a:t>
            </a:r>
            <a:r>
              <a:rPr lang="en-US" sz="2400" dirty="0"/>
              <a:t>: </a:t>
            </a:r>
            <a:r>
              <a:rPr lang="en-US" sz="2400" dirty="0" err="1"/>
              <a:t>R</a:t>
            </a:r>
            <a:r>
              <a:rPr lang="en-US" sz="2400" baseline="-25000" dirty="0" err="1"/>
              <a:t>st</a:t>
            </a:r>
            <a:r>
              <a:rPr lang="en-US" sz="2400" dirty="0"/>
              <a:t> – </a:t>
            </a:r>
            <a:r>
              <a:rPr lang="en-US" sz="2400" dirty="0" err="1"/>
              <a:t>metallqirqish</a:t>
            </a:r>
            <a:r>
              <a:rPr lang="en-US" sz="2400" dirty="0"/>
              <a:t> </a:t>
            </a:r>
            <a:r>
              <a:rPr lang="en-US" sz="2400" dirty="0" err="1"/>
              <a:t>dastgoxlarida</a:t>
            </a:r>
            <a:r>
              <a:rPr lang="en-US" sz="2400" dirty="0"/>
              <a:t> </a:t>
            </a:r>
            <a:r>
              <a:rPr lang="en-US" sz="2400" dirty="0" err="1"/>
              <a:t>ishlovchi</a:t>
            </a:r>
            <a:r>
              <a:rPr lang="en-US" sz="2400" dirty="0"/>
              <a:t> </a:t>
            </a:r>
            <a:r>
              <a:rPr lang="en-US" sz="2400" dirty="0" err="1"/>
              <a:t>ishchilar</a:t>
            </a:r>
            <a:r>
              <a:rPr lang="en-US" sz="2400" dirty="0"/>
              <a:t> </a:t>
            </a:r>
            <a:r>
              <a:rPr lang="en-US" sz="2400" dirty="0" err="1"/>
              <a:t>soni</a:t>
            </a:r>
            <a:r>
              <a:rPr lang="en-US" sz="2400" dirty="0"/>
              <a:t>; </a:t>
            </a:r>
            <a:r>
              <a:rPr lang="ru-RU" sz="2400" dirty="0"/>
              <a:t/>
            </a:r>
            <a:br>
              <a:rPr lang="ru-RU" sz="2400" dirty="0"/>
            </a:br>
            <a:r>
              <a:rPr lang="en-US" sz="2400" dirty="0"/>
              <a:t>       </a:t>
            </a:r>
            <a:r>
              <a:rPr lang="en-US" sz="2400" dirty="0" err="1"/>
              <a:t>F</a:t>
            </a:r>
            <a:r>
              <a:rPr lang="en-US" sz="2400" baseline="-25000" dirty="0" err="1"/>
              <a:t>q.f.o</a:t>
            </a:r>
            <a:r>
              <a:rPr lang="en-US" sz="2400" baseline="-25000" dirty="0"/>
              <a:t>.</a:t>
            </a:r>
            <a:r>
              <a:rPr lang="en-US" sz="2400" dirty="0"/>
              <a:t> – </a:t>
            </a:r>
            <a:r>
              <a:rPr lang="en-US" sz="2400" dirty="0" err="1"/>
              <a:t>jixozlarni</a:t>
            </a:r>
            <a:r>
              <a:rPr lang="en-US" sz="2400" dirty="0"/>
              <a:t> </a:t>
            </a:r>
            <a:r>
              <a:rPr lang="en-US" sz="2400" dirty="0" err="1"/>
              <a:t>xaqiqiy</a:t>
            </a:r>
            <a:r>
              <a:rPr lang="en-US" sz="2400" dirty="0"/>
              <a:t> </a:t>
            </a:r>
            <a:r>
              <a:rPr lang="en-US" sz="2400" dirty="0" err="1"/>
              <a:t>yillik</a:t>
            </a:r>
            <a:r>
              <a:rPr lang="en-US" sz="2400" dirty="0"/>
              <a:t> </a:t>
            </a:r>
            <a:r>
              <a:rPr lang="en-US" sz="2400" dirty="0" err="1"/>
              <a:t>ish</a:t>
            </a:r>
            <a:r>
              <a:rPr lang="en-US" sz="2400" dirty="0"/>
              <a:t> </a:t>
            </a:r>
            <a:r>
              <a:rPr lang="en-US" sz="2400" dirty="0" err="1"/>
              <a:t>vaqti</a:t>
            </a:r>
            <a:r>
              <a:rPr lang="en-US" sz="2400" dirty="0"/>
              <a:t> </a:t>
            </a:r>
            <a:r>
              <a:rPr lang="en-US" sz="2400" dirty="0" err="1"/>
              <a:t>fondi</a:t>
            </a:r>
            <a:r>
              <a:rPr lang="en-US" sz="2400" dirty="0"/>
              <a:t>;</a:t>
            </a:r>
            <a:r>
              <a:rPr lang="ru-RU" sz="2400" dirty="0"/>
              <a:t/>
            </a:r>
            <a:br>
              <a:rPr lang="ru-RU" sz="2400" dirty="0"/>
            </a:br>
            <a:r>
              <a:rPr lang="en-US" sz="2400" dirty="0"/>
              <a:t>       m – CHMU da </a:t>
            </a:r>
            <a:r>
              <a:rPr lang="en-US" sz="2400" dirty="0" err="1"/>
              <a:t>jixozlarni</a:t>
            </a:r>
            <a:r>
              <a:rPr lang="en-US" sz="2400" dirty="0"/>
              <a:t> </a:t>
            </a:r>
            <a:r>
              <a:rPr lang="en-US" sz="2400" dirty="0" err="1"/>
              <a:t>ishlash</a:t>
            </a:r>
            <a:r>
              <a:rPr lang="en-US" sz="2400" dirty="0"/>
              <a:t> </a:t>
            </a:r>
            <a:r>
              <a:rPr lang="en-US" sz="2400" dirty="0" err="1"/>
              <a:t>ish</a:t>
            </a:r>
            <a:r>
              <a:rPr lang="en-US" sz="2400" dirty="0"/>
              <a:t> </a:t>
            </a:r>
            <a:r>
              <a:rPr lang="en-US" sz="2400" dirty="0" err="1"/>
              <a:t>smenasi</a:t>
            </a:r>
            <a:r>
              <a:rPr lang="en-US" sz="2400" dirty="0"/>
              <a:t>;</a:t>
            </a:r>
            <a:r>
              <a:rPr lang="ru-RU" sz="2400" dirty="0"/>
              <a:t/>
            </a:r>
            <a:br>
              <a:rPr lang="ru-RU" sz="2400" dirty="0"/>
            </a:br>
            <a:r>
              <a:rPr lang="en-US" sz="2400" dirty="0"/>
              <a:t>       </a:t>
            </a:r>
            <a:r>
              <a:rPr lang="ru-RU" sz="2400" dirty="0">
                <a:sym typeface="Symbol" panose="05050102010706020507" pitchFamily="18" charset="2"/>
              </a:rPr>
              <a:t></a:t>
            </a:r>
            <a:r>
              <a:rPr lang="en-US" sz="2400" dirty="0"/>
              <a:t> - </a:t>
            </a:r>
            <a:r>
              <a:rPr lang="en-US" sz="2400" dirty="0" err="1"/>
              <a:t>jixozlarni</a:t>
            </a:r>
            <a:r>
              <a:rPr lang="en-US" sz="2400" dirty="0"/>
              <a:t> </a:t>
            </a:r>
            <a:r>
              <a:rPr lang="en-US" sz="2400" dirty="0" err="1"/>
              <a:t>yuklanish</a:t>
            </a:r>
            <a:r>
              <a:rPr lang="en-US" sz="2400" dirty="0"/>
              <a:t> </a:t>
            </a:r>
            <a:r>
              <a:rPr lang="en-US" sz="2400" dirty="0" err="1"/>
              <a:t>koeffitsiyenti</a:t>
            </a:r>
            <a:r>
              <a:rPr lang="en-US" sz="2400" dirty="0"/>
              <a:t>;</a:t>
            </a:r>
            <a:r>
              <a:rPr lang="ru-RU" sz="2400" dirty="0"/>
              <a:t/>
            </a:r>
            <a:br>
              <a:rPr lang="ru-RU" sz="2400" dirty="0"/>
            </a:br>
            <a:r>
              <a:rPr lang="en-US" sz="2400" dirty="0"/>
              <a:t>       </a:t>
            </a:r>
            <a:r>
              <a:rPr lang="en-US" sz="2400" dirty="0" err="1"/>
              <a:t>F</a:t>
            </a:r>
            <a:r>
              <a:rPr lang="en-US" sz="2400" baseline="-25000" dirty="0" err="1"/>
              <a:t>q.f.r</a:t>
            </a:r>
            <a:r>
              <a:rPr lang="en-US" sz="2400" baseline="-25000" dirty="0"/>
              <a:t>.</a:t>
            </a:r>
            <a:r>
              <a:rPr lang="en-US" sz="2400" dirty="0"/>
              <a:t> – </a:t>
            </a:r>
            <a:r>
              <a:rPr lang="en-US" sz="2400" dirty="0" err="1"/>
              <a:t>ishchilarni</a:t>
            </a:r>
            <a:r>
              <a:rPr lang="en-US" sz="2400" dirty="0"/>
              <a:t> </a:t>
            </a:r>
            <a:r>
              <a:rPr lang="en-US" sz="2400" dirty="0" err="1"/>
              <a:t>xaqiqiy</a:t>
            </a:r>
            <a:r>
              <a:rPr lang="en-US" sz="2400" dirty="0"/>
              <a:t> </a:t>
            </a:r>
            <a:r>
              <a:rPr lang="en-US" sz="2400" dirty="0" err="1"/>
              <a:t>yillik</a:t>
            </a:r>
            <a:r>
              <a:rPr lang="en-US" sz="2400" dirty="0"/>
              <a:t> </a:t>
            </a:r>
            <a:r>
              <a:rPr lang="en-US" sz="2400" dirty="0" err="1"/>
              <a:t>ish</a:t>
            </a:r>
            <a:r>
              <a:rPr lang="en-US" sz="2400" dirty="0"/>
              <a:t> </a:t>
            </a:r>
            <a:r>
              <a:rPr lang="en-US" sz="2400" dirty="0" err="1"/>
              <a:t>vaqti</a:t>
            </a:r>
            <a:r>
              <a:rPr lang="en-US" sz="2400" dirty="0"/>
              <a:t> </a:t>
            </a:r>
            <a:r>
              <a:rPr lang="en-US" sz="2400" dirty="0" err="1"/>
              <a:t>fondi</a:t>
            </a:r>
            <a:r>
              <a:rPr lang="en-US" sz="2400" dirty="0"/>
              <a:t>;</a:t>
            </a:r>
            <a:r>
              <a:rPr lang="ru-RU" sz="2400" dirty="0"/>
              <a:t/>
            </a:r>
            <a:br>
              <a:rPr lang="ru-RU" sz="2400" dirty="0"/>
            </a:br>
            <a:r>
              <a:rPr lang="en-US" sz="2400" dirty="0"/>
              <a:t>       m</a:t>
            </a:r>
            <a:r>
              <a:rPr lang="en-US" sz="2400" baseline="-25000" dirty="0"/>
              <a:t>1</a:t>
            </a:r>
            <a:r>
              <a:rPr lang="en-US" sz="2400" dirty="0"/>
              <a:t> – CHMU da </a:t>
            </a:r>
            <a:r>
              <a:rPr lang="en-US" sz="2400" dirty="0" err="1"/>
              <a:t>ishchilarni</a:t>
            </a:r>
            <a:r>
              <a:rPr lang="en-US" sz="2400" dirty="0"/>
              <a:t> </a:t>
            </a:r>
            <a:r>
              <a:rPr lang="en-US" sz="2400" dirty="0" err="1"/>
              <a:t>ishlash</a:t>
            </a:r>
            <a:r>
              <a:rPr lang="en-US" sz="2400" dirty="0"/>
              <a:t> </a:t>
            </a:r>
            <a:r>
              <a:rPr lang="en-US" sz="2400" dirty="0" err="1"/>
              <a:t>ish</a:t>
            </a:r>
            <a:r>
              <a:rPr lang="en-US" sz="2400" dirty="0"/>
              <a:t> </a:t>
            </a:r>
            <a:r>
              <a:rPr lang="en-US" sz="2400" dirty="0" err="1"/>
              <a:t>smenasi</a:t>
            </a:r>
            <a:r>
              <a:rPr lang="en-US" sz="2400" dirty="0"/>
              <a:t>;</a:t>
            </a:r>
            <a:r>
              <a:rPr lang="ru-RU" sz="2400" dirty="0"/>
              <a:t/>
            </a:r>
            <a:br>
              <a:rPr lang="ru-RU" sz="2400" dirty="0"/>
            </a:br>
            <a:r>
              <a:rPr lang="en-US" sz="2400" dirty="0"/>
              <a:t>       </a:t>
            </a:r>
            <a:r>
              <a:rPr lang="ru-RU" sz="2400" dirty="0">
                <a:sym typeface="Symbol" panose="05050102010706020507" pitchFamily="18" charset="2"/>
              </a:rPr>
              <a:t></a:t>
            </a:r>
            <a:r>
              <a:rPr lang="en-US" sz="2400" dirty="0"/>
              <a:t> - </a:t>
            </a:r>
            <a:r>
              <a:rPr lang="en-US" sz="2400" dirty="0" err="1"/>
              <a:t>ishchilarni</a:t>
            </a:r>
            <a:r>
              <a:rPr lang="en-US" sz="2400" dirty="0"/>
              <a:t> </a:t>
            </a:r>
            <a:r>
              <a:rPr lang="en-US" sz="2400" dirty="0" err="1"/>
              <a:t>ish</a:t>
            </a:r>
            <a:r>
              <a:rPr lang="en-US" sz="2400" dirty="0"/>
              <a:t> </a:t>
            </a:r>
            <a:r>
              <a:rPr lang="en-US" sz="2400" dirty="0" err="1"/>
              <a:t>unumdorligini</a:t>
            </a:r>
            <a:r>
              <a:rPr lang="en-US" sz="2400" dirty="0"/>
              <a:t> </a:t>
            </a:r>
            <a:r>
              <a:rPr lang="en-US" sz="2400" dirty="0" err="1"/>
              <a:t>oshishini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a:t> </a:t>
            </a:r>
            <a:endParaRPr lang="ru-RU" sz="2400" dirty="0"/>
          </a:p>
        </p:txBody>
      </p:sp>
      <p:pic>
        <p:nvPicPr>
          <p:cNvPr id="4" name="Picture 3"/>
          <p:cNvPicPr>
            <a:picLocks noChangeAspect="1"/>
          </p:cNvPicPr>
          <p:nvPr/>
        </p:nvPicPr>
        <p:blipFill>
          <a:blip r:embed="rId2"/>
          <a:stretch>
            <a:fillRect/>
          </a:stretch>
        </p:blipFill>
        <p:spPr>
          <a:xfrm>
            <a:off x="4474983" y="1394939"/>
            <a:ext cx="4203564" cy="1573113"/>
          </a:xfrm>
          <a:prstGeom prst="rect">
            <a:avLst/>
          </a:prstGeom>
        </p:spPr>
      </p:pic>
    </p:spTree>
    <p:extLst>
      <p:ext uri="{BB962C8B-B14F-4D97-AF65-F5344CB8AC3E}">
        <p14:creationId xmlns:p14="http://schemas.microsoft.com/office/powerpoint/2010/main" xmlns="" val="504189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948" y="324305"/>
            <a:ext cx="10140507" cy="5881621"/>
          </a:xfrm>
        </p:spPr>
        <p:txBody>
          <a:bodyPr>
            <a:noAutofit/>
          </a:bodyPr>
          <a:lstStyle/>
          <a:p>
            <a:r>
              <a:rPr lang="en-US" sz="2400" dirty="0"/>
              <a:t>CHMU </a:t>
            </a:r>
            <a:r>
              <a:rPr lang="en-US" sz="2400" dirty="0" err="1"/>
              <a:t>dagi</a:t>
            </a:r>
            <a:r>
              <a:rPr lang="en-US" sz="2400" dirty="0"/>
              <a:t> </a:t>
            </a:r>
            <a:r>
              <a:rPr lang="en-US" sz="2400" dirty="0" err="1"/>
              <a:t>chilangarlarni</a:t>
            </a:r>
            <a:r>
              <a:rPr lang="en-US" sz="2400" dirty="0"/>
              <a:t> </a:t>
            </a:r>
            <a:r>
              <a:rPr lang="en-US" sz="2400" dirty="0" err="1"/>
              <a:t>soni</a:t>
            </a:r>
            <a:r>
              <a:rPr lang="en-US" sz="2400" dirty="0"/>
              <a:t> </a:t>
            </a:r>
            <a:r>
              <a:rPr lang="en-US" sz="2400" dirty="0" err="1"/>
              <a:t>quyidagicha</a:t>
            </a:r>
            <a:r>
              <a:rPr lang="en-US" sz="2400" dirty="0"/>
              <a:t> </a:t>
            </a:r>
            <a:r>
              <a:rPr lang="en-US" sz="2400" dirty="0" err="1"/>
              <a:t>xisoblanadi</a:t>
            </a:r>
            <a:r>
              <a:rPr lang="en-US" sz="2400" dirty="0"/>
              <a:t> </a:t>
            </a:r>
            <a:r>
              <a:rPr lang="ru-RU" sz="2400" dirty="0"/>
              <a:t/>
            </a:r>
            <a:br>
              <a:rPr lang="ru-RU" sz="2400" dirty="0"/>
            </a:br>
            <a:r>
              <a:rPr lang="uz-Latn-UZ" sz="2400" dirty="0" smtClean="0"/>
              <a:t>                                             </a:t>
            </a:r>
            <a:r>
              <a:rPr lang="en-US" sz="2400" dirty="0" err="1" smtClean="0"/>
              <a:t>R</a:t>
            </a:r>
            <a:r>
              <a:rPr lang="en-US" sz="2400" baseline="-25000" dirty="0" err="1" smtClean="0"/>
              <a:t>sl</a:t>
            </a:r>
            <a:r>
              <a:rPr lang="en-US" sz="2400" baseline="-25000" dirty="0"/>
              <a:t>.</a:t>
            </a:r>
            <a:r>
              <a:rPr lang="en-US" sz="2400" dirty="0"/>
              <a:t> = a </a:t>
            </a:r>
            <a:r>
              <a:rPr lang="en-US" sz="2400" baseline="30000" dirty="0"/>
              <a:t>.</a:t>
            </a:r>
            <a:r>
              <a:rPr lang="en-US" sz="2400" dirty="0"/>
              <a:t> </a:t>
            </a:r>
            <a:r>
              <a:rPr lang="en-US" sz="2400" dirty="0" err="1"/>
              <a:t>R</a:t>
            </a:r>
            <a:r>
              <a:rPr lang="en-US" sz="2400" baseline="-25000" dirty="0" err="1"/>
              <a:t>st</a:t>
            </a:r>
            <a:r>
              <a:rPr lang="ru-RU" sz="2400" dirty="0"/>
              <a:t/>
            </a:r>
            <a:br>
              <a:rPr lang="ru-RU" sz="2400" dirty="0"/>
            </a:br>
            <a:r>
              <a:rPr lang="en-US" sz="2400" dirty="0" err="1"/>
              <a:t>bu</a:t>
            </a:r>
            <a:r>
              <a:rPr lang="en-US" sz="2400" dirty="0"/>
              <a:t> </a:t>
            </a:r>
            <a:r>
              <a:rPr lang="en-US" sz="2400" dirty="0" err="1"/>
              <a:t>yerda</a:t>
            </a:r>
            <a:r>
              <a:rPr lang="en-US" sz="2400" dirty="0"/>
              <a:t>: </a:t>
            </a:r>
            <a:r>
              <a:rPr lang="en-US" sz="2400" dirty="0" err="1"/>
              <a:t>R</a:t>
            </a:r>
            <a:r>
              <a:rPr lang="en-US" sz="2400" baseline="-25000" dirty="0" err="1"/>
              <a:t>sl</a:t>
            </a:r>
            <a:r>
              <a:rPr lang="en-US" sz="2400" baseline="-25000" dirty="0"/>
              <a:t>.</a:t>
            </a:r>
            <a:r>
              <a:rPr lang="en-US" sz="2400" dirty="0"/>
              <a:t> – </a:t>
            </a:r>
            <a:r>
              <a:rPr lang="en-US" sz="2400" dirty="0" err="1"/>
              <a:t>CHMUdjagi</a:t>
            </a:r>
            <a:r>
              <a:rPr lang="en-US" sz="2400" dirty="0"/>
              <a:t> </a:t>
            </a:r>
            <a:r>
              <a:rPr lang="en-US" sz="2400" dirty="0" err="1"/>
              <a:t>chilangarlar</a:t>
            </a:r>
            <a:r>
              <a:rPr lang="en-US" sz="2400" dirty="0"/>
              <a:t> </a:t>
            </a:r>
            <a:r>
              <a:rPr lang="en-US" sz="2400" dirty="0" err="1"/>
              <a:t>soni</a:t>
            </a:r>
            <a:r>
              <a:rPr lang="en-US" sz="2400" dirty="0"/>
              <a:t>;</a:t>
            </a:r>
            <a:r>
              <a:rPr lang="ru-RU" sz="2400" dirty="0"/>
              <a:t/>
            </a:r>
            <a:br>
              <a:rPr lang="ru-RU" sz="2400" dirty="0"/>
            </a:br>
            <a:r>
              <a:rPr lang="en-US" sz="2400" dirty="0"/>
              <a:t>       a=0,55-0,60 – </a:t>
            </a:r>
            <a:r>
              <a:rPr lang="en-US" sz="2400" dirty="0" err="1"/>
              <a:t>metallqirqish</a:t>
            </a:r>
            <a:r>
              <a:rPr lang="en-US" sz="2400" dirty="0"/>
              <a:t> </a:t>
            </a:r>
            <a:r>
              <a:rPr lang="en-US" sz="2400" dirty="0" err="1"/>
              <a:t>dastgoxlarida</a:t>
            </a:r>
            <a:r>
              <a:rPr lang="en-US" sz="2400" dirty="0"/>
              <a:t> </a:t>
            </a:r>
            <a:r>
              <a:rPr lang="en-US" sz="2400" dirty="0" err="1"/>
              <a:t>ishlovchi</a:t>
            </a:r>
            <a:r>
              <a:rPr lang="en-US" sz="2400" dirty="0"/>
              <a:t> </a:t>
            </a:r>
            <a:r>
              <a:rPr lang="en-US" sz="2400" dirty="0" err="1"/>
              <a:t>ishchilar</a:t>
            </a:r>
            <a:r>
              <a:rPr lang="en-US" sz="2400" dirty="0"/>
              <a:t> </a:t>
            </a:r>
            <a:r>
              <a:rPr lang="en-US" sz="2400" dirty="0" err="1"/>
              <a:t>sonini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a:t>;</a:t>
            </a:r>
            <a:r>
              <a:rPr lang="ru-RU" sz="2400" dirty="0"/>
              <a:t/>
            </a:r>
            <a:br>
              <a:rPr lang="ru-RU" sz="2400" dirty="0"/>
            </a:br>
            <a:r>
              <a:rPr lang="en-US" sz="2400" dirty="0"/>
              <a:t>       </a:t>
            </a:r>
            <a:r>
              <a:rPr lang="en-US" sz="2400" dirty="0" err="1"/>
              <a:t>R</a:t>
            </a:r>
            <a:r>
              <a:rPr lang="en-US" sz="2400" baseline="-25000" dirty="0" err="1"/>
              <a:t>st</a:t>
            </a:r>
            <a:r>
              <a:rPr lang="en-US" sz="2400" dirty="0"/>
              <a:t> – </a:t>
            </a:r>
            <a:r>
              <a:rPr lang="en-US" sz="2400" dirty="0" err="1"/>
              <a:t>metallqirqish</a:t>
            </a:r>
            <a:r>
              <a:rPr lang="en-US" sz="2400" dirty="0"/>
              <a:t> </a:t>
            </a:r>
            <a:r>
              <a:rPr lang="en-US" sz="2400" dirty="0" err="1"/>
              <a:t>dastgoxlarida</a:t>
            </a:r>
            <a:r>
              <a:rPr lang="en-US" sz="2400" dirty="0"/>
              <a:t> </a:t>
            </a:r>
            <a:r>
              <a:rPr lang="en-US" sz="2400" dirty="0" err="1"/>
              <a:t>ishlovchi</a:t>
            </a:r>
            <a:r>
              <a:rPr lang="en-US" sz="2400" dirty="0"/>
              <a:t> </a:t>
            </a:r>
            <a:r>
              <a:rPr lang="en-US" sz="2400" dirty="0" err="1"/>
              <a:t>ishchilar</a:t>
            </a:r>
            <a:r>
              <a:rPr lang="en-US" sz="2400" dirty="0"/>
              <a:t> </a:t>
            </a:r>
            <a:r>
              <a:rPr lang="en-US" sz="2400" dirty="0" err="1"/>
              <a:t>soni</a:t>
            </a:r>
            <a:r>
              <a:rPr lang="en-US" sz="2400" dirty="0"/>
              <a:t>. </a:t>
            </a:r>
            <a:r>
              <a:rPr lang="ru-RU" sz="2400" dirty="0"/>
              <a:t/>
            </a:r>
            <a:br>
              <a:rPr lang="ru-RU" sz="2400" dirty="0"/>
            </a:br>
            <a:r>
              <a:rPr lang="en-US" sz="2400" dirty="0" err="1"/>
              <a:t>CHMUdagi</a:t>
            </a:r>
            <a:r>
              <a:rPr lang="en-US" sz="2400" dirty="0"/>
              <a:t> </a:t>
            </a:r>
            <a:r>
              <a:rPr lang="en-US" sz="2400" dirty="0" err="1"/>
              <a:t>umumiy</a:t>
            </a:r>
            <a:r>
              <a:rPr lang="en-US" sz="2400" dirty="0"/>
              <a:t>	 </a:t>
            </a:r>
            <a:r>
              <a:rPr lang="en-US" sz="2400" dirty="0" err="1"/>
              <a:t>ishchilar</a:t>
            </a:r>
            <a:r>
              <a:rPr lang="en-US" sz="2400" dirty="0"/>
              <a:t> </a:t>
            </a:r>
            <a:r>
              <a:rPr lang="en-US" sz="2400" dirty="0" err="1"/>
              <a:t>soni</a:t>
            </a:r>
            <a:r>
              <a:rPr lang="en-US" sz="2400" dirty="0"/>
              <a:t>:</a:t>
            </a:r>
            <a:r>
              <a:rPr lang="ru-RU" sz="2400" dirty="0"/>
              <a:t/>
            </a:r>
            <a:br>
              <a:rPr lang="ru-RU" sz="2400" dirty="0"/>
            </a:br>
            <a:r>
              <a:rPr lang="uz-Latn-UZ" sz="2400" dirty="0" smtClean="0"/>
              <a:t>                                              </a:t>
            </a:r>
            <a:r>
              <a:rPr lang="en-US" sz="2400" dirty="0" err="1" smtClean="0"/>
              <a:t>R</a:t>
            </a:r>
            <a:r>
              <a:rPr lang="en-US" sz="2400" baseline="-25000" dirty="0" err="1" smtClean="0"/>
              <a:t>obsh</a:t>
            </a:r>
            <a:r>
              <a:rPr lang="en-US" sz="2400" dirty="0" smtClean="0"/>
              <a:t> </a:t>
            </a:r>
            <a:r>
              <a:rPr lang="en-US" sz="2400" dirty="0"/>
              <a:t>= </a:t>
            </a:r>
            <a:r>
              <a:rPr lang="en-US" sz="2400" dirty="0" err="1"/>
              <a:t>R</a:t>
            </a:r>
            <a:r>
              <a:rPr lang="en-US" sz="2400" baseline="-25000" dirty="0" err="1"/>
              <a:t>ct</a:t>
            </a:r>
            <a:r>
              <a:rPr lang="en-US" sz="2400" dirty="0"/>
              <a:t> + </a:t>
            </a:r>
            <a:r>
              <a:rPr lang="en-US" sz="2400" dirty="0" err="1"/>
              <a:t>R</a:t>
            </a:r>
            <a:r>
              <a:rPr lang="en-US" sz="2400" baseline="-25000" dirty="0" err="1"/>
              <a:t>sl</a:t>
            </a:r>
            <a:r>
              <a:rPr lang="en-US" sz="2400" baseline="-25000" dirty="0"/>
              <a:t>.</a:t>
            </a:r>
            <a:r>
              <a:rPr lang="ru-RU" sz="2400" dirty="0"/>
              <a:t/>
            </a:r>
            <a:br>
              <a:rPr lang="ru-RU" sz="2400" dirty="0"/>
            </a:br>
            <a:r>
              <a:rPr lang="en-US" sz="2400" dirty="0" err="1"/>
              <a:t>CHMUni</a:t>
            </a:r>
            <a:r>
              <a:rPr lang="en-US" sz="2400" dirty="0"/>
              <a:t> </a:t>
            </a:r>
            <a:r>
              <a:rPr lang="en-US" sz="2400" dirty="0" err="1"/>
              <a:t>xisoblangan</a:t>
            </a:r>
            <a:r>
              <a:rPr lang="en-US" sz="2400" dirty="0"/>
              <a:t> </a:t>
            </a:r>
            <a:r>
              <a:rPr lang="en-US" sz="2400" dirty="0" err="1"/>
              <a:t>ish</a:t>
            </a:r>
            <a:r>
              <a:rPr lang="en-US" sz="2400" dirty="0"/>
              <a:t> </a:t>
            </a:r>
            <a:r>
              <a:rPr lang="en-US" sz="2400" dirty="0" err="1"/>
              <a:t>maydoni</a:t>
            </a:r>
            <a:r>
              <a:rPr lang="en-US" sz="2400" dirty="0"/>
              <a:t> </a:t>
            </a:r>
            <a:r>
              <a:rPr lang="en-US" sz="2400" dirty="0" err="1"/>
              <a:t>quyidagi</a:t>
            </a:r>
            <a:r>
              <a:rPr lang="en-US" sz="2400" dirty="0"/>
              <a:t> formula b</a:t>
            </a:r>
            <a:r>
              <a:rPr lang="ru-RU" sz="2400" dirty="0"/>
              <a:t>о</a:t>
            </a:r>
            <a:r>
              <a:rPr lang="en-US" sz="2400" dirty="0"/>
              <a:t>‘</a:t>
            </a:r>
            <a:r>
              <a:rPr lang="en-US" sz="2400" dirty="0" err="1"/>
              <a:t>yicha</a:t>
            </a:r>
            <a:r>
              <a:rPr lang="en-US" sz="2400" dirty="0"/>
              <a:t> </a:t>
            </a:r>
            <a:r>
              <a:rPr lang="en-US" sz="2400" dirty="0" err="1"/>
              <a:t>xisoblanadi</a:t>
            </a:r>
            <a:r>
              <a:rPr lang="en-US" sz="2400" dirty="0"/>
              <a:t>: </a:t>
            </a:r>
            <a:r>
              <a:rPr lang="ru-RU" sz="2400" dirty="0"/>
              <a:t/>
            </a:r>
            <a:br>
              <a:rPr lang="ru-RU" sz="2400" dirty="0"/>
            </a:br>
            <a:r>
              <a:rPr lang="uz-Latn-UZ" sz="2400" dirty="0" smtClean="0"/>
              <a:t>                                              </a:t>
            </a:r>
            <a:r>
              <a:rPr lang="en-US" sz="2400" dirty="0" err="1" smtClean="0"/>
              <a:t>F</a:t>
            </a:r>
            <a:r>
              <a:rPr lang="en-US" sz="2400" baseline="-25000" dirty="0" err="1" smtClean="0"/>
              <a:t>rasch</a:t>
            </a:r>
            <a:r>
              <a:rPr lang="en-US" sz="2400" baseline="-25000" dirty="0"/>
              <a:t>.</a:t>
            </a:r>
            <a:r>
              <a:rPr lang="en-US" sz="2400" dirty="0"/>
              <a:t>=S</a:t>
            </a:r>
            <a:r>
              <a:rPr lang="en-US" sz="2400" baseline="30000" dirty="0"/>
              <a:t>.</a:t>
            </a:r>
            <a:r>
              <a:rPr lang="en-US" sz="2400" dirty="0"/>
              <a:t>f</a:t>
            </a:r>
            <a:r>
              <a:rPr lang="en-US" sz="2400" baseline="-25000" dirty="0"/>
              <a:t>1</a:t>
            </a:r>
            <a:r>
              <a:rPr lang="en-US" sz="2400" dirty="0"/>
              <a:t>+R</a:t>
            </a:r>
            <a:r>
              <a:rPr lang="en-US" sz="2400" baseline="-25000" dirty="0"/>
              <a:t>sl.</a:t>
            </a:r>
            <a:r>
              <a:rPr lang="en-US" sz="2400" dirty="0"/>
              <a:t> </a:t>
            </a:r>
            <a:r>
              <a:rPr lang="en-US" sz="2400" baseline="30000" dirty="0"/>
              <a:t>.</a:t>
            </a:r>
            <a:r>
              <a:rPr lang="en-US" sz="2400" dirty="0"/>
              <a:t> f</a:t>
            </a:r>
            <a:r>
              <a:rPr lang="en-US" sz="2400" baseline="-25000" dirty="0"/>
              <a:t>2</a:t>
            </a:r>
            <a:r>
              <a:rPr lang="en-US" sz="2400" dirty="0"/>
              <a:t>  [m</a:t>
            </a:r>
            <a:r>
              <a:rPr lang="en-US" sz="2400" baseline="30000" dirty="0"/>
              <a:t>2</a:t>
            </a:r>
            <a:r>
              <a:rPr lang="en-US" sz="2400" dirty="0"/>
              <a:t>]</a:t>
            </a:r>
            <a:r>
              <a:rPr lang="ru-RU" sz="2400" dirty="0"/>
              <a:t/>
            </a:r>
            <a:br>
              <a:rPr lang="ru-RU" sz="2400" dirty="0"/>
            </a:br>
            <a:r>
              <a:rPr lang="en-US" sz="2400" dirty="0"/>
              <a:t>     </a:t>
            </a:r>
            <a:r>
              <a:rPr lang="en-US" sz="2400" dirty="0" err="1"/>
              <a:t>bu</a:t>
            </a:r>
            <a:r>
              <a:rPr lang="en-US" sz="2400" dirty="0"/>
              <a:t> </a:t>
            </a:r>
            <a:r>
              <a:rPr lang="en-US" sz="2400" dirty="0" err="1"/>
              <a:t>yerda</a:t>
            </a:r>
            <a:r>
              <a:rPr lang="en-US" sz="2400" dirty="0"/>
              <a:t>: </a:t>
            </a:r>
            <a:r>
              <a:rPr lang="en-US" sz="2400" dirty="0" err="1"/>
              <a:t>F</a:t>
            </a:r>
            <a:r>
              <a:rPr lang="en-US" sz="2400" baseline="-25000" dirty="0" err="1"/>
              <a:t>rasch</a:t>
            </a:r>
            <a:r>
              <a:rPr lang="en-US" sz="2400" baseline="-25000" dirty="0"/>
              <a:t>.</a:t>
            </a:r>
            <a:r>
              <a:rPr lang="en-US" sz="2400" dirty="0"/>
              <a:t> – </a:t>
            </a:r>
            <a:r>
              <a:rPr lang="en-US" sz="2400" dirty="0" err="1"/>
              <a:t>CHMUnit</a:t>
            </a:r>
            <a:r>
              <a:rPr lang="en-US" sz="2400" dirty="0"/>
              <a:t> </a:t>
            </a:r>
            <a:r>
              <a:rPr lang="en-US" sz="2400" dirty="0" err="1"/>
              <a:t>xisoblangan</a:t>
            </a:r>
            <a:r>
              <a:rPr lang="en-US" sz="2400" dirty="0"/>
              <a:t> </a:t>
            </a:r>
            <a:r>
              <a:rPr lang="en-US" sz="2400" dirty="0" err="1"/>
              <a:t>ish</a:t>
            </a:r>
            <a:r>
              <a:rPr lang="en-US" sz="2400" dirty="0"/>
              <a:t> </a:t>
            </a:r>
            <a:r>
              <a:rPr lang="en-US" sz="2400" dirty="0" err="1"/>
              <a:t>maydoni</a:t>
            </a:r>
            <a:r>
              <a:rPr lang="en-US" sz="2400" dirty="0"/>
              <a:t>, [m</a:t>
            </a:r>
            <a:r>
              <a:rPr lang="en-US" sz="2400" baseline="30000" dirty="0"/>
              <a:t>2</a:t>
            </a:r>
            <a:r>
              <a:rPr lang="en-US" sz="2400" dirty="0"/>
              <a:t>];</a:t>
            </a:r>
            <a:r>
              <a:rPr lang="ru-RU" sz="2400" dirty="0"/>
              <a:t/>
            </a:r>
            <a:br>
              <a:rPr lang="ru-RU" sz="2400" dirty="0"/>
            </a:br>
            <a:r>
              <a:rPr lang="en-US" sz="2400" dirty="0"/>
              <a:t>       S – </a:t>
            </a:r>
            <a:r>
              <a:rPr lang="en-US" sz="2400" dirty="0" err="1"/>
              <a:t>asosiy</a:t>
            </a:r>
            <a:r>
              <a:rPr lang="en-US" sz="2400" dirty="0"/>
              <a:t> </a:t>
            </a:r>
            <a:r>
              <a:rPr lang="en-US" sz="2400" dirty="0" err="1"/>
              <a:t>mektallqirqish</a:t>
            </a:r>
            <a:r>
              <a:rPr lang="en-US" sz="2400" dirty="0"/>
              <a:t> </a:t>
            </a:r>
            <a:r>
              <a:rPr lang="en-US" sz="2400" dirty="0" err="1"/>
              <a:t>dastgoxlari</a:t>
            </a:r>
            <a:r>
              <a:rPr lang="en-US" sz="2400" dirty="0"/>
              <a:t> </a:t>
            </a:r>
            <a:r>
              <a:rPr lang="en-US" sz="2400" dirty="0" err="1"/>
              <a:t>soni</a:t>
            </a:r>
            <a:r>
              <a:rPr lang="en-US" sz="2400" dirty="0"/>
              <a:t>;</a:t>
            </a:r>
            <a:r>
              <a:rPr lang="ru-RU" sz="2400" dirty="0"/>
              <a:t/>
            </a:r>
            <a:br>
              <a:rPr lang="ru-RU" sz="2400" dirty="0"/>
            </a:br>
            <a:r>
              <a:rPr lang="en-US" sz="2400" dirty="0"/>
              <a:t>      f</a:t>
            </a:r>
            <a:r>
              <a:rPr lang="en-US" sz="2400" baseline="-25000" dirty="0"/>
              <a:t>1</a:t>
            </a:r>
            <a:r>
              <a:rPr lang="en-US" sz="2400" dirty="0"/>
              <a:t> – </a:t>
            </a:r>
            <a:r>
              <a:rPr lang="en-US" sz="2400" dirty="0" err="1"/>
              <a:t>bir</a:t>
            </a:r>
            <a:r>
              <a:rPr lang="en-US" sz="2400" dirty="0"/>
              <a:t> </a:t>
            </a:r>
            <a:r>
              <a:rPr lang="en-US" sz="2400" dirty="0" err="1"/>
              <a:t>dona</a:t>
            </a:r>
            <a:r>
              <a:rPr lang="en-US" sz="2400" dirty="0"/>
              <a:t> </a:t>
            </a:r>
            <a:r>
              <a:rPr lang="en-US" sz="2400" dirty="0" err="1"/>
              <a:t>metallqirqish</a:t>
            </a:r>
            <a:r>
              <a:rPr lang="en-US" sz="2400" dirty="0"/>
              <a:t> </a:t>
            </a:r>
            <a:r>
              <a:rPr lang="en-US" sz="2400" dirty="0" err="1"/>
              <a:t>dastgoxi</a:t>
            </a:r>
            <a:r>
              <a:rPr lang="en-US" sz="2400" dirty="0"/>
              <a:t> </a:t>
            </a:r>
            <a:r>
              <a:rPr lang="en-US" sz="2400" dirty="0" err="1"/>
              <a:t>uchun</a:t>
            </a:r>
            <a:r>
              <a:rPr lang="en-US" sz="2400" dirty="0"/>
              <a:t> </a:t>
            </a:r>
            <a:r>
              <a:rPr lang="en-US" sz="2400" dirty="0" err="1"/>
              <a:t>solishtirma</a:t>
            </a:r>
            <a:r>
              <a:rPr lang="en-US" sz="2400" dirty="0"/>
              <a:t> </a:t>
            </a:r>
            <a:r>
              <a:rPr lang="en-US" sz="2400" dirty="0" err="1"/>
              <a:t>maydon</a:t>
            </a:r>
            <a:r>
              <a:rPr lang="en-US" sz="2400" dirty="0"/>
              <a:t>;</a:t>
            </a:r>
            <a:r>
              <a:rPr lang="ru-RU" sz="2400" dirty="0"/>
              <a:t/>
            </a:r>
            <a:br>
              <a:rPr lang="ru-RU" sz="2400" dirty="0"/>
            </a:br>
            <a:r>
              <a:rPr lang="en-US" sz="2400" dirty="0"/>
              <a:t>      f</a:t>
            </a:r>
            <a:r>
              <a:rPr lang="en-US" sz="2400" baseline="-25000" dirty="0"/>
              <a:t>2</a:t>
            </a:r>
            <a:r>
              <a:rPr lang="en-US" sz="2400" dirty="0"/>
              <a:t> – </a:t>
            </a:r>
            <a:r>
              <a:rPr lang="en-US" sz="2400" dirty="0" err="1"/>
              <a:t>bir</a:t>
            </a:r>
            <a:r>
              <a:rPr lang="en-US" sz="2400" dirty="0"/>
              <a:t> </a:t>
            </a:r>
            <a:r>
              <a:rPr lang="en-US" sz="2400" dirty="0" err="1"/>
              <a:t>ishchi</a:t>
            </a:r>
            <a:r>
              <a:rPr lang="en-US" sz="2400" dirty="0"/>
              <a:t> </a:t>
            </a:r>
            <a:r>
              <a:rPr lang="en-US" sz="2400" dirty="0" err="1"/>
              <a:t>joyi</a:t>
            </a:r>
            <a:r>
              <a:rPr lang="en-US" sz="2400" dirty="0"/>
              <a:t> </a:t>
            </a:r>
            <a:r>
              <a:rPr lang="en-US" sz="2400" dirty="0" err="1"/>
              <a:t>uchun</a:t>
            </a:r>
            <a:r>
              <a:rPr lang="en-US" sz="2400" dirty="0"/>
              <a:t> </a:t>
            </a:r>
            <a:r>
              <a:rPr lang="en-US" sz="2400" dirty="0" err="1"/>
              <a:t>solishtirma</a:t>
            </a:r>
            <a:r>
              <a:rPr lang="en-US" sz="2400" dirty="0"/>
              <a:t> </a:t>
            </a:r>
            <a:r>
              <a:rPr lang="en-US" sz="2400" dirty="0" err="1"/>
              <a:t>maydon</a:t>
            </a:r>
            <a:r>
              <a:rPr lang="en-US" sz="2400" dirty="0"/>
              <a:t>;</a:t>
            </a:r>
            <a:r>
              <a:rPr lang="ru-RU" sz="2400" dirty="0"/>
              <a:t/>
            </a:r>
            <a:br>
              <a:rPr lang="ru-RU" sz="2400" dirty="0"/>
            </a:br>
            <a:r>
              <a:rPr lang="en-US" sz="2400" dirty="0"/>
              <a:t>      R</a:t>
            </a:r>
            <a:r>
              <a:rPr lang="ru-RU" sz="2400" baseline="-25000" dirty="0"/>
              <a:t>sl.</a:t>
            </a:r>
            <a:r>
              <a:rPr lang="ru-RU" sz="2400" dirty="0"/>
              <a:t> – CHMudagi chilangarlar soni.</a:t>
            </a:r>
            <a:br>
              <a:rPr lang="ru-RU" sz="2400" dirty="0"/>
            </a:br>
            <a:endParaRPr lang="ru-RU" sz="2400" dirty="0"/>
          </a:p>
        </p:txBody>
      </p:sp>
    </p:spTree>
    <p:extLst>
      <p:ext uri="{BB962C8B-B14F-4D97-AF65-F5344CB8AC3E}">
        <p14:creationId xmlns:p14="http://schemas.microsoft.com/office/powerpoint/2010/main" xmlns="" val="2718019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7" y="624110"/>
            <a:ext cx="9930645" cy="5941582"/>
          </a:xfrm>
        </p:spPr>
        <p:txBody>
          <a:bodyPr>
            <a:noAutofit/>
          </a:bodyPr>
          <a:lstStyle/>
          <a:p>
            <a:r>
              <a:rPr lang="ru-RU" sz="2400" dirty="0"/>
              <a:t>Quvvati bо‘yicha CHMUda bir metallqirqish dastgoxi uchun mos keluvchi solishtirma maydon</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en-US" sz="2400" dirty="0" err="1" smtClean="0"/>
              <a:t>Bir</a:t>
            </a:r>
            <a:r>
              <a:rPr lang="en-US" sz="2400" dirty="0" smtClean="0"/>
              <a:t> </a:t>
            </a:r>
            <a:r>
              <a:rPr lang="en-US" sz="2400" dirty="0" err="1"/>
              <a:t>ishchi</a:t>
            </a:r>
            <a:r>
              <a:rPr lang="en-US" sz="2400" dirty="0"/>
              <a:t> </a:t>
            </a:r>
            <a:r>
              <a:rPr lang="en-US" sz="2400" dirty="0" err="1"/>
              <a:t>joyi</a:t>
            </a:r>
            <a:r>
              <a:rPr lang="en-US" sz="2400" dirty="0"/>
              <a:t> </a:t>
            </a:r>
            <a:r>
              <a:rPr lang="en-US" sz="2400" dirty="0" err="1"/>
              <a:t>uchun</a:t>
            </a:r>
            <a:r>
              <a:rPr lang="en-US" sz="2400" dirty="0"/>
              <a:t> </a:t>
            </a:r>
            <a:r>
              <a:rPr lang="en-US" sz="2400" dirty="0" err="1"/>
              <a:t>solishtirma</a:t>
            </a:r>
            <a:r>
              <a:rPr lang="en-US" sz="2400" dirty="0"/>
              <a:t> </a:t>
            </a:r>
            <a:r>
              <a:rPr lang="en-US" sz="2400" dirty="0" err="1"/>
              <a:t>maydon</a:t>
            </a:r>
            <a:r>
              <a:rPr lang="en-US" sz="2400" dirty="0"/>
              <a:t>  9-12 m</a:t>
            </a:r>
            <a:r>
              <a:rPr lang="en-US" sz="2400" baseline="30000" dirty="0"/>
              <a:t>2</a:t>
            </a:r>
            <a:r>
              <a:rPr lang="en-US" sz="2400" dirty="0"/>
              <a:t>. </a:t>
            </a:r>
            <a:r>
              <a:rPr lang="en-US" sz="2400" dirty="0" err="1"/>
              <a:t>Bir</a:t>
            </a:r>
            <a:r>
              <a:rPr lang="en-US" sz="2400" dirty="0"/>
              <a:t> </a:t>
            </a:r>
            <a:r>
              <a:rPr lang="en-US" sz="2400" dirty="0" err="1"/>
              <a:t>metallqirqish</a:t>
            </a:r>
            <a:r>
              <a:rPr lang="en-US" sz="2400" dirty="0"/>
              <a:t> </a:t>
            </a:r>
            <a:r>
              <a:rPr lang="en-US" sz="2400" dirty="0" err="1"/>
              <a:t>dastgoxi</a:t>
            </a:r>
            <a:r>
              <a:rPr lang="en-US" sz="2400" dirty="0"/>
              <a:t> </a:t>
            </a:r>
            <a:r>
              <a:rPr lang="en-US" sz="2400" dirty="0" err="1"/>
              <a:t>uchun</a:t>
            </a:r>
            <a:r>
              <a:rPr lang="en-US" sz="2400" dirty="0"/>
              <a:t> </a:t>
            </a:r>
            <a:r>
              <a:rPr lang="en-US" sz="2400" dirty="0" err="1"/>
              <a:t>solishtirma</a:t>
            </a:r>
            <a:r>
              <a:rPr lang="en-US" sz="2400" dirty="0"/>
              <a:t> </a:t>
            </a:r>
            <a:r>
              <a:rPr lang="en-US" sz="2400" dirty="0" err="1"/>
              <a:t>maydon</a:t>
            </a:r>
            <a:r>
              <a:rPr lang="en-US" sz="2400" dirty="0"/>
              <a:t>  18-22 m</a:t>
            </a:r>
            <a:r>
              <a:rPr lang="en-US" sz="2400" baseline="30000" dirty="0"/>
              <a:t>2</a:t>
            </a:r>
            <a:r>
              <a:rPr lang="en-US" sz="2400" dirty="0"/>
              <a:t>. </a:t>
            </a:r>
            <a:r>
              <a:rPr lang="ru-RU" sz="2400" dirty="0"/>
              <a:t/>
            </a:r>
            <a:br>
              <a:rPr lang="ru-RU" sz="2400" dirty="0"/>
            </a:br>
            <a:r>
              <a:rPr lang="en-US" sz="2400" dirty="0" err="1"/>
              <a:t>Ustaxonani</a:t>
            </a:r>
            <a:r>
              <a:rPr lang="en-US" sz="2400" dirty="0"/>
              <a:t> </a:t>
            </a:r>
            <a:r>
              <a:rPr lang="en-US" sz="2400" dirty="0" err="1"/>
              <a:t>xaqiqiy</a:t>
            </a:r>
            <a:r>
              <a:rPr lang="en-US" sz="2400" dirty="0"/>
              <a:t> </a:t>
            </a:r>
            <a:r>
              <a:rPr lang="en-US" sz="2400" dirty="0" err="1"/>
              <a:t>maydoni</a:t>
            </a:r>
            <a:r>
              <a:rPr lang="en-US" sz="2400" dirty="0"/>
              <a:t> </a:t>
            </a:r>
            <a:r>
              <a:rPr lang="en-US" sz="2400" dirty="0" err="1"/>
              <a:t>unda</a:t>
            </a:r>
            <a:r>
              <a:rPr lang="en-US" sz="2400" dirty="0"/>
              <a:t> </a:t>
            </a:r>
            <a:r>
              <a:rPr lang="en-US" sz="2400" dirty="0" err="1"/>
              <a:t>jixozlarni</a:t>
            </a:r>
            <a:r>
              <a:rPr lang="en-US" sz="2400" dirty="0"/>
              <a:t> </a:t>
            </a:r>
            <a:r>
              <a:rPr lang="en-US" sz="2400" dirty="0" err="1"/>
              <a:t>va</a:t>
            </a:r>
            <a:r>
              <a:rPr lang="en-US" sz="2400" dirty="0"/>
              <a:t> </a:t>
            </a:r>
            <a:r>
              <a:rPr lang="en-US" sz="2400" dirty="0" err="1"/>
              <a:t>inventarlarni</a:t>
            </a:r>
            <a:r>
              <a:rPr lang="en-US" sz="2400" dirty="0"/>
              <a:t> </a:t>
            </a:r>
            <a:r>
              <a:rPr lang="en-US" sz="2400" dirty="0" err="1"/>
              <a:t>joylashtirgandan</a:t>
            </a:r>
            <a:r>
              <a:rPr lang="en-US" sz="2400" dirty="0"/>
              <a:t> </a:t>
            </a:r>
            <a:r>
              <a:rPr lang="en-US" sz="2400" dirty="0" err="1"/>
              <a:t>keyin</a:t>
            </a:r>
            <a:r>
              <a:rPr lang="en-US" sz="2400" dirty="0"/>
              <a:t> </a:t>
            </a:r>
            <a:r>
              <a:rPr lang="en-US" sz="2400" dirty="0" err="1"/>
              <a:t>aniqlanadi</a:t>
            </a:r>
            <a:r>
              <a:rPr lang="en-US" sz="2400" dirty="0"/>
              <a:t>. </a:t>
            </a:r>
            <a:r>
              <a:rPr lang="ru-RU" sz="2400" dirty="0"/>
              <a:t/>
            </a:r>
            <a:br>
              <a:rPr lang="ru-RU" sz="2400" dirty="0"/>
            </a:br>
            <a:r>
              <a:rPr lang="en-US" sz="2400" b="1" dirty="0"/>
              <a:t>                </a:t>
            </a:r>
            <a:r>
              <a:rPr lang="en-US" sz="2400" b="1" dirty="0" smtClean="0"/>
              <a:t>2</a:t>
            </a:r>
            <a:r>
              <a:rPr lang="en-US" sz="2400" b="1" dirty="0"/>
              <a:t>. </a:t>
            </a:r>
            <a:r>
              <a:rPr lang="en-US" sz="2400" b="1" dirty="0" err="1"/>
              <a:t>Ustaxonada</a:t>
            </a:r>
            <a:r>
              <a:rPr lang="en-US" sz="2400" b="1" dirty="0"/>
              <a:t> </a:t>
            </a:r>
            <a:r>
              <a:rPr lang="en-US" sz="2400" b="1" dirty="0" err="1"/>
              <a:t>metall</a:t>
            </a:r>
            <a:r>
              <a:rPr lang="en-US" sz="2400" b="1" dirty="0"/>
              <a:t> </a:t>
            </a:r>
            <a:r>
              <a:rPr lang="en-US" sz="2400" b="1" dirty="0" err="1"/>
              <a:t>qirqish</a:t>
            </a:r>
            <a:r>
              <a:rPr lang="en-US" sz="2400" b="1" dirty="0"/>
              <a:t> </a:t>
            </a:r>
            <a:r>
              <a:rPr lang="en-US" sz="2400" b="1" dirty="0" err="1"/>
              <a:t>dastgoxlarini</a:t>
            </a:r>
            <a:r>
              <a:rPr lang="en-US" sz="2400" b="1" dirty="0"/>
              <a:t> </a:t>
            </a:r>
            <a:r>
              <a:rPr lang="en-US" sz="2400" b="1" dirty="0" err="1"/>
              <a:t>joylashtirish</a:t>
            </a:r>
            <a:r>
              <a:rPr lang="en-US" sz="2400" b="1" dirty="0"/>
              <a:t> </a:t>
            </a:r>
            <a:r>
              <a:rPr lang="ru-RU" sz="2400" b="1" dirty="0"/>
              <a:t/>
            </a:r>
            <a:br>
              <a:rPr lang="ru-RU" sz="2400" b="1" dirty="0"/>
            </a:br>
            <a:r>
              <a:rPr lang="en-US" sz="2400" dirty="0"/>
              <a:t>	</a:t>
            </a:r>
            <a:r>
              <a:rPr lang="en-US" sz="2400" dirty="0" err="1"/>
              <a:t>CHMUda</a:t>
            </a:r>
            <a:r>
              <a:rPr lang="en-US" sz="2400" dirty="0"/>
              <a:t> </a:t>
            </a:r>
            <a:r>
              <a:rPr lang="en-US" sz="2400" dirty="0" err="1"/>
              <a:t>metallqirqish</a:t>
            </a:r>
            <a:r>
              <a:rPr lang="en-US" sz="2400" dirty="0"/>
              <a:t> </a:t>
            </a:r>
            <a:r>
              <a:rPr lang="en-US" sz="2400" dirty="0" err="1"/>
              <a:t>dastgoxlarini</a:t>
            </a:r>
            <a:r>
              <a:rPr lang="en-US" sz="2400" dirty="0"/>
              <a:t> </a:t>
            </a:r>
            <a:r>
              <a:rPr lang="en-US" sz="2400" dirty="0" err="1"/>
              <a:t>ikki</a:t>
            </a:r>
            <a:r>
              <a:rPr lang="en-US" sz="2400" dirty="0"/>
              <a:t> </a:t>
            </a:r>
            <a:r>
              <a:rPr lang="en-US" sz="2400" dirty="0" err="1"/>
              <a:t>usulda</a:t>
            </a:r>
            <a:r>
              <a:rPr lang="en-US" sz="2400" dirty="0"/>
              <a:t> </a:t>
            </a:r>
            <a:r>
              <a:rPr lang="en-US" sz="2400" dirty="0" err="1"/>
              <a:t>joylashtirish</a:t>
            </a:r>
            <a:r>
              <a:rPr lang="en-US" sz="2400" dirty="0"/>
              <a:t> </a:t>
            </a:r>
            <a:r>
              <a:rPr lang="en-US" sz="2400" dirty="0" err="1"/>
              <a:t>mumkin</a:t>
            </a:r>
            <a:r>
              <a:rPr lang="en-US" sz="2400" dirty="0"/>
              <a:t>: </a:t>
            </a:r>
            <a:r>
              <a:rPr lang="en-US" sz="2400" dirty="0" err="1"/>
              <a:t>jixozlarni</a:t>
            </a:r>
            <a:r>
              <a:rPr lang="en-US" sz="2400" dirty="0"/>
              <a:t> </a:t>
            </a:r>
            <a:r>
              <a:rPr lang="en-US" sz="2400" dirty="0" err="1"/>
              <a:t>turi</a:t>
            </a:r>
            <a:r>
              <a:rPr lang="en-US" sz="2400" dirty="0"/>
              <a:t> b</a:t>
            </a:r>
            <a:r>
              <a:rPr lang="ru-RU" sz="2400" dirty="0"/>
              <a:t>о</a:t>
            </a:r>
            <a:r>
              <a:rPr lang="en-US" sz="2400" dirty="0"/>
              <a:t>‘</a:t>
            </a:r>
            <a:r>
              <a:rPr lang="en-US" sz="2400" dirty="0" err="1"/>
              <a:t>yicha</a:t>
            </a:r>
            <a:r>
              <a:rPr lang="en-US" sz="2400" dirty="0"/>
              <a:t> </a:t>
            </a:r>
            <a:r>
              <a:rPr lang="en-US" sz="2400" dirty="0" err="1"/>
              <a:t>va</a:t>
            </a:r>
            <a:r>
              <a:rPr lang="en-US" sz="2400" dirty="0"/>
              <a:t> </a:t>
            </a:r>
            <a:r>
              <a:rPr lang="en-US" sz="2400" dirty="0" err="1"/>
              <a:t>texnologik</a:t>
            </a:r>
            <a:r>
              <a:rPr lang="en-US" sz="2400" dirty="0"/>
              <a:t> </a:t>
            </a:r>
            <a:r>
              <a:rPr lang="en-US" sz="2400" dirty="0" err="1"/>
              <a:t>jarayonlarni</a:t>
            </a:r>
            <a:r>
              <a:rPr lang="en-US" sz="2400" dirty="0"/>
              <a:t> </a:t>
            </a:r>
            <a:r>
              <a:rPr lang="en-US" sz="2400" dirty="0" err="1"/>
              <a:t>bajarish</a:t>
            </a:r>
            <a:r>
              <a:rPr lang="en-US" sz="2400" dirty="0"/>
              <a:t> </a:t>
            </a:r>
            <a:r>
              <a:rPr lang="en-US" sz="2400" dirty="0" err="1"/>
              <a:t>ketma-ketligi</a:t>
            </a:r>
            <a:r>
              <a:rPr lang="en-US" sz="2400" dirty="0"/>
              <a:t> b</a:t>
            </a:r>
            <a:r>
              <a:rPr lang="ru-RU" sz="2400" dirty="0"/>
              <a:t>о</a:t>
            </a:r>
            <a:r>
              <a:rPr lang="en-US" sz="2400" dirty="0"/>
              <a:t>‘</a:t>
            </a:r>
            <a:r>
              <a:rPr lang="en-US" sz="2400" dirty="0" err="1"/>
              <a:t>yicha</a:t>
            </a:r>
            <a:r>
              <a:rPr lang="en-US" sz="2400" dirty="0"/>
              <a:t>. </a:t>
            </a:r>
            <a:r>
              <a:rPr lang="ru-RU" sz="2400" dirty="0"/>
              <a:t/>
            </a:r>
            <a:br>
              <a:rPr lang="ru-RU" sz="2400" dirty="0"/>
            </a:br>
            <a:r>
              <a:rPr lang="en-US" sz="2400" dirty="0"/>
              <a:t>	</a:t>
            </a:r>
            <a:endParaRPr lang="ru-RU" sz="2400" dirty="0"/>
          </a:p>
        </p:txBody>
      </p:sp>
      <p:graphicFrame>
        <p:nvGraphicFramePr>
          <p:cNvPr id="4" name="Table 3"/>
          <p:cNvGraphicFramePr>
            <a:graphicFrameLocks noGrp="1"/>
          </p:cNvGraphicFramePr>
          <p:nvPr>
            <p:extLst>
              <p:ext uri="{D42A27DB-BD31-4B8C-83A1-F6EECF244321}">
                <p14:modId xmlns:p14="http://schemas.microsoft.com/office/powerpoint/2010/main" xmlns="" val="912611515"/>
              </p:ext>
            </p:extLst>
          </p:nvPr>
        </p:nvGraphicFramePr>
        <p:xfrm>
          <a:off x="3012398" y="1439055"/>
          <a:ext cx="6206554" cy="2053651"/>
        </p:xfrm>
        <a:graphic>
          <a:graphicData uri="http://schemas.openxmlformats.org/drawingml/2006/table">
            <a:tbl>
              <a:tblPr>
                <a:tableStyleId>{5C22544A-7EE6-4342-B048-85BDC9FD1C3A}</a:tableStyleId>
              </a:tblPr>
              <a:tblGrid>
                <a:gridCol w="1160370"/>
                <a:gridCol w="720504"/>
                <a:gridCol w="720504"/>
                <a:gridCol w="720504"/>
                <a:gridCol w="721168"/>
                <a:gridCol w="721168"/>
                <a:gridCol w="721168"/>
                <a:gridCol w="721168"/>
              </a:tblGrid>
              <a:tr h="399722">
                <a:tc rowSpan="3">
                  <a:txBody>
                    <a:bodyPr/>
                    <a:lstStyle/>
                    <a:p>
                      <a:pPr algn="ctr">
                        <a:lnSpc>
                          <a:spcPct val="150000"/>
                        </a:lnSpc>
                        <a:spcAft>
                          <a:spcPts val="0"/>
                        </a:spcAft>
                      </a:pPr>
                      <a:r>
                        <a:rPr lang="ru-RU" sz="1400" dirty="0">
                          <a:effectLst/>
                        </a:rPr>
                        <a:t>Ustaxona nomi</a:t>
                      </a:r>
                      <a:endParaRPr lang="ru-RU" sz="1400" dirty="0">
                        <a:effectLst/>
                        <a:latin typeface="Times New Roman" panose="02020603050405020304" pitchFamily="18" charset="0"/>
                        <a:ea typeface="Times New Roman" panose="02020603050405020304" pitchFamily="18" charset="0"/>
                      </a:endParaRPr>
                    </a:p>
                  </a:txBody>
                  <a:tcPr marL="68580" marR="68580" marT="0" marB="0" anchor="ctr"/>
                </a:tc>
                <a:tc gridSpan="7">
                  <a:txBody>
                    <a:bodyPr/>
                    <a:lstStyle/>
                    <a:p>
                      <a:pPr algn="ctr">
                        <a:lnSpc>
                          <a:spcPct val="150000"/>
                        </a:lnSpc>
                        <a:spcAft>
                          <a:spcPts val="0"/>
                        </a:spcAft>
                      </a:pPr>
                      <a:r>
                        <a:rPr lang="ru-RU" sz="1400">
                          <a:effectLst/>
                        </a:rPr>
                        <a:t>CHMU quvvati, dastgoxlar soni  </a:t>
                      </a:r>
                      <a:endParaRPr lang="ru-RU" sz="14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99722">
                <a:tc vMerge="1">
                  <a:txBody>
                    <a:bodyPr/>
                    <a:lstStyle/>
                    <a:p>
                      <a:endParaRPr lang="ru-RU"/>
                    </a:p>
                  </a:txBody>
                  <a:tcPr/>
                </a:tc>
                <a:tc>
                  <a:txBody>
                    <a:bodyPr/>
                    <a:lstStyle/>
                    <a:p>
                      <a:pPr algn="ctr">
                        <a:lnSpc>
                          <a:spcPct val="150000"/>
                        </a:lnSpc>
                        <a:spcAft>
                          <a:spcPts val="0"/>
                        </a:spcAft>
                      </a:pPr>
                      <a:r>
                        <a:rPr lang="ru-RU" sz="1400">
                          <a:effectLst/>
                        </a:rPr>
                        <a:t>10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15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30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35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40</a:t>
                      </a:r>
                      <a:endParaRPr lang="ru-RU" sz="1400">
                        <a:effectLst/>
                        <a:latin typeface="Times New Roman" panose="02020603050405020304" pitchFamily="18" charset="0"/>
                        <a:ea typeface="Times New Roman" panose="02020603050405020304" pitchFamily="18" charset="0"/>
                      </a:endParaRPr>
                    </a:p>
                  </a:txBody>
                  <a:tcPr marL="68580" marR="68580" marT="0" marB="0"/>
                </a:tc>
              </a:tr>
              <a:tr h="854485">
                <a:tc vMerge="1">
                  <a:txBody>
                    <a:bodyPr/>
                    <a:lstStyle/>
                    <a:p>
                      <a:endParaRPr lang="ru-RU"/>
                    </a:p>
                  </a:txBody>
                  <a:tcPr/>
                </a:tc>
                <a:tc gridSpan="7">
                  <a:txBody>
                    <a:bodyPr/>
                    <a:lstStyle/>
                    <a:p>
                      <a:pPr algn="ctr">
                        <a:lnSpc>
                          <a:spcPct val="150000"/>
                        </a:lnSpc>
                        <a:spcAft>
                          <a:spcPts val="0"/>
                        </a:spcAft>
                      </a:pPr>
                      <a:r>
                        <a:rPr lang="en-US" sz="1400" dirty="0" err="1">
                          <a:effectLst/>
                        </a:rPr>
                        <a:t>Bir</a:t>
                      </a:r>
                      <a:r>
                        <a:rPr lang="en-US" sz="1400" dirty="0">
                          <a:effectLst/>
                        </a:rPr>
                        <a:t> </a:t>
                      </a:r>
                      <a:r>
                        <a:rPr lang="en-US" sz="1400" dirty="0" err="1">
                          <a:effectLst/>
                        </a:rPr>
                        <a:t>metallqirqish</a:t>
                      </a:r>
                      <a:r>
                        <a:rPr lang="en-US" sz="1400" dirty="0">
                          <a:effectLst/>
                        </a:rPr>
                        <a:t> </a:t>
                      </a:r>
                      <a:r>
                        <a:rPr lang="en-US" sz="1400" dirty="0" err="1">
                          <a:effectLst/>
                        </a:rPr>
                        <a:t>dastgoxi</a:t>
                      </a:r>
                      <a:r>
                        <a:rPr lang="en-US" sz="1400" dirty="0">
                          <a:effectLst/>
                        </a:rPr>
                        <a:t> </a:t>
                      </a:r>
                      <a:r>
                        <a:rPr lang="en-US" sz="1400" dirty="0" err="1">
                          <a:effectLst/>
                        </a:rPr>
                        <a:t>uchun</a:t>
                      </a:r>
                      <a:r>
                        <a:rPr lang="en-US" sz="1400" dirty="0">
                          <a:effectLst/>
                        </a:rPr>
                        <a:t> </a:t>
                      </a:r>
                      <a:r>
                        <a:rPr lang="en-US" sz="1400" dirty="0" err="1">
                          <a:effectLst/>
                        </a:rPr>
                        <a:t>solishtirma</a:t>
                      </a:r>
                      <a:r>
                        <a:rPr lang="en-US" sz="1400" dirty="0">
                          <a:effectLst/>
                        </a:rPr>
                        <a:t> </a:t>
                      </a:r>
                      <a:r>
                        <a:rPr lang="en-US" sz="1400" dirty="0" err="1">
                          <a:effectLst/>
                        </a:rPr>
                        <a:t>maydon</a:t>
                      </a:r>
                      <a:r>
                        <a:rPr lang="en-US" sz="1400" dirty="0">
                          <a:effectLst/>
                        </a:rPr>
                        <a:t>, m</a:t>
                      </a:r>
                      <a:r>
                        <a:rPr lang="en-US" sz="1400" baseline="30000" dirty="0">
                          <a:effectLst/>
                        </a:rPr>
                        <a:t>2</a:t>
                      </a:r>
                      <a:r>
                        <a:rPr lang="en-US" sz="1400" dirty="0">
                          <a:effectLst/>
                        </a:rPr>
                        <a:t> </a:t>
                      </a:r>
                      <a:endParaRPr lang="ru-RU" sz="14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99722">
                <a:tc>
                  <a:txBody>
                    <a:bodyPr/>
                    <a:lstStyle/>
                    <a:p>
                      <a:pPr algn="ctr">
                        <a:lnSpc>
                          <a:spcPct val="150000"/>
                        </a:lnSpc>
                        <a:spcAft>
                          <a:spcPts val="0"/>
                        </a:spcAft>
                      </a:pPr>
                      <a:r>
                        <a:rPr lang="ru-RU" sz="1400" dirty="0">
                          <a:effectLst/>
                        </a:rPr>
                        <a:t>CHMU</a:t>
                      </a:r>
                      <a:endParaRPr lang="ru-RU" sz="14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32</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22</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20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rPr>
                        <a:t>18</a:t>
                      </a:r>
                      <a:endParaRPr lang="ru-RU" sz="1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xmlns="" val="2320486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057" y="624110"/>
            <a:ext cx="10065556" cy="5731720"/>
          </a:xfrm>
        </p:spPr>
        <p:txBody>
          <a:bodyPr>
            <a:noAutofit/>
          </a:bodyPr>
          <a:lstStyle/>
          <a:p>
            <a:r>
              <a:rPr lang="uz-Latn-UZ" sz="2400" dirty="0" smtClean="0"/>
              <a:t>      </a:t>
            </a:r>
            <a:r>
              <a:rPr lang="en-US" sz="2400" dirty="0" err="1" smtClean="0"/>
              <a:t>Birinchi</a:t>
            </a:r>
            <a:r>
              <a:rPr lang="en-US" sz="2400" dirty="0" smtClean="0"/>
              <a:t> </a:t>
            </a:r>
            <a:r>
              <a:rPr lang="en-US" sz="2400" dirty="0" err="1"/>
              <a:t>usul</a:t>
            </a:r>
            <a:r>
              <a:rPr lang="en-US" sz="2400" dirty="0"/>
              <a:t> </a:t>
            </a:r>
            <a:r>
              <a:rPr lang="en-US" sz="2400" dirty="0" err="1"/>
              <a:t>kamseriyali</a:t>
            </a:r>
            <a:r>
              <a:rPr lang="en-US" sz="2400" dirty="0"/>
              <a:t> </a:t>
            </a:r>
            <a:r>
              <a:rPr lang="en-US" sz="2400" dirty="0" err="1"/>
              <a:t>va</a:t>
            </a:r>
            <a:r>
              <a:rPr lang="en-US" sz="2400" dirty="0"/>
              <a:t> </a:t>
            </a:r>
            <a:r>
              <a:rPr lang="en-US" sz="2400" dirty="0" err="1"/>
              <a:t>yakka</a:t>
            </a:r>
            <a:r>
              <a:rPr lang="en-US" sz="2400" dirty="0"/>
              <a:t> </a:t>
            </a:r>
            <a:r>
              <a:rPr lang="en-US" sz="2400" dirty="0" err="1"/>
              <a:t>ishlab</a:t>
            </a:r>
            <a:r>
              <a:rPr lang="en-US" sz="2400" dirty="0"/>
              <a:t> </a:t>
            </a:r>
            <a:r>
              <a:rPr lang="en-US" sz="2400" dirty="0" err="1"/>
              <a:t>chiqarishda</a:t>
            </a:r>
            <a:r>
              <a:rPr lang="en-US" sz="2400" dirty="0"/>
              <a:t> q</a:t>
            </a:r>
            <a:r>
              <a:rPr lang="ru-RU" sz="2400" dirty="0"/>
              <a:t>о</a:t>
            </a:r>
            <a:r>
              <a:rPr lang="en-US" sz="2400" dirty="0"/>
              <a:t>‘</a:t>
            </a:r>
            <a:r>
              <a:rPr lang="en-US" sz="2400" dirty="0" err="1"/>
              <a:t>llaniladi</a:t>
            </a:r>
            <a:r>
              <a:rPr lang="en-US" sz="2400" dirty="0"/>
              <a:t>.  </a:t>
            </a:r>
            <a:r>
              <a:rPr lang="en-US" sz="2400" dirty="0" err="1"/>
              <a:t>Avval</a:t>
            </a:r>
            <a:r>
              <a:rPr lang="en-US" sz="2400" dirty="0"/>
              <a:t> </a:t>
            </a:r>
            <a:r>
              <a:rPr lang="en-US" sz="2400" dirty="0" err="1"/>
              <a:t>tokarlik</a:t>
            </a:r>
            <a:r>
              <a:rPr lang="en-US" sz="2400" dirty="0"/>
              <a:t>, </a:t>
            </a:r>
            <a:r>
              <a:rPr lang="en-US" sz="2400" dirty="0" err="1"/>
              <a:t>keyin</a:t>
            </a:r>
            <a:r>
              <a:rPr lang="en-US" sz="2400" dirty="0"/>
              <a:t> </a:t>
            </a:r>
            <a:r>
              <a:rPr lang="en-US" sz="2400" dirty="0" err="1"/>
              <a:t>frezerlik</a:t>
            </a:r>
            <a:r>
              <a:rPr lang="en-US" sz="2400" dirty="0"/>
              <a:t> </a:t>
            </a:r>
            <a:r>
              <a:rPr lang="en-US" sz="2400" dirty="0" err="1"/>
              <a:t>va</a:t>
            </a:r>
            <a:r>
              <a:rPr lang="en-US" sz="2400" dirty="0"/>
              <a:t> </a:t>
            </a:r>
            <a:r>
              <a:rPr lang="en-US" sz="2400" dirty="0" err="1"/>
              <a:t>x.k</a:t>
            </a:r>
            <a:r>
              <a:rPr lang="en-US" sz="2400" dirty="0"/>
              <a:t>. </a:t>
            </a:r>
            <a:r>
              <a:rPr lang="en-US" sz="2400" dirty="0" err="1"/>
              <a:t>joylashtiriladi</a:t>
            </a:r>
            <a:r>
              <a:rPr lang="en-US" sz="2400" dirty="0"/>
              <a:t>, </a:t>
            </a:r>
            <a:r>
              <a:rPr lang="en-US" sz="2400" dirty="0" err="1"/>
              <a:t>jilvirlash</a:t>
            </a:r>
            <a:r>
              <a:rPr lang="en-US" sz="2400" dirty="0"/>
              <a:t> </a:t>
            </a:r>
            <a:r>
              <a:rPr lang="en-US" sz="2400" dirty="0" err="1"/>
              <a:t>dastgoxlari</a:t>
            </a:r>
            <a:r>
              <a:rPr lang="en-US" sz="2400" dirty="0"/>
              <a:t> </a:t>
            </a:r>
            <a:r>
              <a:rPr lang="en-US" sz="2400" dirty="0" err="1"/>
              <a:t>vertilyatsiyasi</a:t>
            </a:r>
            <a:r>
              <a:rPr lang="en-US" sz="2400" dirty="0"/>
              <a:t> </a:t>
            </a:r>
            <a:r>
              <a:rPr lang="en-US" sz="2400" dirty="0" err="1"/>
              <a:t>yaxshi</a:t>
            </a:r>
            <a:r>
              <a:rPr lang="en-US" sz="2400" dirty="0"/>
              <a:t> b</a:t>
            </a:r>
            <a:r>
              <a:rPr lang="ru-RU" sz="2400" dirty="0"/>
              <a:t>о</a:t>
            </a:r>
            <a:r>
              <a:rPr lang="en-US" sz="2400" dirty="0"/>
              <a:t>‘</a:t>
            </a:r>
            <a:r>
              <a:rPr lang="en-US" sz="2400" dirty="0" err="1"/>
              <a:t>lgan</a:t>
            </a:r>
            <a:r>
              <a:rPr lang="en-US" sz="2400" dirty="0"/>
              <a:t> </a:t>
            </a:r>
            <a:r>
              <a:rPr lang="en-US" sz="2400" dirty="0" err="1"/>
              <a:t>uchastkada</a:t>
            </a:r>
            <a:r>
              <a:rPr lang="en-US" sz="2400" dirty="0"/>
              <a:t> b</a:t>
            </a:r>
            <a:r>
              <a:rPr lang="ru-RU" sz="2400" dirty="0"/>
              <a:t>о</a:t>
            </a:r>
            <a:r>
              <a:rPr lang="en-US" sz="2400" dirty="0"/>
              <a:t>‘</a:t>
            </a:r>
            <a:r>
              <a:rPr lang="en-US" sz="2400" dirty="0" err="1"/>
              <a:t>lishi</a:t>
            </a:r>
            <a:r>
              <a:rPr lang="en-US" sz="2400" dirty="0"/>
              <a:t> </a:t>
            </a:r>
            <a:r>
              <a:rPr lang="en-US" sz="2400" dirty="0" err="1"/>
              <a:t>kerak</a:t>
            </a:r>
            <a:r>
              <a:rPr lang="en-US" sz="2400" dirty="0"/>
              <a:t>.</a:t>
            </a:r>
            <a:r>
              <a:rPr lang="ru-RU" sz="2400" dirty="0"/>
              <a:t/>
            </a:r>
            <a:br>
              <a:rPr lang="ru-RU" sz="2400" dirty="0"/>
            </a:br>
            <a:r>
              <a:rPr lang="en-US" sz="2400" dirty="0"/>
              <a:t>	</a:t>
            </a:r>
            <a:r>
              <a:rPr lang="ru-RU" sz="2400" dirty="0"/>
              <a:t>Kata tokarlik dastgoxlari ustaxonaga kiraverishda, eshikka yaqinroq joylashtiriladi, bu zonada kran-balka va telfer qо‘zda tutiladi.		Dastgoxlarga maksimal kunduzgi yorug‘lik tushadigan bо‘lishi kerak. </a:t>
            </a:r>
            <a:br>
              <a:rPr lang="ru-RU" sz="2400" dirty="0"/>
            </a:br>
            <a:r>
              <a:rPr lang="ru-RU" sz="2400" dirty="0"/>
              <a:t>	Fishka (dastgolar belgisi) yordamida ma’lum masshtabda avval dastgoxlar joylashtiriladi, bunda «Avtokad»    dasturidan foydalanish taklif qilinadi  </a:t>
            </a:r>
            <a:br>
              <a:rPr lang="ru-RU" sz="2400" dirty="0"/>
            </a:br>
            <a:r>
              <a:rPr lang="en-US" sz="2400" dirty="0"/>
              <a:t>CHMU da </a:t>
            </a:r>
            <a:r>
              <a:rPr lang="en-US" sz="2400" dirty="0" err="1"/>
              <a:t>jixozlarni</a:t>
            </a:r>
            <a:r>
              <a:rPr lang="en-US" sz="2400" dirty="0"/>
              <a:t> </a:t>
            </a:r>
            <a:r>
              <a:rPr lang="en-US" sz="2400" dirty="0" err="1"/>
              <a:t>joylashtirilishi</a:t>
            </a:r>
            <a:r>
              <a:rPr lang="en-US" sz="2400" dirty="0"/>
              <a:t> 12-rasmda </a:t>
            </a:r>
            <a:r>
              <a:rPr lang="en-US" sz="2400" dirty="0" err="1"/>
              <a:t>keltirilgan</a:t>
            </a:r>
            <a:r>
              <a:rPr lang="en-US" sz="2400" dirty="0"/>
              <a:t>.</a:t>
            </a:r>
            <a:r>
              <a:rPr lang="ru-RU" sz="2400" dirty="0"/>
              <a:t/>
            </a:r>
            <a:br>
              <a:rPr lang="ru-RU" sz="2400" dirty="0"/>
            </a:br>
            <a:r>
              <a:rPr lang="en-US" sz="2400" dirty="0"/>
              <a:t>	</a:t>
            </a:r>
            <a:r>
              <a:rPr lang="en-US" sz="2400" dirty="0" err="1"/>
              <a:t>Ustaxonalarni</a:t>
            </a:r>
            <a:r>
              <a:rPr lang="en-US" sz="2400" dirty="0"/>
              <a:t> </a:t>
            </a:r>
            <a:r>
              <a:rPr lang="en-US" sz="2400" dirty="0" err="1"/>
              <a:t>loyixalashda</a:t>
            </a:r>
            <a:r>
              <a:rPr lang="en-US" sz="2400" dirty="0"/>
              <a:t> </a:t>
            </a:r>
            <a:r>
              <a:rPr lang="en-US" sz="2400" dirty="0" err="1"/>
              <a:t>jixozlarni</a:t>
            </a:r>
            <a:r>
              <a:rPr lang="en-US" sz="2400" dirty="0"/>
              <a:t> </a:t>
            </a:r>
            <a:r>
              <a:rPr lang="en-US" sz="2400" dirty="0" err="1"/>
              <a:t>joylashtirish</a:t>
            </a:r>
            <a:r>
              <a:rPr lang="en-US" sz="2400" dirty="0"/>
              <a:t> 1:50, 1:100, 1:200 </a:t>
            </a:r>
            <a:r>
              <a:rPr lang="en-US" sz="2400" dirty="0" err="1"/>
              <a:t>masshtabda</a:t>
            </a:r>
            <a:r>
              <a:rPr lang="en-US" sz="2400" dirty="0"/>
              <a:t> </a:t>
            </a:r>
            <a:r>
              <a:rPr lang="en-US" sz="2400" dirty="0" err="1"/>
              <a:t>bajarilishi</a:t>
            </a:r>
            <a:r>
              <a:rPr lang="en-US" sz="2400" dirty="0"/>
              <a:t> </a:t>
            </a:r>
            <a:r>
              <a:rPr lang="en-US" sz="2400" dirty="0" err="1"/>
              <a:t>lozim</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340580772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TotalTime>
  <Words>107</Words>
  <Application>Microsoft Office PowerPoint</Application>
  <PresentationFormat>Произвольный</PresentationFormat>
  <Paragraphs>24</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Wisp</vt:lpstr>
      <vt:lpstr>14-mavzu: Korxonalarga servis xizmati ko‘rsatuvchi ishchilarni sonini, chilangarlik ustaxonalarini maydonini xisoblash va ularda jixozlarni joylashtirish</vt:lpstr>
      <vt:lpstr>Reja: 1. Chilangarlik mexanika ustaxonasida (CHMU) stanochniklar sonini xisoblash.  2. Chilangarla sonini xisoblash. 3. CHMU maydoni yuzasini xisoblash. 4. CHMU da jixozlarni joylashtirish</vt:lpstr>
      <vt:lpstr>1.Chilangarlik mexanika ustaxonasidagi ishchilar soni CHMUda metallqirqish dastgoxlarida ishlovchi ishchilar soni quyidagi formula bо‘yicha xisoblanadi:      bu yerda: Rst – metallqirqish dastgoxlarida ishlovchi ishchilar soni;         Fq.f.o. – jixozlarni xaqiqiy yillik ish vaqti fondi;        m – CHMU da jixozlarni ishlash ish smenasi;         - jixozlarni yuklanish koeffitsiyenti;        Fq.f.r. – ishchilarni xaqiqiy yillik ish vaqti fondi;        m1 – CHMU da ishchilarni ishlash ish smenasi;         - ishchilarni ish unumdorligini oshishini xisobga oluvchi koeffitsiyent </vt:lpstr>
      <vt:lpstr>CHMU dagi chilangarlarni soni quyidagicha xisoblanadi                                               Rsl. = a . Rst bu yerda: Rsl. – CHMUdjagi chilangarlar soni;        a=0,55-0,60 – metallqirqish dastgoxlarida ishlovchi ishchilar sonini xisobga oluvchi  koeffitsiyent;        Rst – metallqirqish dastgoxlarida ishlovchi ishchilar soni.  CHMUdagi umumiy  ishchilar soni:                                               Robsh = Rct + Rsl. CHMUni xisoblangan ish maydoni quyidagi formula bо‘yicha xisoblanadi:                                                Frasch.=S.f1+Rsl. . f2  [m2]      bu yerda: Frasch. – CHMUnit xisoblangan ish maydoni, [m2];        S – asosiy mektallqirqish dastgoxlari soni;       f1 – bir dona metallqirqish dastgoxi uchun solishtirma maydon;       f2 – bir ishchi joyi uchun solishtirma maydon;       Rsl. – CHMudagi chilangarlar soni. </vt:lpstr>
      <vt:lpstr>Quvvati bо‘yicha CHMUda bir metallqirqish dastgoxi uchun mos keluvchi solishtirma maydon       Bir ishchi joyi uchun solishtirma maydon  9-12 m2. Bir metallqirqish dastgoxi uchun solishtirma maydon  18-22 m2.  Ustaxonani xaqiqiy maydoni unda jixozlarni va inventarlarni joylashtirgandan keyin aniqlanadi.                  2. Ustaxonada metall qirqish dastgoxlarini joylashtirish   CHMUda metallqirqish dastgoxlarini ikki usulda joylashtirish mumkin: jixozlarni turi bо‘yicha va texnologik jarayonlarni bajarish ketma-ketligi bо‘yicha.   </vt:lpstr>
      <vt:lpstr>      Birinchi usul kamseriyali va yakka ishlab chiqarishda qо‘llaniladi.  Avval tokarlik, keyin frezerlik va x.k. joylashtiriladi, jilvirlash dastgoxlari vertilyatsiyasi yaxshi bо‘lgan uchastkada bо‘lishi kerak.  Kata tokarlik dastgoxlari ustaxonaga kiraverishda, eshikka yaqinroq joylashtiriladi, bu zonada kran-balka va telfer qо‘zda tutiladi.  Dastgoxlarga maksimal kunduzgi yorug‘lik tushadigan bо‘lishi kerak.   Fishka (dastgolar belgisi) yordamida ma’lum masshtabda avval dastgoxlar joylashtiriladi, bunda «Avtokad»    dasturidan foydalanish taklif qilinadi   CHMU da jixozlarni joylashtirilishi 12-rasmda keltirilgan.  Ustaxonalarni loyixalashda jixozlarni joylashtirish 1:50, 1:100, 1:200 masshtabda bajarilishi lozim.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14-mavzu: Korxonalarga servis xizmati ko‘rsatuvchi ishchilarni sonini, chilangarlik ustaxonalarini maydonini xisoblash va ularda jixozlarni joylashtirish</dc:title>
  <dc:creator>Shaxbozbek</dc:creator>
  <cp:lastModifiedBy>LENOVO</cp:lastModifiedBy>
  <cp:revision>3</cp:revision>
  <dcterms:created xsi:type="dcterms:W3CDTF">2019-10-09T01:22:09Z</dcterms:created>
  <dcterms:modified xsi:type="dcterms:W3CDTF">2019-11-07T05:21:28Z</dcterms:modified>
</cp:coreProperties>
</file>