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1"/>
  </p:sldMasterIdLst>
  <p:sldIdLst>
    <p:sldId id="270" r:id="rId2"/>
    <p:sldId id="258" r:id="rId3"/>
    <p:sldId id="271" r:id="rId4"/>
    <p:sldId id="256" r:id="rId5"/>
    <p:sldId id="257" r:id="rId6"/>
    <p:sldId id="268" r:id="rId7"/>
    <p:sldId id="269" r:id="rId8"/>
    <p:sldId id="259" r:id="rId9"/>
    <p:sldId id="260" r:id="rId10"/>
    <p:sldId id="261" r:id="rId11"/>
    <p:sldId id="262" r:id="rId12"/>
    <p:sldId id="263" r:id="rId13"/>
    <p:sldId id="264" r:id="rId14"/>
    <p:sldId id="265" r:id="rId15"/>
    <p:sldId id="266" r:id="rId16"/>
    <p:sldId id="267" r:id="rId17"/>
    <p:sldId id="272" r:id="rId1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427197C8-E1ED-4815-A697-7D8A1A40A49B}" type="datetimeFigureOut">
              <a:rPr lang="ru-RU" smtClean="0"/>
              <a:t>20.10.2019</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A9E5FD5-0F16-42F7-A372-D35DD8CE5055}" type="slidenum">
              <a:rPr lang="ru-RU" smtClean="0"/>
              <a:t>‹#›</a:t>
            </a:fld>
            <a:endParaRPr lang="ru-RU"/>
          </a:p>
        </p:txBody>
      </p:sp>
    </p:spTree>
    <p:extLst>
      <p:ext uri="{BB962C8B-B14F-4D97-AF65-F5344CB8AC3E}">
        <p14:creationId xmlns:p14="http://schemas.microsoft.com/office/powerpoint/2010/main" val="23050699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27197C8-E1ED-4815-A697-7D8A1A40A49B}" type="datetimeFigureOut">
              <a:rPr lang="ru-RU" smtClean="0"/>
              <a:t>20.10.2019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A9E5FD5-0F16-42F7-A372-D35DD8CE5055}" type="slidenum">
              <a:rPr lang="ru-RU" smtClean="0"/>
              <a:t>‹#›</a:t>
            </a:fld>
            <a:endParaRPr lang="ru-RU"/>
          </a:p>
        </p:txBody>
      </p:sp>
    </p:spTree>
    <p:extLst>
      <p:ext uri="{BB962C8B-B14F-4D97-AF65-F5344CB8AC3E}">
        <p14:creationId xmlns:p14="http://schemas.microsoft.com/office/powerpoint/2010/main" val="32023269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27197C8-E1ED-4815-A697-7D8A1A40A49B}" type="datetimeFigureOut">
              <a:rPr lang="ru-RU" smtClean="0"/>
              <a:t>20.10.2019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A9E5FD5-0F16-42F7-A372-D35DD8CE5055}" type="slidenum">
              <a:rPr lang="ru-RU" smtClean="0"/>
              <a:t>‹#›</a:t>
            </a:fld>
            <a:endParaRPr lang="ru-RU"/>
          </a:p>
        </p:txBody>
      </p:sp>
    </p:spTree>
    <p:extLst>
      <p:ext uri="{BB962C8B-B14F-4D97-AF65-F5344CB8AC3E}">
        <p14:creationId xmlns:p14="http://schemas.microsoft.com/office/powerpoint/2010/main" val="32231489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427197C8-E1ED-4815-A697-7D8A1A40A49B}" type="datetimeFigureOut">
              <a:rPr lang="ru-RU" smtClean="0"/>
              <a:t>20.10.2019</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A9E5FD5-0F16-42F7-A372-D35DD8CE5055}" type="slidenum">
              <a:rPr lang="ru-RU" smtClean="0"/>
              <a:t>‹#›</a:t>
            </a:fld>
            <a:endParaRPr lang="ru-RU"/>
          </a:p>
        </p:txBody>
      </p:sp>
    </p:spTree>
    <p:extLst>
      <p:ext uri="{BB962C8B-B14F-4D97-AF65-F5344CB8AC3E}">
        <p14:creationId xmlns:p14="http://schemas.microsoft.com/office/powerpoint/2010/main" val="36894007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427197C8-E1ED-4815-A697-7D8A1A40A49B}" type="datetimeFigureOut">
              <a:rPr lang="ru-RU" smtClean="0"/>
              <a:t>20.10.2019</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A9E5FD5-0F16-42F7-A372-D35DD8CE5055}" type="slidenum">
              <a:rPr lang="ru-RU" smtClean="0"/>
              <a:t>‹#›</a:t>
            </a:fld>
            <a:endParaRPr lang="ru-RU"/>
          </a:p>
        </p:txBody>
      </p:sp>
    </p:spTree>
    <p:extLst>
      <p:ext uri="{BB962C8B-B14F-4D97-AF65-F5344CB8AC3E}">
        <p14:creationId xmlns:p14="http://schemas.microsoft.com/office/powerpoint/2010/main" val="20323222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427197C8-E1ED-4815-A697-7D8A1A40A49B}" type="datetimeFigureOut">
              <a:rPr lang="ru-RU" smtClean="0"/>
              <a:t>20.10.2019</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A9E5FD5-0F16-42F7-A372-D35DD8CE5055}" type="slidenum">
              <a:rPr lang="ru-RU" smtClean="0"/>
              <a:t>‹#›</a:t>
            </a:fld>
            <a:endParaRPr lang="ru-RU"/>
          </a:p>
        </p:txBody>
      </p:sp>
    </p:spTree>
    <p:extLst>
      <p:ext uri="{BB962C8B-B14F-4D97-AF65-F5344CB8AC3E}">
        <p14:creationId xmlns:p14="http://schemas.microsoft.com/office/powerpoint/2010/main" val="12820343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7197C8-E1ED-4815-A697-7D8A1A40A49B}" type="datetimeFigureOut">
              <a:rPr lang="ru-RU" smtClean="0"/>
              <a:t>20.10.2019</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A9E5FD5-0F16-42F7-A372-D35DD8CE5055}" type="slidenum">
              <a:rPr lang="ru-RU" smtClean="0"/>
              <a:t>‹#›</a:t>
            </a:fld>
            <a:endParaRPr lang="ru-RU"/>
          </a:p>
        </p:txBody>
      </p:sp>
    </p:spTree>
    <p:extLst>
      <p:ext uri="{BB962C8B-B14F-4D97-AF65-F5344CB8AC3E}">
        <p14:creationId xmlns:p14="http://schemas.microsoft.com/office/powerpoint/2010/main" val="26268112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27197C8-E1ED-4815-A697-7D8A1A40A49B}" type="datetimeFigureOut">
              <a:rPr lang="ru-RU" smtClean="0"/>
              <a:t>20.10.2019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A9E5FD5-0F16-42F7-A372-D35DD8CE5055}" type="slidenum">
              <a:rPr lang="ru-RU" smtClean="0"/>
              <a:t>‹#›</a:t>
            </a:fld>
            <a:endParaRPr lang="ru-RU"/>
          </a:p>
        </p:txBody>
      </p:sp>
    </p:spTree>
    <p:extLst>
      <p:ext uri="{BB962C8B-B14F-4D97-AF65-F5344CB8AC3E}">
        <p14:creationId xmlns:p14="http://schemas.microsoft.com/office/powerpoint/2010/main" val="32840553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27197C8-E1ED-4815-A697-7D8A1A40A49B}" type="datetimeFigureOut">
              <a:rPr lang="ru-RU" smtClean="0"/>
              <a:t>20.10.2019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A9E5FD5-0F16-42F7-A372-D35DD8CE5055}" type="slidenum">
              <a:rPr lang="ru-RU" smtClean="0"/>
              <a:t>‹#›</a:t>
            </a:fld>
            <a:endParaRPr lang="ru-RU"/>
          </a:p>
        </p:txBody>
      </p:sp>
    </p:spTree>
    <p:extLst>
      <p:ext uri="{BB962C8B-B14F-4D97-AF65-F5344CB8AC3E}">
        <p14:creationId xmlns:p14="http://schemas.microsoft.com/office/powerpoint/2010/main" val="3612292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27197C8-E1ED-4815-A697-7D8A1A40A49B}" type="datetimeFigureOut">
              <a:rPr lang="ru-RU" smtClean="0"/>
              <a:t>20.10.2019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A9E5FD5-0F16-42F7-A372-D35DD8CE5055}" type="slidenum">
              <a:rPr lang="ru-RU" smtClean="0"/>
              <a:t>‹#›</a:t>
            </a:fld>
            <a:endParaRPr lang="ru-RU"/>
          </a:p>
        </p:txBody>
      </p:sp>
    </p:spTree>
    <p:extLst>
      <p:ext uri="{BB962C8B-B14F-4D97-AF65-F5344CB8AC3E}">
        <p14:creationId xmlns:p14="http://schemas.microsoft.com/office/powerpoint/2010/main" val="22024262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27197C8-E1ED-4815-A697-7D8A1A40A49B}" type="datetimeFigureOut">
              <a:rPr lang="ru-RU" smtClean="0"/>
              <a:t>20.10.2019</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A9E5FD5-0F16-42F7-A372-D35DD8CE5055}" type="slidenum">
              <a:rPr lang="ru-RU" smtClean="0"/>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5522125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427197C8-E1ED-4815-A697-7D8A1A40A49B}" type="datetimeFigureOut">
              <a:rPr lang="ru-RU" smtClean="0"/>
              <a:t>20.10.2019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A9E5FD5-0F16-42F7-A372-D35DD8CE5055}" type="slidenum">
              <a:rPr lang="ru-RU" smtClean="0"/>
              <a:t>‹#›</a:t>
            </a:fld>
            <a:endParaRPr lang="ru-RU"/>
          </a:p>
        </p:txBody>
      </p:sp>
    </p:spTree>
    <p:extLst>
      <p:ext uri="{BB962C8B-B14F-4D97-AF65-F5344CB8AC3E}">
        <p14:creationId xmlns:p14="http://schemas.microsoft.com/office/powerpoint/2010/main" val="6904151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427197C8-E1ED-4815-A697-7D8A1A40A49B}" type="datetimeFigureOut">
              <a:rPr lang="ru-RU" smtClean="0"/>
              <a:t>20.10.2019</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A9E5FD5-0F16-42F7-A372-D35DD8CE5055}" type="slidenum">
              <a:rPr lang="ru-RU" smtClean="0"/>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6975637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427197C8-E1ED-4815-A697-7D8A1A40A49B}" type="datetimeFigureOut">
              <a:rPr lang="ru-RU" smtClean="0"/>
              <a:t>20.10.2019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A9E5FD5-0F16-42F7-A372-D35DD8CE5055}" type="slidenum">
              <a:rPr lang="ru-RU" smtClean="0"/>
              <a:t>‹#›</a:t>
            </a:fld>
            <a:endParaRPr lang="ru-RU"/>
          </a:p>
        </p:txBody>
      </p:sp>
    </p:spTree>
    <p:extLst>
      <p:ext uri="{BB962C8B-B14F-4D97-AF65-F5344CB8AC3E}">
        <p14:creationId xmlns:p14="http://schemas.microsoft.com/office/powerpoint/2010/main" val="31261425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27197C8-E1ED-4815-A697-7D8A1A40A49B}" type="datetimeFigureOut">
              <a:rPr lang="ru-RU" smtClean="0"/>
              <a:t>20.10.2019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A9E5FD5-0F16-42F7-A372-D35DD8CE5055}" type="slidenum">
              <a:rPr lang="ru-RU" smtClean="0"/>
              <a:t>‹#›</a:t>
            </a:fld>
            <a:endParaRPr lang="ru-RU"/>
          </a:p>
        </p:txBody>
      </p:sp>
    </p:spTree>
    <p:extLst>
      <p:ext uri="{BB962C8B-B14F-4D97-AF65-F5344CB8AC3E}">
        <p14:creationId xmlns:p14="http://schemas.microsoft.com/office/powerpoint/2010/main" val="22511156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27197C8-E1ED-4815-A697-7D8A1A40A49B}" type="datetimeFigureOut">
              <a:rPr lang="ru-RU" smtClean="0"/>
              <a:t>20.10.2019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A9E5FD5-0F16-42F7-A372-D35DD8CE5055}" type="slidenum">
              <a:rPr lang="ru-RU" smtClean="0"/>
              <a:t>‹#›</a:t>
            </a:fld>
            <a:endParaRPr lang="ru-RU"/>
          </a:p>
        </p:txBody>
      </p:sp>
    </p:spTree>
    <p:extLst>
      <p:ext uri="{BB962C8B-B14F-4D97-AF65-F5344CB8AC3E}">
        <p14:creationId xmlns:p14="http://schemas.microsoft.com/office/powerpoint/2010/main" val="26847912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AndTx">
  <p:cSld name="Заголовок, объект и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p:spPr>
        <p:txBody>
          <a:bodyPr/>
          <a:lstStyle/>
          <a:p>
            <a:r>
              <a:rPr lang="ru-RU" smtClean="0"/>
              <a:t>Образец заголовка</a:t>
            </a:r>
            <a:endParaRPr lang="ru-RU"/>
          </a:p>
        </p:txBody>
      </p:sp>
      <p:sp>
        <p:nvSpPr>
          <p:cNvPr id="3" name="Объект 2"/>
          <p:cNvSpPr>
            <a:spLocks noGrp="1"/>
          </p:cNvSpPr>
          <p:nvPr>
            <p:ph sz="half" idx="1"/>
          </p:nvPr>
        </p:nvSpPr>
        <p:spPr>
          <a:xfrm>
            <a:off x="609600" y="1600201"/>
            <a:ext cx="53848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197600" y="1600201"/>
            <a:ext cx="53848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a:xfrm>
            <a:off x="609600" y="6245225"/>
            <a:ext cx="2844800" cy="476250"/>
          </a:xfrm>
        </p:spPr>
        <p:txBody>
          <a:bodyPr/>
          <a:lstStyle>
            <a:lvl1pPr>
              <a:defRPr/>
            </a:lvl1pPr>
          </a:lstStyle>
          <a:p>
            <a:endParaRPr lang="ru-RU"/>
          </a:p>
        </p:txBody>
      </p:sp>
      <p:sp>
        <p:nvSpPr>
          <p:cNvPr id="6" name="Нижний колонтитул 5"/>
          <p:cNvSpPr>
            <a:spLocks noGrp="1"/>
          </p:cNvSpPr>
          <p:nvPr>
            <p:ph type="ftr" sz="quarter" idx="11"/>
          </p:nvPr>
        </p:nvSpPr>
        <p:spPr>
          <a:xfrm>
            <a:off x="4165600" y="6245225"/>
            <a:ext cx="3860800" cy="476250"/>
          </a:xfrm>
        </p:spPr>
        <p:txBody>
          <a:bodyPr/>
          <a:lstStyle>
            <a:lvl1pPr>
              <a:defRPr/>
            </a:lvl1pPr>
          </a:lstStyle>
          <a:p>
            <a:endParaRPr lang="ru-RU"/>
          </a:p>
        </p:txBody>
      </p:sp>
      <p:sp>
        <p:nvSpPr>
          <p:cNvPr id="7" name="Номер слайда 6"/>
          <p:cNvSpPr>
            <a:spLocks noGrp="1"/>
          </p:cNvSpPr>
          <p:nvPr>
            <p:ph type="sldNum" sz="quarter" idx="12"/>
          </p:nvPr>
        </p:nvSpPr>
        <p:spPr>
          <a:xfrm>
            <a:off x="8737600" y="6245225"/>
            <a:ext cx="2844800" cy="476250"/>
          </a:xfrm>
        </p:spPr>
        <p:txBody>
          <a:bodyPr/>
          <a:lstStyle>
            <a:lvl1pPr>
              <a:defRPr/>
            </a:lvl1pPr>
          </a:lstStyle>
          <a:p>
            <a:fld id="{8AF8BAB1-5DA0-493F-8D2F-C2BB3C474E21}" type="slidenum">
              <a:rPr lang="ru-RU"/>
              <a:pPr/>
              <a:t>‹#›</a:t>
            </a:fld>
            <a:endParaRPr lang="ru-RU"/>
          </a:p>
        </p:txBody>
      </p:sp>
    </p:spTree>
    <p:extLst>
      <p:ext uri="{BB962C8B-B14F-4D97-AF65-F5344CB8AC3E}">
        <p14:creationId xmlns:p14="http://schemas.microsoft.com/office/powerpoint/2010/main" val="21649821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427197C8-E1ED-4815-A697-7D8A1A40A49B}" type="datetimeFigureOut">
              <a:rPr lang="ru-RU" smtClean="0"/>
              <a:t>20.10.2019</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A9E5FD5-0F16-42F7-A372-D35DD8CE5055}" type="slidenum">
              <a:rPr lang="ru-RU" smtClean="0"/>
              <a:t>‹#›</a:t>
            </a:fld>
            <a:endParaRPr lang="ru-RU"/>
          </a:p>
        </p:txBody>
      </p:sp>
    </p:spTree>
    <p:extLst>
      <p:ext uri="{BB962C8B-B14F-4D97-AF65-F5344CB8AC3E}">
        <p14:creationId xmlns:p14="http://schemas.microsoft.com/office/powerpoint/2010/main" val="4030341126"/>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 id="2147483688" r:id="rId14"/>
    <p:sldLayoutId id="2147483689" r:id="rId15"/>
    <p:sldLayoutId id="2147483690" r:id="rId16"/>
    <p:sldLayoutId id="2147483691" r:id="rId17"/>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wmf"/></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bin"/><Relationship Id="rId7" Type="http://schemas.openxmlformats.org/officeDocument/2006/relationships/image" Target="../media/image10.png"/><Relationship Id="rId2" Type="http://schemas.openxmlformats.org/officeDocument/2006/relationships/slideLayout" Target="../slideLayouts/slideLayout4.xml"/><Relationship Id="rId1" Type="http://schemas.openxmlformats.org/officeDocument/2006/relationships/vmlDrawing" Target="../drawings/vmlDrawing1.vml"/><Relationship Id="rId6" Type="http://schemas.openxmlformats.org/officeDocument/2006/relationships/image" Target="../media/image9.png"/><Relationship Id="rId5" Type="http://schemas.openxmlformats.org/officeDocument/2006/relationships/image" Target="../media/image8.jpe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6492875"/>
          </a:xfrm>
        </p:spPr>
        <p:txBody>
          <a:bodyPr>
            <a:normAutofit fontScale="90000"/>
          </a:bodyPr>
          <a:lstStyle/>
          <a:p>
            <a:pPr algn="ctr"/>
            <a:r>
              <a:rPr lang="en-US" sz="7300" b="1" dirty="0" smtClean="0">
                <a:latin typeface="Aharoni" panose="02010803020104030203" pitchFamily="2" charset="-79"/>
                <a:cs typeface="Aharoni" panose="02010803020104030203" pitchFamily="2" charset="-79"/>
              </a:rPr>
              <a:t>Introduction. </a:t>
            </a:r>
            <a:r>
              <a:rPr lang="uz-Cyrl-UZ" sz="7300" b="1" dirty="0" smtClean="0">
                <a:latin typeface="Aharoni" panose="02010803020104030203" pitchFamily="2" charset="-79"/>
                <a:cs typeface="Aharoni" panose="02010803020104030203" pitchFamily="2" charset="-79"/>
              </a:rPr>
              <a:t/>
            </a:r>
            <a:br>
              <a:rPr lang="uz-Cyrl-UZ" sz="7300" b="1" dirty="0" smtClean="0">
                <a:latin typeface="Aharoni" panose="02010803020104030203" pitchFamily="2" charset="-79"/>
                <a:cs typeface="Aharoni" panose="02010803020104030203" pitchFamily="2" charset="-79"/>
              </a:rPr>
            </a:br>
            <a:r>
              <a:rPr lang="en-US" sz="7300" b="1" dirty="0" smtClean="0">
                <a:latin typeface="Aharoni" panose="02010803020104030203" pitchFamily="2" charset="-79"/>
                <a:cs typeface="Aharoni" panose="02010803020104030203" pitchFamily="2" charset="-79"/>
              </a:rPr>
              <a:t>The concept and classification of ICT and information system</a:t>
            </a:r>
            <a:r>
              <a:rPr lang="ru-RU" b="1" dirty="0" smtClean="0"/>
              <a:t/>
            </a:r>
            <a:br>
              <a:rPr lang="ru-RU" b="1" dirty="0" smtClean="0"/>
            </a:br>
            <a:r>
              <a:rPr lang="ru-RU" b="1" dirty="0" smtClean="0"/>
              <a:t>(</a:t>
            </a:r>
            <a:r>
              <a:rPr lang="uz-Cyrl-UZ" b="1" dirty="0" smtClean="0"/>
              <a:t>Ў</a:t>
            </a:r>
            <a:r>
              <a:rPr lang="ru-RU" b="1" dirty="0" err="1" smtClean="0"/>
              <a:t>збек</a:t>
            </a:r>
            <a:r>
              <a:rPr lang="ru-RU" b="1" dirty="0" smtClean="0"/>
              <a:t> </a:t>
            </a:r>
            <a:r>
              <a:rPr lang="ru-RU" b="1" dirty="0" err="1" smtClean="0"/>
              <a:t>тилида</a:t>
            </a:r>
            <a:r>
              <a:rPr lang="ru-RU" b="1" dirty="0" smtClean="0"/>
              <a:t>)</a:t>
            </a:r>
            <a:br>
              <a:rPr lang="ru-RU" b="1" dirty="0" smtClean="0"/>
            </a:br>
            <a:r>
              <a:rPr lang="ru-RU" b="1" dirty="0"/>
              <a:t/>
            </a:r>
            <a:br>
              <a:rPr lang="ru-RU" b="1" dirty="0"/>
            </a:br>
            <a:r>
              <a:rPr lang="ru-RU" sz="3600" b="1" dirty="0" smtClean="0"/>
              <a:t>(Фанга </a:t>
            </a:r>
            <a:r>
              <a:rPr lang="ru-RU" sz="3600" b="1" dirty="0" err="1" smtClean="0"/>
              <a:t>кириш</a:t>
            </a:r>
            <a:r>
              <a:rPr lang="ru-RU" sz="3600" b="1" dirty="0" smtClean="0"/>
              <a:t>. </a:t>
            </a:r>
            <a:r>
              <a:rPr lang="ru-RU" sz="3600" b="1" dirty="0" err="1" smtClean="0"/>
              <a:t>Ахборот-коммуникацион</a:t>
            </a:r>
            <a:r>
              <a:rPr lang="ru-RU" sz="3600" b="1" dirty="0" smtClean="0"/>
              <a:t> </a:t>
            </a:r>
            <a:r>
              <a:rPr lang="ru-RU" sz="3600" b="1" dirty="0" err="1" smtClean="0"/>
              <a:t>технологиялар</a:t>
            </a:r>
            <a:r>
              <a:rPr lang="ru-RU" sz="3600" b="1" dirty="0" smtClean="0"/>
              <a:t> </a:t>
            </a:r>
            <a:r>
              <a:rPr lang="ru-RU" sz="3600" b="1" dirty="0" err="1" smtClean="0"/>
              <a:t>ва</a:t>
            </a:r>
            <a:r>
              <a:rPr lang="ru-RU" sz="3600" b="1" dirty="0" smtClean="0"/>
              <a:t> </a:t>
            </a:r>
            <a:r>
              <a:rPr lang="ru-RU" sz="3600" b="1" dirty="0" err="1" smtClean="0"/>
              <a:t>тизимларнинг</a:t>
            </a:r>
            <a:r>
              <a:rPr lang="ru-RU" sz="3600" b="1" dirty="0" smtClean="0"/>
              <a:t>  </a:t>
            </a:r>
            <a:r>
              <a:rPr lang="ru-RU" sz="3600" b="1" dirty="0" err="1" smtClean="0"/>
              <a:t>асосий</a:t>
            </a:r>
            <a:r>
              <a:rPr lang="ru-RU" sz="3600" b="1" dirty="0" smtClean="0"/>
              <a:t> </a:t>
            </a:r>
            <a:r>
              <a:rPr lang="ru-RU" sz="3600" b="1" dirty="0" err="1" smtClean="0"/>
              <a:t>тушунчалари</a:t>
            </a:r>
            <a:r>
              <a:rPr lang="ru-RU" sz="3600" b="1" dirty="0" smtClean="0"/>
              <a:t> </a:t>
            </a:r>
            <a:r>
              <a:rPr lang="ru-RU" sz="3600" b="1" dirty="0" err="1" smtClean="0"/>
              <a:t>ва</a:t>
            </a:r>
            <a:r>
              <a:rPr lang="ru-RU" sz="3600" b="1" dirty="0" smtClean="0"/>
              <a:t> </a:t>
            </a:r>
            <a:r>
              <a:rPr lang="ru-RU" sz="3600" b="1" dirty="0" err="1" smtClean="0"/>
              <a:t>таснифи</a:t>
            </a:r>
            <a:r>
              <a:rPr lang="ru-RU" sz="3600" b="1" dirty="0" smtClean="0"/>
              <a:t>)</a:t>
            </a:r>
            <a:endParaRPr lang="ru-RU" dirty="0"/>
          </a:p>
        </p:txBody>
      </p:sp>
    </p:spTree>
    <p:extLst>
      <p:ext uri="{BB962C8B-B14F-4D97-AF65-F5344CB8AC3E}">
        <p14:creationId xmlns:p14="http://schemas.microsoft.com/office/powerpoint/2010/main" val="336752332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2" name="Rectangle 4"/>
          <p:cNvSpPr>
            <a:spLocks noGrp="1" noChangeArrowheads="1"/>
          </p:cNvSpPr>
          <p:nvPr>
            <p:ph type="title"/>
          </p:nvPr>
        </p:nvSpPr>
        <p:spPr>
          <a:xfrm>
            <a:off x="1108656" y="854522"/>
            <a:ext cx="10515600" cy="1325563"/>
          </a:xfrm>
        </p:spPr>
        <p:txBody>
          <a:bodyPr/>
          <a:lstStyle/>
          <a:p>
            <a:pPr algn="ctr"/>
            <a:r>
              <a:rPr lang="ru-RU" b="1" dirty="0">
                <a:effectLst>
                  <a:outerShdw blurRad="38100" dist="38100" dir="2700000" algn="tl">
                    <a:srgbClr val="C0C0C0"/>
                  </a:outerShdw>
                </a:effectLst>
              </a:rPr>
              <a:t>МАЪРУЗА РЕЖАСИ:</a:t>
            </a:r>
          </a:p>
        </p:txBody>
      </p:sp>
      <p:sp>
        <p:nvSpPr>
          <p:cNvPr id="124930" name="Rectangle 2"/>
          <p:cNvSpPr>
            <a:spLocks noGrp="1" noChangeArrowheads="1"/>
          </p:cNvSpPr>
          <p:nvPr>
            <p:ph idx="1"/>
          </p:nvPr>
        </p:nvSpPr>
        <p:spPr>
          <a:xfrm>
            <a:off x="1451399" y="2069677"/>
            <a:ext cx="8928971" cy="3030357"/>
          </a:xfrm>
        </p:spPr>
        <p:txBody>
          <a:bodyPr>
            <a:normAutofit/>
          </a:bodyPr>
          <a:lstStyle/>
          <a:p>
            <a:pPr lvl="0"/>
            <a:r>
              <a:rPr lang="ru-RU" sz="2800" dirty="0"/>
              <a:t>«</a:t>
            </a:r>
            <a:r>
              <a:rPr lang="ru-RU" sz="2800" dirty="0" err="1"/>
              <a:t>Иқтисодиётда</a:t>
            </a:r>
            <a:r>
              <a:rPr lang="ru-RU" sz="2800" dirty="0"/>
              <a:t> </a:t>
            </a:r>
            <a:r>
              <a:rPr lang="ru-RU" sz="2800" dirty="0" err="1"/>
              <a:t>ахборот-коммуникацион</a:t>
            </a:r>
            <a:r>
              <a:rPr lang="ru-RU" sz="2800" dirty="0"/>
              <a:t> </a:t>
            </a:r>
            <a:r>
              <a:rPr lang="ru-RU" sz="2800" dirty="0" err="1"/>
              <a:t>технологиялар</a:t>
            </a:r>
            <a:r>
              <a:rPr lang="ru-RU" sz="2800" dirty="0"/>
              <a:t> </a:t>
            </a:r>
            <a:r>
              <a:rPr lang="ru-RU" sz="2800" dirty="0" err="1"/>
              <a:t>ва</a:t>
            </a:r>
            <a:r>
              <a:rPr lang="ru-RU" sz="2800" dirty="0"/>
              <a:t> </a:t>
            </a:r>
            <a:r>
              <a:rPr lang="ru-RU" sz="2800" dirty="0" err="1"/>
              <a:t>тизимлар</a:t>
            </a:r>
            <a:r>
              <a:rPr lang="ru-RU" sz="2800" dirty="0"/>
              <a:t>» </a:t>
            </a:r>
            <a:r>
              <a:rPr lang="ru-RU" sz="2800" dirty="0" err="1"/>
              <a:t>фанини</a:t>
            </a:r>
            <a:r>
              <a:rPr lang="ru-RU" sz="2800" dirty="0"/>
              <a:t> </a:t>
            </a:r>
            <a:r>
              <a:rPr lang="ru-RU" sz="2800" dirty="0" err="1"/>
              <a:t>таърифи</a:t>
            </a:r>
            <a:r>
              <a:rPr lang="ru-RU" sz="2800" dirty="0"/>
              <a:t>, </a:t>
            </a:r>
            <a:r>
              <a:rPr lang="ru-RU" sz="2800" dirty="0" err="1"/>
              <a:t>моҳияти</a:t>
            </a:r>
            <a:r>
              <a:rPr lang="ru-RU" sz="2800" dirty="0"/>
              <a:t> </a:t>
            </a:r>
            <a:r>
              <a:rPr lang="ru-RU" sz="2800" dirty="0" err="1"/>
              <a:t>ва</a:t>
            </a:r>
            <a:r>
              <a:rPr lang="ru-RU" sz="2800" dirty="0"/>
              <a:t> </a:t>
            </a:r>
            <a:r>
              <a:rPr lang="ru-RU" sz="2800" dirty="0" err="1"/>
              <a:t>ўқитиш</a:t>
            </a:r>
            <a:r>
              <a:rPr lang="ru-RU" sz="2800" dirty="0"/>
              <a:t> </a:t>
            </a:r>
            <a:r>
              <a:rPr lang="ru-RU" sz="2800" dirty="0" err="1"/>
              <a:t>мақсади</a:t>
            </a:r>
            <a:r>
              <a:rPr lang="ru-RU" sz="2800" dirty="0"/>
              <a:t> </a:t>
            </a:r>
            <a:r>
              <a:rPr lang="ru-RU" sz="2800" dirty="0" err="1"/>
              <a:t>ва</a:t>
            </a:r>
            <a:r>
              <a:rPr lang="ru-RU" sz="2800" dirty="0"/>
              <a:t> </a:t>
            </a:r>
            <a:r>
              <a:rPr lang="ru-RU" sz="2800" dirty="0" err="1"/>
              <a:t>вазифалари</a:t>
            </a:r>
            <a:r>
              <a:rPr lang="ru-RU" sz="2800" dirty="0"/>
              <a:t>. </a:t>
            </a:r>
          </a:p>
          <a:p>
            <a:pPr lvl="0"/>
            <a:r>
              <a:rPr lang="en-US" sz="2800" dirty="0" err="1"/>
              <a:t>Ахборот</a:t>
            </a:r>
            <a:r>
              <a:rPr lang="en-US" sz="2800" dirty="0"/>
              <a:t> </a:t>
            </a:r>
            <a:r>
              <a:rPr lang="en-US" sz="2800" dirty="0" err="1"/>
              <a:t>тушунчаси</a:t>
            </a:r>
            <a:r>
              <a:rPr lang="en-US" sz="2800" dirty="0"/>
              <a:t>. </a:t>
            </a:r>
            <a:endParaRPr lang="ru-RU" sz="2800" dirty="0"/>
          </a:p>
          <a:p>
            <a:pPr lvl="0"/>
            <a:r>
              <a:rPr lang="en-US" sz="2800" dirty="0" err="1"/>
              <a:t>Компютер</a:t>
            </a:r>
            <a:r>
              <a:rPr lang="en-US" sz="2800" dirty="0"/>
              <a:t> </a:t>
            </a:r>
            <a:r>
              <a:rPr lang="en-US" sz="2800" dirty="0" err="1"/>
              <a:t>ва</a:t>
            </a:r>
            <a:r>
              <a:rPr lang="en-US" sz="2800" dirty="0"/>
              <a:t> </a:t>
            </a:r>
            <a:r>
              <a:rPr lang="en-US" sz="2800" dirty="0" err="1"/>
              <a:t>унинг</a:t>
            </a:r>
            <a:r>
              <a:rPr lang="en-US" sz="2800" dirty="0"/>
              <a:t> </a:t>
            </a:r>
            <a:r>
              <a:rPr lang="en-US" sz="2800" dirty="0" err="1"/>
              <a:t>турлари</a:t>
            </a:r>
            <a:r>
              <a:rPr lang="en-US" sz="2800" dirty="0" smtClean="0"/>
              <a:t>.</a:t>
            </a:r>
            <a:endParaRPr lang="ru-RU" sz="2800" dirty="0"/>
          </a:p>
        </p:txBody>
      </p:sp>
    </p:spTree>
    <p:extLst>
      <p:ext uri="{BB962C8B-B14F-4D97-AF65-F5344CB8AC3E}">
        <p14:creationId xmlns:p14="http://schemas.microsoft.com/office/powerpoint/2010/main" val="1134226594"/>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124932"/>
                                        </p:tgtEl>
                                        <p:attrNameLst>
                                          <p:attrName>style.visibility</p:attrName>
                                        </p:attrNameLst>
                                      </p:cBhvr>
                                      <p:to>
                                        <p:strVal val="visible"/>
                                      </p:to>
                                    </p:set>
                                    <p:animEffect transition="in" filter="barn(outHorizontal)">
                                      <p:cBhvr>
                                        <p:cTn id="7" dur="500"/>
                                        <p:tgtEl>
                                          <p:spTgt spid="124932"/>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124930">
                                            <p:txEl>
                                              <p:pRg st="0" end="0"/>
                                            </p:txEl>
                                          </p:spTgt>
                                        </p:tgtEl>
                                        <p:attrNameLst>
                                          <p:attrName>style.visibility</p:attrName>
                                        </p:attrNameLst>
                                      </p:cBhvr>
                                      <p:to>
                                        <p:strVal val="visible"/>
                                      </p:to>
                                    </p:set>
                                    <p:animEffect transition="in" filter="wipe(down)">
                                      <p:cBhvr>
                                        <p:cTn id="12" dur="580">
                                          <p:stCondLst>
                                            <p:cond delay="0"/>
                                          </p:stCondLst>
                                        </p:cTn>
                                        <p:tgtEl>
                                          <p:spTgt spid="124930">
                                            <p:txEl>
                                              <p:pRg st="0" end="0"/>
                                            </p:txEl>
                                          </p:spTgt>
                                        </p:tgtEl>
                                      </p:cBhvr>
                                    </p:animEffect>
                                    <p:anim calcmode="lin" valueType="num">
                                      <p:cBhvr>
                                        <p:cTn id="13" dur="1822" tmFilter="0,0; 0.14,0.36; 0.43,0.73; 0.71,0.91; 1.0,1.0">
                                          <p:stCondLst>
                                            <p:cond delay="0"/>
                                          </p:stCondLst>
                                        </p:cTn>
                                        <p:tgtEl>
                                          <p:spTgt spid="124930">
                                            <p:txEl>
                                              <p:pRg st="0" end="0"/>
                                            </p:txEl>
                                          </p:spTgt>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124930">
                                            <p:txEl>
                                              <p:pRg st="0" end="0"/>
                                            </p:txEl>
                                          </p:spTgt>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124930">
                                            <p:txEl>
                                              <p:pRg st="0" end="0"/>
                                            </p:txEl>
                                          </p:spTgt>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124930">
                                            <p:txEl>
                                              <p:pRg st="0" end="0"/>
                                            </p:txEl>
                                          </p:spTgt>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124930">
                                            <p:txEl>
                                              <p:pRg st="0" end="0"/>
                                            </p:txEl>
                                          </p:spTgt>
                                        </p:tgtEl>
                                        <p:attrNameLst>
                                          <p:attrName>ppt_y</p:attrName>
                                        </p:attrNameLst>
                                      </p:cBhvr>
                                      <p:tavLst>
                                        <p:tav tm="0" fmla="#ppt_y-sin(pi*$)/81">
                                          <p:val>
                                            <p:fltVal val="0"/>
                                          </p:val>
                                        </p:tav>
                                        <p:tav tm="100000">
                                          <p:val>
                                            <p:fltVal val="1"/>
                                          </p:val>
                                        </p:tav>
                                      </p:tavLst>
                                    </p:anim>
                                    <p:animScale>
                                      <p:cBhvr>
                                        <p:cTn id="18" dur="26">
                                          <p:stCondLst>
                                            <p:cond delay="650"/>
                                          </p:stCondLst>
                                        </p:cTn>
                                        <p:tgtEl>
                                          <p:spTgt spid="124930">
                                            <p:txEl>
                                              <p:pRg st="0" end="0"/>
                                            </p:txEl>
                                          </p:spTgt>
                                        </p:tgtEl>
                                      </p:cBhvr>
                                      <p:to x="100000" y="60000"/>
                                    </p:animScale>
                                    <p:animScale>
                                      <p:cBhvr>
                                        <p:cTn id="19" dur="166" decel="50000">
                                          <p:stCondLst>
                                            <p:cond delay="676"/>
                                          </p:stCondLst>
                                        </p:cTn>
                                        <p:tgtEl>
                                          <p:spTgt spid="124930">
                                            <p:txEl>
                                              <p:pRg st="0" end="0"/>
                                            </p:txEl>
                                          </p:spTgt>
                                        </p:tgtEl>
                                      </p:cBhvr>
                                      <p:to x="100000" y="100000"/>
                                    </p:animScale>
                                    <p:animScale>
                                      <p:cBhvr>
                                        <p:cTn id="20" dur="26">
                                          <p:stCondLst>
                                            <p:cond delay="1312"/>
                                          </p:stCondLst>
                                        </p:cTn>
                                        <p:tgtEl>
                                          <p:spTgt spid="124930">
                                            <p:txEl>
                                              <p:pRg st="0" end="0"/>
                                            </p:txEl>
                                          </p:spTgt>
                                        </p:tgtEl>
                                      </p:cBhvr>
                                      <p:to x="100000" y="80000"/>
                                    </p:animScale>
                                    <p:animScale>
                                      <p:cBhvr>
                                        <p:cTn id="21" dur="166" decel="50000">
                                          <p:stCondLst>
                                            <p:cond delay="1338"/>
                                          </p:stCondLst>
                                        </p:cTn>
                                        <p:tgtEl>
                                          <p:spTgt spid="124930">
                                            <p:txEl>
                                              <p:pRg st="0" end="0"/>
                                            </p:txEl>
                                          </p:spTgt>
                                        </p:tgtEl>
                                      </p:cBhvr>
                                      <p:to x="100000" y="100000"/>
                                    </p:animScale>
                                    <p:animScale>
                                      <p:cBhvr>
                                        <p:cTn id="22" dur="26">
                                          <p:stCondLst>
                                            <p:cond delay="1642"/>
                                          </p:stCondLst>
                                        </p:cTn>
                                        <p:tgtEl>
                                          <p:spTgt spid="124930">
                                            <p:txEl>
                                              <p:pRg st="0" end="0"/>
                                            </p:txEl>
                                          </p:spTgt>
                                        </p:tgtEl>
                                      </p:cBhvr>
                                      <p:to x="100000" y="90000"/>
                                    </p:animScale>
                                    <p:animScale>
                                      <p:cBhvr>
                                        <p:cTn id="23" dur="166" decel="50000">
                                          <p:stCondLst>
                                            <p:cond delay="1668"/>
                                          </p:stCondLst>
                                        </p:cTn>
                                        <p:tgtEl>
                                          <p:spTgt spid="124930">
                                            <p:txEl>
                                              <p:pRg st="0" end="0"/>
                                            </p:txEl>
                                          </p:spTgt>
                                        </p:tgtEl>
                                      </p:cBhvr>
                                      <p:to x="100000" y="100000"/>
                                    </p:animScale>
                                    <p:animScale>
                                      <p:cBhvr>
                                        <p:cTn id="24" dur="26">
                                          <p:stCondLst>
                                            <p:cond delay="1808"/>
                                          </p:stCondLst>
                                        </p:cTn>
                                        <p:tgtEl>
                                          <p:spTgt spid="124930">
                                            <p:txEl>
                                              <p:pRg st="0" end="0"/>
                                            </p:txEl>
                                          </p:spTgt>
                                        </p:tgtEl>
                                      </p:cBhvr>
                                      <p:to x="100000" y="95000"/>
                                    </p:animScale>
                                    <p:animScale>
                                      <p:cBhvr>
                                        <p:cTn id="25" dur="166" decel="50000">
                                          <p:stCondLst>
                                            <p:cond delay="1834"/>
                                          </p:stCondLst>
                                        </p:cTn>
                                        <p:tgtEl>
                                          <p:spTgt spid="124930">
                                            <p:txEl>
                                              <p:pRg st="0" end="0"/>
                                            </p:txEl>
                                          </p:spTgt>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26" presetClass="entr" presetSubtype="0" fill="hold" grpId="0" nodeType="clickEffect">
                                  <p:stCondLst>
                                    <p:cond delay="0"/>
                                  </p:stCondLst>
                                  <p:childTnLst>
                                    <p:set>
                                      <p:cBhvr>
                                        <p:cTn id="29" dur="1" fill="hold">
                                          <p:stCondLst>
                                            <p:cond delay="0"/>
                                          </p:stCondLst>
                                        </p:cTn>
                                        <p:tgtEl>
                                          <p:spTgt spid="124930">
                                            <p:txEl>
                                              <p:pRg st="1" end="1"/>
                                            </p:txEl>
                                          </p:spTgt>
                                        </p:tgtEl>
                                        <p:attrNameLst>
                                          <p:attrName>style.visibility</p:attrName>
                                        </p:attrNameLst>
                                      </p:cBhvr>
                                      <p:to>
                                        <p:strVal val="visible"/>
                                      </p:to>
                                    </p:set>
                                    <p:animEffect transition="in" filter="wipe(down)">
                                      <p:cBhvr>
                                        <p:cTn id="30" dur="580">
                                          <p:stCondLst>
                                            <p:cond delay="0"/>
                                          </p:stCondLst>
                                        </p:cTn>
                                        <p:tgtEl>
                                          <p:spTgt spid="124930">
                                            <p:txEl>
                                              <p:pRg st="1" end="1"/>
                                            </p:txEl>
                                          </p:spTgt>
                                        </p:tgtEl>
                                      </p:cBhvr>
                                    </p:animEffect>
                                    <p:anim calcmode="lin" valueType="num">
                                      <p:cBhvr>
                                        <p:cTn id="31" dur="1822" tmFilter="0,0; 0.14,0.36; 0.43,0.73; 0.71,0.91; 1.0,1.0">
                                          <p:stCondLst>
                                            <p:cond delay="0"/>
                                          </p:stCondLst>
                                        </p:cTn>
                                        <p:tgtEl>
                                          <p:spTgt spid="124930">
                                            <p:txEl>
                                              <p:pRg st="1" end="1"/>
                                            </p:txEl>
                                          </p:spTgt>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124930">
                                            <p:txEl>
                                              <p:pRg st="1" end="1"/>
                                            </p:txEl>
                                          </p:spTgt>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124930">
                                            <p:txEl>
                                              <p:pRg st="1" end="1"/>
                                            </p:txEl>
                                          </p:spTgt>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124930">
                                            <p:txEl>
                                              <p:pRg st="1" end="1"/>
                                            </p:txEl>
                                          </p:spTgt>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124930">
                                            <p:txEl>
                                              <p:pRg st="1" end="1"/>
                                            </p:txEl>
                                          </p:spTgt>
                                        </p:tgtEl>
                                        <p:attrNameLst>
                                          <p:attrName>ppt_y</p:attrName>
                                        </p:attrNameLst>
                                      </p:cBhvr>
                                      <p:tavLst>
                                        <p:tav tm="0" fmla="#ppt_y-sin(pi*$)/81">
                                          <p:val>
                                            <p:fltVal val="0"/>
                                          </p:val>
                                        </p:tav>
                                        <p:tav tm="100000">
                                          <p:val>
                                            <p:fltVal val="1"/>
                                          </p:val>
                                        </p:tav>
                                      </p:tavLst>
                                    </p:anim>
                                    <p:animScale>
                                      <p:cBhvr>
                                        <p:cTn id="36" dur="26">
                                          <p:stCondLst>
                                            <p:cond delay="650"/>
                                          </p:stCondLst>
                                        </p:cTn>
                                        <p:tgtEl>
                                          <p:spTgt spid="124930">
                                            <p:txEl>
                                              <p:pRg st="1" end="1"/>
                                            </p:txEl>
                                          </p:spTgt>
                                        </p:tgtEl>
                                      </p:cBhvr>
                                      <p:to x="100000" y="60000"/>
                                    </p:animScale>
                                    <p:animScale>
                                      <p:cBhvr>
                                        <p:cTn id="37" dur="166" decel="50000">
                                          <p:stCondLst>
                                            <p:cond delay="676"/>
                                          </p:stCondLst>
                                        </p:cTn>
                                        <p:tgtEl>
                                          <p:spTgt spid="124930">
                                            <p:txEl>
                                              <p:pRg st="1" end="1"/>
                                            </p:txEl>
                                          </p:spTgt>
                                        </p:tgtEl>
                                      </p:cBhvr>
                                      <p:to x="100000" y="100000"/>
                                    </p:animScale>
                                    <p:animScale>
                                      <p:cBhvr>
                                        <p:cTn id="38" dur="26">
                                          <p:stCondLst>
                                            <p:cond delay="1312"/>
                                          </p:stCondLst>
                                        </p:cTn>
                                        <p:tgtEl>
                                          <p:spTgt spid="124930">
                                            <p:txEl>
                                              <p:pRg st="1" end="1"/>
                                            </p:txEl>
                                          </p:spTgt>
                                        </p:tgtEl>
                                      </p:cBhvr>
                                      <p:to x="100000" y="80000"/>
                                    </p:animScale>
                                    <p:animScale>
                                      <p:cBhvr>
                                        <p:cTn id="39" dur="166" decel="50000">
                                          <p:stCondLst>
                                            <p:cond delay="1338"/>
                                          </p:stCondLst>
                                        </p:cTn>
                                        <p:tgtEl>
                                          <p:spTgt spid="124930">
                                            <p:txEl>
                                              <p:pRg st="1" end="1"/>
                                            </p:txEl>
                                          </p:spTgt>
                                        </p:tgtEl>
                                      </p:cBhvr>
                                      <p:to x="100000" y="100000"/>
                                    </p:animScale>
                                    <p:animScale>
                                      <p:cBhvr>
                                        <p:cTn id="40" dur="26">
                                          <p:stCondLst>
                                            <p:cond delay="1642"/>
                                          </p:stCondLst>
                                        </p:cTn>
                                        <p:tgtEl>
                                          <p:spTgt spid="124930">
                                            <p:txEl>
                                              <p:pRg st="1" end="1"/>
                                            </p:txEl>
                                          </p:spTgt>
                                        </p:tgtEl>
                                      </p:cBhvr>
                                      <p:to x="100000" y="90000"/>
                                    </p:animScale>
                                    <p:animScale>
                                      <p:cBhvr>
                                        <p:cTn id="41" dur="166" decel="50000">
                                          <p:stCondLst>
                                            <p:cond delay="1668"/>
                                          </p:stCondLst>
                                        </p:cTn>
                                        <p:tgtEl>
                                          <p:spTgt spid="124930">
                                            <p:txEl>
                                              <p:pRg st="1" end="1"/>
                                            </p:txEl>
                                          </p:spTgt>
                                        </p:tgtEl>
                                      </p:cBhvr>
                                      <p:to x="100000" y="100000"/>
                                    </p:animScale>
                                    <p:animScale>
                                      <p:cBhvr>
                                        <p:cTn id="42" dur="26">
                                          <p:stCondLst>
                                            <p:cond delay="1808"/>
                                          </p:stCondLst>
                                        </p:cTn>
                                        <p:tgtEl>
                                          <p:spTgt spid="124930">
                                            <p:txEl>
                                              <p:pRg st="1" end="1"/>
                                            </p:txEl>
                                          </p:spTgt>
                                        </p:tgtEl>
                                      </p:cBhvr>
                                      <p:to x="100000" y="95000"/>
                                    </p:animScale>
                                    <p:animScale>
                                      <p:cBhvr>
                                        <p:cTn id="43" dur="166" decel="50000">
                                          <p:stCondLst>
                                            <p:cond delay="1834"/>
                                          </p:stCondLst>
                                        </p:cTn>
                                        <p:tgtEl>
                                          <p:spTgt spid="124930">
                                            <p:txEl>
                                              <p:pRg st="1" end="1"/>
                                            </p:txEl>
                                          </p:spTgt>
                                        </p:tgtEl>
                                      </p:cBhvr>
                                      <p:to x="100000" y="100000"/>
                                    </p:animScale>
                                  </p:childTnLst>
                                </p:cTn>
                              </p:par>
                            </p:childTnLst>
                          </p:cTn>
                        </p:par>
                      </p:childTnLst>
                    </p:cTn>
                  </p:par>
                  <p:par>
                    <p:cTn id="44" fill="hold">
                      <p:stCondLst>
                        <p:cond delay="indefinite"/>
                      </p:stCondLst>
                      <p:childTnLst>
                        <p:par>
                          <p:cTn id="45" fill="hold">
                            <p:stCondLst>
                              <p:cond delay="0"/>
                            </p:stCondLst>
                            <p:childTnLst>
                              <p:par>
                                <p:cTn id="46" presetID="26" presetClass="entr" presetSubtype="0" fill="hold" grpId="0" nodeType="clickEffect">
                                  <p:stCondLst>
                                    <p:cond delay="0"/>
                                  </p:stCondLst>
                                  <p:childTnLst>
                                    <p:set>
                                      <p:cBhvr>
                                        <p:cTn id="47" dur="1" fill="hold">
                                          <p:stCondLst>
                                            <p:cond delay="0"/>
                                          </p:stCondLst>
                                        </p:cTn>
                                        <p:tgtEl>
                                          <p:spTgt spid="124930">
                                            <p:txEl>
                                              <p:pRg st="2" end="2"/>
                                            </p:txEl>
                                          </p:spTgt>
                                        </p:tgtEl>
                                        <p:attrNameLst>
                                          <p:attrName>style.visibility</p:attrName>
                                        </p:attrNameLst>
                                      </p:cBhvr>
                                      <p:to>
                                        <p:strVal val="visible"/>
                                      </p:to>
                                    </p:set>
                                    <p:animEffect transition="in" filter="wipe(down)">
                                      <p:cBhvr>
                                        <p:cTn id="48" dur="580">
                                          <p:stCondLst>
                                            <p:cond delay="0"/>
                                          </p:stCondLst>
                                        </p:cTn>
                                        <p:tgtEl>
                                          <p:spTgt spid="124930">
                                            <p:txEl>
                                              <p:pRg st="2" end="2"/>
                                            </p:txEl>
                                          </p:spTgt>
                                        </p:tgtEl>
                                      </p:cBhvr>
                                    </p:animEffect>
                                    <p:anim calcmode="lin" valueType="num">
                                      <p:cBhvr>
                                        <p:cTn id="49" dur="1822" tmFilter="0,0; 0.14,0.36; 0.43,0.73; 0.71,0.91; 1.0,1.0">
                                          <p:stCondLst>
                                            <p:cond delay="0"/>
                                          </p:stCondLst>
                                        </p:cTn>
                                        <p:tgtEl>
                                          <p:spTgt spid="124930">
                                            <p:txEl>
                                              <p:pRg st="2" end="2"/>
                                            </p:txEl>
                                          </p:spTgt>
                                        </p:tgtEl>
                                        <p:attrNameLst>
                                          <p:attrName>ppt_x</p:attrName>
                                        </p:attrNameLst>
                                      </p:cBhvr>
                                      <p:tavLst>
                                        <p:tav tm="0">
                                          <p:val>
                                            <p:strVal val="#ppt_x-0.25"/>
                                          </p:val>
                                        </p:tav>
                                        <p:tav tm="100000">
                                          <p:val>
                                            <p:strVal val="#ppt_x"/>
                                          </p:val>
                                        </p:tav>
                                      </p:tavLst>
                                    </p:anim>
                                    <p:anim calcmode="lin" valueType="num">
                                      <p:cBhvr>
                                        <p:cTn id="50" dur="664" tmFilter="0.0,0.0; 0.25,0.07; 0.50,0.2; 0.75,0.467; 1.0,1.0">
                                          <p:stCondLst>
                                            <p:cond delay="0"/>
                                          </p:stCondLst>
                                        </p:cTn>
                                        <p:tgtEl>
                                          <p:spTgt spid="124930">
                                            <p:txEl>
                                              <p:pRg st="2" end="2"/>
                                            </p:txEl>
                                          </p:spTgt>
                                        </p:tgtEl>
                                        <p:attrNameLst>
                                          <p:attrName>ppt_y</p:attrName>
                                        </p:attrNameLst>
                                      </p:cBhvr>
                                      <p:tavLst>
                                        <p:tav tm="0" fmla="#ppt_y-sin(pi*$)/3">
                                          <p:val>
                                            <p:fltVal val="0.5"/>
                                          </p:val>
                                        </p:tav>
                                        <p:tav tm="100000">
                                          <p:val>
                                            <p:fltVal val="1"/>
                                          </p:val>
                                        </p:tav>
                                      </p:tavLst>
                                    </p:anim>
                                    <p:anim calcmode="lin" valueType="num">
                                      <p:cBhvr>
                                        <p:cTn id="51" dur="664" tmFilter="0, 0; 0.125,0.2665; 0.25,0.4; 0.375,0.465; 0.5,0.5;  0.625,0.535; 0.75,0.6; 0.875,0.7335; 1,1">
                                          <p:stCondLst>
                                            <p:cond delay="664"/>
                                          </p:stCondLst>
                                        </p:cTn>
                                        <p:tgtEl>
                                          <p:spTgt spid="124930">
                                            <p:txEl>
                                              <p:pRg st="2" end="2"/>
                                            </p:txEl>
                                          </p:spTgt>
                                        </p:tgtEl>
                                        <p:attrNameLst>
                                          <p:attrName>ppt_y</p:attrName>
                                        </p:attrNameLst>
                                      </p:cBhvr>
                                      <p:tavLst>
                                        <p:tav tm="0" fmla="#ppt_y-sin(pi*$)/9">
                                          <p:val>
                                            <p:fltVal val="0"/>
                                          </p:val>
                                        </p:tav>
                                        <p:tav tm="100000">
                                          <p:val>
                                            <p:fltVal val="1"/>
                                          </p:val>
                                        </p:tav>
                                      </p:tavLst>
                                    </p:anim>
                                    <p:anim calcmode="lin" valueType="num">
                                      <p:cBhvr>
                                        <p:cTn id="52" dur="332" tmFilter="0, 0; 0.125,0.2665; 0.25,0.4; 0.375,0.465; 0.5,0.5;  0.625,0.535; 0.75,0.6; 0.875,0.7335; 1,1">
                                          <p:stCondLst>
                                            <p:cond delay="1324"/>
                                          </p:stCondLst>
                                        </p:cTn>
                                        <p:tgtEl>
                                          <p:spTgt spid="124930">
                                            <p:txEl>
                                              <p:pRg st="2" end="2"/>
                                            </p:txEl>
                                          </p:spTgt>
                                        </p:tgtEl>
                                        <p:attrNameLst>
                                          <p:attrName>ppt_y</p:attrName>
                                        </p:attrNameLst>
                                      </p:cBhvr>
                                      <p:tavLst>
                                        <p:tav tm="0" fmla="#ppt_y-sin(pi*$)/27">
                                          <p:val>
                                            <p:fltVal val="0"/>
                                          </p:val>
                                        </p:tav>
                                        <p:tav tm="100000">
                                          <p:val>
                                            <p:fltVal val="1"/>
                                          </p:val>
                                        </p:tav>
                                      </p:tavLst>
                                    </p:anim>
                                    <p:anim calcmode="lin" valueType="num">
                                      <p:cBhvr>
                                        <p:cTn id="53" dur="164" tmFilter="0, 0; 0.125,0.2665; 0.25,0.4; 0.375,0.465; 0.5,0.5;  0.625,0.535; 0.75,0.6; 0.875,0.7335; 1,1">
                                          <p:stCondLst>
                                            <p:cond delay="1656"/>
                                          </p:stCondLst>
                                        </p:cTn>
                                        <p:tgtEl>
                                          <p:spTgt spid="124930">
                                            <p:txEl>
                                              <p:pRg st="2" end="2"/>
                                            </p:txEl>
                                          </p:spTgt>
                                        </p:tgtEl>
                                        <p:attrNameLst>
                                          <p:attrName>ppt_y</p:attrName>
                                        </p:attrNameLst>
                                      </p:cBhvr>
                                      <p:tavLst>
                                        <p:tav tm="0" fmla="#ppt_y-sin(pi*$)/81">
                                          <p:val>
                                            <p:fltVal val="0"/>
                                          </p:val>
                                        </p:tav>
                                        <p:tav tm="100000">
                                          <p:val>
                                            <p:fltVal val="1"/>
                                          </p:val>
                                        </p:tav>
                                      </p:tavLst>
                                    </p:anim>
                                    <p:animScale>
                                      <p:cBhvr>
                                        <p:cTn id="54" dur="26">
                                          <p:stCondLst>
                                            <p:cond delay="650"/>
                                          </p:stCondLst>
                                        </p:cTn>
                                        <p:tgtEl>
                                          <p:spTgt spid="124930">
                                            <p:txEl>
                                              <p:pRg st="2" end="2"/>
                                            </p:txEl>
                                          </p:spTgt>
                                        </p:tgtEl>
                                      </p:cBhvr>
                                      <p:to x="100000" y="60000"/>
                                    </p:animScale>
                                    <p:animScale>
                                      <p:cBhvr>
                                        <p:cTn id="55" dur="166" decel="50000">
                                          <p:stCondLst>
                                            <p:cond delay="676"/>
                                          </p:stCondLst>
                                        </p:cTn>
                                        <p:tgtEl>
                                          <p:spTgt spid="124930">
                                            <p:txEl>
                                              <p:pRg st="2" end="2"/>
                                            </p:txEl>
                                          </p:spTgt>
                                        </p:tgtEl>
                                      </p:cBhvr>
                                      <p:to x="100000" y="100000"/>
                                    </p:animScale>
                                    <p:animScale>
                                      <p:cBhvr>
                                        <p:cTn id="56" dur="26">
                                          <p:stCondLst>
                                            <p:cond delay="1312"/>
                                          </p:stCondLst>
                                        </p:cTn>
                                        <p:tgtEl>
                                          <p:spTgt spid="124930">
                                            <p:txEl>
                                              <p:pRg st="2" end="2"/>
                                            </p:txEl>
                                          </p:spTgt>
                                        </p:tgtEl>
                                      </p:cBhvr>
                                      <p:to x="100000" y="80000"/>
                                    </p:animScale>
                                    <p:animScale>
                                      <p:cBhvr>
                                        <p:cTn id="57" dur="166" decel="50000">
                                          <p:stCondLst>
                                            <p:cond delay="1338"/>
                                          </p:stCondLst>
                                        </p:cTn>
                                        <p:tgtEl>
                                          <p:spTgt spid="124930">
                                            <p:txEl>
                                              <p:pRg st="2" end="2"/>
                                            </p:txEl>
                                          </p:spTgt>
                                        </p:tgtEl>
                                      </p:cBhvr>
                                      <p:to x="100000" y="100000"/>
                                    </p:animScale>
                                    <p:animScale>
                                      <p:cBhvr>
                                        <p:cTn id="58" dur="26">
                                          <p:stCondLst>
                                            <p:cond delay="1642"/>
                                          </p:stCondLst>
                                        </p:cTn>
                                        <p:tgtEl>
                                          <p:spTgt spid="124930">
                                            <p:txEl>
                                              <p:pRg st="2" end="2"/>
                                            </p:txEl>
                                          </p:spTgt>
                                        </p:tgtEl>
                                      </p:cBhvr>
                                      <p:to x="100000" y="90000"/>
                                    </p:animScale>
                                    <p:animScale>
                                      <p:cBhvr>
                                        <p:cTn id="59" dur="166" decel="50000">
                                          <p:stCondLst>
                                            <p:cond delay="1668"/>
                                          </p:stCondLst>
                                        </p:cTn>
                                        <p:tgtEl>
                                          <p:spTgt spid="124930">
                                            <p:txEl>
                                              <p:pRg st="2" end="2"/>
                                            </p:txEl>
                                          </p:spTgt>
                                        </p:tgtEl>
                                      </p:cBhvr>
                                      <p:to x="100000" y="100000"/>
                                    </p:animScale>
                                    <p:animScale>
                                      <p:cBhvr>
                                        <p:cTn id="60" dur="26">
                                          <p:stCondLst>
                                            <p:cond delay="1808"/>
                                          </p:stCondLst>
                                        </p:cTn>
                                        <p:tgtEl>
                                          <p:spTgt spid="124930">
                                            <p:txEl>
                                              <p:pRg st="2" end="2"/>
                                            </p:txEl>
                                          </p:spTgt>
                                        </p:tgtEl>
                                      </p:cBhvr>
                                      <p:to x="100000" y="95000"/>
                                    </p:animScale>
                                    <p:animScale>
                                      <p:cBhvr>
                                        <p:cTn id="61" dur="166" decel="50000">
                                          <p:stCondLst>
                                            <p:cond delay="1834"/>
                                          </p:stCondLst>
                                        </p:cTn>
                                        <p:tgtEl>
                                          <p:spTgt spid="124930">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2" grpId="0"/>
      <p:bldP spid="124930"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03043" y="624109"/>
            <a:ext cx="9701570" cy="5403203"/>
          </a:xfrm>
        </p:spPr>
        <p:txBody>
          <a:bodyPr>
            <a:normAutofit/>
          </a:bodyPr>
          <a:lstStyle/>
          <a:p>
            <a:pPr algn="ctr"/>
            <a:r>
              <a:rPr lang="uz-Cyrl-UZ" sz="3000" b="1" dirty="0"/>
              <a:t>«Иқтисодиётда ахборот-коммуникацион технологиялар ва тизимлар» </a:t>
            </a:r>
            <a:r>
              <a:rPr lang="uz-Cyrl-UZ" sz="3000" b="1" dirty="0" smtClean="0"/>
              <a:t>фани -</a:t>
            </a:r>
            <a:r>
              <a:rPr lang="uz-Cyrl-UZ" sz="3000" dirty="0" smtClean="0"/>
              <a:t/>
            </a:r>
            <a:br>
              <a:rPr lang="uz-Cyrl-UZ" sz="3000" dirty="0" smtClean="0"/>
            </a:br>
            <a:r>
              <a:rPr lang="uz-Cyrl-UZ" sz="3000" dirty="0" smtClean="0"/>
              <a:t> </a:t>
            </a:r>
            <a:r>
              <a:rPr lang="uz-Cyrl-UZ" sz="3000" dirty="0"/>
              <a:t>ахборот технологиялари воситалари ёрдамида ахборотни тақдим этиш, қабул қилиш, сақлаш, унга ишлов бериш, узатиш усулларини, яъни ахборий жараёнларини ва ахборот технологиялари воситаларини фаолият кўрсатиш тамойилларини, уларни бошқариш усулларини системали равишда ўрганувчи фандир. </a:t>
            </a:r>
            <a:r>
              <a:rPr lang="ru-RU" sz="3000" dirty="0"/>
              <a:t/>
            </a:r>
            <a:br>
              <a:rPr lang="ru-RU" sz="3000" dirty="0"/>
            </a:br>
            <a:endParaRPr lang="ru-RU" sz="3000" dirty="0"/>
          </a:p>
        </p:txBody>
      </p:sp>
    </p:spTree>
    <p:extLst>
      <p:ext uri="{BB962C8B-B14F-4D97-AF65-F5344CB8AC3E}">
        <p14:creationId xmlns:p14="http://schemas.microsoft.com/office/powerpoint/2010/main" val="138485913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66671" y="296216"/>
            <a:ext cx="10599312" cy="1159098"/>
          </a:xfrm>
        </p:spPr>
        <p:txBody>
          <a:bodyPr>
            <a:normAutofit fontScale="90000"/>
          </a:bodyPr>
          <a:lstStyle/>
          <a:p>
            <a:pPr algn="ctr"/>
            <a:r>
              <a:rPr lang="ru-RU" sz="3600" b="1" dirty="0" err="1"/>
              <a:t>Замонавий</a:t>
            </a:r>
            <a:r>
              <a:rPr lang="ru-RU" sz="3600" b="1" dirty="0"/>
              <a:t> </a:t>
            </a:r>
            <a:r>
              <a:rPr lang="ru-RU" sz="3600" b="1" dirty="0" err="1"/>
              <a:t>ахборот-коммуникацион</a:t>
            </a:r>
            <a:r>
              <a:rPr lang="ru-RU" sz="3600" b="1" dirty="0"/>
              <a:t> </a:t>
            </a:r>
            <a:r>
              <a:rPr lang="ru-RU" sz="3600" b="1" dirty="0" err="1" smtClean="0"/>
              <a:t>технологиялар</a:t>
            </a:r>
            <a:endParaRPr lang="ru-RU" sz="3600" b="1" dirty="0"/>
          </a:p>
        </p:txBody>
      </p:sp>
      <p:sp>
        <p:nvSpPr>
          <p:cNvPr id="3" name="Подзаголовок 2"/>
          <p:cNvSpPr>
            <a:spLocks noGrp="1"/>
          </p:cNvSpPr>
          <p:nvPr>
            <p:ph type="subTitle" idx="1"/>
          </p:nvPr>
        </p:nvSpPr>
        <p:spPr>
          <a:xfrm>
            <a:off x="867177" y="2172482"/>
            <a:ext cx="10298806" cy="4073772"/>
          </a:xfrm>
        </p:spPr>
        <p:txBody>
          <a:bodyPr>
            <a:normAutofit/>
          </a:bodyPr>
          <a:lstStyle/>
          <a:p>
            <a:pPr algn="just"/>
            <a:r>
              <a:rPr lang="en-US" sz="2000" dirty="0" smtClean="0"/>
              <a:t>         </a:t>
            </a:r>
            <a:r>
              <a:rPr lang="uz-Cyrl-UZ" sz="2000" dirty="0" smtClean="0"/>
              <a:t>Ривожланган </a:t>
            </a:r>
            <a:r>
              <a:rPr lang="uz-Cyrl-UZ" sz="2000" dirty="0"/>
              <a:t>мамлакатлар тажрибасига кўра жамиятни ахборотлаштириш муаммосини хал қилиш тараққиётнинг асосий мақсадларидан бири ҳисобланиб, ХХИ асрда давлатлар сивилизациясининг янги поғонасига кўтарилиши билан боҳоланмоқда. Бундай мақсадга эришиш ахборот инфратузулмасини ривожлантириш дастурини жорий қилиш орқали эришилади. Ахборот инфратузилмаси мамлакатдаги барча ахборот истеъмолчиларини ахборот билан таъминлаш тизимлари мажмуасидан иборат бўлиб, автоматлаштирилган алоқа тизимлари ва ахборот – ҳисоблаш ресурсларини кенг тадбиқ этиш асосида янги ахборот технологиясидан фойдаланиш имконини беради. </a:t>
            </a:r>
            <a:endParaRPr lang="uz-Cyrl-UZ" sz="2000" dirty="0" smtClean="0"/>
          </a:p>
          <a:p>
            <a:pPr algn="just"/>
            <a:r>
              <a:rPr lang="uz-Cyrl-UZ" sz="2000" dirty="0" smtClean="0"/>
              <a:t>Бу </a:t>
            </a:r>
            <a:r>
              <a:rPr lang="uz-Cyrl-UZ" sz="2000" dirty="0"/>
              <a:t>эса </a:t>
            </a:r>
            <a:r>
              <a:rPr lang="uz-Cyrl-UZ" sz="2000" b="1" dirty="0" smtClean="0"/>
              <a:t>«</a:t>
            </a:r>
            <a:r>
              <a:rPr lang="uz-Cyrl-UZ" sz="2000" b="1" dirty="0"/>
              <a:t>Иқтисодиётда ахборот-коммуникацион технологиялар ва тизимлар</a:t>
            </a:r>
            <a:r>
              <a:rPr lang="uz-Cyrl-UZ" sz="2000" b="1" dirty="0" smtClean="0"/>
              <a:t>»  </a:t>
            </a:r>
            <a:r>
              <a:rPr lang="uz-Cyrl-UZ" sz="2000" b="1" dirty="0"/>
              <a:t>фанини ўқитиш мақсадидир</a:t>
            </a:r>
            <a:r>
              <a:rPr lang="uz-Cyrl-UZ" sz="2000" dirty="0"/>
              <a:t>. </a:t>
            </a:r>
            <a:endParaRPr lang="ru-RU" sz="2000" dirty="0"/>
          </a:p>
          <a:p>
            <a:pPr algn="just"/>
            <a:endParaRPr lang="ru-RU" sz="2000" dirty="0"/>
          </a:p>
        </p:txBody>
      </p:sp>
    </p:spTree>
    <p:extLst>
      <p:ext uri="{BB962C8B-B14F-4D97-AF65-F5344CB8AC3E}">
        <p14:creationId xmlns:p14="http://schemas.microsoft.com/office/powerpoint/2010/main" val="1111379300"/>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2000"/>
                                        <p:tgtEl>
                                          <p:spTgt spid="3">
                                            <p:txEl>
                                              <p:pRg st="0" end="0"/>
                                            </p:txEl>
                                          </p:spTgt>
                                        </p:tgtEl>
                                      </p:cBhvr>
                                    </p:animEffect>
                                    <p:anim calcmode="lin" valueType="num">
                                      <p:cBhvr>
                                        <p:cTn id="15"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2000"/>
                                        <p:tgtEl>
                                          <p:spTgt spid="3">
                                            <p:txEl>
                                              <p:pRg st="1" end="1"/>
                                            </p:txEl>
                                          </p:spTgt>
                                        </p:tgtEl>
                                      </p:cBhvr>
                                    </p:animEffect>
                                    <p:anim calcmode="lin" valueType="num">
                                      <p:cBhvr>
                                        <p:cTn id="22"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708374"/>
          </a:xfrm>
        </p:spPr>
        <p:txBody>
          <a:bodyPr>
            <a:noAutofit/>
          </a:bodyPr>
          <a:lstStyle/>
          <a:p>
            <a:pPr algn="ctr"/>
            <a:r>
              <a:rPr lang="uz-Cyrl-UZ" b="1" dirty="0" smtClean="0"/>
              <a:t>«Иқтисодиётда ахборот-коммуникацион технологиялар ва тизимлар»  фанининг </a:t>
            </a:r>
            <a:r>
              <a:rPr lang="en-US" b="1" dirty="0" smtClean="0"/>
              <a:t/>
            </a:r>
            <a:br>
              <a:rPr lang="en-US" b="1" dirty="0" smtClean="0"/>
            </a:br>
            <a:r>
              <a:rPr lang="uz-Cyrl-UZ" b="1" dirty="0" smtClean="0"/>
              <a:t>асосий вазифаси</a:t>
            </a:r>
            <a:endParaRPr lang="ru-RU" b="1" i="1" dirty="0"/>
          </a:p>
        </p:txBody>
      </p:sp>
      <p:sp>
        <p:nvSpPr>
          <p:cNvPr id="3" name="Объект 2"/>
          <p:cNvSpPr>
            <a:spLocks noGrp="1"/>
          </p:cNvSpPr>
          <p:nvPr>
            <p:ph idx="1"/>
          </p:nvPr>
        </p:nvSpPr>
        <p:spPr>
          <a:xfrm>
            <a:off x="838200" y="2318197"/>
            <a:ext cx="10515600" cy="3841079"/>
          </a:xfrm>
        </p:spPr>
        <p:txBody>
          <a:bodyPr>
            <a:noAutofit/>
          </a:bodyPr>
          <a:lstStyle/>
          <a:p>
            <a:pPr marL="0" indent="0" algn="just">
              <a:buNone/>
            </a:pPr>
            <a:r>
              <a:rPr lang="ru-RU" sz="2800" dirty="0" smtClean="0"/>
              <a:t>            </a:t>
            </a:r>
            <a:r>
              <a:rPr lang="ru-RU" sz="2800" dirty="0" err="1" smtClean="0"/>
              <a:t>Фойдаланувчи</a:t>
            </a:r>
            <a:r>
              <a:rPr lang="ru-RU" sz="2800" dirty="0" smtClean="0"/>
              <a:t> </a:t>
            </a:r>
            <a:r>
              <a:rPr lang="uz-Cyrl-UZ" sz="2800" dirty="0" smtClean="0"/>
              <a:t>томонидан қўйилган   </a:t>
            </a:r>
            <a:r>
              <a:rPr lang="uz-Cyrl-UZ" sz="2800" dirty="0"/>
              <a:t>масалаларни </a:t>
            </a:r>
            <a:r>
              <a:rPr lang="uz-Cyrl-UZ" sz="2800" dirty="0" smtClean="0"/>
              <a:t>ечишга</a:t>
            </a:r>
            <a:r>
              <a:rPr lang="uz-Cyrl-UZ" sz="2800" dirty="0"/>
              <a:t>, жамиятни ахборотлаштириш тўғрисидаги дастурларни амалга оширишга қаратилган бўлиб, иқтисодий мутахассисликлар бўйича таълим олаётган талабаларни ташкилий-иқтисодий соҳадаги масалаларни йечишда янги, юқори унумдорли ҳисоблаш техникасидан ва замонавий ахборот технологиясидан самарали фойдаланишга ўргатишдир.</a:t>
            </a:r>
            <a:endParaRPr lang="ru-RU" sz="2800" dirty="0"/>
          </a:p>
          <a:p>
            <a:pPr marL="0" indent="0" algn="just">
              <a:buNone/>
            </a:pPr>
            <a:endParaRPr lang="ru-RU" sz="2800" dirty="0"/>
          </a:p>
        </p:txBody>
      </p:sp>
    </p:spTree>
    <p:extLst>
      <p:ext uri="{BB962C8B-B14F-4D97-AF65-F5344CB8AC3E}">
        <p14:creationId xmlns:p14="http://schemas.microsoft.com/office/powerpoint/2010/main" val="29273501"/>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798526"/>
          </a:xfrm>
        </p:spPr>
        <p:txBody>
          <a:bodyPr>
            <a:normAutofit fontScale="90000"/>
          </a:bodyPr>
          <a:lstStyle/>
          <a:p>
            <a:pPr algn="ctr"/>
            <a:r>
              <a:rPr lang="uz-Cyrl-UZ" sz="4000" b="1" dirty="0"/>
              <a:t>«Иқтисодиётда ахборот-коммуникацион технологиялар ва тизимлар</a:t>
            </a:r>
            <a:r>
              <a:rPr lang="uz-Cyrl-UZ" sz="4000" b="1" dirty="0" smtClean="0"/>
              <a:t>» фани предмети</a:t>
            </a:r>
            <a:endParaRPr lang="ru-RU" sz="4000" b="1" dirty="0"/>
          </a:p>
        </p:txBody>
      </p:sp>
      <p:sp>
        <p:nvSpPr>
          <p:cNvPr id="3" name="Объект 2"/>
          <p:cNvSpPr>
            <a:spLocks noGrp="1"/>
          </p:cNvSpPr>
          <p:nvPr>
            <p:ph idx="1"/>
          </p:nvPr>
        </p:nvSpPr>
        <p:spPr>
          <a:xfrm>
            <a:off x="567743" y="2443810"/>
            <a:ext cx="10515600" cy="2836527"/>
          </a:xfrm>
        </p:spPr>
        <p:txBody>
          <a:bodyPr>
            <a:noAutofit/>
          </a:bodyPr>
          <a:lstStyle/>
          <a:p>
            <a:pPr marL="0" indent="0" algn="just">
              <a:buNone/>
            </a:pPr>
            <a:r>
              <a:rPr lang="uz-Cyrl-UZ" sz="3600" b="1" dirty="0" smtClean="0"/>
              <a:t>            Ўқув курсининг предмети  </a:t>
            </a:r>
            <a:r>
              <a:rPr lang="uz-Cyrl-UZ" sz="3600" dirty="0" smtClean="0"/>
              <a:t>-  </a:t>
            </a:r>
            <a:r>
              <a:rPr lang="uz-Cyrl-UZ" sz="3600" dirty="0"/>
              <a:t>ахборот технологияларини жорий қилиш усуллари, техник ва дастурий воситаларнинг назарий асослари ва уларни тегишли соҳаларда тадбиқ қилиш усуллари ҳисобланади</a:t>
            </a:r>
            <a:r>
              <a:rPr lang="uz-Cyrl-UZ" sz="3600" dirty="0" smtClean="0"/>
              <a:t>.</a:t>
            </a:r>
            <a:endParaRPr lang="ru-RU" sz="3600" dirty="0"/>
          </a:p>
        </p:txBody>
      </p:sp>
    </p:spTree>
    <p:extLst>
      <p:ext uri="{BB962C8B-B14F-4D97-AF65-F5344CB8AC3E}">
        <p14:creationId xmlns:p14="http://schemas.microsoft.com/office/powerpoint/2010/main" val="1037211350"/>
      </p:ext>
    </p:extLst>
  </p:cSld>
  <p:clrMapOvr>
    <a:masterClrMapping/>
  </p:clrMapOvr>
  <mc:AlternateContent xmlns:mc="http://schemas.openxmlformats.org/markup-compatibility/2006">
    <mc:Choice xmlns:p14="http://schemas.microsoft.com/office/powerpoint/2010/main" Requires="p14">
      <p:transition spd="slow" p14:dur="3000">
        <p14:shre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838200" y="365125"/>
            <a:ext cx="10515600" cy="1270492"/>
          </a:xfrm>
        </p:spPr>
        <p:txBody>
          <a:bodyPr>
            <a:noAutofit/>
          </a:bodyPr>
          <a:lstStyle/>
          <a:p>
            <a:pPr algn="ctr"/>
            <a:r>
              <a:rPr lang="ru-RU" sz="2800" b="1" dirty="0" err="1" smtClean="0"/>
              <a:t>Ахборот</a:t>
            </a:r>
            <a:r>
              <a:rPr lang="ru-RU" sz="2800" b="1" dirty="0" smtClean="0"/>
              <a:t>-коммуникация </a:t>
            </a:r>
            <a:r>
              <a:rPr lang="ru-RU" sz="2800" b="1" dirty="0" err="1" smtClean="0"/>
              <a:t>технологиялари</a:t>
            </a:r>
            <a:r>
              <a:rPr lang="ru-RU" sz="2800" b="1" dirty="0" smtClean="0"/>
              <a:t> (АКТ) – </a:t>
            </a:r>
            <a:br>
              <a:rPr lang="ru-RU" sz="2800" b="1" dirty="0" smtClean="0"/>
            </a:br>
            <a:r>
              <a:rPr lang="ru-RU" sz="2000" i="1" dirty="0" err="1" smtClean="0"/>
              <a:t>ингл</a:t>
            </a:r>
            <a:r>
              <a:rPr lang="ru-RU" sz="2000" i="1" dirty="0" smtClean="0"/>
              <a:t>: </a:t>
            </a:r>
            <a:r>
              <a:rPr lang="ru-RU" sz="2000" i="1" dirty="0" err="1"/>
              <a:t>information</a:t>
            </a:r>
            <a:r>
              <a:rPr lang="ru-RU" sz="2000" i="1" dirty="0"/>
              <a:t> </a:t>
            </a:r>
            <a:r>
              <a:rPr lang="ru-RU" sz="2000" i="1" dirty="0" err="1"/>
              <a:t>and</a:t>
            </a:r>
            <a:r>
              <a:rPr lang="ru-RU" sz="2000" i="1" dirty="0"/>
              <a:t> </a:t>
            </a:r>
            <a:r>
              <a:rPr lang="en-US" sz="2000" i="1" dirty="0"/>
              <a:t>c</a:t>
            </a:r>
            <a:r>
              <a:rPr lang="ru-RU" sz="2000" i="1" dirty="0" err="1"/>
              <a:t>ommuni</a:t>
            </a:r>
            <a:r>
              <a:rPr lang="en-US" sz="2000" i="1" dirty="0"/>
              <a:t>c</a:t>
            </a:r>
            <a:r>
              <a:rPr lang="ru-RU" sz="2000" i="1" dirty="0" err="1"/>
              <a:t>ation</a:t>
            </a:r>
            <a:r>
              <a:rPr lang="ru-RU" sz="2000" i="1" dirty="0"/>
              <a:t> </a:t>
            </a:r>
            <a:r>
              <a:rPr lang="ru-RU" sz="2000" i="1" dirty="0" err="1"/>
              <a:t>technologie</a:t>
            </a:r>
            <a:r>
              <a:rPr lang="en-US" sz="2000" i="1" dirty="0"/>
              <a:t>s</a:t>
            </a:r>
            <a:r>
              <a:rPr lang="ru-RU" sz="2000" i="1" dirty="0"/>
              <a:t> (</a:t>
            </a:r>
            <a:r>
              <a:rPr lang="en-US" sz="2000" i="1" dirty="0"/>
              <a:t>ICT</a:t>
            </a:r>
            <a:r>
              <a:rPr lang="ru-RU" sz="2000" i="1" dirty="0" smtClean="0"/>
              <a:t>)</a:t>
            </a:r>
            <a:r>
              <a:rPr lang="ru-RU" sz="2000" i="1" dirty="0" smtClean="0"/>
              <a:t> – </a:t>
            </a:r>
            <a:br>
              <a:rPr lang="ru-RU" sz="2000" i="1" dirty="0" smtClean="0"/>
            </a:br>
            <a:r>
              <a:rPr lang="ru-RU" sz="2000" i="1" dirty="0" smtClean="0"/>
              <a:t>рус: информационно-коммуникационные технологии (ИКТ)) – </a:t>
            </a:r>
            <a:r>
              <a:rPr lang="uz-Cyrl-UZ" sz="2000" i="1" dirty="0" smtClean="0"/>
              <a:t>бу</a:t>
            </a:r>
            <a:endParaRPr lang="ru-RU" sz="2000" dirty="0"/>
          </a:p>
        </p:txBody>
      </p:sp>
      <p:sp>
        <p:nvSpPr>
          <p:cNvPr id="3" name="Объект 2"/>
          <p:cNvSpPr>
            <a:spLocks noGrp="1"/>
          </p:cNvSpPr>
          <p:nvPr>
            <p:ph idx="1"/>
          </p:nvPr>
        </p:nvSpPr>
        <p:spPr>
          <a:xfrm>
            <a:off x="838200" y="1812745"/>
            <a:ext cx="10515600" cy="4678207"/>
          </a:xfrm>
        </p:spPr>
        <p:txBody>
          <a:bodyPr>
            <a:normAutofit fontScale="92500" lnSpcReduction="20000"/>
          </a:bodyPr>
          <a:lstStyle/>
          <a:p>
            <a:pPr marL="514350" indent="-514350" algn="just">
              <a:buFont typeface="+mj-lt"/>
              <a:buAutoNum type="arabicPeriod"/>
            </a:pPr>
            <a:r>
              <a:rPr lang="uz-Cyrl-UZ" b="1" i="1" dirty="0" smtClean="0"/>
              <a:t>Хусусий</a:t>
            </a:r>
            <a:r>
              <a:rPr lang="uz-Cyrl-UZ" b="1" i="1" dirty="0"/>
              <a:t>, умумий ва ишлаб чиқариш коммуникациясида ахборотлар тайёрлаш, қайта ишлаш ва етказиш билан боғлиқ бўлган объектлар, ҳаракатлар ва қоидалар, шунингдек барча технологиялар ҳамда санаб ўтилган жараёнларни бирлашган равишда таъминловчи соҳалар мажмуаси. </a:t>
            </a:r>
            <a:r>
              <a:rPr lang="uz-Cyrl-UZ" dirty="0"/>
              <a:t>АКТ тушунчасига микроелектроника, компьютер ва дастурий таъминот, телекоммуникациялар ишлаб чиқиш ҳамда ишлаб чиқариш, Интернетдан фойдаланишни таъминлаш, Интернетнинг ахборот ресурсларини таъминлаш, шунингдек санаб ўтилган соҳалар билан боғлиқ бўлган турли хил ҳодисалар ва бу фаолият соҳаларини тартибга солувчи қоидалар (расмийлари каби норасмийлари ҳам) киради.</a:t>
            </a:r>
            <a:endParaRPr lang="ru-RU" dirty="0"/>
          </a:p>
          <a:p>
            <a:pPr marL="514350" indent="-514350" algn="just">
              <a:buFont typeface="+mj-lt"/>
              <a:buAutoNum type="arabicPeriod"/>
            </a:pPr>
            <a:r>
              <a:rPr lang="uz-Cyrl-UZ" b="1" i="1" dirty="0" smtClean="0"/>
              <a:t>Ахборотни </a:t>
            </a:r>
            <a:r>
              <a:rPr lang="uz-Cyrl-UZ" b="1" i="1" dirty="0"/>
              <a:t>яратиш, узатиш, бошқариш ва унга ишлов бериш билан боғлиқ бўлган технологиялар.</a:t>
            </a:r>
            <a:endParaRPr lang="ru-RU" b="1" i="1" dirty="0"/>
          </a:p>
          <a:p>
            <a:pPr marL="514350" indent="-514350" algn="just">
              <a:buFont typeface="+mj-lt"/>
              <a:buAutoNum type="arabicPeriod"/>
            </a:pPr>
            <a:r>
              <a:rPr lang="uz-Cyrl-UZ" b="1" i="1" dirty="0" smtClean="0"/>
              <a:t>Хоҳлаган </a:t>
            </a:r>
            <a:r>
              <a:rPr lang="uz-Cyrl-UZ" b="1" i="1" dirty="0"/>
              <a:t>коммуникация қурилмаси ёки қўлланмага нисбатан ишлатилувчи умумий атама, жумладан: радио, телевидение, мобил телефонлар, компьютерлар ва тармоқ ускуналари ва дастурий таъминот, йўлдош тизимлари ва ҳ.к., шунингдек турли хизматлар ва уларга тегишли дастурлар, масалан, видеоанжуман ва масофавий таълим.</a:t>
            </a:r>
            <a:r>
              <a:rPr lang="uz-Cyrl-UZ" dirty="0"/>
              <a:t> АКТ, шунингдек, торроқ маънода ҳам ишлатилади, масалан, АКТ таълимда, тиббиётда, кутубхонада ва ҳ.к. Европа Комиссияси фикрича, АКТ муҳимлиги технологиянинг ўзида эмас, балки АКТнинг аҳоли орасида кўпроқ ахборот ва коммуникациясидан фойдаланиш қобилиятидадир. </a:t>
            </a:r>
            <a:endParaRPr lang="ru-RU" dirty="0"/>
          </a:p>
        </p:txBody>
      </p:sp>
    </p:spTree>
    <p:extLst>
      <p:ext uri="{BB962C8B-B14F-4D97-AF65-F5344CB8AC3E}">
        <p14:creationId xmlns:p14="http://schemas.microsoft.com/office/powerpoint/2010/main" val="30314347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barn(inVertical)">
                                      <p:cBhvr>
                                        <p:cTn id="25" dur="500"/>
                                        <p:tgtEl>
                                          <p:spTgt spid="3">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3">
                                            <p:txEl>
                                              <p:pRg st="1" end="1"/>
                                            </p:txEl>
                                          </p:spTgt>
                                        </p:tgtEl>
                                        <p:attrNameLst>
                                          <p:attrName>style.visibility</p:attrName>
                                        </p:attrNameLst>
                                      </p:cBhvr>
                                      <p:to>
                                        <p:strVal val="visible"/>
                                      </p:to>
                                    </p:set>
                                    <p:animEffect transition="in" filter="barn(inVertical)">
                                      <p:cBhvr>
                                        <p:cTn id="30" dur="500"/>
                                        <p:tgtEl>
                                          <p:spTgt spid="3">
                                            <p:txEl>
                                              <p:pRg st="1" end="1"/>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3">
                                            <p:txEl>
                                              <p:pRg st="2" end="2"/>
                                            </p:txEl>
                                          </p:spTgt>
                                        </p:tgtEl>
                                        <p:attrNameLst>
                                          <p:attrName>style.visibility</p:attrName>
                                        </p:attrNameLst>
                                      </p:cBhvr>
                                      <p:to>
                                        <p:strVal val="visible"/>
                                      </p:to>
                                    </p:set>
                                    <p:animEffect transition="in" filter="barn(inVertical)">
                                      <p:cBhvr>
                                        <p:cTn id="35"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idx="1"/>
          </p:nvPr>
        </p:nvSpPr>
        <p:spPr>
          <a:xfrm>
            <a:off x="1631950" y="188914"/>
            <a:ext cx="8928100" cy="3311525"/>
          </a:xfrm>
        </p:spPr>
        <p:txBody>
          <a:bodyPr>
            <a:normAutofit fontScale="92500"/>
          </a:bodyPr>
          <a:lstStyle/>
          <a:p>
            <a:pPr marL="533400" indent="-533400" algn="ctr">
              <a:buNone/>
            </a:pPr>
            <a:r>
              <a:rPr lang="ru-RU" sz="4000" dirty="0"/>
              <a:t> </a:t>
            </a:r>
            <a:r>
              <a:rPr lang="ru-RU" sz="3600" b="1" dirty="0" err="1"/>
              <a:t>Ахборот</a:t>
            </a:r>
            <a:r>
              <a:rPr lang="ru-RU" sz="3600" b="1" dirty="0"/>
              <a:t> </a:t>
            </a:r>
            <a:r>
              <a:rPr lang="ru-RU" sz="3600" b="1" dirty="0" err="1"/>
              <a:t>тушунчаси</a:t>
            </a:r>
            <a:r>
              <a:rPr lang="ru-RU" sz="4000" dirty="0"/>
              <a:t> </a:t>
            </a:r>
            <a:endParaRPr lang="uz-Cyrl-UZ" sz="4000" dirty="0"/>
          </a:p>
          <a:p>
            <a:pPr marL="533400" indent="-533400" algn="just">
              <a:spcBef>
                <a:spcPct val="50000"/>
              </a:spcBef>
            </a:pPr>
            <a:endParaRPr lang="uz-Cyrl-UZ" sz="1200" dirty="0"/>
          </a:p>
          <a:p>
            <a:pPr marL="533400" indent="-533400" algn="just">
              <a:spcBef>
                <a:spcPct val="50000"/>
              </a:spcBef>
            </a:pPr>
            <a:r>
              <a:rPr lang="ru-RU" sz="2200" dirty="0" smtClean="0"/>
              <a:t>Ушбу </a:t>
            </a:r>
            <a:r>
              <a:rPr lang="ru-RU" sz="2200" dirty="0" err="1" smtClean="0"/>
              <a:t>фан</a:t>
            </a:r>
            <a:r>
              <a:rPr lang="uz-Cyrl-UZ" sz="2200" dirty="0" smtClean="0"/>
              <a:t> </a:t>
            </a:r>
            <a:r>
              <a:rPr lang="ru-RU" sz="2200" dirty="0"/>
              <a:t>со</a:t>
            </a:r>
            <a:r>
              <a:rPr lang="uz-Cyrl-UZ" sz="2200" dirty="0"/>
              <a:t>ҳ</a:t>
            </a:r>
            <a:r>
              <a:rPr lang="ru-RU" sz="2200" dirty="0" err="1"/>
              <a:t>асининг</a:t>
            </a:r>
            <a:r>
              <a:rPr lang="ru-RU" sz="2200" dirty="0"/>
              <a:t> </a:t>
            </a:r>
            <a:r>
              <a:rPr lang="ru-RU" sz="2200" dirty="0" err="1"/>
              <a:t>асосий</a:t>
            </a:r>
            <a:r>
              <a:rPr lang="ru-RU" sz="2200" dirty="0"/>
              <a:t> </a:t>
            </a:r>
            <a:r>
              <a:rPr lang="ru-RU" sz="2200" dirty="0" err="1"/>
              <a:t>ресурси</a:t>
            </a:r>
            <a:r>
              <a:rPr lang="ru-RU" sz="2200" dirty="0"/>
              <a:t> </a:t>
            </a:r>
            <a:r>
              <a:rPr lang="ru-RU" sz="2200" dirty="0" err="1"/>
              <a:t>бу</a:t>
            </a:r>
            <a:r>
              <a:rPr lang="ru-RU" sz="2200" dirty="0"/>
              <a:t> – </a:t>
            </a:r>
            <a:r>
              <a:rPr lang="ru-RU" sz="2200" b="1" dirty="0" err="1">
                <a:solidFill>
                  <a:srgbClr val="FF3300"/>
                </a:solidFill>
                <a:effectLst>
                  <a:outerShdw blurRad="38100" dist="38100" dir="2700000" algn="tl">
                    <a:srgbClr val="C0C0C0"/>
                  </a:outerShdw>
                </a:effectLst>
              </a:rPr>
              <a:t>ахборотдир</a:t>
            </a:r>
            <a:r>
              <a:rPr lang="ru-RU" sz="2200" dirty="0"/>
              <a:t>.</a:t>
            </a:r>
          </a:p>
          <a:p>
            <a:pPr marL="533400" indent="-533400" algn="just">
              <a:spcBef>
                <a:spcPct val="50000"/>
              </a:spcBef>
            </a:pPr>
            <a:r>
              <a:rPr lang="ru-RU" sz="2200" b="1" u="sng" dirty="0" err="1"/>
              <a:t>Ахборот</a:t>
            </a:r>
            <a:r>
              <a:rPr lang="ru-RU" sz="2200" dirty="0"/>
              <a:t> - </a:t>
            </a:r>
            <a:r>
              <a:rPr lang="ru-RU" sz="2200" dirty="0" err="1"/>
              <a:t>оламдаги</a:t>
            </a:r>
            <a:r>
              <a:rPr lang="ru-RU" sz="2200" dirty="0"/>
              <a:t> </a:t>
            </a:r>
            <a:r>
              <a:rPr lang="ru-RU" sz="2200" dirty="0" err="1"/>
              <a:t>бутун</a:t>
            </a:r>
            <a:r>
              <a:rPr lang="ru-RU" sz="2200" dirty="0"/>
              <a:t> </a:t>
            </a:r>
            <a:r>
              <a:rPr lang="ru-RU" sz="2200" dirty="0" err="1"/>
              <a:t>борли</a:t>
            </a:r>
            <a:r>
              <a:rPr lang="uz-Cyrl-UZ" sz="2200" dirty="0"/>
              <a:t>қ</a:t>
            </a:r>
            <a:r>
              <a:rPr lang="ru-RU" sz="2200" dirty="0"/>
              <a:t>,</a:t>
            </a:r>
            <a:r>
              <a:rPr lang="uz-Latn-UZ" sz="2200" dirty="0"/>
              <a:t> </a:t>
            </a:r>
            <a:r>
              <a:rPr lang="ru-RU" sz="2200" dirty="0" err="1"/>
              <a:t>ундаги</a:t>
            </a:r>
            <a:r>
              <a:rPr lang="ru-RU" sz="2200" dirty="0"/>
              <a:t> р</a:t>
            </a:r>
            <a:r>
              <a:rPr lang="uz-Latn-UZ" sz="2200" dirty="0"/>
              <a:t>ў</a:t>
            </a:r>
            <a:r>
              <a:rPr lang="ru-RU" sz="2200" dirty="0"/>
              <a:t>й</a:t>
            </a:r>
            <a:r>
              <a:rPr lang="en-US" sz="2200" dirty="0"/>
              <a:t> </a:t>
            </a:r>
            <a:r>
              <a:rPr lang="uz-Latn-UZ" sz="2200" dirty="0"/>
              <a:t>б</a:t>
            </a:r>
            <a:r>
              <a:rPr lang="ru-RU" sz="2200" dirty="0" err="1"/>
              <a:t>ерадиган</a:t>
            </a:r>
            <a:r>
              <a:rPr lang="uz-Latn-UZ" sz="2200" dirty="0"/>
              <a:t> </a:t>
            </a:r>
            <a:r>
              <a:rPr lang="ru-RU" sz="2200" dirty="0" err="1"/>
              <a:t>ходисалар</a:t>
            </a:r>
            <a:r>
              <a:rPr lang="ru-RU" sz="2200" dirty="0"/>
              <a:t> </a:t>
            </a:r>
            <a:r>
              <a:rPr lang="ru-RU" sz="2200" dirty="0" err="1"/>
              <a:t>ва</a:t>
            </a:r>
            <a:r>
              <a:rPr lang="ru-RU" sz="2200" dirty="0"/>
              <a:t> жара</a:t>
            </a:r>
            <a:r>
              <a:rPr lang="uz-Cyrl-UZ" sz="2200" dirty="0"/>
              <a:t>ё</a:t>
            </a:r>
            <a:r>
              <a:rPr lang="ru-RU" sz="2200" dirty="0" err="1"/>
              <a:t>нлар</a:t>
            </a:r>
            <a:r>
              <a:rPr lang="ru-RU" sz="2200" dirty="0"/>
              <a:t> ха</a:t>
            </a:r>
            <a:r>
              <a:rPr lang="uz-Latn-UZ" sz="2200" dirty="0"/>
              <a:t>қ</a:t>
            </a:r>
            <a:r>
              <a:rPr lang="ru-RU" sz="2200" dirty="0" err="1"/>
              <a:t>идаги</a:t>
            </a:r>
            <a:r>
              <a:rPr lang="ru-RU" sz="2200" dirty="0"/>
              <a:t> хабар </a:t>
            </a:r>
            <a:r>
              <a:rPr lang="ru-RU" sz="2200" dirty="0" err="1"/>
              <a:t>ва</a:t>
            </a:r>
            <a:r>
              <a:rPr lang="ru-RU" sz="2200" dirty="0"/>
              <a:t> </a:t>
            </a:r>
            <a:r>
              <a:rPr lang="ru-RU" sz="2200" dirty="0" err="1"/>
              <a:t>маълумотлардир</a:t>
            </a:r>
            <a:r>
              <a:rPr lang="uz-Latn-UZ" sz="2200" dirty="0"/>
              <a:t>.</a:t>
            </a:r>
            <a:r>
              <a:rPr lang="ru-RU" sz="2200" dirty="0"/>
              <a:t> </a:t>
            </a:r>
            <a:r>
              <a:rPr lang="ru-RU" sz="2200" dirty="0" err="1"/>
              <a:t>Ахборот</a:t>
            </a:r>
            <a:r>
              <a:rPr lang="ru-RU" sz="2200" dirty="0"/>
              <a:t> </a:t>
            </a:r>
            <a:r>
              <a:rPr lang="ru-RU" sz="2200" dirty="0" err="1"/>
              <a:t>инсон</a:t>
            </a:r>
            <a:r>
              <a:rPr lang="ru-RU" sz="2200" dirty="0"/>
              <a:t> нут</a:t>
            </a:r>
            <a:r>
              <a:rPr lang="uz-Latn-UZ" sz="2200" dirty="0"/>
              <a:t>қ</a:t>
            </a:r>
            <a:r>
              <a:rPr lang="ru-RU" sz="2200" dirty="0" err="1"/>
              <a:t>ида</a:t>
            </a:r>
            <a:r>
              <a:rPr lang="ru-RU" sz="2200" dirty="0"/>
              <a:t>,</a:t>
            </a:r>
            <a:r>
              <a:rPr lang="uz-Latn-UZ" sz="2200" dirty="0"/>
              <a:t> </a:t>
            </a:r>
            <a:r>
              <a:rPr lang="ru-RU" sz="2200" dirty="0" err="1"/>
              <a:t>китобдаги</a:t>
            </a:r>
            <a:r>
              <a:rPr lang="ru-RU" sz="2200" dirty="0"/>
              <a:t> </a:t>
            </a:r>
            <a:r>
              <a:rPr lang="ru-RU" sz="2200" dirty="0" err="1"/>
              <a:t>матнларда</a:t>
            </a:r>
            <a:r>
              <a:rPr lang="ru-RU" sz="2200" dirty="0"/>
              <a:t>, </a:t>
            </a:r>
            <a:r>
              <a:rPr lang="ru-RU" sz="2200" dirty="0" err="1"/>
              <a:t>мусаввир</a:t>
            </a:r>
            <a:r>
              <a:rPr lang="ru-RU" sz="2200" dirty="0"/>
              <a:t> </a:t>
            </a:r>
            <a:r>
              <a:rPr lang="ru-RU" sz="2200" dirty="0" err="1"/>
              <a:t>тасвирида</a:t>
            </a:r>
            <a:r>
              <a:rPr lang="ru-RU" sz="2200" dirty="0"/>
              <a:t> </a:t>
            </a:r>
            <a:r>
              <a:rPr lang="ru-RU" sz="2200" dirty="0" err="1"/>
              <a:t>ва</a:t>
            </a:r>
            <a:r>
              <a:rPr lang="ru-RU" sz="2200" dirty="0"/>
              <a:t> бош</a:t>
            </a:r>
            <a:r>
              <a:rPr lang="uz-Latn-UZ" sz="2200" dirty="0"/>
              <a:t>қ</a:t>
            </a:r>
            <a:r>
              <a:rPr lang="ru-RU" sz="2200" dirty="0" err="1"/>
              <a:t>аларда</a:t>
            </a:r>
            <a:r>
              <a:rPr lang="ru-RU" sz="2200" dirty="0"/>
              <a:t> </a:t>
            </a:r>
            <a:r>
              <a:rPr lang="ru-RU" sz="2200" dirty="0" err="1"/>
              <a:t>мавжуддир</a:t>
            </a:r>
            <a:r>
              <a:rPr lang="ru-RU" sz="2200" dirty="0"/>
              <a:t>.</a:t>
            </a:r>
          </a:p>
        </p:txBody>
      </p:sp>
      <p:pic>
        <p:nvPicPr>
          <p:cNvPr id="880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3151" y="3644900"/>
            <a:ext cx="3648075" cy="2381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8070" name="Picture 6" descr="j028700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35763" y="3573463"/>
            <a:ext cx="1465262" cy="2519362"/>
          </a:xfrm>
          <a:prstGeom prst="rect">
            <a:avLst/>
          </a:prstGeom>
          <a:noFill/>
          <a:extLst>
            <a:ext uri="{909E8E84-426E-40DD-AFC4-6F175D3DCCD1}">
              <a14:hiddenFill xmlns:a14="http://schemas.microsoft.com/office/drawing/2010/main">
                <a:solidFill>
                  <a:srgbClr val="FFFFFF"/>
                </a:solidFill>
              </a14:hiddenFill>
            </a:ext>
          </a:extLst>
        </p:spPr>
      </p:pic>
      <p:pic>
        <p:nvPicPr>
          <p:cNvPr id="88071" name="Picture 7" descr="j029912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751888" y="3644900"/>
            <a:ext cx="1447800" cy="2376488"/>
          </a:xfrm>
          <a:prstGeom prst="rect">
            <a:avLst/>
          </a:prstGeom>
          <a:noFill/>
          <a:extLst>
            <a:ext uri="{909E8E84-426E-40DD-AFC4-6F175D3DCCD1}">
              <a14:hiddenFill xmlns:a14="http://schemas.microsoft.com/office/drawing/2010/main">
                <a:solidFill>
                  <a:srgbClr val="FFFFFF"/>
                </a:solidFill>
              </a14:hiddenFill>
            </a:ext>
          </a:extLst>
        </p:spPr>
      </p:pic>
      <p:sp>
        <p:nvSpPr>
          <p:cNvPr id="88072" name="Text Box 8"/>
          <p:cNvSpPr txBox="1">
            <a:spLocks noChangeArrowheads="1"/>
          </p:cNvSpPr>
          <p:nvPr/>
        </p:nvSpPr>
        <p:spPr bwMode="auto">
          <a:xfrm>
            <a:off x="2682876" y="6015039"/>
            <a:ext cx="26701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0"/>
              </a:spcBef>
              <a:defRPr>
                <a:solidFill>
                  <a:schemeClr val="tx1"/>
                </a:solidFill>
                <a:latin typeface="Arial" panose="020B0604020202020204" pitchFamily="34" charset="0"/>
              </a:defRPr>
            </a:lvl1pPr>
            <a:lvl2pPr>
              <a:spcBef>
                <a:spcPct val="0"/>
              </a:spcBef>
              <a:defRPr>
                <a:solidFill>
                  <a:schemeClr val="tx1"/>
                </a:solidFill>
                <a:latin typeface="Arial" panose="020B0604020202020204" pitchFamily="34" charset="0"/>
              </a:defRPr>
            </a:lvl2pPr>
            <a:lvl3pPr>
              <a:spcBef>
                <a:spcPct val="0"/>
              </a:spcBef>
              <a:defRPr>
                <a:solidFill>
                  <a:schemeClr val="tx1"/>
                </a:solidFill>
                <a:latin typeface="Arial" panose="020B0604020202020204" pitchFamily="34" charset="0"/>
              </a:defRPr>
            </a:lvl3pPr>
            <a:lvl4pPr>
              <a:spcBef>
                <a:spcPct val="0"/>
              </a:spcBef>
              <a:defRPr>
                <a:solidFill>
                  <a:schemeClr val="tx1"/>
                </a:solidFill>
                <a:latin typeface="Arial" panose="020B0604020202020204" pitchFamily="34" charset="0"/>
              </a:defRPr>
            </a:lvl4pPr>
            <a:lvl5pPr>
              <a:spcBef>
                <a:spcPct val="0"/>
              </a:spcBef>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spcBef>
                <a:spcPct val="20000"/>
              </a:spcBef>
              <a:buFontTx/>
              <a:buNone/>
            </a:pPr>
            <a:r>
              <a:rPr lang="uz-Cyrl-UZ" sz="2000"/>
              <a:t>Ахборотни алмашиш</a:t>
            </a:r>
            <a:endParaRPr lang="ru-RU" sz="2000"/>
          </a:p>
        </p:txBody>
      </p:sp>
      <p:sp>
        <p:nvSpPr>
          <p:cNvPr id="88073" name="Text Box 9"/>
          <p:cNvSpPr txBox="1">
            <a:spLocks noChangeArrowheads="1"/>
          </p:cNvSpPr>
          <p:nvPr/>
        </p:nvSpPr>
        <p:spPr bwMode="auto">
          <a:xfrm>
            <a:off x="9256714" y="6021389"/>
            <a:ext cx="8413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0"/>
              </a:spcBef>
              <a:defRPr>
                <a:solidFill>
                  <a:schemeClr val="tx1"/>
                </a:solidFill>
                <a:latin typeface="Arial" panose="020B0604020202020204" pitchFamily="34" charset="0"/>
              </a:defRPr>
            </a:lvl1pPr>
            <a:lvl2pPr>
              <a:spcBef>
                <a:spcPct val="0"/>
              </a:spcBef>
              <a:defRPr>
                <a:solidFill>
                  <a:schemeClr val="tx1"/>
                </a:solidFill>
                <a:latin typeface="Arial" panose="020B0604020202020204" pitchFamily="34" charset="0"/>
              </a:defRPr>
            </a:lvl2pPr>
            <a:lvl3pPr>
              <a:spcBef>
                <a:spcPct val="0"/>
              </a:spcBef>
              <a:defRPr>
                <a:solidFill>
                  <a:schemeClr val="tx1"/>
                </a:solidFill>
                <a:latin typeface="Arial" panose="020B0604020202020204" pitchFamily="34" charset="0"/>
              </a:defRPr>
            </a:lvl3pPr>
            <a:lvl4pPr>
              <a:spcBef>
                <a:spcPct val="0"/>
              </a:spcBef>
              <a:defRPr>
                <a:solidFill>
                  <a:schemeClr val="tx1"/>
                </a:solidFill>
                <a:latin typeface="Arial" panose="020B0604020202020204" pitchFamily="34" charset="0"/>
              </a:defRPr>
            </a:lvl4pPr>
            <a:lvl5pPr>
              <a:spcBef>
                <a:spcPct val="0"/>
              </a:spcBef>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spcBef>
                <a:spcPct val="20000"/>
              </a:spcBef>
              <a:buFontTx/>
              <a:buNone/>
            </a:pPr>
            <a:r>
              <a:rPr lang="uz-Cyrl-UZ" sz="2000"/>
              <a:t>Фикр </a:t>
            </a:r>
            <a:endParaRPr lang="ru-RU" sz="2000"/>
          </a:p>
        </p:txBody>
      </p:sp>
      <p:sp>
        <p:nvSpPr>
          <p:cNvPr id="88074" name="Text Box 10"/>
          <p:cNvSpPr txBox="1">
            <a:spLocks noChangeArrowheads="1"/>
          </p:cNvSpPr>
          <p:nvPr/>
        </p:nvSpPr>
        <p:spPr bwMode="auto">
          <a:xfrm>
            <a:off x="6154738" y="6056314"/>
            <a:ext cx="24574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0"/>
              </a:spcBef>
              <a:defRPr>
                <a:solidFill>
                  <a:schemeClr val="tx1"/>
                </a:solidFill>
                <a:latin typeface="Arial" panose="020B0604020202020204" pitchFamily="34" charset="0"/>
              </a:defRPr>
            </a:lvl1pPr>
            <a:lvl2pPr>
              <a:spcBef>
                <a:spcPct val="0"/>
              </a:spcBef>
              <a:defRPr>
                <a:solidFill>
                  <a:schemeClr val="tx1"/>
                </a:solidFill>
                <a:latin typeface="Arial" panose="020B0604020202020204" pitchFamily="34" charset="0"/>
              </a:defRPr>
            </a:lvl2pPr>
            <a:lvl3pPr>
              <a:spcBef>
                <a:spcPct val="0"/>
              </a:spcBef>
              <a:defRPr>
                <a:solidFill>
                  <a:schemeClr val="tx1"/>
                </a:solidFill>
                <a:latin typeface="Arial" panose="020B0604020202020204" pitchFamily="34" charset="0"/>
              </a:defRPr>
            </a:lvl3pPr>
            <a:lvl4pPr>
              <a:spcBef>
                <a:spcPct val="0"/>
              </a:spcBef>
              <a:defRPr>
                <a:solidFill>
                  <a:schemeClr val="tx1"/>
                </a:solidFill>
                <a:latin typeface="Arial" panose="020B0604020202020204" pitchFamily="34" charset="0"/>
              </a:defRPr>
            </a:lvl4pPr>
            <a:lvl5pPr>
              <a:spcBef>
                <a:spcPct val="0"/>
              </a:spcBef>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spcBef>
                <a:spcPct val="20000"/>
              </a:spcBef>
              <a:buFontTx/>
              <a:buNone/>
            </a:pPr>
            <a:r>
              <a:rPr lang="uz-Cyrl-UZ" sz="2000"/>
              <a:t>Молиявий келишув</a:t>
            </a:r>
            <a:endParaRPr lang="ru-RU" sz="2000"/>
          </a:p>
        </p:txBody>
      </p:sp>
    </p:spTree>
    <p:extLst>
      <p:ext uri="{BB962C8B-B14F-4D97-AF65-F5344CB8AC3E}">
        <p14:creationId xmlns:p14="http://schemas.microsoft.com/office/powerpoint/2010/main" val="2166723708"/>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3" name="Rectangle 3"/>
          <p:cNvSpPr>
            <a:spLocks noGrp="1" noChangeArrowheads="1"/>
          </p:cNvSpPr>
          <p:nvPr>
            <p:ph type="title"/>
          </p:nvPr>
        </p:nvSpPr>
        <p:spPr>
          <a:xfrm>
            <a:off x="1981200" y="203201"/>
            <a:ext cx="8229600" cy="777875"/>
          </a:xfrm>
          <a:noFill/>
          <a:ln/>
        </p:spPr>
        <p:txBody>
          <a:bodyPr/>
          <a:lstStyle/>
          <a:p>
            <a:r>
              <a:rPr lang="uz-Cyrl-UZ" sz="2800"/>
              <a:t>    </a:t>
            </a:r>
            <a:r>
              <a:rPr lang="ru-RU" sz="3600" b="1">
                <a:solidFill>
                  <a:srgbClr val="000099"/>
                </a:solidFill>
              </a:rPr>
              <a:t>Ахборот</a:t>
            </a:r>
            <a:r>
              <a:rPr lang="uz-Cyrl-UZ" sz="3600" b="1">
                <a:solidFill>
                  <a:srgbClr val="000099"/>
                </a:solidFill>
              </a:rPr>
              <a:t> ва</a:t>
            </a:r>
            <a:r>
              <a:rPr lang="ru-RU" sz="3600" b="1">
                <a:solidFill>
                  <a:srgbClr val="000099"/>
                </a:solidFill>
              </a:rPr>
              <a:t> унинг турлари</a:t>
            </a:r>
            <a:r>
              <a:rPr lang="ru-RU" sz="2800"/>
              <a:t> </a:t>
            </a:r>
          </a:p>
        </p:txBody>
      </p:sp>
      <p:sp>
        <p:nvSpPr>
          <p:cNvPr id="102402" name="Rectangle 2"/>
          <p:cNvSpPr>
            <a:spLocks noGrp="1" noChangeArrowheads="1"/>
          </p:cNvSpPr>
          <p:nvPr>
            <p:ph idx="1"/>
          </p:nvPr>
        </p:nvSpPr>
        <p:spPr>
          <a:xfrm>
            <a:off x="1774825" y="1052513"/>
            <a:ext cx="8713788" cy="3529012"/>
          </a:xfrm>
        </p:spPr>
        <p:txBody>
          <a:bodyPr/>
          <a:lstStyle/>
          <a:p>
            <a:pPr>
              <a:lnSpc>
                <a:spcPct val="90000"/>
              </a:lnSpc>
              <a:spcBef>
                <a:spcPct val="40000"/>
              </a:spcBef>
            </a:pPr>
            <a:r>
              <a:rPr lang="ru-RU" sz="2400"/>
              <a:t>Ахборот манбалари ва исте</a:t>
            </a:r>
            <a:r>
              <a:rPr lang="uz-Cyrl-UZ" sz="2400"/>
              <a:t>ъ</a:t>
            </a:r>
            <a:r>
              <a:rPr lang="ru-RU" sz="2400"/>
              <a:t>молчиларнинг</a:t>
            </a:r>
            <a:r>
              <a:rPr lang="uz-Cyrl-UZ" sz="2400"/>
              <a:t> </a:t>
            </a:r>
            <a:r>
              <a:rPr lang="ru-RU" sz="2400"/>
              <a:t>ҳар хиллиги</a:t>
            </a:r>
            <a:r>
              <a:rPr lang="uz-Cyrl-UZ" sz="2400"/>
              <a:t> </a:t>
            </a:r>
            <a:r>
              <a:rPr lang="ru-RU" sz="2400"/>
              <a:t>ахборот шаклининг турли кўринишда бўлишига олиб </a:t>
            </a:r>
            <a:r>
              <a:rPr lang="uz-Latn-UZ" sz="2400"/>
              <a:t> </a:t>
            </a:r>
            <a:r>
              <a:rPr lang="ru-RU" sz="2400"/>
              <a:t>кел</a:t>
            </a:r>
            <a:r>
              <a:rPr lang="uz-Cyrl-UZ" sz="2400"/>
              <a:t>а</a:t>
            </a:r>
            <a:r>
              <a:rPr lang="ru-RU" sz="2400"/>
              <a:t>ди:</a:t>
            </a:r>
            <a:endParaRPr lang="uz-Cyrl-UZ" sz="2400"/>
          </a:p>
          <a:p>
            <a:pPr lvl="1" algn="just">
              <a:lnSpc>
                <a:spcPct val="90000"/>
              </a:lnSpc>
              <a:spcBef>
                <a:spcPct val="40000"/>
              </a:spcBef>
            </a:pPr>
            <a:r>
              <a:rPr lang="ru-RU" b="1">
                <a:effectLst>
                  <a:outerShdw blurRad="38100" dist="38100" dir="2700000" algn="tl">
                    <a:srgbClr val="C0C0C0"/>
                  </a:outerShdw>
                </a:effectLst>
              </a:rPr>
              <a:t>Белгили</a:t>
            </a:r>
            <a:r>
              <a:rPr lang="uz-Cyrl-UZ"/>
              <a:t> – турли ишоравий белгилардан иборат ахборотлар.</a:t>
            </a:r>
          </a:p>
          <a:p>
            <a:pPr lvl="1">
              <a:lnSpc>
                <a:spcPct val="90000"/>
              </a:lnSpc>
              <a:spcBef>
                <a:spcPct val="40000"/>
              </a:spcBef>
            </a:pPr>
            <a:r>
              <a:rPr lang="ru-RU" b="1">
                <a:effectLst>
                  <a:outerShdw blurRad="38100" dist="38100" dir="2700000" algn="tl">
                    <a:srgbClr val="C0C0C0"/>
                  </a:outerShdw>
                </a:effectLst>
              </a:rPr>
              <a:t>Матнли</a:t>
            </a:r>
            <a:r>
              <a:rPr lang="ru-RU"/>
              <a:t> </a:t>
            </a:r>
            <a:r>
              <a:rPr lang="uz-Cyrl-UZ"/>
              <a:t>– </a:t>
            </a:r>
            <a:r>
              <a:rPr lang="ru-RU"/>
              <a:t>харф, рақам</a:t>
            </a:r>
            <a:r>
              <a:rPr lang="uz-Cyrl-UZ"/>
              <a:t> ва белгилар тўпламидан таркиб топган ахборот.</a:t>
            </a:r>
          </a:p>
          <a:p>
            <a:pPr lvl="1">
              <a:lnSpc>
                <a:spcPct val="90000"/>
              </a:lnSpc>
              <a:spcBef>
                <a:spcPct val="40000"/>
              </a:spcBef>
            </a:pPr>
            <a:r>
              <a:rPr lang="ru-RU" b="1">
                <a:effectLst>
                  <a:outerShdw blurRad="38100" dist="38100" dir="2700000" algn="tl">
                    <a:srgbClr val="C0C0C0"/>
                  </a:outerShdw>
                </a:effectLst>
              </a:rPr>
              <a:t>График</a:t>
            </a:r>
            <a:r>
              <a:rPr lang="uz-Cyrl-UZ"/>
              <a:t> – тасвирлардан иборат бўлган тасаввур кўринишидаги ахборот.</a:t>
            </a:r>
            <a:endParaRPr lang="ru-RU"/>
          </a:p>
        </p:txBody>
      </p:sp>
      <p:pic>
        <p:nvPicPr>
          <p:cNvPr id="102405" name="Picture 5"/>
          <p:cNvPicPr>
            <a:picLocks noChangeAspect="1" noChangeArrowheads="1"/>
          </p:cNvPicPr>
          <p:nvPr/>
        </p:nvPicPr>
        <p:blipFill>
          <a:blip r:embed="rId2">
            <a:extLst>
              <a:ext uri="{28A0092B-C50C-407E-A947-70E740481C1C}">
                <a14:useLocalDpi xmlns:a14="http://schemas.microsoft.com/office/drawing/2010/main" val="0"/>
              </a:ext>
            </a:extLst>
          </a:blip>
          <a:srcRect r="22546" b="28496"/>
          <a:stretch>
            <a:fillRect/>
          </a:stretch>
        </p:blipFill>
        <p:spPr bwMode="auto">
          <a:xfrm>
            <a:off x="3937000" y="4789489"/>
            <a:ext cx="3455988" cy="158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07" name="Picture 7"/>
          <p:cNvPicPr>
            <a:picLocks noChangeAspect="1" noChangeArrowheads="1"/>
          </p:cNvPicPr>
          <p:nvPr/>
        </p:nvPicPr>
        <p:blipFill>
          <a:blip r:embed="rId3">
            <a:extLst>
              <a:ext uri="{28A0092B-C50C-407E-A947-70E740481C1C}">
                <a14:useLocalDpi xmlns:a14="http://schemas.microsoft.com/office/drawing/2010/main" val="0"/>
              </a:ext>
            </a:extLst>
          </a:blip>
          <a:srcRect r="9441" b="22929"/>
          <a:stretch>
            <a:fillRect/>
          </a:stretch>
        </p:blipFill>
        <p:spPr bwMode="auto">
          <a:xfrm>
            <a:off x="7537451" y="4789488"/>
            <a:ext cx="2879725" cy="1592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08"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19288" y="4791076"/>
            <a:ext cx="1873250" cy="159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2409" name="Text Box 9"/>
          <p:cNvSpPr txBox="1">
            <a:spLocks noChangeArrowheads="1"/>
          </p:cNvSpPr>
          <p:nvPr/>
        </p:nvSpPr>
        <p:spPr bwMode="auto">
          <a:xfrm>
            <a:off x="2197100" y="6375401"/>
            <a:ext cx="11620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0"/>
              </a:spcBef>
              <a:defRPr>
                <a:solidFill>
                  <a:schemeClr val="tx1"/>
                </a:solidFill>
                <a:latin typeface="Arial" panose="020B0604020202020204" pitchFamily="34" charset="0"/>
              </a:defRPr>
            </a:lvl1pPr>
            <a:lvl2pPr>
              <a:spcBef>
                <a:spcPct val="0"/>
              </a:spcBef>
              <a:defRPr>
                <a:solidFill>
                  <a:schemeClr val="tx1"/>
                </a:solidFill>
                <a:latin typeface="Arial" panose="020B0604020202020204" pitchFamily="34" charset="0"/>
              </a:defRPr>
            </a:lvl2pPr>
            <a:lvl3pPr>
              <a:spcBef>
                <a:spcPct val="0"/>
              </a:spcBef>
              <a:defRPr>
                <a:solidFill>
                  <a:schemeClr val="tx1"/>
                </a:solidFill>
                <a:latin typeface="Arial" panose="020B0604020202020204" pitchFamily="34" charset="0"/>
              </a:defRPr>
            </a:lvl3pPr>
            <a:lvl4pPr>
              <a:spcBef>
                <a:spcPct val="0"/>
              </a:spcBef>
              <a:defRPr>
                <a:solidFill>
                  <a:schemeClr val="tx1"/>
                </a:solidFill>
                <a:latin typeface="Arial" panose="020B0604020202020204" pitchFamily="34" charset="0"/>
              </a:defRPr>
            </a:lvl4pPr>
            <a:lvl5pPr>
              <a:spcBef>
                <a:spcPct val="0"/>
              </a:spcBef>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spcBef>
                <a:spcPct val="20000"/>
              </a:spcBef>
              <a:buFontTx/>
              <a:buNone/>
            </a:pPr>
            <a:r>
              <a:rPr lang="uz-Cyrl-UZ" sz="2000"/>
              <a:t>Белгили</a:t>
            </a:r>
            <a:endParaRPr lang="ru-RU" sz="2000"/>
          </a:p>
        </p:txBody>
      </p:sp>
      <p:sp>
        <p:nvSpPr>
          <p:cNvPr id="102410" name="Text Box 10"/>
          <p:cNvSpPr txBox="1">
            <a:spLocks noChangeArrowheads="1"/>
          </p:cNvSpPr>
          <p:nvPr/>
        </p:nvSpPr>
        <p:spPr bwMode="auto">
          <a:xfrm>
            <a:off x="4872039" y="6381751"/>
            <a:ext cx="10810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0"/>
              </a:spcBef>
              <a:defRPr>
                <a:solidFill>
                  <a:schemeClr val="tx1"/>
                </a:solidFill>
                <a:latin typeface="Arial" panose="020B0604020202020204" pitchFamily="34" charset="0"/>
              </a:defRPr>
            </a:lvl1pPr>
            <a:lvl2pPr>
              <a:spcBef>
                <a:spcPct val="0"/>
              </a:spcBef>
              <a:defRPr>
                <a:solidFill>
                  <a:schemeClr val="tx1"/>
                </a:solidFill>
                <a:latin typeface="Arial" panose="020B0604020202020204" pitchFamily="34" charset="0"/>
              </a:defRPr>
            </a:lvl2pPr>
            <a:lvl3pPr>
              <a:spcBef>
                <a:spcPct val="0"/>
              </a:spcBef>
              <a:defRPr>
                <a:solidFill>
                  <a:schemeClr val="tx1"/>
                </a:solidFill>
                <a:latin typeface="Arial" panose="020B0604020202020204" pitchFamily="34" charset="0"/>
              </a:defRPr>
            </a:lvl3pPr>
            <a:lvl4pPr>
              <a:spcBef>
                <a:spcPct val="0"/>
              </a:spcBef>
              <a:defRPr>
                <a:solidFill>
                  <a:schemeClr val="tx1"/>
                </a:solidFill>
                <a:latin typeface="Arial" panose="020B0604020202020204" pitchFamily="34" charset="0"/>
              </a:defRPr>
            </a:lvl4pPr>
            <a:lvl5pPr>
              <a:spcBef>
                <a:spcPct val="0"/>
              </a:spcBef>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spcBef>
                <a:spcPct val="20000"/>
              </a:spcBef>
              <a:buFontTx/>
              <a:buNone/>
            </a:pPr>
            <a:r>
              <a:rPr lang="uz-Cyrl-UZ" sz="2000"/>
              <a:t>Матнли</a:t>
            </a:r>
            <a:endParaRPr lang="ru-RU" sz="2000"/>
          </a:p>
        </p:txBody>
      </p:sp>
      <p:sp>
        <p:nvSpPr>
          <p:cNvPr id="102411" name="Text Box 11"/>
          <p:cNvSpPr txBox="1">
            <a:spLocks noChangeArrowheads="1"/>
          </p:cNvSpPr>
          <p:nvPr/>
        </p:nvSpPr>
        <p:spPr bwMode="auto">
          <a:xfrm>
            <a:off x="8462963" y="6381751"/>
            <a:ext cx="10668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0"/>
              </a:spcBef>
              <a:defRPr>
                <a:solidFill>
                  <a:schemeClr val="tx1"/>
                </a:solidFill>
                <a:latin typeface="Arial" panose="020B0604020202020204" pitchFamily="34" charset="0"/>
              </a:defRPr>
            </a:lvl1pPr>
            <a:lvl2pPr>
              <a:spcBef>
                <a:spcPct val="0"/>
              </a:spcBef>
              <a:defRPr>
                <a:solidFill>
                  <a:schemeClr val="tx1"/>
                </a:solidFill>
                <a:latin typeface="Arial" panose="020B0604020202020204" pitchFamily="34" charset="0"/>
              </a:defRPr>
            </a:lvl2pPr>
            <a:lvl3pPr>
              <a:spcBef>
                <a:spcPct val="0"/>
              </a:spcBef>
              <a:defRPr>
                <a:solidFill>
                  <a:schemeClr val="tx1"/>
                </a:solidFill>
                <a:latin typeface="Arial" panose="020B0604020202020204" pitchFamily="34" charset="0"/>
              </a:defRPr>
            </a:lvl3pPr>
            <a:lvl4pPr>
              <a:spcBef>
                <a:spcPct val="0"/>
              </a:spcBef>
              <a:defRPr>
                <a:solidFill>
                  <a:schemeClr val="tx1"/>
                </a:solidFill>
                <a:latin typeface="Arial" panose="020B0604020202020204" pitchFamily="34" charset="0"/>
              </a:defRPr>
            </a:lvl4pPr>
            <a:lvl5pPr>
              <a:spcBef>
                <a:spcPct val="0"/>
              </a:spcBef>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spcBef>
                <a:spcPct val="20000"/>
              </a:spcBef>
              <a:buFontTx/>
              <a:buNone/>
            </a:pPr>
            <a:r>
              <a:rPr lang="uz-Cyrl-UZ" sz="2000"/>
              <a:t>График</a:t>
            </a:r>
            <a:endParaRPr lang="ru-RU" sz="2000"/>
          </a:p>
        </p:txBody>
      </p:sp>
    </p:spTree>
    <p:extLst>
      <p:ext uri="{BB962C8B-B14F-4D97-AF65-F5344CB8AC3E}">
        <p14:creationId xmlns:p14="http://schemas.microsoft.com/office/powerpoint/2010/main" val="2375900739"/>
      </p:ext>
    </p:extLst>
  </p:cSld>
  <p:clrMapOvr>
    <a:masterClrMapping/>
  </p:clrMapOvr>
  <p:transition spd="slow">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a:xfrm>
            <a:off x="1524000" y="73025"/>
            <a:ext cx="9144000" cy="979488"/>
          </a:xfrm>
        </p:spPr>
        <p:txBody>
          <a:bodyPr/>
          <a:lstStyle/>
          <a:p>
            <a:r>
              <a:rPr lang="uz-Cyrl-UZ" sz="4000" b="1">
                <a:solidFill>
                  <a:srgbClr val="000099"/>
                </a:solidFill>
              </a:rPr>
              <a:t>Ахборот технологиялари</a:t>
            </a:r>
            <a:endParaRPr lang="ru-RU" sz="4000" b="1">
              <a:solidFill>
                <a:srgbClr val="000099"/>
              </a:solidFill>
            </a:endParaRPr>
          </a:p>
        </p:txBody>
      </p:sp>
      <p:sp>
        <p:nvSpPr>
          <p:cNvPr id="109571" name="Rectangle 3"/>
          <p:cNvSpPr>
            <a:spLocks noGrp="1" noChangeArrowheads="1"/>
          </p:cNvSpPr>
          <p:nvPr>
            <p:ph idx="1"/>
          </p:nvPr>
        </p:nvSpPr>
        <p:spPr>
          <a:xfrm>
            <a:off x="1703389" y="1052514"/>
            <a:ext cx="8785225" cy="3455987"/>
          </a:xfrm>
        </p:spPr>
        <p:txBody>
          <a:bodyPr/>
          <a:lstStyle/>
          <a:p>
            <a:pPr algn="just">
              <a:spcBef>
                <a:spcPct val="50000"/>
              </a:spcBef>
            </a:pPr>
            <a:r>
              <a:rPr lang="uz-Cyrl-UZ" sz="2600" b="1">
                <a:effectLst>
                  <a:outerShdw blurRad="38100" dist="38100" dir="2700000" algn="tl">
                    <a:srgbClr val="C0C0C0"/>
                  </a:outerShdw>
                </a:effectLst>
                <a:latin typeface="Times New Roman" panose="02020603050405020304" pitchFamily="18" charset="0"/>
              </a:rPr>
              <a:t>Технология</a:t>
            </a:r>
            <a:r>
              <a:rPr lang="uz-Cyrl-UZ" sz="2600" b="1">
                <a:latin typeface="Times New Roman" panose="02020603050405020304" pitchFamily="18" charset="0"/>
              </a:rPr>
              <a:t> </a:t>
            </a:r>
            <a:r>
              <a:rPr lang="uz-Cyrl-UZ" sz="2600">
                <a:latin typeface="Times New Roman" panose="02020603050405020304" pitchFamily="18" charset="0"/>
              </a:rPr>
              <a:t>– грекча</a:t>
            </a:r>
            <a:r>
              <a:rPr lang="en-US" sz="2600">
                <a:latin typeface="Times New Roman" panose="02020603050405020304" pitchFamily="18" charset="0"/>
              </a:rPr>
              <a:t> </a:t>
            </a:r>
            <a:r>
              <a:rPr lang="ru-RU" sz="2600">
                <a:latin typeface="Times New Roman" panose="02020603050405020304" pitchFamily="18" charset="0"/>
              </a:rPr>
              <a:t>тилдан </a:t>
            </a:r>
            <a:r>
              <a:rPr lang="uz-Cyrl-UZ" sz="2600">
                <a:latin typeface="Times New Roman" panose="02020603050405020304" pitchFamily="18" charset="0"/>
              </a:rPr>
              <a:t>таржима қилинганда санъат, маҳорат каби маъноларни билдиради</a:t>
            </a:r>
            <a:endParaRPr lang="uz-Cyrl-UZ" sz="2600" b="1">
              <a:effectLst>
                <a:outerShdw blurRad="38100" dist="38100" dir="2700000" algn="tl">
                  <a:srgbClr val="C0C0C0"/>
                </a:outerShdw>
              </a:effectLst>
              <a:latin typeface="Times New Roman" panose="02020603050405020304" pitchFamily="18" charset="0"/>
            </a:endParaRPr>
          </a:p>
          <a:p>
            <a:pPr algn="just">
              <a:spcBef>
                <a:spcPct val="50000"/>
              </a:spcBef>
            </a:pPr>
            <a:r>
              <a:rPr lang="uz-Cyrl-UZ" sz="2600" b="1">
                <a:effectLst>
                  <a:outerShdw blurRad="38100" dist="38100" dir="2700000" algn="tl">
                    <a:srgbClr val="C0C0C0"/>
                  </a:outerShdw>
                </a:effectLst>
                <a:latin typeface="Times New Roman" panose="02020603050405020304" pitchFamily="18" charset="0"/>
              </a:rPr>
              <a:t>Компьютер тизими</a:t>
            </a:r>
            <a:r>
              <a:rPr lang="uz-Cyrl-UZ" sz="2600">
                <a:latin typeface="Times New Roman" panose="02020603050405020304" pitchFamily="18" charset="0"/>
              </a:rPr>
              <a:t> – маълумотлар</a:t>
            </a:r>
            <a:r>
              <a:rPr lang="ru-RU" sz="2600">
                <a:latin typeface="Times New Roman" panose="02020603050405020304" pitchFamily="18" charset="0"/>
              </a:rPr>
              <a:t>га ишлов бериш</a:t>
            </a:r>
            <a:r>
              <a:rPr lang="uz-Cyrl-UZ" sz="2600">
                <a:latin typeface="Times New Roman" panose="02020603050405020304" pitchFamily="18" charset="0"/>
              </a:rPr>
              <a:t>, киритиш ва чиқариш тизими</a:t>
            </a:r>
            <a:r>
              <a:rPr lang="ru-RU" sz="2600">
                <a:latin typeface="Times New Roman" panose="02020603050405020304" pitchFamily="18" charset="0"/>
              </a:rPr>
              <a:t> </a:t>
            </a:r>
            <a:r>
              <a:rPr lang="uz-Cyrl-UZ" sz="2600">
                <a:latin typeface="Times New Roman" panose="02020603050405020304" pitchFamily="18" charset="0"/>
              </a:rPr>
              <a:t>ҳ</a:t>
            </a:r>
            <a:r>
              <a:rPr lang="ru-RU" sz="2600">
                <a:latin typeface="Times New Roman" panose="02020603050405020304" pitchFamily="18" charset="0"/>
              </a:rPr>
              <a:t>амда </a:t>
            </a:r>
            <a:r>
              <a:rPr lang="uz-Cyrl-UZ" sz="2600">
                <a:latin typeface="Times New Roman" panose="02020603050405020304" pitchFamily="18" charset="0"/>
              </a:rPr>
              <a:t>хотира тизими</a:t>
            </a:r>
          </a:p>
          <a:p>
            <a:pPr algn="just">
              <a:spcBef>
                <a:spcPct val="50000"/>
              </a:spcBef>
            </a:pPr>
            <a:r>
              <a:rPr lang="uz-Cyrl-UZ" sz="2600" b="1">
                <a:effectLst>
                  <a:outerShdw blurRad="38100" dist="38100" dir="2700000" algn="tl">
                    <a:srgbClr val="C0C0C0"/>
                  </a:outerShdw>
                </a:effectLst>
                <a:latin typeface="Times New Roman" panose="02020603050405020304" pitchFamily="18" charset="0"/>
              </a:rPr>
              <a:t>Ахборот тизими</a:t>
            </a:r>
            <a:r>
              <a:rPr lang="uz-Cyrl-UZ" sz="2600">
                <a:latin typeface="Times New Roman" panose="02020603050405020304" pitchFamily="18" charset="0"/>
              </a:rPr>
              <a:t> – компьютер, компьютер тармоқлари, фойдаланувчилар, ахборот ва дастурий таъминот.</a:t>
            </a:r>
            <a:endParaRPr lang="ru-RU" sz="2600">
              <a:latin typeface="Times New Roman" panose="02020603050405020304" pitchFamily="18" charset="0"/>
            </a:endParaRPr>
          </a:p>
        </p:txBody>
      </p:sp>
      <p:grpSp>
        <p:nvGrpSpPr>
          <p:cNvPr id="109580" name="Group 12"/>
          <p:cNvGrpSpPr>
            <a:grpSpLocks/>
          </p:cNvGrpSpPr>
          <p:nvPr/>
        </p:nvGrpSpPr>
        <p:grpSpPr bwMode="auto">
          <a:xfrm>
            <a:off x="2135189" y="4724401"/>
            <a:ext cx="7920037" cy="1368425"/>
            <a:chOff x="431" y="3385"/>
            <a:chExt cx="4989" cy="862"/>
          </a:xfrm>
        </p:grpSpPr>
        <p:grpSp>
          <p:nvGrpSpPr>
            <p:cNvPr id="109572" name="Group 4"/>
            <p:cNvGrpSpPr>
              <a:grpSpLocks/>
            </p:cNvGrpSpPr>
            <p:nvPr/>
          </p:nvGrpSpPr>
          <p:grpSpPr bwMode="auto">
            <a:xfrm>
              <a:off x="681" y="3449"/>
              <a:ext cx="4376" cy="480"/>
              <a:chOff x="863" y="591"/>
              <a:chExt cx="4376" cy="480"/>
            </a:xfrm>
          </p:grpSpPr>
          <p:sp>
            <p:nvSpPr>
              <p:cNvPr id="109573" name="Line 5"/>
              <p:cNvSpPr>
                <a:spLocks noChangeShapeType="1"/>
              </p:cNvSpPr>
              <p:nvPr/>
            </p:nvSpPr>
            <p:spPr bwMode="auto">
              <a:xfrm>
                <a:off x="1746" y="845"/>
                <a:ext cx="363" cy="0"/>
              </a:xfrm>
              <a:prstGeom prst="line">
                <a:avLst/>
              </a:prstGeom>
              <a:noFill/>
              <a:ln w="635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9574" name="AutoShape 6"/>
              <p:cNvSpPr>
                <a:spLocks noChangeArrowheads="1"/>
              </p:cNvSpPr>
              <p:nvPr/>
            </p:nvSpPr>
            <p:spPr bwMode="auto">
              <a:xfrm>
                <a:off x="2154" y="709"/>
                <a:ext cx="1815" cy="317"/>
              </a:xfrm>
              <a:prstGeom prst="roundRect">
                <a:avLst>
                  <a:gd name="adj" fmla="val 16667"/>
                </a:avLst>
              </a:prstGeom>
              <a:solidFill>
                <a:schemeClr val="accent1"/>
              </a:solidFill>
              <a:ln w="9525">
                <a:solidFill>
                  <a:schemeClr va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FontTx/>
                  <a:buNone/>
                </a:pPr>
                <a:r>
                  <a:rPr lang="uz-Cyrl-UZ">
                    <a:latin typeface="Comic Sans MS" panose="030F0702030302020204" pitchFamily="66" charset="0"/>
                    <a:cs typeface="Arial" panose="020B0604020202020204" pitchFamily="34" charset="0"/>
                  </a:rPr>
                  <a:t>Ахборот технологияси</a:t>
                </a:r>
                <a:endParaRPr lang="ru-RU">
                  <a:latin typeface="Comic Sans MS" panose="030F0702030302020204" pitchFamily="66" charset="0"/>
                  <a:cs typeface="Arial" panose="020B0604020202020204" pitchFamily="34" charset="0"/>
                </a:endParaRPr>
              </a:p>
            </p:txBody>
          </p:sp>
          <p:sp>
            <p:nvSpPr>
              <p:cNvPr id="109575" name="Line 7"/>
              <p:cNvSpPr>
                <a:spLocks noChangeShapeType="1"/>
              </p:cNvSpPr>
              <p:nvPr/>
            </p:nvSpPr>
            <p:spPr bwMode="auto">
              <a:xfrm>
                <a:off x="4014" y="845"/>
                <a:ext cx="363" cy="0"/>
              </a:xfrm>
              <a:prstGeom prst="line">
                <a:avLst/>
              </a:prstGeom>
              <a:noFill/>
              <a:ln w="635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9576" name="Text Box 8"/>
              <p:cNvSpPr txBox="1">
                <a:spLocks noChangeArrowheads="1"/>
              </p:cNvSpPr>
              <p:nvPr/>
            </p:nvSpPr>
            <p:spPr bwMode="auto">
              <a:xfrm>
                <a:off x="863" y="709"/>
                <a:ext cx="88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0"/>
                  </a:spcBef>
                  <a:defRPr>
                    <a:solidFill>
                      <a:schemeClr val="tx1"/>
                    </a:solidFill>
                    <a:latin typeface="Arial" panose="020B0604020202020204" pitchFamily="34" charset="0"/>
                  </a:defRPr>
                </a:lvl1pPr>
                <a:lvl2pPr>
                  <a:spcBef>
                    <a:spcPct val="0"/>
                  </a:spcBef>
                  <a:defRPr>
                    <a:solidFill>
                      <a:schemeClr val="tx1"/>
                    </a:solidFill>
                    <a:latin typeface="Arial" panose="020B0604020202020204" pitchFamily="34" charset="0"/>
                  </a:defRPr>
                </a:lvl2pPr>
                <a:lvl3pPr>
                  <a:spcBef>
                    <a:spcPct val="0"/>
                  </a:spcBef>
                  <a:defRPr>
                    <a:solidFill>
                      <a:schemeClr val="tx1"/>
                    </a:solidFill>
                    <a:latin typeface="Arial" panose="020B0604020202020204" pitchFamily="34" charset="0"/>
                  </a:defRPr>
                </a:lvl3pPr>
                <a:lvl4pPr>
                  <a:spcBef>
                    <a:spcPct val="0"/>
                  </a:spcBef>
                  <a:defRPr>
                    <a:solidFill>
                      <a:schemeClr val="tx1"/>
                    </a:solidFill>
                    <a:latin typeface="Arial" panose="020B0604020202020204" pitchFamily="34" charset="0"/>
                  </a:defRPr>
                </a:lvl4pPr>
                <a:lvl5pPr>
                  <a:spcBef>
                    <a:spcPct val="0"/>
                  </a:spcBef>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spcBef>
                    <a:spcPct val="20000"/>
                  </a:spcBef>
                  <a:buFontTx/>
                  <a:buNone/>
                </a:pPr>
                <a:r>
                  <a:rPr lang="uz-Cyrl-UZ" sz="2000"/>
                  <a:t>Маълумот</a:t>
                </a:r>
                <a:endParaRPr lang="ru-RU" sz="2000"/>
              </a:p>
            </p:txBody>
          </p:sp>
          <p:sp>
            <p:nvSpPr>
              <p:cNvPr id="109577" name="Text Box 9"/>
              <p:cNvSpPr txBox="1">
                <a:spLocks noChangeArrowheads="1"/>
              </p:cNvSpPr>
              <p:nvPr/>
            </p:nvSpPr>
            <p:spPr bwMode="auto">
              <a:xfrm>
                <a:off x="4460" y="591"/>
                <a:ext cx="779" cy="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0"/>
                  </a:spcBef>
                  <a:defRPr>
                    <a:solidFill>
                      <a:schemeClr val="tx1"/>
                    </a:solidFill>
                    <a:latin typeface="Arial" panose="020B0604020202020204" pitchFamily="34" charset="0"/>
                  </a:defRPr>
                </a:lvl1pPr>
                <a:lvl2pPr>
                  <a:spcBef>
                    <a:spcPct val="0"/>
                  </a:spcBef>
                  <a:defRPr>
                    <a:solidFill>
                      <a:schemeClr val="tx1"/>
                    </a:solidFill>
                    <a:latin typeface="Arial" panose="020B0604020202020204" pitchFamily="34" charset="0"/>
                  </a:defRPr>
                </a:lvl2pPr>
                <a:lvl3pPr>
                  <a:spcBef>
                    <a:spcPct val="0"/>
                  </a:spcBef>
                  <a:defRPr>
                    <a:solidFill>
                      <a:schemeClr val="tx1"/>
                    </a:solidFill>
                    <a:latin typeface="Arial" panose="020B0604020202020204" pitchFamily="34" charset="0"/>
                  </a:defRPr>
                </a:lvl3pPr>
                <a:lvl4pPr>
                  <a:spcBef>
                    <a:spcPct val="0"/>
                  </a:spcBef>
                  <a:defRPr>
                    <a:solidFill>
                      <a:schemeClr val="tx1"/>
                    </a:solidFill>
                    <a:latin typeface="Arial" panose="020B0604020202020204" pitchFamily="34" charset="0"/>
                  </a:defRPr>
                </a:lvl4pPr>
                <a:lvl5pPr>
                  <a:spcBef>
                    <a:spcPct val="0"/>
                  </a:spcBef>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spcBef>
                    <a:spcPct val="20000"/>
                  </a:spcBef>
                  <a:buFontTx/>
                  <a:buNone/>
                </a:pPr>
                <a:r>
                  <a:rPr lang="uz-Cyrl-UZ" sz="2000"/>
                  <a:t>Ахборот </a:t>
                </a:r>
              </a:p>
              <a:p>
                <a:pPr>
                  <a:spcBef>
                    <a:spcPct val="20000"/>
                  </a:spcBef>
                  <a:buFontTx/>
                  <a:buNone/>
                </a:pPr>
                <a:r>
                  <a:rPr lang="uz-Cyrl-UZ" sz="2000"/>
                  <a:t>маҳсули</a:t>
                </a:r>
                <a:endParaRPr lang="ru-RU" sz="2000"/>
              </a:p>
            </p:txBody>
          </p:sp>
        </p:grpSp>
        <p:sp>
          <p:nvSpPr>
            <p:cNvPr id="109578" name="Rectangle 10"/>
            <p:cNvSpPr>
              <a:spLocks noChangeArrowheads="1"/>
            </p:cNvSpPr>
            <p:nvPr/>
          </p:nvSpPr>
          <p:spPr bwMode="auto">
            <a:xfrm>
              <a:off x="476" y="3997"/>
              <a:ext cx="2661"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0"/>
                </a:spcBef>
                <a:defRPr>
                  <a:solidFill>
                    <a:schemeClr val="tx1"/>
                  </a:solidFill>
                  <a:latin typeface="Arial" panose="020B0604020202020204" pitchFamily="34" charset="0"/>
                </a:defRPr>
              </a:lvl1pPr>
              <a:lvl2pPr>
                <a:spcBef>
                  <a:spcPct val="0"/>
                </a:spcBef>
                <a:defRPr>
                  <a:solidFill>
                    <a:schemeClr val="tx1"/>
                  </a:solidFill>
                  <a:latin typeface="Arial" panose="020B0604020202020204" pitchFamily="34" charset="0"/>
                </a:defRPr>
              </a:lvl2pPr>
              <a:lvl3pPr>
                <a:spcBef>
                  <a:spcPct val="0"/>
                </a:spcBef>
                <a:defRPr>
                  <a:solidFill>
                    <a:schemeClr val="tx1"/>
                  </a:solidFill>
                  <a:latin typeface="Arial" panose="020B0604020202020204" pitchFamily="34" charset="0"/>
                </a:defRPr>
              </a:lvl3pPr>
              <a:lvl4pPr>
                <a:spcBef>
                  <a:spcPct val="0"/>
                </a:spcBef>
                <a:defRPr>
                  <a:solidFill>
                    <a:schemeClr val="tx1"/>
                  </a:solidFill>
                  <a:latin typeface="Arial" panose="020B0604020202020204" pitchFamily="34" charset="0"/>
                </a:defRPr>
              </a:lvl4pPr>
              <a:lvl5pPr>
                <a:spcBef>
                  <a:spcPct val="0"/>
                </a:spcBef>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spcBef>
                  <a:spcPct val="20000"/>
                </a:spcBef>
                <a:buFontTx/>
                <a:buNone/>
              </a:pPr>
              <a:r>
                <a:rPr lang="uz-Cyrl-UZ" sz="2000"/>
                <a:t>технологияни қўллаш структураси</a:t>
              </a:r>
              <a:endParaRPr lang="ru-RU" sz="2000"/>
            </a:p>
          </p:txBody>
        </p:sp>
        <p:sp>
          <p:nvSpPr>
            <p:cNvPr id="109579" name="Rectangle 11"/>
            <p:cNvSpPr>
              <a:spLocks noChangeArrowheads="1"/>
            </p:cNvSpPr>
            <p:nvPr/>
          </p:nvSpPr>
          <p:spPr bwMode="auto">
            <a:xfrm>
              <a:off x="431" y="3385"/>
              <a:ext cx="4989" cy="862"/>
            </a:xfrm>
            <a:prstGeom prst="rect">
              <a:avLst/>
            </a:prstGeom>
            <a:noFill/>
            <a:ln w="19050"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spTree>
    <p:extLst>
      <p:ext uri="{BB962C8B-B14F-4D97-AF65-F5344CB8AC3E}">
        <p14:creationId xmlns:p14="http://schemas.microsoft.com/office/powerpoint/2010/main" val="41220001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54" name="Rectangle 10"/>
          <p:cNvSpPr>
            <a:spLocks noGrp="1" noChangeArrowheads="1"/>
          </p:cNvSpPr>
          <p:nvPr>
            <p:ph type="title"/>
          </p:nvPr>
        </p:nvSpPr>
        <p:spPr>
          <a:xfrm>
            <a:off x="1919289" y="44450"/>
            <a:ext cx="8435975" cy="850900"/>
          </a:xfrm>
        </p:spPr>
        <p:txBody>
          <a:bodyPr>
            <a:normAutofit fontScale="90000"/>
          </a:bodyPr>
          <a:lstStyle/>
          <a:p>
            <a:r>
              <a:rPr lang="uz-Cyrl-UZ" sz="3600" b="1">
                <a:solidFill>
                  <a:srgbClr val="000099"/>
                </a:solidFill>
              </a:rPr>
              <a:t>Ахборот тизими ва технологиялари</a:t>
            </a:r>
            <a:endParaRPr lang="ru-RU" sz="3600" b="1">
              <a:solidFill>
                <a:srgbClr val="000099"/>
              </a:solidFill>
            </a:endParaRPr>
          </a:p>
        </p:txBody>
      </p:sp>
      <p:graphicFrame>
        <p:nvGraphicFramePr>
          <p:cNvPr id="134150" name="Object 6"/>
          <p:cNvGraphicFramePr>
            <a:graphicFrameLocks noGrp="1" noChangeAspect="1"/>
          </p:cNvGraphicFramePr>
          <p:nvPr>
            <p:ph sz="half" idx="1"/>
            <p:extLst>
              <p:ext uri="{D42A27DB-BD31-4B8C-83A1-F6EECF244321}">
                <p14:modId xmlns:p14="http://schemas.microsoft.com/office/powerpoint/2010/main" val="981938590"/>
              </p:ext>
            </p:extLst>
          </p:nvPr>
        </p:nvGraphicFramePr>
        <p:xfrm>
          <a:off x="1611313" y="3551065"/>
          <a:ext cx="4311650" cy="2632075"/>
        </p:xfrm>
        <a:graphic>
          <a:graphicData uri="http://schemas.openxmlformats.org/presentationml/2006/ole">
            <mc:AlternateContent xmlns:mc="http://schemas.openxmlformats.org/markup-compatibility/2006">
              <mc:Choice xmlns:v="urn:schemas-microsoft-com:vml" Requires="v">
                <p:oleObj spid="_x0000_s1029" name="Bitmap Image" r:id="rId3" imgW="5428571" imgH="3315163" progId="Paint.Picture">
                  <p:embed/>
                </p:oleObj>
              </mc:Choice>
              <mc:Fallback>
                <p:oleObj name="Bitmap Image" r:id="rId3" imgW="5428571" imgH="3315163" progId="Paint.Picture">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r="25688"/>
                      <a:stretch>
                        <a:fillRect/>
                      </a:stretch>
                    </p:blipFill>
                    <p:spPr bwMode="auto">
                      <a:xfrm>
                        <a:off x="1611313" y="3551065"/>
                        <a:ext cx="4311650" cy="2632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134149" name="Picture 5" descr="image-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15305" y="639765"/>
            <a:ext cx="3455987" cy="2447925"/>
          </a:xfrm>
          <a:prstGeom prst="rect">
            <a:avLst/>
          </a:prstGeom>
          <a:noFill/>
          <a:extLst>
            <a:ext uri="{909E8E84-426E-40DD-AFC4-6F175D3DCCD1}">
              <a14:hiddenFill xmlns:a14="http://schemas.microsoft.com/office/drawing/2010/main">
                <a:solidFill>
                  <a:srgbClr val="FFFFFF"/>
                </a:solidFill>
              </a14:hiddenFill>
            </a:ext>
          </a:extLst>
        </p:spPr>
      </p:pic>
      <p:sp>
        <p:nvSpPr>
          <p:cNvPr id="134156" name="Text Box 12"/>
          <p:cNvSpPr txBox="1">
            <a:spLocks noChangeArrowheads="1"/>
          </p:cNvSpPr>
          <p:nvPr/>
        </p:nvSpPr>
        <p:spPr bwMode="auto">
          <a:xfrm>
            <a:off x="2733676" y="6453189"/>
            <a:ext cx="20669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0"/>
              </a:spcBef>
              <a:defRPr>
                <a:solidFill>
                  <a:schemeClr val="tx1"/>
                </a:solidFill>
                <a:latin typeface="Arial" panose="020B0604020202020204" pitchFamily="34" charset="0"/>
              </a:defRPr>
            </a:lvl1pPr>
            <a:lvl2pPr>
              <a:spcBef>
                <a:spcPct val="0"/>
              </a:spcBef>
              <a:defRPr>
                <a:solidFill>
                  <a:schemeClr val="tx1"/>
                </a:solidFill>
                <a:latin typeface="Arial" panose="020B0604020202020204" pitchFamily="34" charset="0"/>
              </a:defRPr>
            </a:lvl2pPr>
            <a:lvl3pPr>
              <a:spcBef>
                <a:spcPct val="0"/>
              </a:spcBef>
              <a:defRPr>
                <a:solidFill>
                  <a:schemeClr val="tx1"/>
                </a:solidFill>
                <a:latin typeface="Arial" panose="020B0604020202020204" pitchFamily="34" charset="0"/>
              </a:defRPr>
            </a:lvl3pPr>
            <a:lvl4pPr>
              <a:spcBef>
                <a:spcPct val="0"/>
              </a:spcBef>
              <a:defRPr>
                <a:solidFill>
                  <a:schemeClr val="tx1"/>
                </a:solidFill>
                <a:latin typeface="Arial" panose="020B0604020202020204" pitchFamily="34" charset="0"/>
              </a:defRPr>
            </a:lvl4pPr>
            <a:lvl5pPr>
              <a:spcBef>
                <a:spcPct val="0"/>
              </a:spcBef>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spcBef>
                <a:spcPct val="20000"/>
              </a:spcBef>
              <a:buFontTx/>
              <a:buNone/>
            </a:pPr>
            <a:r>
              <a:rPr lang="uz-Cyrl-UZ" sz="2000"/>
              <a:t>Ахборот тизими</a:t>
            </a:r>
            <a:endParaRPr lang="ru-RU" sz="2000"/>
          </a:p>
        </p:txBody>
      </p:sp>
      <p:pic>
        <p:nvPicPr>
          <p:cNvPr id="134158" name="Picture 1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74698" y="669132"/>
            <a:ext cx="3384550" cy="2530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4159" name="Text Box 15"/>
          <p:cNvSpPr txBox="1">
            <a:spLocks noChangeArrowheads="1"/>
          </p:cNvSpPr>
          <p:nvPr/>
        </p:nvSpPr>
        <p:spPr bwMode="auto">
          <a:xfrm>
            <a:off x="7364928" y="3352627"/>
            <a:ext cx="33575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0"/>
              </a:spcBef>
              <a:defRPr>
                <a:solidFill>
                  <a:schemeClr val="tx1"/>
                </a:solidFill>
                <a:latin typeface="Arial" panose="020B0604020202020204" pitchFamily="34" charset="0"/>
              </a:defRPr>
            </a:lvl1pPr>
            <a:lvl2pPr>
              <a:spcBef>
                <a:spcPct val="0"/>
              </a:spcBef>
              <a:defRPr>
                <a:solidFill>
                  <a:schemeClr val="tx1"/>
                </a:solidFill>
                <a:latin typeface="Arial" panose="020B0604020202020204" pitchFamily="34" charset="0"/>
              </a:defRPr>
            </a:lvl2pPr>
            <a:lvl3pPr>
              <a:spcBef>
                <a:spcPct val="0"/>
              </a:spcBef>
              <a:defRPr>
                <a:solidFill>
                  <a:schemeClr val="tx1"/>
                </a:solidFill>
                <a:latin typeface="Arial" panose="020B0604020202020204" pitchFamily="34" charset="0"/>
              </a:defRPr>
            </a:lvl3pPr>
            <a:lvl4pPr>
              <a:spcBef>
                <a:spcPct val="0"/>
              </a:spcBef>
              <a:defRPr>
                <a:solidFill>
                  <a:schemeClr val="tx1"/>
                </a:solidFill>
                <a:latin typeface="Arial" panose="020B0604020202020204" pitchFamily="34" charset="0"/>
              </a:defRPr>
            </a:lvl4pPr>
            <a:lvl5pPr>
              <a:spcBef>
                <a:spcPct val="0"/>
              </a:spcBef>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spcBef>
                <a:spcPct val="20000"/>
              </a:spcBef>
              <a:buFontTx/>
              <a:buNone/>
            </a:pPr>
            <a:r>
              <a:rPr lang="uz-Cyrl-UZ" sz="2000" dirty="0"/>
              <a:t>Телекоммуникация тизими</a:t>
            </a:r>
            <a:endParaRPr lang="ru-RU" sz="2000" dirty="0"/>
          </a:p>
        </p:txBody>
      </p:sp>
      <p:sp>
        <p:nvSpPr>
          <p:cNvPr id="134160" name="Text Box 16"/>
          <p:cNvSpPr txBox="1">
            <a:spLocks noChangeArrowheads="1"/>
          </p:cNvSpPr>
          <p:nvPr/>
        </p:nvSpPr>
        <p:spPr bwMode="auto">
          <a:xfrm>
            <a:off x="2339973" y="3144551"/>
            <a:ext cx="24066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0"/>
              </a:spcBef>
              <a:defRPr>
                <a:solidFill>
                  <a:schemeClr val="tx1"/>
                </a:solidFill>
                <a:latin typeface="Arial" panose="020B0604020202020204" pitchFamily="34" charset="0"/>
              </a:defRPr>
            </a:lvl1pPr>
            <a:lvl2pPr>
              <a:spcBef>
                <a:spcPct val="0"/>
              </a:spcBef>
              <a:defRPr>
                <a:solidFill>
                  <a:schemeClr val="tx1"/>
                </a:solidFill>
                <a:latin typeface="Arial" panose="020B0604020202020204" pitchFamily="34" charset="0"/>
              </a:defRPr>
            </a:lvl2pPr>
            <a:lvl3pPr>
              <a:spcBef>
                <a:spcPct val="0"/>
              </a:spcBef>
              <a:defRPr>
                <a:solidFill>
                  <a:schemeClr val="tx1"/>
                </a:solidFill>
                <a:latin typeface="Arial" panose="020B0604020202020204" pitchFamily="34" charset="0"/>
              </a:defRPr>
            </a:lvl3pPr>
            <a:lvl4pPr>
              <a:spcBef>
                <a:spcPct val="0"/>
              </a:spcBef>
              <a:defRPr>
                <a:solidFill>
                  <a:schemeClr val="tx1"/>
                </a:solidFill>
                <a:latin typeface="Arial" panose="020B0604020202020204" pitchFamily="34" charset="0"/>
              </a:defRPr>
            </a:lvl4pPr>
            <a:lvl5pPr>
              <a:spcBef>
                <a:spcPct val="0"/>
              </a:spcBef>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spcBef>
                <a:spcPct val="20000"/>
              </a:spcBef>
              <a:buFontTx/>
              <a:buNone/>
            </a:pPr>
            <a:r>
              <a:rPr lang="uz-Cyrl-UZ" sz="2000" dirty="0"/>
              <a:t>Компьютер тизими</a:t>
            </a:r>
            <a:endParaRPr lang="ru-RU" sz="2000" dirty="0"/>
          </a:p>
        </p:txBody>
      </p:sp>
      <p:pic>
        <p:nvPicPr>
          <p:cNvPr id="134161" name="Picture 1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00863" y="3824289"/>
            <a:ext cx="4032250" cy="2592387"/>
          </a:xfrm>
          <a:prstGeom prst="rect">
            <a:avLst/>
          </a:prstGeom>
          <a:noFill/>
          <a:extLst>
            <a:ext uri="{909E8E84-426E-40DD-AFC4-6F175D3DCCD1}">
              <a14:hiddenFill xmlns:a14="http://schemas.microsoft.com/office/drawing/2010/main">
                <a:solidFill>
                  <a:srgbClr val="FFFFFF"/>
                </a:solidFill>
              </a14:hiddenFill>
            </a:ext>
          </a:extLst>
        </p:spPr>
      </p:pic>
      <p:sp>
        <p:nvSpPr>
          <p:cNvPr id="134162" name="Text Box 18"/>
          <p:cNvSpPr txBox="1">
            <a:spLocks noChangeArrowheads="1"/>
          </p:cNvSpPr>
          <p:nvPr/>
        </p:nvSpPr>
        <p:spPr bwMode="auto">
          <a:xfrm>
            <a:off x="7246938" y="6403976"/>
            <a:ext cx="20637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0"/>
              </a:spcBef>
              <a:defRPr>
                <a:solidFill>
                  <a:schemeClr val="tx1"/>
                </a:solidFill>
                <a:latin typeface="Arial" panose="020B0604020202020204" pitchFamily="34" charset="0"/>
              </a:defRPr>
            </a:lvl1pPr>
            <a:lvl2pPr>
              <a:spcBef>
                <a:spcPct val="0"/>
              </a:spcBef>
              <a:defRPr>
                <a:solidFill>
                  <a:schemeClr val="tx1"/>
                </a:solidFill>
                <a:latin typeface="Arial" panose="020B0604020202020204" pitchFamily="34" charset="0"/>
              </a:defRPr>
            </a:lvl2pPr>
            <a:lvl3pPr>
              <a:spcBef>
                <a:spcPct val="0"/>
              </a:spcBef>
              <a:defRPr>
                <a:solidFill>
                  <a:schemeClr val="tx1"/>
                </a:solidFill>
                <a:latin typeface="Arial" panose="020B0604020202020204" pitchFamily="34" charset="0"/>
              </a:defRPr>
            </a:lvl3pPr>
            <a:lvl4pPr>
              <a:spcBef>
                <a:spcPct val="0"/>
              </a:spcBef>
              <a:defRPr>
                <a:solidFill>
                  <a:schemeClr val="tx1"/>
                </a:solidFill>
                <a:latin typeface="Arial" panose="020B0604020202020204" pitchFamily="34" charset="0"/>
              </a:defRPr>
            </a:lvl4pPr>
            <a:lvl5pPr>
              <a:spcBef>
                <a:spcPct val="0"/>
              </a:spcBef>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spcBef>
                <a:spcPct val="20000"/>
              </a:spcBef>
              <a:buFontTx/>
              <a:buNone/>
            </a:pPr>
            <a:r>
              <a:rPr lang="uz-Cyrl-UZ" sz="2000"/>
              <a:t>Корхона тизими</a:t>
            </a:r>
            <a:endParaRPr lang="ru-RU" sz="2000"/>
          </a:p>
        </p:txBody>
      </p:sp>
    </p:spTree>
    <p:extLst>
      <p:ext uri="{BB962C8B-B14F-4D97-AF65-F5344CB8AC3E}">
        <p14:creationId xmlns:p14="http://schemas.microsoft.com/office/powerpoint/2010/main" val="1333513744"/>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9" name="Rectangle 5"/>
          <p:cNvSpPr>
            <a:spLocks noGrp="1" noChangeArrowheads="1"/>
          </p:cNvSpPr>
          <p:nvPr>
            <p:ph type="title"/>
          </p:nvPr>
        </p:nvSpPr>
        <p:spPr>
          <a:xfrm>
            <a:off x="1981200" y="274639"/>
            <a:ext cx="8229600" cy="706437"/>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r>
              <a:rPr lang="uz-Cyrl-UZ" sz="3200" b="1">
                <a:effectLst>
                  <a:outerShdw blurRad="38100" dist="38100" dir="2700000" algn="tl">
                    <a:srgbClr val="C0C0C0"/>
                  </a:outerShdw>
                </a:effectLst>
              </a:rPr>
              <a:t>Ахборот тизими ва ахборот алмашиш</a:t>
            </a:r>
            <a:endParaRPr lang="ru-RU" sz="3200" b="1">
              <a:effectLst>
                <a:outerShdw blurRad="38100" dist="38100" dir="2700000" algn="tl">
                  <a:srgbClr val="C0C0C0"/>
                </a:outerShdw>
              </a:effectLst>
            </a:endParaRPr>
          </a:p>
        </p:txBody>
      </p:sp>
      <p:pic>
        <p:nvPicPr>
          <p:cNvPr id="103428" name="Picture 4"/>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b="10527"/>
          <a:stretch>
            <a:fillRect/>
          </a:stretch>
        </p:blipFill>
        <p:spPr>
          <a:xfrm>
            <a:off x="2711450" y="1125538"/>
            <a:ext cx="6985000" cy="48958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103433" name="Text Box 9"/>
          <p:cNvSpPr txBox="1">
            <a:spLocks noChangeArrowheads="1"/>
          </p:cNvSpPr>
          <p:nvPr/>
        </p:nvSpPr>
        <p:spPr bwMode="auto">
          <a:xfrm>
            <a:off x="2495550" y="6040439"/>
            <a:ext cx="74866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a:solidFill>
                  <a:schemeClr val="tx1"/>
                </a:solidFill>
                <a:latin typeface="Arial" panose="020B0604020202020204" pitchFamily="34" charset="0"/>
              </a:defRPr>
            </a:lvl1pPr>
            <a:lvl2pPr>
              <a:spcBef>
                <a:spcPct val="0"/>
              </a:spcBef>
              <a:defRPr>
                <a:solidFill>
                  <a:schemeClr val="tx1"/>
                </a:solidFill>
                <a:latin typeface="Arial" panose="020B0604020202020204" pitchFamily="34" charset="0"/>
              </a:defRPr>
            </a:lvl2pPr>
            <a:lvl3pPr>
              <a:spcBef>
                <a:spcPct val="0"/>
              </a:spcBef>
              <a:defRPr>
                <a:solidFill>
                  <a:schemeClr val="tx1"/>
                </a:solidFill>
                <a:latin typeface="Arial" panose="020B0604020202020204" pitchFamily="34" charset="0"/>
              </a:defRPr>
            </a:lvl3pPr>
            <a:lvl4pPr>
              <a:spcBef>
                <a:spcPct val="0"/>
              </a:spcBef>
              <a:defRPr>
                <a:solidFill>
                  <a:schemeClr val="tx1"/>
                </a:solidFill>
                <a:latin typeface="Arial" panose="020B0604020202020204" pitchFamily="34" charset="0"/>
              </a:defRPr>
            </a:lvl4pPr>
            <a:lvl5pPr>
              <a:spcBef>
                <a:spcPct val="0"/>
              </a:spcBef>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spcBef>
                <a:spcPct val="20000"/>
              </a:spcBef>
              <a:buFontTx/>
              <a:buNone/>
            </a:pPr>
            <a:r>
              <a:rPr lang="uz-Cyrl-UZ" sz="2000"/>
              <a:t>Интернет тармоғи орқали компьютерлар ўртасида маълумот алмашиш жараёни</a:t>
            </a:r>
            <a:endParaRPr lang="ru-RU" sz="2000"/>
          </a:p>
        </p:txBody>
      </p:sp>
    </p:spTree>
    <p:extLst>
      <p:ext uri="{BB962C8B-B14F-4D97-AF65-F5344CB8AC3E}">
        <p14:creationId xmlns:p14="http://schemas.microsoft.com/office/powerpoint/2010/main" val="27973147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6" name="Rectangle 4"/>
          <p:cNvSpPr>
            <a:spLocks noGrp="1" noChangeArrowheads="1"/>
          </p:cNvSpPr>
          <p:nvPr>
            <p:ph type="title"/>
          </p:nvPr>
        </p:nvSpPr>
        <p:spPr>
          <a:xfrm>
            <a:off x="1981200" y="274639"/>
            <a:ext cx="8229600" cy="706437"/>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r>
              <a:rPr lang="uz-Cyrl-UZ" sz="3600" b="1">
                <a:effectLst>
                  <a:outerShdw blurRad="38100" dist="38100" dir="2700000" algn="tl">
                    <a:srgbClr val="C0C0C0"/>
                  </a:outerShdw>
                </a:effectLst>
              </a:rPr>
              <a:t>Компьютер ва уларнинг турлари</a:t>
            </a:r>
            <a:endParaRPr lang="ru-RU" sz="3600" b="1">
              <a:effectLst>
                <a:outerShdw blurRad="38100" dist="38100" dir="2700000" algn="tl">
                  <a:srgbClr val="C0C0C0"/>
                </a:outerShdw>
              </a:effectLst>
            </a:endParaRPr>
          </a:p>
        </p:txBody>
      </p:sp>
      <p:sp>
        <p:nvSpPr>
          <p:cNvPr id="95234" name="Rectangle 2"/>
          <p:cNvSpPr>
            <a:spLocks noGrp="1" noChangeArrowheads="1"/>
          </p:cNvSpPr>
          <p:nvPr>
            <p:ph idx="1"/>
          </p:nvPr>
        </p:nvSpPr>
        <p:spPr>
          <a:xfrm>
            <a:off x="1847851" y="1125538"/>
            <a:ext cx="8640763" cy="5040312"/>
          </a:xfrm>
        </p:spPr>
        <p:txBody>
          <a:bodyPr/>
          <a:lstStyle/>
          <a:p>
            <a:pPr>
              <a:lnSpc>
                <a:spcPct val="90000"/>
              </a:lnSpc>
            </a:pPr>
            <a:r>
              <a:rPr lang="ru-RU" sz="2400" b="1" dirty="0">
                <a:effectLst>
                  <a:outerShdw blurRad="38100" dist="38100" dir="2700000" algn="tl">
                    <a:srgbClr val="C0C0C0"/>
                  </a:outerShdw>
                </a:effectLst>
              </a:rPr>
              <a:t>Компьютер</a:t>
            </a:r>
            <a:r>
              <a:rPr lang="ru-RU" dirty="0"/>
              <a:t> </a:t>
            </a:r>
            <a:r>
              <a:rPr lang="ru-RU" sz="2600" dirty="0"/>
              <a:t>(</a:t>
            </a:r>
            <a:r>
              <a:rPr lang="ru-RU" sz="2600" dirty="0" err="1"/>
              <a:t>ингл</a:t>
            </a:r>
            <a:r>
              <a:rPr lang="ru-RU" sz="2600" dirty="0"/>
              <a:t>. </a:t>
            </a:r>
            <a:r>
              <a:rPr lang="ru-RU" sz="2600" dirty="0" err="1"/>
              <a:t>computer</a:t>
            </a:r>
            <a:r>
              <a:rPr lang="ru-RU" sz="2600" dirty="0"/>
              <a:t> – </a:t>
            </a:r>
            <a:r>
              <a:rPr lang="ru-RU" sz="2600" dirty="0" err="1"/>
              <a:t>ҳисоблагич</a:t>
            </a:r>
            <a:r>
              <a:rPr lang="ru-RU" sz="2600" dirty="0"/>
              <a:t>) –  электрон  </a:t>
            </a:r>
            <a:r>
              <a:rPr lang="ru-RU" sz="2600" dirty="0" err="1"/>
              <a:t>шаклга</a:t>
            </a:r>
            <a:r>
              <a:rPr lang="ru-RU" sz="2600" dirty="0"/>
              <a:t>  </a:t>
            </a:r>
            <a:r>
              <a:rPr lang="ru-RU" sz="2600" dirty="0" err="1"/>
              <a:t>эга</a:t>
            </a:r>
            <a:r>
              <a:rPr lang="ru-RU" sz="2600" dirty="0"/>
              <a:t>  </a:t>
            </a:r>
            <a:r>
              <a:rPr lang="ru-RU" sz="2600" dirty="0" err="1"/>
              <a:t>турли</a:t>
            </a:r>
            <a:r>
              <a:rPr lang="ru-RU" sz="2600" dirty="0"/>
              <a:t>  </a:t>
            </a:r>
            <a:r>
              <a:rPr lang="ru-RU" sz="2600" dirty="0" err="1"/>
              <a:t>маълумотларни</a:t>
            </a:r>
            <a:r>
              <a:rPr lang="ru-RU" sz="2600" dirty="0"/>
              <a:t> </a:t>
            </a:r>
            <a:r>
              <a:rPr lang="ru-RU" sz="2600" dirty="0" err="1"/>
              <a:t>қабул</a:t>
            </a:r>
            <a:r>
              <a:rPr lang="ru-RU" sz="2600" dirty="0"/>
              <a:t>  </a:t>
            </a:r>
            <a:r>
              <a:rPr lang="ru-RU" sz="2600" dirty="0" err="1"/>
              <a:t>қилиш</a:t>
            </a:r>
            <a:r>
              <a:rPr lang="ru-RU" sz="2600" dirty="0"/>
              <a:t>,  </a:t>
            </a:r>
            <a:r>
              <a:rPr lang="ru-RU" sz="2600" dirty="0" err="1"/>
              <a:t>йиғиш</a:t>
            </a:r>
            <a:r>
              <a:rPr lang="ru-RU" sz="2600" dirty="0"/>
              <a:t>,  </a:t>
            </a:r>
            <a:r>
              <a:rPr lang="ru-RU" sz="2600" dirty="0" err="1"/>
              <a:t>сақлаш</a:t>
            </a:r>
            <a:r>
              <a:rPr lang="ru-RU" sz="2600" dirty="0"/>
              <a:t>,  </a:t>
            </a:r>
            <a:r>
              <a:rPr lang="ru-RU" sz="2600" dirty="0" err="1"/>
              <a:t>уларга</a:t>
            </a:r>
            <a:r>
              <a:rPr lang="ru-RU" sz="2600" dirty="0"/>
              <a:t>  </a:t>
            </a:r>
            <a:r>
              <a:rPr lang="ru-RU" sz="2600" dirty="0" err="1"/>
              <a:t>ишлов</a:t>
            </a:r>
            <a:r>
              <a:rPr lang="ru-RU" sz="2600" dirty="0"/>
              <a:t>  </a:t>
            </a:r>
            <a:r>
              <a:rPr lang="ru-RU" sz="2600" dirty="0" err="1"/>
              <a:t>бериш</a:t>
            </a:r>
            <a:r>
              <a:rPr lang="ru-RU" sz="2600" dirty="0"/>
              <a:t>,  </a:t>
            </a:r>
            <a:r>
              <a:rPr lang="ru-RU" sz="2600" dirty="0" err="1"/>
              <a:t>ахборот</a:t>
            </a:r>
            <a:r>
              <a:rPr lang="ru-RU" sz="2600" dirty="0"/>
              <a:t>  </a:t>
            </a:r>
            <a:r>
              <a:rPr lang="ru-RU" sz="2600" dirty="0" err="1"/>
              <a:t>узатиш</a:t>
            </a:r>
            <a:r>
              <a:rPr lang="ru-RU" sz="2600" dirty="0"/>
              <a:t>,  </a:t>
            </a:r>
            <a:r>
              <a:rPr lang="ru-RU" sz="2600" dirty="0" err="1"/>
              <a:t>ҳисоблаш</a:t>
            </a:r>
            <a:r>
              <a:rPr lang="ru-RU" sz="2600" dirty="0"/>
              <a:t> </a:t>
            </a:r>
            <a:r>
              <a:rPr lang="ru-RU" sz="2600" dirty="0" err="1"/>
              <a:t>каби</a:t>
            </a:r>
            <a:r>
              <a:rPr lang="ru-RU" sz="2600" dirty="0"/>
              <a:t>  </a:t>
            </a:r>
            <a:r>
              <a:rPr lang="ru-RU" sz="2600" dirty="0" err="1"/>
              <a:t>имкониятларга</a:t>
            </a:r>
            <a:r>
              <a:rPr lang="ru-RU" sz="2600" dirty="0"/>
              <a:t> </a:t>
            </a:r>
            <a:r>
              <a:rPr lang="ru-RU" sz="2600" dirty="0" err="1"/>
              <a:t>эга</a:t>
            </a:r>
            <a:r>
              <a:rPr lang="ru-RU" sz="2600" dirty="0"/>
              <a:t> б</a:t>
            </a:r>
            <a:r>
              <a:rPr lang="uz-Cyrl-UZ" sz="2600" dirty="0"/>
              <a:t>ў</a:t>
            </a:r>
            <a:r>
              <a:rPr lang="ru-RU" sz="2600" dirty="0" err="1"/>
              <a:t>лган</a:t>
            </a:r>
            <a:r>
              <a:rPr lang="ru-RU" sz="2600" dirty="0"/>
              <a:t> </a:t>
            </a:r>
            <a:r>
              <a:rPr lang="uz-Cyrl-UZ" sz="2600" dirty="0"/>
              <a:t>қурилма.</a:t>
            </a:r>
          </a:p>
          <a:p>
            <a:pPr>
              <a:lnSpc>
                <a:spcPct val="90000"/>
              </a:lnSpc>
              <a:spcBef>
                <a:spcPct val="50000"/>
              </a:spcBef>
            </a:pPr>
            <a:r>
              <a:rPr lang="uz-Cyrl-UZ" sz="3100" b="1" dirty="0"/>
              <a:t>Компьютерларнинг турлари:</a:t>
            </a:r>
          </a:p>
          <a:p>
            <a:pPr lvl="1">
              <a:lnSpc>
                <a:spcPct val="90000"/>
              </a:lnSpc>
            </a:pPr>
            <a:r>
              <a:rPr lang="uz-Cyrl-UZ" dirty="0"/>
              <a:t>Мини компьютерлар (</a:t>
            </a:r>
            <a:r>
              <a:rPr lang="en-US" dirty="0" err="1"/>
              <a:t>MiniComputer</a:t>
            </a:r>
            <a:r>
              <a:rPr lang="uz-Cyrl-UZ" dirty="0"/>
              <a:t>)</a:t>
            </a:r>
          </a:p>
          <a:p>
            <a:pPr lvl="1">
              <a:lnSpc>
                <a:spcPct val="90000"/>
              </a:lnSpc>
            </a:pPr>
            <a:r>
              <a:rPr lang="uz-Cyrl-UZ" dirty="0"/>
              <a:t>Портатив компьютерлар (</a:t>
            </a:r>
            <a:r>
              <a:rPr lang="en-US" dirty="0"/>
              <a:t>Notebook</a:t>
            </a:r>
            <a:r>
              <a:rPr lang="uz-Cyrl-UZ" dirty="0"/>
              <a:t>)</a:t>
            </a:r>
          </a:p>
          <a:p>
            <a:pPr lvl="1">
              <a:lnSpc>
                <a:spcPct val="90000"/>
              </a:lnSpc>
            </a:pPr>
            <a:r>
              <a:rPr lang="uz-Cyrl-UZ" dirty="0"/>
              <a:t>Шахсий компьютерлар (</a:t>
            </a:r>
            <a:r>
              <a:rPr lang="en-US" dirty="0"/>
              <a:t>Personal Computer)</a:t>
            </a:r>
            <a:endParaRPr lang="uz-Cyrl-UZ" dirty="0"/>
          </a:p>
          <a:p>
            <a:pPr lvl="1">
              <a:lnSpc>
                <a:spcPct val="90000"/>
              </a:lnSpc>
            </a:pPr>
            <a:r>
              <a:rPr lang="uz-Cyrl-UZ" dirty="0"/>
              <a:t>Сервер компьютерлар (</a:t>
            </a:r>
            <a:r>
              <a:rPr lang="en-US" dirty="0"/>
              <a:t>Servers</a:t>
            </a:r>
            <a:r>
              <a:rPr lang="uz-Cyrl-UZ" dirty="0"/>
              <a:t>)</a:t>
            </a:r>
          </a:p>
          <a:p>
            <a:pPr lvl="1">
              <a:lnSpc>
                <a:spcPct val="90000"/>
              </a:lnSpc>
            </a:pPr>
            <a:r>
              <a:rPr lang="uz-Cyrl-UZ" dirty="0"/>
              <a:t>Супер компьютерлар (</a:t>
            </a:r>
            <a:r>
              <a:rPr lang="en-US" dirty="0"/>
              <a:t>Super Computer)</a:t>
            </a:r>
            <a:endParaRPr lang="ru-RU" dirty="0"/>
          </a:p>
        </p:txBody>
      </p:sp>
    </p:spTree>
    <p:extLst>
      <p:ext uri="{BB962C8B-B14F-4D97-AF65-F5344CB8AC3E}">
        <p14:creationId xmlns:p14="http://schemas.microsoft.com/office/powerpoint/2010/main" val="565162481"/>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61" name="Rectangle 5"/>
          <p:cNvSpPr>
            <a:spLocks noGrp="1" noChangeArrowheads="1"/>
          </p:cNvSpPr>
          <p:nvPr>
            <p:ph type="title"/>
          </p:nvPr>
        </p:nvSpPr>
        <p:spPr>
          <a:xfrm>
            <a:off x="1981200" y="274638"/>
            <a:ext cx="8229600" cy="850900"/>
          </a:xfrm>
        </p:spPr>
        <p:txBody>
          <a:bodyPr/>
          <a:lstStyle/>
          <a:p>
            <a:r>
              <a:rPr lang="uz-Cyrl-UZ" sz="3600" b="1">
                <a:effectLst>
                  <a:outerShdw blurRad="38100" dist="38100" dir="2700000" algn="tl">
                    <a:srgbClr val="C0C0C0"/>
                  </a:outerShdw>
                </a:effectLst>
              </a:rPr>
              <a:t>Мини компьютерлар ва Ноутбук</a:t>
            </a:r>
            <a:endParaRPr lang="ru-RU" sz="3600" b="1">
              <a:effectLst>
                <a:outerShdw blurRad="38100" dist="38100" dir="2700000" algn="tl">
                  <a:srgbClr val="C0C0C0"/>
                </a:outerShdw>
              </a:effectLst>
            </a:endParaRPr>
          </a:p>
        </p:txBody>
      </p:sp>
      <p:sp>
        <p:nvSpPr>
          <p:cNvPr id="96263" name="Rectangle 7"/>
          <p:cNvSpPr>
            <a:spLocks noGrp="1" noChangeArrowheads="1"/>
          </p:cNvSpPr>
          <p:nvPr>
            <p:ph type="body" sz="half" idx="2"/>
          </p:nvPr>
        </p:nvSpPr>
        <p:spPr>
          <a:xfrm>
            <a:off x="5808664" y="1412876"/>
            <a:ext cx="4244975" cy="5256213"/>
          </a:xfrm>
        </p:spPr>
        <p:txBody>
          <a:bodyPr/>
          <a:lstStyle/>
          <a:p>
            <a:pPr>
              <a:lnSpc>
                <a:spcPct val="90000"/>
              </a:lnSpc>
            </a:pPr>
            <a:r>
              <a:rPr lang="uz-Cyrl-UZ" sz="2000" b="1"/>
              <a:t>Мини компьютерлар</a:t>
            </a:r>
            <a:r>
              <a:rPr lang="uz-Cyrl-UZ" sz="2000"/>
              <a:t> – ўлчами ва бажарадиган амаллар ҳажми жиҳатидан жуда кичик ҳисобланади. Бундай компьютерлар чўнтак компьютерлари деб аталади.</a:t>
            </a:r>
          </a:p>
          <a:p>
            <a:pPr>
              <a:lnSpc>
                <a:spcPct val="90000"/>
              </a:lnSpc>
            </a:pPr>
            <a:endParaRPr lang="uz-Cyrl-UZ" sz="2000"/>
          </a:p>
          <a:p>
            <a:pPr>
              <a:lnSpc>
                <a:spcPct val="90000"/>
              </a:lnSpc>
            </a:pPr>
            <a:endParaRPr lang="uz-Cyrl-UZ" sz="2000"/>
          </a:p>
          <a:p>
            <a:pPr>
              <a:lnSpc>
                <a:spcPct val="90000"/>
              </a:lnSpc>
            </a:pPr>
            <a:endParaRPr lang="uz-Cyrl-UZ" sz="2000"/>
          </a:p>
          <a:p>
            <a:pPr>
              <a:lnSpc>
                <a:spcPct val="90000"/>
              </a:lnSpc>
            </a:pPr>
            <a:r>
              <a:rPr lang="uz-Cyrl-UZ" sz="2000" b="1"/>
              <a:t>Портатив компьютерлар</a:t>
            </a:r>
            <a:r>
              <a:rPr lang="uz-Cyrl-UZ" sz="2000"/>
              <a:t> (ноутбуклар) – бундай турдаги компьютерланинг экрани ва асосий блоки билашган бўлиб мобил фойдаланишга жуда қулай</a:t>
            </a:r>
            <a:endParaRPr lang="en-US" sz="2000"/>
          </a:p>
        </p:txBody>
      </p:sp>
      <p:pic>
        <p:nvPicPr>
          <p:cNvPr id="96262"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1089" y="1387476"/>
            <a:ext cx="3024187" cy="2689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6266"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51088" y="4149726"/>
            <a:ext cx="3028950" cy="2519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47906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a:xfrm>
            <a:off x="1919288" y="0"/>
            <a:ext cx="8229600" cy="922338"/>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r>
              <a:rPr lang="uz-Cyrl-UZ" sz="3200" b="1">
                <a:effectLst>
                  <a:outerShdw blurRad="38100" dist="38100" dir="2700000" algn="tl">
                    <a:srgbClr val="C0C0C0"/>
                  </a:outerShdw>
                </a:effectLst>
              </a:rPr>
              <a:t>Шахсий компьютерлар ва серверлар</a:t>
            </a:r>
            <a:endParaRPr lang="ru-RU" sz="3200" b="1">
              <a:effectLst>
                <a:outerShdw blurRad="38100" dist="38100" dir="2700000" algn="tl">
                  <a:srgbClr val="C0C0C0"/>
                </a:outerShdw>
              </a:effectLst>
            </a:endParaRPr>
          </a:p>
        </p:txBody>
      </p:sp>
      <p:sp>
        <p:nvSpPr>
          <p:cNvPr id="97283" name="Rectangle 3"/>
          <p:cNvSpPr>
            <a:spLocks noGrp="1" noChangeArrowheads="1"/>
          </p:cNvSpPr>
          <p:nvPr>
            <p:ph idx="1"/>
          </p:nvPr>
        </p:nvSpPr>
        <p:spPr>
          <a:xfrm>
            <a:off x="5591175" y="908050"/>
            <a:ext cx="5484656" cy="5761038"/>
          </a:xfrm>
        </p:spPr>
        <p:txBody>
          <a:bodyPr>
            <a:noAutofit/>
          </a:bodyPr>
          <a:lstStyle/>
          <a:p>
            <a:pPr marL="609600" indent="-609600">
              <a:spcBef>
                <a:spcPct val="30000"/>
              </a:spcBef>
            </a:pPr>
            <a:r>
              <a:rPr lang="uz-Cyrl-UZ" b="1" dirty="0"/>
              <a:t>Шахсий компьютерлар</a:t>
            </a:r>
            <a:r>
              <a:rPr lang="uz-Cyrl-UZ" dirty="0"/>
              <a:t> - уйда ва иш жойида турли масалаларни ечишда фойдаланиладиган IBM русумидаги компьютерлар. Ахборотларга ишлов бериш тезлиги ва хотира тизими иш фаолиятимиздаги оддий масалаларни ечишга етарли ҳисобланади.</a:t>
            </a:r>
          </a:p>
          <a:p>
            <a:pPr marL="609600" indent="-609600">
              <a:spcBef>
                <a:spcPct val="30000"/>
              </a:spcBef>
            </a:pPr>
            <a:endParaRPr lang="uz-Cyrl-UZ" dirty="0"/>
          </a:p>
          <a:p>
            <a:pPr marL="609600" indent="-609600">
              <a:spcBef>
                <a:spcPct val="30000"/>
              </a:spcBef>
            </a:pPr>
            <a:endParaRPr lang="uz-Cyrl-UZ" dirty="0"/>
          </a:p>
          <a:p>
            <a:pPr marL="609600" indent="-609600">
              <a:spcBef>
                <a:spcPct val="30000"/>
              </a:spcBef>
            </a:pPr>
            <a:r>
              <a:rPr lang="uz-Cyrl-UZ" b="1" dirty="0"/>
              <a:t>Сервер компьютерлар </a:t>
            </a:r>
            <a:r>
              <a:rPr lang="uz-Cyrl-UZ" dirty="0"/>
              <a:t>– фан ва техниканинг турли соҳаларига оид масалаларни ечишга ҳамда тармоқдаги компьютерларга ўз ресурсларини тақдим этишга мўлжалланган компьютерлар. Уларнинг амал бажариш тезлиги ва хотира ҳажми шахсий компьютерларникига қараганда анча юқори ҳисобланади.</a:t>
            </a:r>
            <a:endParaRPr lang="en-US" dirty="0"/>
          </a:p>
        </p:txBody>
      </p:sp>
      <p:pic>
        <p:nvPicPr>
          <p:cNvPr id="9728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8214" y="996951"/>
            <a:ext cx="3240087" cy="2360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728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8214" y="3573463"/>
            <a:ext cx="3240087" cy="3148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29222812"/>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8" name="Rectangle 8"/>
          <p:cNvSpPr>
            <a:spLocks noGrp="1" noChangeArrowheads="1"/>
          </p:cNvSpPr>
          <p:nvPr>
            <p:ph type="title"/>
          </p:nvPr>
        </p:nvSpPr>
        <p:spPr>
          <a:xfrm>
            <a:off x="1981200" y="274638"/>
            <a:ext cx="8229600" cy="850900"/>
          </a:xfrm>
        </p:spPr>
        <p:txBody>
          <a:bodyPr/>
          <a:lstStyle/>
          <a:p>
            <a:r>
              <a:rPr lang="uz-Cyrl-UZ" b="1">
                <a:effectLst>
                  <a:outerShdw blurRad="38100" dist="38100" dir="2700000" algn="tl">
                    <a:srgbClr val="C0C0C0"/>
                  </a:outerShdw>
                </a:effectLst>
              </a:rPr>
              <a:t>Суперкомпьютерлар</a:t>
            </a:r>
            <a:endParaRPr lang="ru-RU" b="1">
              <a:effectLst>
                <a:outerShdw blurRad="38100" dist="38100" dir="2700000" algn="tl">
                  <a:srgbClr val="C0C0C0"/>
                </a:outerShdw>
              </a:effectLst>
            </a:endParaRPr>
          </a:p>
        </p:txBody>
      </p:sp>
      <p:sp>
        <p:nvSpPr>
          <p:cNvPr id="128009" name="Rectangle 9"/>
          <p:cNvSpPr>
            <a:spLocks noGrp="1" noChangeArrowheads="1"/>
          </p:cNvSpPr>
          <p:nvPr>
            <p:ph idx="1"/>
          </p:nvPr>
        </p:nvSpPr>
        <p:spPr>
          <a:xfrm>
            <a:off x="1981200" y="5627688"/>
            <a:ext cx="8362950" cy="969962"/>
          </a:xfrm>
        </p:spPr>
        <p:txBody>
          <a:bodyPr/>
          <a:lstStyle/>
          <a:p>
            <a:pPr>
              <a:spcBef>
                <a:spcPct val="30000"/>
              </a:spcBef>
            </a:pPr>
            <a:r>
              <a:rPr lang="uz-Cyrl-UZ" sz="1600" b="1"/>
              <a:t>Суперкомпьютерлар</a:t>
            </a:r>
            <a:r>
              <a:rPr lang="uz-Cyrl-UZ" sz="1600"/>
              <a:t> </a:t>
            </a:r>
            <a:r>
              <a:rPr lang="en-US" sz="1600"/>
              <a:t>– </a:t>
            </a:r>
            <a:r>
              <a:rPr lang="ru-RU" sz="1600"/>
              <a:t>жуда</a:t>
            </a:r>
            <a:r>
              <a:rPr lang="en-US" sz="1600"/>
              <a:t> </a:t>
            </a:r>
            <a:r>
              <a:rPr lang="ru-RU" sz="1600"/>
              <a:t>катта</a:t>
            </a:r>
            <a:r>
              <a:rPr lang="en-US" sz="1600"/>
              <a:t> </a:t>
            </a:r>
            <a:r>
              <a:rPr lang="ru-RU" sz="1600"/>
              <a:t>тезликни</a:t>
            </a:r>
            <a:r>
              <a:rPr lang="en-US" sz="1600"/>
              <a:t> </a:t>
            </a:r>
            <a:r>
              <a:rPr lang="ru-RU" sz="1600"/>
              <a:t>талаб</a:t>
            </a:r>
            <a:r>
              <a:rPr lang="en-US" sz="1600"/>
              <a:t> </a:t>
            </a:r>
            <a:r>
              <a:rPr lang="uz-Cyrl-UZ" sz="1600"/>
              <a:t>қиладиган ва катта    ҳажмдаги масалаларни ечиш учун мўлжалланган тизимдир. Бу компьютер тизимлари 1 секундда ўн триллион амал бажаради.</a:t>
            </a:r>
            <a:endParaRPr lang="ru-RU" sz="1600"/>
          </a:p>
        </p:txBody>
      </p:sp>
      <p:pic>
        <p:nvPicPr>
          <p:cNvPr id="128010"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5913" y="1268414"/>
            <a:ext cx="6119812" cy="415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690968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normAutofit/>
          </a:bodyPr>
          <a:lstStyle/>
          <a:p>
            <a:pPr algn="ctr"/>
            <a:r>
              <a:rPr lang="uz-Cyrl-UZ" sz="4800" b="1" i="1" dirty="0" smtClean="0"/>
              <a:t>ЭЪТИБОРИНГИЗ УЧУН РАҲМАТ</a:t>
            </a:r>
            <a:endParaRPr lang="ru-RU" sz="4800" b="1" i="1" dirty="0"/>
          </a:p>
        </p:txBody>
      </p:sp>
    </p:spTree>
    <p:extLst>
      <p:ext uri="{BB962C8B-B14F-4D97-AF65-F5344CB8AC3E}">
        <p14:creationId xmlns:p14="http://schemas.microsoft.com/office/powerpoint/2010/main" val="440000170"/>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174</TotalTime>
  <Words>811</Words>
  <Application>Microsoft Office PowerPoint</Application>
  <PresentationFormat>Широкоэкранный</PresentationFormat>
  <Paragraphs>70</Paragraphs>
  <Slides>17</Slides>
  <Notes>0</Notes>
  <HiddenSlides>0</HiddenSlides>
  <MMClips>0</MMClips>
  <ScaleCrop>false</ScaleCrop>
  <HeadingPairs>
    <vt:vector size="8" baseType="variant">
      <vt:variant>
        <vt:lpstr>Использованные шрифты</vt:lpstr>
      </vt:variant>
      <vt:variant>
        <vt:i4>6</vt:i4>
      </vt:variant>
      <vt:variant>
        <vt:lpstr>Тема</vt:lpstr>
      </vt:variant>
      <vt:variant>
        <vt:i4>1</vt:i4>
      </vt:variant>
      <vt:variant>
        <vt:lpstr>Внедренные серверы OLE</vt:lpstr>
      </vt:variant>
      <vt:variant>
        <vt:i4>1</vt:i4>
      </vt:variant>
      <vt:variant>
        <vt:lpstr>Заголовки слайдов</vt:lpstr>
      </vt:variant>
      <vt:variant>
        <vt:i4>17</vt:i4>
      </vt:variant>
    </vt:vector>
  </HeadingPairs>
  <TitlesOfParts>
    <vt:vector size="25" baseType="lpstr">
      <vt:lpstr>Aharoni</vt:lpstr>
      <vt:lpstr>Arial</vt:lpstr>
      <vt:lpstr>Century Gothic</vt:lpstr>
      <vt:lpstr>Comic Sans MS</vt:lpstr>
      <vt:lpstr>Times New Roman</vt:lpstr>
      <vt:lpstr>Wingdings 3</vt:lpstr>
      <vt:lpstr>Легкий дым</vt:lpstr>
      <vt:lpstr>Bitmap Image</vt:lpstr>
      <vt:lpstr>Introduction.  The concept and classification of ICT and information system (Ўзбек тилида)  (Фанга кириш. Ахборот-коммуникацион технологиялар ва тизимларнинг  асосий тушунчалари ва таснифи)</vt:lpstr>
      <vt:lpstr>МАЪРУЗА РЕЖАСИ:</vt:lpstr>
      <vt:lpstr>«Иқтисодиётда ахборот-коммуникацион технологиялар ва тизимлар» фани -  ахборот технологиялари воситалари ёрдамида ахборотни тақдим этиш, қабул қилиш, сақлаш, унга ишлов бериш, узатиш усулларини, яъни ахборий жараёнларини ва ахборот технологиялари воситаларини фаолият кўрсатиш тамойилларини, уларни бошқариш усулларини системали равишда ўрганувчи фандир.  </vt:lpstr>
      <vt:lpstr>Замонавий ахборот-коммуникацион технологиялар</vt:lpstr>
      <vt:lpstr>«Иқтисодиётда ахборот-коммуникацион технологиялар ва тизимлар»  фанининг  асосий вазифаси</vt:lpstr>
      <vt:lpstr>«Иқтисодиётда ахборот-коммуникацион технологиялар ва тизимлар» фани предмети</vt:lpstr>
      <vt:lpstr>Ахборот-коммуникация технологиялари (АКТ) –  ингл: information and communication technologies (ICT) –  рус: информационно-коммуникационные технологии (ИКТ)) – бу</vt:lpstr>
      <vt:lpstr>Презентация PowerPoint</vt:lpstr>
      <vt:lpstr>    Ахборот ва унинг турлари </vt:lpstr>
      <vt:lpstr>Ахборот технологиялари</vt:lpstr>
      <vt:lpstr>Ахборот тизими ва технологиялари</vt:lpstr>
      <vt:lpstr>Ахборот тизими ва ахборот алмашиш</vt:lpstr>
      <vt:lpstr>Компьютер ва уларнинг турлари</vt:lpstr>
      <vt:lpstr>Мини компьютерлар ва Ноутбук</vt:lpstr>
      <vt:lpstr>Шахсий компьютерлар ва серверлар</vt:lpstr>
      <vt:lpstr>Суперкомпьютерлар</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Zamonaviy axborot-kommunikatsion texnologiyalar va tizimlar</dc:title>
  <dc:creator>Saydullo</dc:creator>
  <cp:lastModifiedBy>Saydullo</cp:lastModifiedBy>
  <cp:revision>8</cp:revision>
  <dcterms:created xsi:type="dcterms:W3CDTF">2019-10-20T06:18:07Z</dcterms:created>
  <dcterms:modified xsi:type="dcterms:W3CDTF">2019-10-20T09:13:06Z</dcterms:modified>
</cp:coreProperties>
</file>