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6"/>
  </p:notesMasterIdLst>
  <p:sldIdLst>
    <p:sldId id="281" r:id="rId2"/>
    <p:sldId id="269" r:id="rId3"/>
    <p:sldId id="265" r:id="rId4"/>
    <p:sldId id="266" r:id="rId5"/>
    <p:sldId id="267" r:id="rId6"/>
    <p:sldId id="268" r:id="rId7"/>
    <p:sldId id="270" r:id="rId8"/>
    <p:sldId id="271" r:id="rId9"/>
    <p:sldId id="272" r:id="rId10"/>
    <p:sldId id="257" r:id="rId11"/>
    <p:sldId id="274" r:id="rId12"/>
    <p:sldId id="277" r:id="rId13"/>
    <p:sldId id="278" r:id="rId14"/>
    <p:sldId id="275" r:id="rId15"/>
    <p:sldId id="258" r:id="rId16"/>
    <p:sldId id="259" r:id="rId17"/>
    <p:sldId id="260" r:id="rId18"/>
    <p:sldId id="261" r:id="rId19"/>
    <p:sldId id="262" r:id="rId20"/>
    <p:sldId id="279" r:id="rId21"/>
    <p:sldId id="263" r:id="rId22"/>
    <p:sldId id="276" r:id="rId23"/>
    <p:sldId id="280" r:id="rId24"/>
    <p:sldId id="264"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30647D-3C17-40CF-8B1C-CD923BBB85BE}" type="datetimeFigureOut">
              <a:rPr lang="ru-RU" smtClean="0"/>
              <a:t>20.10.2019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B8A205-6003-4799-8695-3F4EBFD08E40}" type="slidenum">
              <a:rPr lang="ru-RU" smtClean="0"/>
              <a:t>‹#›</a:t>
            </a:fld>
            <a:endParaRPr lang="ru-RU"/>
          </a:p>
        </p:txBody>
      </p:sp>
    </p:spTree>
    <p:extLst>
      <p:ext uri="{BB962C8B-B14F-4D97-AF65-F5344CB8AC3E}">
        <p14:creationId xmlns:p14="http://schemas.microsoft.com/office/powerpoint/2010/main" val="13834302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r>
              <a:rPr lang="ru-RU" sz="1200"/>
              <a:t>TATK MEDIA GROUP</a:t>
            </a:r>
          </a:p>
        </p:txBody>
      </p:sp>
      <p:sp>
        <p:nvSpPr>
          <p:cNvPr id="3277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70B57D7A-D73D-44BD-B2D3-1190D900124F}" type="slidenum">
              <a:rPr lang="ru-RU" sz="1200"/>
              <a:pPr eaLnBrk="1" hangingPunct="1"/>
              <a:t>11</a:t>
            </a:fld>
            <a:endParaRPr lang="ru-RU" sz="1200"/>
          </a:p>
        </p:txBody>
      </p:sp>
      <p:sp>
        <p:nvSpPr>
          <p:cNvPr id="32772" name="Rectangle 2"/>
          <p:cNvSpPr>
            <a:spLocks noChangeArrowheads="1" noTextEdit="1"/>
          </p:cNvSpPr>
          <p:nvPr>
            <p:ph type="sldImg"/>
          </p:nvPr>
        </p:nvSpPr>
        <p:spPr>
          <a:ln/>
        </p:spPr>
      </p:sp>
      <p:sp>
        <p:nvSpPr>
          <p:cNvPr id="3277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smtClean="0">
              <a:latin typeface="Arial" panose="020B0604020202020204" pitchFamily="34" charset="0"/>
            </a:endParaRPr>
          </a:p>
        </p:txBody>
      </p:sp>
    </p:spTree>
    <p:extLst>
      <p:ext uri="{BB962C8B-B14F-4D97-AF65-F5344CB8AC3E}">
        <p14:creationId xmlns:p14="http://schemas.microsoft.com/office/powerpoint/2010/main" val="4157577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3150219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1796125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295533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E6F1C6A-DD2D-4F87-9E7D-76020037425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2620058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E6F1C6A-DD2D-4F87-9E7D-76020037425B}" type="datetimeFigureOut">
              <a:rPr lang="ru-RU" smtClean="0"/>
              <a:t>20.10.2019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608074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4124541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3749742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244270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E6F1C6A-DD2D-4F87-9E7D-76020037425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68196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E6F1C6A-DD2D-4F87-9E7D-76020037425B}" type="datetimeFigureOut">
              <a:rPr lang="ru-RU" smtClean="0"/>
              <a:t>20.10.2019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1325042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3637210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4918654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40084636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4951514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1392333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38143952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E6F1C6A-DD2D-4F87-9E7D-76020037425B}" type="datetimeFigureOut">
              <a:rPr lang="ru-RU" smtClean="0"/>
              <a:t>20.10.2019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DB00C01-FCD8-41CC-A053-9CB0B981C6B2}" type="slidenum">
              <a:rPr lang="ru-RU" smtClean="0"/>
              <a:t>‹#›</a:t>
            </a:fld>
            <a:endParaRPr lang="ru-RU"/>
          </a:p>
        </p:txBody>
      </p:sp>
    </p:spTree>
    <p:extLst>
      <p:ext uri="{BB962C8B-B14F-4D97-AF65-F5344CB8AC3E}">
        <p14:creationId xmlns:p14="http://schemas.microsoft.com/office/powerpoint/2010/main" val="3411818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E6F1C6A-DD2D-4F87-9E7D-76020037425B}" type="datetimeFigureOut">
              <a:rPr lang="ru-RU" smtClean="0"/>
              <a:t>20.10.2019</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DB00C01-FCD8-41CC-A053-9CB0B981C6B2}" type="slidenum">
              <a:rPr lang="ru-RU" smtClean="0"/>
              <a:t>‹#›</a:t>
            </a:fld>
            <a:endParaRPr lang="ru-RU"/>
          </a:p>
        </p:txBody>
      </p:sp>
    </p:spTree>
    <p:extLst>
      <p:ext uri="{BB962C8B-B14F-4D97-AF65-F5344CB8AC3E}">
        <p14:creationId xmlns:p14="http://schemas.microsoft.com/office/powerpoint/2010/main" val="144731291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4071964"/>
          </a:xfrm>
        </p:spPr>
        <p:txBody>
          <a:bodyPr>
            <a:noAutofit/>
          </a:bodyPr>
          <a:lstStyle/>
          <a:p>
            <a:pPr algn="ctr"/>
            <a:r>
              <a:rPr lang="en-US" sz="6600" b="1" dirty="0" smtClean="0">
                <a:latin typeface="Copperplate Gothic Bold" panose="020E0705020206020404" pitchFamily="34" charset="0"/>
              </a:rPr>
              <a:t>Hardware and trends of their development</a:t>
            </a:r>
            <a:r>
              <a:rPr lang="uz-Cyrl-UZ" sz="6600" b="1" dirty="0" smtClean="0">
                <a:latin typeface="Copperplate Gothic Bold" panose="020E0705020206020404" pitchFamily="34" charset="0"/>
              </a:rPr>
              <a:t/>
            </a:r>
            <a:br>
              <a:rPr lang="uz-Cyrl-UZ" sz="6600" b="1" dirty="0" smtClean="0">
                <a:latin typeface="Copperplate Gothic Bold" panose="020E0705020206020404" pitchFamily="34" charset="0"/>
              </a:rPr>
            </a:br>
            <a:r>
              <a:rPr lang="uz-Cyrl-UZ" sz="4800" b="1" dirty="0" smtClean="0">
                <a:latin typeface="Copperplate Gothic Bold" panose="020E0705020206020404" pitchFamily="34" charset="0"/>
              </a:rPr>
              <a:t>(ўзбек тилида)</a:t>
            </a:r>
            <a:endParaRPr lang="ru-RU" sz="4800" b="1" dirty="0"/>
          </a:p>
        </p:txBody>
      </p:sp>
      <p:sp>
        <p:nvSpPr>
          <p:cNvPr id="4" name="Заголовок 1"/>
          <p:cNvSpPr txBox="1">
            <a:spLocks/>
          </p:cNvSpPr>
          <p:nvPr/>
        </p:nvSpPr>
        <p:spPr>
          <a:xfrm>
            <a:off x="838200" y="5048510"/>
            <a:ext cx="10515600" cy="12773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uz-Cyrl-UZ" sz="3600" b="1" dirty="0" smtClean="0">
                <a:latin typeface="Georgia" panose="02040502050405020303" pitchFamily="18" charset="0"/>
              </a:rPr>
              <a:t>Техник воситалар ва уларнинг ривожланиб бориш тенденциялари</a:t>
            </a:r>
            <a:endParaRPr lang="ru-RU" sz="3600" dirty="0">
              <a:latin typeface="Georgia" panose="02040502050405020303" pitchFamily="18" charset="0"/>
            </a:endParaRPr>
          </a:p>
        </p:txBody>
      </p:sp>
    </p:spTree>
    <p:extLst>
      <p:ext uri="{BB962C8B-B14F-4D97-AF65-F5344CB8AC3E}">
        <p14:creationId xmlns:p14="http://schemas.microsoft.com/office/powerpoint/2010/main" val="20595358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63249" y="521479"/>
            <a:ext cx="10680492" cy="5639477"/>
          </a:xfrm>
        </p:spPr>
        <p:txBody>
          <a:bodyPr>
            <a:normAutofit lnSpcReduction="10000"/>
          </a:bodyPr>
          <a:lstStyle/>
          <a:p>
            <a:pPr marL="0" indent="0" algn="ctr">
              <a:buNone/>
            </a:pPr>
            <a:r>
              <a:rPr lang="nb-NO" sz="3200" dirty="0" smtClean="0">
                <a:latin typeface="Georgia" panose="02040502050405020303" pitchFamily="18" charset="0"/>
              </a:rPr>
              <a:t>Режа</a:t>
            </a:r>
            <a:r>
              <a:rPr lang="nb-NO" sz="3200" dirty="0">
                <a:latin typeface="Georgia" panose="02040502050405020303" pitchFamily="18" charset="0"/>
              </a:rPr>
              <a:t>:</a:t>
            </a:r>
            <a:endParaRPr lang="ru-RU" sz="3200" dirty="0">
              <a:latin typeface="Georgia" panose="02040502050405020303" pitchFamily="18" charset="0"/>
            </a:endParaRPr>
          </a:p>
          <a:p>
            <a:pPr lvl="0"/>
            <a:r>
              <a:rPr lang="uz-Cyrl-UZ" sz="3200" dirty="0" smtClean="0">
                <a:latin typeface="Georgia" panose="02040502050405020303" pitchFamily="18" charset="0"/>
              </a:rPr>
              <a:t>Ҳисоблаш техникалари тарихий эволюцияси. </a:t>
            </a:r>
          </a:p>
          <a:p>
            <a:pPr lvl="0"/>
            <a:r>
              <a:rPr lang="uz-Cyrl-UZ" sz="3200" dirty="0" smtClean="0">
                <a:latin typeface="Georgia" panose="02040502050405020303" pitchFamily="18" charset="0"/>
              </a:rPr>
              <a:t>Шахсий компьютерларнинг тузилиши. </a:t>
            </a:r>
            <a:r>
              <a:rPr lang="uz-Cyrl-UZ" sz="3200" dirty="0" smtClean="0">
                <a:latin typeface="Georgia" panose="02040502050405020303" pitchFamily="18" charset="0"/>
              </a:rPr>
              <a:t>Техник </a:t>
            </a:r>
            <a:r>
              <a:rPr lang="uz-Cyrl-UZ" sz="3200" dirty="0">
                <a:latin typeface="Georgia" panose="02040502050405020303" pitchFamily="18" charset="0"/>
              </a:rPr>
              <a:t>воситалар. </a:t>
            </a:r>
            <a:endParaRPr lang="uz-Cyrl-UZ" sz="3200" dirty="0" smtClean="0">
              <a:latin typeface="Georgia" panose="02040502050405020303" pitchFamily="18" charset="0"/>
            </a:endParaRPr>
          </a:p>
          <a:p>
            <a:pPr lvl="0"/>
            <a:r>
              <a:rPr lang="uz-Cyrl-UZ" sz="3200" dirty="0" smtClean="0">
                <a:latin typeface="Georgia" panose="02040502050405020303" pitchFamily="18" charset="0"/>
              </a:rPr>
              <a:t>Киритиш </a:t>
            </a:r>
            <a:r>
              <a:rPr lang="uz-Cyrl-UZ" sz="3200" dirty="0">
                <a:latin typeface="Georgia" panose="02040502050405020303" pitchFamily="18" charset="0"/>
              </a:rPr>
              <a:t>ва чиқариш қурилмалари. </a:t>
            </a:r>
            <a:r>
              <a:rPr lang="uz-Latn-UZ" sz="3200" dirty="0">
                <a:latin typeface="Georgia" panose="02040502050405020303" pitchFamily="18" charset="0"/>
              </a:rPr>
              <a:t>Маълумот ташувчи воситалар</a:t>
            </a:r>
            <a:r>
              <a:rPr lang="nb-NO" sz="3200" dirty="0">
                <a:latin typeface="Georgia" panose="02040502050405020303" pitchFamily="18" charset="0"/>
              </a:rPr>
              <a:t>. </a:t>
            </a:r>
            <a:endParaRPr lang="ru-RU" sz="3200" dirty="0">
              <a:latin typeface="Georgia" panose="02040502050405020303" pitchFamily="18" charset="0"/>
            </a:endParaRPr>
          </a:p>
          <a:p>
            <a:pPr lvl="0"/>
            <a:r>
              <a:rPr lang="nb-NO" sz="3200" dirty="0">
                <a:latin typeface="Georgia" panose="02040502050405020303" pitchFamily="18" charset="0"/>
              </a:rPr>
              <a:t>Мултимедиа воситалари ва уларнинг аҳамияти. </a:t>
            </a:r>
            <a:endParaRPr lang="ru-RU" sz="3200" dirty="0">
              <a:latin typeface="Georgia" panose="02040502050405020303" pitchFamily="18" charset="0"/>
            </a:endParaRPr>
          </a:p>
          <a:p>
            <a:pPr lvl="0"/>
            <a:r>
              <a:rPr lang="nb-NO" sz="3200" dirty="0">
                <a:latin typeface="Georgia" panose="02040502050405020303" pitchFamily="18" charset="0"/>
              </a:rPr>
              <a:t>Модем - телефон тармоғи ва бошқалар </a:t>
            </a:r>
            <a:endParaRPr lang="ru-RU" sz="3200" dirty="0">
              <a:latin typeface="Georgia" panose="02040502050405020303" pitchFamily="18" charset="0"/>
            </a:endParaRPr>
          </a:p>
          <a:p>
            <a:pPr lvl="0"/>
            <a:r>
              <a:rPr lang="uz-Cyrl-UZ" sz="3200" dirty="0" smtClean="0">
                <a:latin typeface="Georgia" panose="02040502050405020303" pitchFamily="18" charset="0"/>
              </a:rPr>
              <a:t>Маълумотларни </a:t>
            </a:r>
            <a:r>
              <a:rPr lang="uz-Cyrl-UZ" sz="3200" dirty="0">
                <a:latin typeface="Georgia" panose="02040502050405020303" pitchFamily="18" charset="0"/>
              </a:rPr>
              <a:t>сақлаш ва алмашиш қурилмалари: дисклар, Флеш-дисклар ва бошқ.</a:t>
            </a:r>
            <a:endParaRPr lang="ru-RU" sz="3200" dirty="0">
              <a:latin typeface="Georgia" panose="02040502050405020303" pitchFamily="18" charset="0"/>
            </a:endParaRPr>
          </a:p>
          <a:p>
            <a:endParaRPr lang="ru-RU" sz="3200" dirty="0">
              <a:latin typeface="Georgia" panose="02040502050405020303" pitchFamily="18" charset="0"/>
            </a:endParaRPr>
          </a:p>
        </p:txBody>
      </p:sp>
    </p:spTree>
    <p:extLst>
      <p:ext uri="{BB962C8B-B14F-4D97-AF65-F5344CB8AC3E}">
        <p14:creationId xmlns:p14="http://schemas.microsoft.com/office/powerpoint/2010/main" val="2484946147"/>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4635" y="437450"/>
            <a:ext cx="11032761" cy="5986065"/>
          </a:xfrm>
        </p:spPr>
        <p:txBody>
          <a:bodyPr>
            <a:normAutofit/>
          </a:bodyPr>
          <a:lstStyle/>
          <a:p>
            <a:pPr marL="0" indent="0" algn="just">
              <a:buNone/>
            </a:pPr>
            <a:r>
              <a:rPr lang="ru-RU" sz="2500" dirty="0" smtClean="0">
                <a:latin typeface="Palatino Linotype" panose="02040502050505030304" pitchFamily="18" charset="0"/>
              </a:rPr>
              <a:t>             </a:t>
            </a:r>
            <a:r>
              <a:rPr lang="ru-RU" sz="2500" dirty="0" err="1" smtClean="0">
                <a:latin typeface="Palatino Linotype" panose="02040502050505030304" pitchFamily="18" charset="0"/>
              </a:rPr>
              <a:t>Дастлаб</a:t>
            </a:r>
            <a:r>
              <a:rPr lang="ru-RU" sz="2500" dirty="0" smtClean="0">
                <a:latin typeface="Palatino Linotype" panose="02040502050505030304" pitchFamily="18" charset="0"/>
              </a:rPr>
              <a:t> </a:t>
            </a:r>
            <a:r>
              <a:rPr lang="ru-RU" sz="2500" dirty="0" err="1" smtClean="0">
                <a:latin typeface="Palatino Linotype" panose="02040502050505030304" pitchFamily="18" charset="0"/>
              </a:rPr>
              <a:t>қўлланилган</a:t>
            </a:r>
            <a:r>
              <a:rPr lang="ru-RU" sz="2500" dirty="0" smtClean="0">
                <a:latin typeface="Palatino Linotype" panose="02040502050505030304" pitchFamily="18" charset="0"/>
              </a:rPr>
              <a:t> </a:t>
            </a:r>
            <a:r>
              <a:rPr lang="ru-RU" sz="2500" b="1" dirty="0" err="1" smtClean="0">
                <a:latin typeface="Palatino Linotype" panose="02040502050505030304" pitchFamily="18" charset="0"/>
              </a:rPr>
              <a:t>Абак</a:t>
            </a:r>
            <a:r>
              <a:rPr lang="ru-RU" sz="2500" dirty="0" err="1" smtClean="0">
                <a:latin typeface="Palatino Linotype" panose="02040502050505030304" pitchFamily="18" charset="0"/>
              </a:rPr>
              <a:t>да</a:t>
            </a:r>
            <a:r>
              <a:rPr lang="ru-RU" sz="2500" dirty="0" smtClean="0">
                <a:latin typeface="Palatino Linotype" panose="02040502050505030304" pitchFamily="18" charset="0"/>
              </a:rPr>
              <a:t> </a:t>
            </a:r>
            <a:r>
              <a:rPr lang="ru-RU" sz="2500" dirty="0" err="1" smtClean="0">
                <a:latin typeface="Palatino Linotype" panose="02040502050505030304" pitchFamily="18" charset="0"/>
              </a:rPr>
              <a:t>тўғри</a:t>
            </a:r>
            <a:r>
              <a:rPr lang="ru-RU" sz="2500" dirty="0" smtClean="0">
                <a:latin typeface="Palatino Linotype" panose="02040502050505030304" pitchFamily="18" charset="0"/>
              </a:rPr>
              <a:t> </a:t>
            </a:r>
            <a:r>
              <a:rPr lang="ru-RU" sz="2500" dirty="0" err="1">
                <a:latin typeface="Palatino Linotype" panose="02040502050505030304" pitchFamily="18" charset="0"/>
              </a:rPr>
              <a:t>чизиқ</a:t>
            </a:r>
            <a:r>
              <a:rPr lang="ru-RU" sz="2500" dirty="0">
                <a:latin typeface="Palatino Linotype" panose="02040502050505030304" pitchFamily="18" charset="0"/>
              </a:rPr>
              <a:t> </a:t>
            </a:r>
            <a:r>
              <a:rPr lang="ru-RU" sz="2500" dirty="0" err="1">
                <a:latin typeface="Palatino Linotype" panose="02040502050505030304" pitchFamily="18" charset="0"/>
              </a:rPr>
              <a:t>кесмаси</a:t>
            </a:r>
            <a:r>
              <a:rPr lang="ru-RU" sz="2500" dirty="0">
                <a:latin typeface="Palatino Linotype" panose="02040502050505030304" pitchFamily="18" charset="0"/>
              </a:rPr>
              <a:t> </a:t>
            </a:r>
            <a:r>
              <a:rPr lang="ru-RU" sz="2500" dirty="0" err="1" smtClean="0">
                <a:latin typeface="Palatino Linotype" panose="02040502050505030304" pitchFamily="18" charset="0"/>
              </a:rPr>
              <a:t>кўринишидаги</a:t>
            </a:r>
            <a:r>
              <a:rPr lang="ru-RU" sz="2500" dirty="0" smtClean="0">
                <a:latin typeface="Palatino Linotype" panose="02040502050505030304" pitchFamily="18" charset="0"/>
              </a:rPr>
              <a:t> </a:t>
            </a:r>
            <a:r>
              <a:rPr lang="ru-RU" sz="2500" dirty="0" err="1">
                <a:latin typeface="Palatino Linotype" panose="02040502050505030304" pitchFamily="18" charset="0"/>
              </a:rPr>
              <a:t>бир</a:t>
            </a:r>
            <a:r>
              <a:rPr lang="ru-RU" sz="2500" dirty="0">
                <a:latin typeface="Palatino Linotype" panose="02040502050505030304" pitchFamily="18" charset="0"/>
              </a:rPr>
              <a:t> </a:t>
            </a:r>
            <a:r>
              <a:rPr lang="ru-RU" sz="2500" dirty="0" err="1">
                <a:latin typeface="Palatino Linotype" panose="02040502050505030304" pitchFamily="18" charset="0"/>
              </a:rPr>
              <a:t>неча</a:t>
            </a:r>
            <a:r>
              <a:rPr lang="ru-RU" sz="2500" dirty="0">
                <a:latin typeface="Palatino Linotype" panose="02040502050505030304" pitchFamily="18" charset="0"/>
              </a:rPr>
              <a:t> </a:t>
            </a:r>
            <a:r>
              <a:rPr lang="ru-RU" sz="2500" dirty="0" err="1">
                <a:latin typeface="Palatino Linotype" panose="02040502050505030304" pitchFamily="18" charset="0"/>
              </a:rPr>
              <a:t>излар</a:t>
            </a:r>
            <a:r>
              <a:rPr lang="ru-RU" sz="2500" dirty="0">
                <a:latin typeface="Palatino Linotype" panose="02040502050505030304" pitchFamily="18" charset="0"/>
              </a:rPr>
              <a:t> </a:t>
            </a:r>
            <a:r>
              <a:rPr lang="ru-RU" sz="2500" dirty="0" err="1" smtClean="0">
                <a:latin typeface="Palatino Linotype" panose="02040502050505030304" pitchFamily="18" charset="0"/>
              </a:rPr>
              <a:t>бўлиб</a:t>
            </a:r>
            <a:r>
              <a:rPr lang="ru-RU" sz="2500" dirty="0">
                <a:latin typeface="Palatino Linotype" panose="02040502050505030304" pitchFamily="18" charset="0"/>
              </a:rPr>
              <a:t>, </a:t>
            </a:r>
            <a:r>
              <a:rPr lang="ru-RU" sz="2500" dirty="0" err="1">
                <a:latin typeface="Palatino Linotype" panose="02040502050505030304" pitchFamily="18" charset="0"/>
              </a:rPr>
              <a:t>улардаги</a:t>
            </a:r>
            <a:r>
              <a:rPr lang="ru-RU" sz="2500" dirty="0">
                <a:latin typeface="Palatino Linotype" panose="02040502050505030304" pitchFamily="18" charset="0"/>
              </a:rPr>
              <a:t> </a:t>
            </a:r>
            <a:r>
              <a:rPr lang="ru-RU" sz="2500" dirty="0" err="1">
                <a:latin typeface="Palatino Linotype" panose="02040502050505030304" pitchFamily="18" charset="0"/>
              </a:rPr>
              <a:t>тошчаларни</a:t>
            </a:r>
            <a:r>
              <a:rPr lang="ru-RU" sz="2500" dirty="0">
                <a:latin typeface="Palatino Linotype" panose="02040502050505030304" pitchFamily="18" charset="0"/>
              </a:rPr>
              <a:t> </a:t>
            </a:r>
            <a:r>
              <a:rPr lang="ru-RU" sz="2500" dirty="0" err="1">
                <a:latin typeface="Palatino Linotype" panose="02040502050505030304" pitchFamily="18" charset="0"/>
              </a:rPr>
              <a:t>бир</a:t>
            </a:r>
            <a:r>
              <a:rPr lang="ru-RU" sz="2500" dirty="0">
                <a:latin typeface="Palatino Linotype" panose="02040502050505030304" pitchFamily="18" charset="0"/>
              </a:rPr>
              <a:t> </a:t>
            </a:r>
            <a:r>
              <a:rPr lang="ru-RU" sz="2500" dirty="0" err="1">
                <a:latin typeface="Palatino Linotype" panose="02040502050505030304" pitchFamily="18" charset="0"/>
              </a:rPr>
              <a:t>томондан</a:t>
            </a:r>
            <a:r>
              <a:rPr lang="ru-RU" sz="2500" dirty="0">
                <a:latin typeface="Palatino Linotype" panose="02040502050505030304" pitchFamily="18" charset="0"/>
              </a:rPr>
              <a:t> </a:t>
            </a:r>
            <a:r>
              <a:rPr lang="ru-RU" sz="2500" dirty="0" err="1">
                <a:latin typeface="Palatino Linotype" panose="02040502050505030304" pitchFamily="18" charset="0"/>
              </a:rPr>
              <a:t>иккинчисига</a:t>
            </a:r>
            <a:r>
              <a:rPr lang="ru-RU" sz="2500" dirty="0">
                <a:latin typeface="Palatino Linotype" panose="02040502050505030304" pitchFamily="18" charset="0"/>
              </a:rPr>
              <a:t> </a:t>
            </a:r>
            <a:r>
              <a:rPr lang="ru-RU" sz="2500" dirty="0" err="1">
                <a:latin typeface="Palatino Linotype" panose="02040502050505030304" pitchFamily="18" charset="0"/>
              </a:rPr>
              <a:t>суриш</a:t>
            </a:r>
            <a:r>
              <a:rPr lang="ru-RU" sz="2500" dirty="0">
                <a:latin typeface="Palatino Linotype" panose="02040502050505030304" pitchFamily="18" charset="0"/>
              </a:rPr>
              <a:t> </a:t>
            </a:r>
            <a:r>
              <a:rPr lang="ru-RU" sz="2500" dirty="0" err="1">
                <a:latin typeface="Palatino Linotype" panose="02040502050505030304" pitchFamily="18" charset="0"/>
              </a:rPr>
              <a:t>мумкин</a:t>
            </a:r>
            <a:r>
              <a:rPr lang="ru-RU" sz="2500" dirty="0">
                <a:latin typeface="Palatino Linotype" panose="02040502050505030304" pitchFamily="18" charset="0"/>
              </a:rPr>
              <a:t> </a:t>
            </a:r>
            <a:r>
              <a:rPr lang="ru-RU" sz="2500" dirty="0" err="1">
                <a:latin typeface="Palatino Linotype" panose="02040502050505030304" pitchFamily="18" charset="0"/>
              </a:rPr>
              <a:t>эди</a:t>
            </a:r>
            <a:r>
              <a:rPr lang="ru-RU" sz="2500" dirty="0">
                <a:latin typeface="Palatino Linotype" panose="02040502050505030304" pitchFamily="18" charset="0"/>
              </a:rPr>
              <a:t>. </a:t>
            </a:r>
            <a:r>
              <a:rPr lang="ru-RU" sz="2500" dirty="0" err="1">
                <a:latin typeface="Palatino Linotype" panose="02040502050505030304" pitchFamily="18" charset="0"/>
              </a:rPr>
              <a:t>Ҳар</a:t>
            </a:r>
            <a:r>
              <a:rPr lang="ru-RU" sz="2500" dirty="0">
                <a:latin typeface="Palatino Linotype" panose="02040502050505030304" pitchFamily="18" charset="0"/>
              </a:rPr>
              <a:t> </a:t>
            </a:r>
            <a:r>
              <a:rPr lang="ru-RU" sz="2500" dirty="0" err="1">
                <a:latin typeface="Palatino Linotype" panose="02040502050505030304" pitchFamily="18" charset="0"/>
              </a:rPr>
              <a:t>бир</a:t>
            </a:r>
            <a:r>
              <a:rPr lang="ru-RU" sz="2500" dirty="0">
                <a:latin typeface="Palatino Linotype" panose="02040502050505030304" pitchFamily="18" charset="0"/>
              </a:rPr>
              <a:t> </a:t>
            </a:r>
            <a:r>
              <a:rPr lang="ru-RU" sz="2500" dirty="0" err="1">
                <a:latin typeface="Palatino Linotype" panose="02040502050505030304" pitchFamily="18" charset="0"/>
              </a:rPr>
              <a:t>изнинг</a:t>
            </a:r>
            <a:r>
              <a:rPr lang="ru-RU" sz="2500" dirty="0">
                <a:latin typeface="Palatino Linotype" panose="02040502050505030304" pitchFamily="18" charset="0"/>
              </a:rPr>
              <a:t> </a:t>
            </a:r>
            <a:r>
              <a:rPr lang="ru-RU" sz="2500" dirty="0" err="1" smtClean="0">
                <a:latin typeface="Palatino Linotype" panose="02040502050505030304" pitchFamily="18" charset="0"/>
              </a:rPr>
              <a:t>ўз</a:t>
            </a:r>
            <a:r>
              <a:rPr lang="ru-RU" sz="2500" dirty="0" smtClean="0">
                <a:latin typeface="Palatino Linotype" panose="02040502050505030304" pitchFamily="18" charset="0"/>
              </a:rPr>
              <a:t> </a:t>
            </a:r>
            <a:r>
              <a:rPr lang="ru-RU" sz="2500" dirty="0" err="1">
                <a:latin typeface="Palatino Linotype" panose="02040502050505030304" pitchFamily="18" charset="0"/>
              </a:rPr>
              <a:t>қуввати</a:t>
            </a:r>
            <a:r>
              <a:rPr lang="ru-RU" sz="2500" dirty="0">
                <a:latin typeface="Palatino Linotype" panose="02040502050505030304" pitchFamily="18" charset="0"/>
              </a:rPr>
              <a:t> </a:t>
            </a:r>
            <a:r>
              <a:rPr lang="ru-RU" sz="2500" dirty="0" err="1" smtClean="0">
                <a:latin typeface="Palatino Linotype" panose="02040502050505030304" pitchFamily="18" charset="0"/>
              </a:rPr>
              <a:t>бўлиб</a:t>
            </a:r>
            <a:r>
              <a:rPr lang="ru-RU" sz="2500" dirty="0">
                <a:latin typeface="Palatino Linotype" panose="02040502050505030304" pitchFamily="18" charset="0"/>
              </a:rPr>
              <a:t>, у </a:t>
            </a:r>
            <a:r>
              <a:rPr lang="ru-RU" sz="2500" dirty="0" err="1" smtClean="0">
                <a:latin typeface="Palatino Linotype" panose="02040502050505030304" pitchFamily="18" charset="0"/>
              </a:rPr>
              <a:t>ўнли</a:t>
            </a:r>
            <a:r>
              <a:rPr lang="ru-RU" sz="2500" dirty="0" smtClean="0">
                <a:latin typeface="Palatino Linotype" panose="02040502050505030304" pitchFamily="18" charset="0"/>
              </a:rPr>
              <a:t> </a:t>
            </a:r>
            <a:r>
              <a:rPr lang="ru-RU" sz="2500" dirty="0" err="1">
                <a:latin typeface="Palatino Linotype" panose="02040502050505030304" pitchFamily="18" charset="0"/>
              </a:rPr>
              <a:t>саноқ</a:t>
            </a:r>
            <a:r>
              <a:rPr lang="ru-RU" sz="2500" dirty="0">
                <a:latin typeface="Palatino Linotype" panose="02040502050505030304" pitchFamily="18" charset="0"/>
              </a:rPr>
              <a:t> </a:t>
            </a:r>
            <a:r>
              <a:rPr lang="ru-RU" sz="2500" dirty="0" err="1">
                <a:latin typeface="Palatino Linotype" panose="02040502050505030304" pitchFamily="18" charset="0"/>
              </a:rPr>
              <a:t>системасининг</a:t>
            </a:r>
            <a:r>
              <a:rPr lang="ru-RU" sz="2500" dirty="0">
                <a:latin typeface="Palatino Linotype" panose="02040502050505030304" pitchFamily="18" charset="0"/>
              </a:rPr>
              <a:t> </a:t>
            </a:r>
            <a:r>
              <a:rPr lang="ru-RU" sz="2500" dirty="0" err="1">
                <a:latin typeface="Palatino Linotype" panose="02040502050505030304" pitchFamily="18" charset="0"/>
              </a:rPr>
              <a:t>мос</a:t>
            </a:r>
            <a:r>
              <a:rPr lang="ru-RU" sz="2500" dirty="0">
                <a:latin typeface="Palatino Linotype" panose="02040502050505030304" pitchFamily="18" charset="0"/>
              </a:rPr>
              <a:t> </a:t>
            </a:r>
            <a:r>
              <a:rPr lang="ru-RU" sz="2500" dirty="0" err="1">
                <a:latin typeface="Palatino Linotype" panose="02040502050505030304" pitchFamily="18" charset="0"/>
              </a:rPr>
              <a:t>хонасига</a:t>
            </a:r>
            <a:r>
              <a:rPr lang="ru-RU" sz="2500" dirty="0">
                <a:latin typeface="Palatino Linotype" panose="02040502050505030304" pitchFamily="18" charset="0"/>
              </a:rPr>
              <a:t> </a:t>
            </a:r>
            <a:r>
              <a:rPr lang="ru-RU" sz="2500" dirty="0" err="1" smtClean="0">
                <a:latin typeface="Palatino Linotype" panose="02040502050505030304" pitchFamily="18" charset="0"/>
              </a:rPr>
              <a:t>тўғри</a:t>
            </a:r>
            <a:r>
              <a:rPr lang="ru-RU" sz="2500" dirty="0" smtClean="0">
                <a:latin typeface="Palatino Linotype" panose="02040502050505030304" pitchFamily="18" charset="0"/>
              </a:rPr>
              <a:t> </a:t>
            </a:r>
            <a:r>
              <a:rPr lang="ru-RU" sz="2500" dirty="0" err="1">
                <a:latin typeface="Palatino Linotype" panose="02040502050505030304" pitchFamily="18" charset="0"/>
              </a:rPr>
              <a:t>келар</a:t>
            </a:r>
            <a:r>
              <a:rPr lang="ru-RU" sz="2500" dirty="0">
                <a:latin typeface="Palatino Linotype" panose="02040502050505030304" pitchFamily="18" charset="0"/>
              </a:rPr>
              <a:t> </a:t>
            </a:r>
            <a:r>
              <a:rPr lang="ru-RU" sz="2500" dirty="0" err="1">
                <a:latin typeface="Palatino Linotype" panose="02040502050505030304" pitchFamily="18" charset="0"/>
              </a:rPr>
              <a:t>эди</a:t>
            </a:r>
            <a:r>
              <a:rPr lang="ru-RU" sz="2500" dirty="0">
                <a:latin typeface="Palatino Linotype" panose="02040502050505030304" pitchFamily="18" charset="0"/>
              </a:rPr>
              <a:t>. </a:t>
            </a:r>
            <a:r>
              <a:rPr lang="ru-RU" sz="2500" dirty="0" err="1">
                <a:latin typeface="Palatino Linotype" panose="02040502050505030304" pitchFamily="18" charset="0"/>
              </a:rPr>
              <a:t>Бу</a:t>
            </a:r>
            <a:r>
              <a:rPr lang="ru-RU" sz="2500" dirty="0">
                <a:latin typeface="Palatino Linotype" panose="02040502050505030304" pitchFamily="18" charset="0"/>
              </a:rPr>
              <a:t> </a:t>
            </a:r>
            <a:r>
              <a:rPr lang="ru-RU" sz="2500" dirty="0" err="1">
                <a:latin typeface="Palatino Linotype" panose="02040502050505030304" pitchFamily="18" charset="0"/>
              </a:rPr>
              <a:t>қурилма</a:t>
            </a:r>
            <a:r>
              <a:rPr lang="ru-RU" sz="2500" dirty="0">
                <a:latin typeface="Palatino Linotype" panose="02040502050505030304" pitchFamily="18" charset="0"/>
              </a:rPr>
              <a:t> </a:t>
            </a:r>
            <a:r>
              <a:rPr lang="ru-RU" sz="2500" dirty="0" err="1">
                <a:latin typeface="Palatino Linotype" panose="02040502050505030304" pitchFamily="18" charset="0"/>
              </a:rPr>
              <a:t>ёрдамида</a:t>
            </a:r>
            <a:r>
              <a:rPr lang="ru-RU" sz="2500" dirty="0">
                <a:latin typeface="Palatino Linotype" panose="02040502050505030304" pitchFamily="18" charset="0"/>
              </a:rPr>
              <a:t> </a:t>
            </a:r>
            <a:r>
              <a:rPr lang="ru-RU" sz="2500" dirty="0" err="1">
                <a:latin typeface="Palatino Linotype" panose="02040502050505030304" pitchFamily="18" charset="0"/>
              </a:rPr>
              <a:t>қушиш</a:t>
            </a:r>
            <a:r>
              <a:rPr lang="ru-RU" sz="2500" dirty="0">
                <a:latin typeface="Palatino Linotype" panose="02040502050505030304" pitchFamily="18" charset="0"/>
              </a:rPr>
              <a:t> </a:t>
            </a:r>
            <a:r>
              <a:rPr lang="ru-RU" sz="2500" dirty="0" err="1">
                <a:latin typeface="Palatino Linotype" panose="02040502050505030304" pitchFamily="18" charset="0"/>
              </a:rPr>
              <a:t>ва</a:t>
            </a:r>
            <a:r>
              <a:rPr lang="ru-RU" sz="2500" dirty="0">
                <a:latin typeface="Palatino Linotype" panose="02040502050505030304" pitchFamily="18" charset="0"/>
              </a:rPr>
              <a:t> </a:t>
            </a:r>
            <a:r>
              <a:rPr lang="ru-RU" sz="2500" dirty="0" err="1">
                <a:latin typeface="Palatino Linotype" panose="02040502050505030304" pitchFamily="18" charset="0"/>
              </a:rPr>
              <a:t>айириш</a:t>
            </a:r>
            <a:r>
              <a:rPr lang="ru-RU" sz="2500" dirty="0">
                <a:latin typeface="Palatino Linotype" panose="02040502050505030304" pitchFamily="18" charset="0"/>
              </a:rPr>
              <a:t> </a:t>
            </a:r>
            <a:r>
              <a:rPr lang="ru-RU" sz="2500" dirty="0" err="1">
                <a:latin typeface="Palatino Linotype" panose="02040502050505030304" pitchFamily="18" charset="0"/>
              </a:rPr>
              <a:t>амалларини</a:t>
            </a:r>
            <a:r>
              <a:rPr lang="ru-RU" sz="2500" dirty="0">
                <a:latin typeface="Palatino Linotype" panose="02040502050505030304" pitchFamily="18" charset="0"/>
              </a:rPr>
              <a:t> </a:t>
            </a:r>
            <a:r>
              <a:rPr lang="ru-RU" sz="2500" dirty="0" err="1">
                <a:latin typeface="Palatino Linotype" panose="02040502050505030304" pitchFamily="18" charset="0"/>
              </a:rPr>
              <a:t>ҳам</a:t>
            </a:r>
            <a:r>
              <a:rPr lang="ru-RU" sz="2500" dirty="0">
                <a:latin typeface="Palatino Linotype" panose="02040502050505030304" pitchFamily="18" charset="0"/>
              </a:rPr>
              <a:t> </a:t>
            </a:r>
            <a:r>
              <a:rPr lang="ru-RU" sz="2500" dirty="0" err="1">
                <a:latin typeface="Palatino Linotype" panose="02040502050505030304" pitchFamily="18" charset="0"/>
              </a:rPr>
              <a:t>бажариш</a:t>
            </a:r>
            <a:r>
              <a:rPr lang="ru-RU" sz="2500" dirty="0">
                <a:latin typeface="Palatino Linotype" panose="02040502050505030304" pitchFamily="18" charset="0"/>
              </a:rPr>
              <a:t> </a:t>
            </a:r>
            <a:r>
              <a:rPr lang="ru-RU" sz="2500" dirty="0" err="1">
                <a:latin typeface="Palatino Linotype" panose="02040502050505030304" pitchFamily="18" charset="0"/>
              </a:rPr>
              <a:t>мумкин</a:t>
            </a:r>
            <a:r>
              <a:rPr lang="ru-RU" sz="2500" dirty="0">
                <a:latin typeface="Palatino Linotype" panose="02040502050505030304" pitchFamily="18" charset="0"/>
              </a:rPr>
              <a:t> </a:t>
            </a:r>
            <a:r>
              <a:rPr lang="ru-RU" sz="2500" dirty="0" err="1">
                <a:latin typeface="Palatino Linotype" panose="02040502050505030304" pitchFamily="18" charset="0"/>
              </a:rPr>
              <a:t>эди</a:t>
            </a:r>
            <a:r>
              <a:rPr lang="ru-RU" sz="2500" dirty="0">
                <a:latin typeface="Palatino Linotype" panose="02040502050505030304" pitchFamily="18" charset="0"/>
              </a:rPr>
              <a:t>. Абак </a:t>
            </a:r>
            <a:r>
              <a:rPr lang="ru-RU" sz="2500" dirty="0" err="1">
                <a:latin typeface="Palatino Linotype" panose="02040502050505030304" pitchFamily="18" charset="0"/>
              </a:rPr>
              <a:t>олти</a:t>
            </a:r>
            <a:r>
              <a:rPr lang="ru-RU" sz="2500" dirty="0">
                <a:latin typeface="Palatino Linotype" panose="02040502050505030304" pitchFamily="18" charset="0"/>
              </a:rPr>
              <a:t> </a:t>
            </a:r>
            <a:r>
              <a:rPr lang="ru-RU" sz="2500" dirty="0" err="1">
                <a:latin typeface="Palatino Linotype" panose="02040502050505030304" pitchFamily="18" charset="0"/>
              </a:rPr>
              <a:t>минг</a:t>
            </a:r>
            <a:r>
              <a:rPr lang="ru-RU" sz="2500" dirty="0">
                <a:latin typeface="Palatino Linotype" panose="02040502050505030304" pitchFamily="18" charset="0"/>
              </a:rPr>
              <a:t> </a:t>
            </a:r>
            <a:r>
              <a:rPr lang="ru-RU" sz="2500" dirty="0" err="1">
                <a:latin typeface="Palatino Linotype" panose="02040502050505030304" pitchFamily="18" charset="0"/>
              </a:rPr>
              <a:t>йилдан</a:t>
            </a:r>
            <a:r>
              <a:rPr lang="ru-RU" sz="2500" dirty="0">
                <a:latin typeface="Palatino Linotype" panose="02040502050505030304" pitchFamily="18" charset="0"/>
              </a:rPr>
              <a:t> </a:t>
            </a:r>
            <a:r>
              <a:rPr lang="ru-RU" sz="2500" dirty="0" err="1">
                <a:latin typeface="Palatino Linotype" panose="02040502050505030304" pitchFamily="18" charset="0"/>
              </a:rPr>
              <a:t>ортиқ</a:t>
            </a:r>
            <a:r>
              <a:rPr lang="ru-RU" sz="2500" dirty="0">
                <a:latin typeface="Palatino Linotype" panose="02040502050505030304" pitchFamily="18" charset="0"/>
              </a:rPr>
              <a:t> </a:t>
            </a:r>
            <a:r>
              <a:rPr lang="ru-RU" sz="2500" dirty="0" err="1">
                <a:latin typeface="Palatino Linotype" panose="02040502050505030304" pitchFamily="18" charset="0"/>
              </a:rPr>
              <a:t>йил</a:t>
            </a:r>
            <a:r>
              <a:rPr lang="ru-RU" sz="2500" dirty="0">
                <a:latin typeface="Palatino Linotype" panose="02040502050505030304" pitchFamily="18" charset="0"/>
              </a:rPr>
              <a:t> </a:t>
            </a:r>
            <a:r>
              <a:rPr lang="ru-RU" sz="2500" dirty="0" err="1">
                <a:latin typeface="Palatino Linotype" panose="02040502050505030304" pitchFamily="18" charset="0"/>
              </a:rPr>
              <a:t>давомида</a:t>
            </a:r>
            <a:r>
              <a:rPr lang="ru-RU" sz="2500" dirty="0">
                <a:latin typeface="Palatino Linotype" panose="02040502050505030304" pitchFamily="18" charset="0"/>
              </a:rPr>
              <a:t> </a:t>
            </a:r>
            <a:r>
              <a:rPr lang="ru-RU" sz="2500" dirty="0" err="1">
                <a:latin typeface="Palatino Linotype" panose="02040502050505030304" pitchFamily="18" charset="0"/>
              </a:rPr>
              <a:t>инсониятга</a:t>
            </a:r>
            <a:r>
              <a:rPr lang="ru-RU" sz="2500" dirty="0">
                <a:latin typeface="Palatino Linotype" panose="02040502050505030304" pitchFamily="18" charset="0"/>
              </a:rPr>
              <a:t> </a:t>
            </a:r>
            <a:r>
              <a:rPr lang="ru-RU" sz="2500" dirty="0" err="1">
                <a:latin typeface="Palatino Linotype" panose="02040502050505030304" pitchFamily="18" charset="0"/>
              </a:rPr>
              <a:t>хизмат</a:t>
            </a:r>
            <a:r>
              <a:rPr lang="ru-RU" sz="2500" dirty="0">
                <a:latin typeface="Palatino Linotype" panose="02040502050505030304" pitchFamily="18" charset="0"/>
              </a:rPr>
              <a:t> </a:t>
            </a:r>
            <a:r>
              <a:rPr lang="ru-RU" sz="2500" dirty="0" err="1">
                <a:latin typeface="Palatino Linotype" panose="02040502050505030304" pitchFamily="18" charset="0"/>
              </a:rPr>
              <a:t>қилиб</a:t>
            </a:r>
            <a:r>
              <a:rPr lang="ru-RU" sz="2500" dirty="0">
                <a:latin typeface="Palatino Linotype" panose="02040502050505030304" pitchFamily="18" charset="0"/>
              </a:rPr>
              <a:t> </a:t>
            </a:r>
            <a:r>
              <a:rPr lang="ru-RU" sz="2500" dirty="0" err="1">
                <a:latin typeface="Palatino Linotype" panose="02040502050505030304" pitchFamily="18" charset="0"/>
              </a:rPr>
              <a:t>келди</a:t>
            </a:r>
            <a:r>
              <a:rPr lang="ru-RU" sz="2500" dirty="0">
                <a:latin typeface="Palatino Linotype" panose="02040502050505030304" pitchFamily="18" charset="0"/>
              </a:rPr>
              <a:t>.</a:t>
            </a:r>
          </a:p>
          <a:p>
            <a:pPr marL="0" indent="0">
              <a:buNone/>
            </a:pPr>
            <a:endParaRPr lang="ru-RU" sz="2500" dirty="0">
              <a:latin typeface="Palatino Linotype" panose="02040502050505030304" pitchFamily="18" charset="0"/>
            </a:endParaRPr>
          </a:p>
        </p:txBody>
      </p:sp>
      <p:pic>
        <p:nvPicPr>
          <p:cNvPr id="10" name="Рисунок 9"/>
          <p:cNvPicPr>
            <a:picLocks noChangeAspect="1"/>
          </p:cNvPicPr>
          <p:nvPr/>
        </p:nvPicPr>
        <p:blipFill>
          <a:blip r:embed="rId2"/>
          <a:stretch>
            <a:fillRect/>
          </a:stretch>
        </p:blipFill>
        <p:spPr>
          <a:xfrm>
            <a:off x="3722124" y="3253047"/>
            <a:ext cx="4622107" cy="3132760"/>
          </a:xfrm>
          <a:prstGeom prst="rect">
            <a:avLst/>
          </a:prstGeom>
        </p:spPr>
      </p:pic>
    </p:spTree>
    <p:extLst>
      <p:ext uri="{BB962C8B-B14F-4D97-AF65-F5344CB8AC3E}">
        <p14:creationId xmlns:p14="http://schemas.microsoft.com/office/powerpoint/2010/main" val="11364348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0622" y="318796"/>
            <a:ext cx="10515600" cy="6146397"/>
          </a:xfrm>
        </p:spPr>
        <p:txBody>
          <a:bodyPr>
            <a:normAutofit/>
          </a:bodyPr>
          <a:lstStyle/>
          <a:p>
            <a:r>
              <a:rPr lang="ru-RU" sz="2400" dirty="0" err="1">
                <a:latin typeface="Palatino Linotype" panose="02040502050505030304" pitchFamily="18" charset="0"/>
              </a:rPr>
              <a:t>Фақат</a:t>
            </a:r>
            <a:r>
              <a:rPr lang="ru-RU" sz="2400" dirty="0">
                <a:latin typeface="Palatino Linotype" panose="02040502050505030304" pitchFamily="18" charset="0"/>
              </a:rPr>
              <a:t> XVII </a:t>
            </a:r>
            <a:r>
              <a:rPr lang="ru-RU" sz="2400" dirty="0" err="1">
                <a:latin typeface="Palatino Linotype" panose="02040502050505030304" pitchFamily="18" charset="0"/>
              </a:rPr>
              <a:t>асрга</a:t>
            </a:r>
            <a:r>
              <a:rPr lang="ru-RU" sz="2400" dirty="0">
                <a:latin typeface="Palatino Linotype" panose="02040502050505030304" pitchFamily="18" charset="0"/>
              </a:rPr>
              <a:t> </a:t>
            </a:r>
            <a:r>
              <a:rPr lang="ru-RU" sz="2400" dirty="0" err="1">
                <a:latin typeface="Palatino Linotype" panose="02040502050505030304" pitchFamily="18" charset="0"/>
              </a:rPr>
              <a:t>келиб</a:t>
            </a:r>
            <a:r>
              <a:rPr lang="ru-RU" sz="2400" dirty="0">
                <a:latin typeface="Palatino Linotype" panose="02040502050505030304" pitchFamily="18" charset="0"/>
              </a:rPr>
              <a:t>, </a:t>
            </a:r>
            <a:r>
              <a:rPr lang="ru-RU" sz="2400" dirty="0" err="1">
                <a:latin typeface="Palatino Linotype" panose="02040502050505030304" pitchFamily="18" charset="0"/>
              </a:rPr>
              <a:t>шотландиялик</a:t>
            </a:r>
            <a:r>
              <a:rPr lang="ru-RU" sz="2400" dirty="0">
                <a:latin typeface="Palatino Linotype" panose="02040502050505030304" pitchFamily="18" charset="0"/>
              </a:rPr>
              <a:t> математик </a:t>
            </a:r>
            <a:r>
              <a:rPr lang="ru-RU" sz="2400" dirty="0" err="1">
                <a:latin typeface="Palatino Linotype" panose="02040502050505030304" pitchFamily="18" charset="0"/>
              </a:rPr>
              <a:t>Жон</a:t>
            </a:r>
            <a:r>
              <a:rPr lang="ru-RU" sz="2400" dirty="0">
                <a:latin typeface="Palatino Linotype" panose="02040502050505030304" pitchFamily="18" charset="0"/>
              </a:rPr>
              <a:t> Непер </a:t>
            </a:r>
            <a:r>
              <a:rPr lang="ru-RU" sz="2400" dirty="0" err="1">
                <a:latin typeface="Palatino Linotype" panose="02040502050505030304" pitchFamily="18" charset="0"/>
              </a:rPr>
              <a:t>томонидан</a:t>
            </a:r>
            <a:r>
              <a:rPr lang="ru-RU" sz="2400" dirty="0">
                <a:latin typeface="Palatino Linotype" panose="02040502050505030304" pitchFamily="18" charset="0"/>
              </a:rPr>
              <a:t> </a:t>
            </a:r>
            <a:r>
              <a:rPr lang="ru-RU" sz="2400" dirty="0" err="1">
                <a:latin typeface="Palatino Linotype" panose="02040502050505030304" pitchFamily="18" charset="0"/>
              </a:rPr>
              <a:t>логарифмларнинг</a:t>
            </a:r>
            <a:r>
              <a:rPr lang="ru-RU" sz="2400" dirty="0">
                <a:latin typeface="Palatino Linotype" panose="02040502050505030304" pitchFamily="18" charset="0"/>
              </a:rPr>
              <a:t> </a:t>
            </a:r>
            <a:r>
              <a:rPr lang="ru-RU" sz="2400" dirty="0" err="1">
                <a:latin typeface="Palatino Linotype" panose="02040502050505030304" pitchFamily="18" charset="0"/>
              </a:rPr>
              <a:t>ва</a:t>
            </a:r>
            <a:r>
              <a:rPr lang="ru-RU" sz="2400" dirty="0">
                <a:latin typeface="Palatino Linotype" panose="02040502050505030304" pitchFamily="18" charset="0"/>
              </a:rPr>
              <a:t> </a:t>
            </a:r>
            <a:r>
              <a:rPr lang="ru-RU" sz="2400" dirty="0" err="1">
                <a:latin typeface="Palatino Linotype" panose="02040502050505030304" pitchFamily="18" charset="0"/>
              </a:rPr>
              <a:t>логарифмик</a:t>
            </a:r>
            <a:r>
              <a:rPr lang="ru-RU" sz="2400" dirty="0">
                <a:latin typeface="Palatino Linotype" panose="02040502050505030304" pitchFamily="18" charset="0"/>
              </a:rPr>
              <a:t> </a:t>
            </a:r>
            <a:r>
              <a:rPr lang="ru-RU" sz="2400" dirty="0" err="1">
                <a:latin typeface="Palatino Linotype" panose="02040502050505030304" pitchFamily="18" charset="0"/>
              </a:rPr>
              <a:t>линейканинг</a:t>
            </a:r>
            <a:r>
              <a:rPr lang="ru-RU" sz="2400" dirty="0">
                <a:latin typeface="Palatino Linotype" panose="02040502050505030304" pitchFamily="18" charset="0"/>
              </a:rPr>
              <a:t> </a:t>
            </a:r>
            <a:r>
              <a:rPr lang="ru-RU" sz="2400" dirty="0" err="1">
                <a:latin typeface="Palatino Linotype" panose="02040502050505030304" pitchFamily="18" charset="0"/>
              </a:rPr>
              <a:t>яратилиши</a:t>
            </a:r>
            <a:r>
              <a:rPr lang="ru-RU" sz="2400" dirty="0">
                <a:latin typeface="Palatino Linotype" panose="02040502050505030304" pitchFamily="18" charset="0"/>
              </a:rPr>
              <a:t> </a:t>
            </a:r>
            <a:r>
              <a:rPr lang="ru-RU" sz="2400" dirty="0" err="1">
                <a:latin typeface="Palatino Linotype" panose="02040502050505030304" pitchFamily="18" charset="0"/>
              </a:rPr>
              <a:t>купайтириш</a:t>
            </a:r>
            <a:r>
              <a:rPr lang="ru-RU" sz="2400" dirty="0" smtClean="0">
                <a:latin typeface="Palatino Linotype" panose="02040502050505030304" pitchFamily="18" charset="0"/>
              </a:rPr>
              <a:t>, </a:t>
            </a:r>
            <a:r>
              <a:rPr lang="ru-RU" sz="2400" dirty="0" err="1" smtClean="0">
                <a:latin typeface="Palatino Linotype" panose="02040502050505030304" pitchFamily="18" charset="0"/>
              </a:rPr>
              <a:t>бўлиш</a:t>
            </a:r>
            <a:r>
              <a:rPr lang="ru-RU" sz="2400" dirty="0">
                <a:latin typeface="Palatino Linotype" panose="02040502050505030304" pitchFamily="18" charset="0"/>
              </a:rPr>
              <a:t>, </a:t>
            </a:r>
            <a:r>
              <a:rPr lang="ru-RU" sz="2400" dirty="0" err="1">
                <a:latin typeface="Palatino Linotype" panose="02040502050505030304" pitchFamily="18" charset="0"/>
              </a:rPr>
              <a:t>даражага</a:t>
            </a:r>
            <a:r>
              <a:rPr lang="ru-RU" sz="2400" dirty="0">
                <a:latin typeface="Palatino Linotype" panose="02040502050505030304" pitchFamily="18" charset="0"/>
              </a:rPr>
              <a:t> </a:t>
            </a:r>
            <a:r>
              <a:rPr lang="ru-RU" sz="2400" dirty="0" err="1">
                <a:latin typeface="Palatino Linotype" panose="02040502050505030304" pitchFamily="18" charset="0"/>
              </a:rPr>
              <a:t>ошириш</a:t>
            </a:r>
            <a:r>
              <a:rPr lang="ru-RU" sz="2400" dirty="0">
                <a:latin typeface="Palatino Linotype" panose="02040502050505030304" pitchFamily="18" charset="0"/>
              </a:rPr>
              <a:t> </a:t>
            </a:r>
            <a:r>
              <a:rPr lang="ru-RU" sz="2400" dirty="0" err="1">
                <a:latin typeface="Palatino Linotype" panose="02040502050505030304" pitchFamily="18" charset="0"/>
              </a:rPr>
              <a:t>ва</a:t>
            </a:r>
            <a:r>
              <a:rPr lang="ru-RU" sz="2400" dirty="0">
                <a:latin typeface="Palatino Linotype" panose="02040502050505030304" pitchFamily="18" charset="0"/>
              </a:rPr>
              <a:t> </a:t>
            </a:r>
            <a:r>
              <a:rPr lang="ru-RU" sz="2400" dirty="0" err="1">
                <a:latin typeface="Palatino Linotype" panose="02040502050505030304" pitchFamily="18" charset="0"/>
              </a:rPr>
              <a:t>илдиз</a:t>
            </a:r>
            <a:r>
              <a:rPr lang="ru-RU" sz="2400" dirty="0">
                <a:latin typeface="Palatino Linotype" panose="02040502050505030304" pitchFamily="18" charset="0"/>
              </a:rPr>
              <a:t> </a:t>
            </a:r>
            <a:r>
              <a:rPr lang="ru-RU" sz="2400" dirty="0" err="1">
                <a:latin typeface="Palatino Linotype" panose="02040502050505030304" pitchFamily="18" charset="0"/>
              </a:rPr>
              <a:t>чиқариш</a:t>
            </a:r>
            <a:r>
              <a:rPr lang="ru-RU" sz="2400" dirty="0">
                <a:latin typeface="Palatino Linotype" panose="02040502050505030304" pitchFamily="18" charset="0"/>
              </a:rPr>
              <a:t> </a:t>
            </a:r>
            <a:r>
              <a:rPr lang="ru-RU" sz="2400" dirty="0" err="1" smtClean="0">
                <a:latin typeface="Palatino Linotype" panose="02040502050505030304" pitchFamily="18" charset="0"/>
              </a:rPr>
              <a:t>ишлари</a:t>
            </a:r>
            <a:r>
              <a:rPr lang="ru-RU" sz="2400" dirty="0" smtClean="0">
                <a:latin typeface="Palatino Linotype" panose="02040502050505030304" pitchFamily="18" charset="0"/>
              </a:rPr>
              <a:t> </a:t>
            </a:r>
            <a:r>
              <a:rPr lang="ru-RU" sz="2400" dirty="0" err="1">
                <a:latin typeface="Palatino Linotype" panose="02040502050505030304" pitchFamily="18" charset="0"/>
              </a:rPr>
              <a:t>осонлашди</a:t>
            </a:r>
            <a:r>
              <a:rPr lang="ru-RU" sz="2400" dirty="0" smtClean="0">
                <a:latin typeface="Palatino Linotype" panose="02040502050505030304" pitchFamily="18" charset="0"/>
              </a:rPr>
              <a:t>.</a:t>
            </a:r>
            <a:endParaRPr lang="en-US" sz="2400" dirty="0" smtClean="0">
              <a:latin typeface="Palatino Linotype" panose="02040502050505030304" pitchFamily="18" charset="0"/>
            </a:endParaRPr>
          </a:p>
          <a:p>
            <a:r>
              <a:rPr lang="ru-RU" sz="2400" dirty="0">
                <a:latin typeface="Palatino Linotype" panose="02040502050505030304" pitchFamily="18" charset="0"/>
              </a:rPr>
              <a:t>1642 </a:t>
            </a:r>
            <a:r>
              <a:rPr lang="ru-RU" sz="2400" dirty="0" err="1">
                <a:latin typeface="Palatino Linotype" panose="02040502050505030304" pitchFamily="18" charset="0"/>
              </a:rPr>
              <a:t>йилга</a:t>
            </a:r>
            <a:r>
              <a:rPr lang="ru-RU" sz="2400" dirty="0">
                <a:latin typeface="Palatino Linotype" panose="02040502050505030304" pitchFamily="18" charset="0"/>
              </a:rPr>
              <a:t> </a:t>
            </a:r>
            <a:r>
              <a:rPr lang="ru-RU" sz="2400" dirty="0" err="1">
                <a:latin typeface="Palatino Linotype" panose="02040502050505030304" pitchFamily="18" charset="0"/>
              </a:rPr>
              <a:t>келиб</a:t>
            </a:r>
            <a:r>
              <a:rPr lang="ru-RU" sz="2400" dirty="0">
                <a:latin typeface="Palatino Linotype" panose="02040502050505030304" pitchFamily="18" charset="0"/>
              </a:rPr>
              <a:t> </a:t>
            </a:r>
            <a:r>
              <a:rPr lang="ru-RU" sz="2400" dirty="0" err="1">
                <a:latin typeface="Palatino Linotype" panose="02040502050505030304" pitchFamily="18" charset="0"/>
              </a:rPr>
              <a:t>таниқли</a:t>
            </a:r>
            <a:r>
              <a:rPr lang="ru-RU" sz="2400" dirty="0">
                <a:latin typeface="Palatino Linotype" panose="02040502050505030304" pitchFamily="18" charset="0"/>
              </a:rPr>
              <a:t> </a:t>
            </a:r>
            <a:r>
              <a:rPr lang="ru-RU" sz="2400" dirty="0" smtClean="0">
                <a:latin typeface="Palatino Linotype" panose="02040502050505030304" pitchFamily="18" charset="0"/>
              </a:rPr>
              <a:t>француз </a:t>
            </a:r>
            <a:r>
              <a:rPr lang="ru-RU" sz="2400" dirty="0" err="1">
                <a:latin typeface="Palatino Linotype" panose="02040502050505030304" pitchFamily="18" charset="0"/>
              </a:rPr>
              <a:t>математиги</a:t>
            </a:r>
            <a:r>
              <a:rPr lang="ru-RU" sz="2400" dirty="0">
                <a:latin typeface="Palatino Linotype" panose="02040502050505030304" pitchFamily="18" charset="0"/>
              </a:rPr>
              <a:t> </a:t>
            </a:r>
            <a:r>
              <a:rPr lang="ru-RU" sz="2400" dirty="0" err="1">
                <a:latin typeface="Palatino Linotype" panose="02040502050505030304" pitchFamily="18" charset="0"/>
              </a:rPr>
              <a:t>ва</a:t>
            </a:r>
            <a:r>
              <a:rPr lang="ru-RU" sz="2400" dirty="0">
                <a:latin typeface="Palatino Linotype" panose="02040502050505030304" pitchFamily="18" charset="0"/>
              </a:rPr>
              <a:t> </a:t>
            </a:r>
            <a:r>
              <a:rPr lang="ru-RU" sz="2400" dirty="0" err="1">
                <a:latin typeface="Palatino Linotype" panose="02040502050505030304" pitchFamily="18" charset="0"/>
              </a:rPr>
              <a:t>файласуфи</a:t>
            </a:r>
            <a:r>
              <a:rPr lang="ru-RU" sz="2400" dirty="0">
                <a:latin typeface="Palatino Linotype" panose="02040502050505030304" pitchFamily="18" charset="0"/>
              </a:rPr>
              <a:t> </a:t>
            </a:r>
            <a:r>
              <a:rPr lang="ru-RU" sz="2400" dirty="0" smtClean="0">
                <a:latin typeface="Palatino Linotype" panose="02040502050505030304" pitchFamily="18" charset="0"/>
              </a:rPr>
              <a:t> </a:t>
            </a:r>
            <a:r>
              <a:rPr lang="ru-RU" sz="2400" dirty="0" err="1" smtClean="0">
                <a:latin typeface="Palatino Linotype" panose="02040502050505030304" pitchFamily="18" charset="0"/>
              </a:rPr>
              <a:t>Блез</a:t>
            </a:r>
            <a:r>
              <a:rPr lang="ru-RU" sz="2400" dirty="0" smtClean="0">
                <a:latin typeface="Palatino Linotype" panose="02040502050505030304" pitchFamily="18" charset="0"/>
              </a:rPr>
              <a:t> </a:t>
            </a:r>
            <a:r>
              <a:rPr lang="ru-RU" sz="2400" dirty="0">
                <a:latin typeface="Palatino Linotype" panose="02040502050505030304" pitchFamily="18" charset="0"/>
              </a:rPr>
              <a:t>Паскаль </a:t>
            </a:r>
            <a:r>
              <a:rPr lang="ru-RU" sz="2400" dirty="0" err="1">
                <a:latin typeface="Palatino Linotype" panose="02040502050505030304" pitchFamily="18" charset="0"/>
              </a:rPr>
              <a:t>биринчи</a:t>
            </a:r>
            <a:r>
              <a:rPr lang="ru-RU" sz="2400" dirty="0">
                <a:latin typeface="Palatino Linotype" panose="02040502050505030304" pitchFamily="18" charset="0"/>
              </a:rPr>
              <a:t> </a:t>
            </a:r>
            <a:r>
              <a:rPr lang="ru-RU" sz="2400" dirty="0" err="1">
                <a:latin typeface="Palatino Linotype" panose="02040502050505030304" pitchFamily="18" charset="0"/>
              </a:rPr>
              <a:t>оммавий</a:t>
            </a:r>
            <a:r>
              <a:rPr lang="ru-RU" sz="2400" dirty="0">
                <a:latin typeface="Palatino Linotype" panose="02040502050505030304" pitchFamily="18" charset="0"/>
              </a:rPr>
              <a:t> </a:t>
            </a:r>
            <a:r>
              <a:rPr lang="ru-RU" sz="2400" dirty="0" err="1">
                <a:latin typeface="Palatino Linotype" panose="02040502050505030304" pitchFamily="18" charset="0"/>
              </a:rPr>
              <a:t>таркалган</a:t>
            </a:r>
            <a:r>
              <a:rPr lang="ru-RU" sz="2400" dirty="0">
                <a:latin typeface="Palatino Linotype" panose="02040502050505030304" pitchFamily="18" charset="0"/>
              </a:rPr>
              <a:t> арифмометр </a:t>
            </a:r>
            <a:r>
              <a:rPr lang="ru-RU" sz="2400" dirty="0" err="1">
                <a:latin typeface="Palatino Linotype" panose="02040502050505030304" pitchFamily="18" charset="0"/>
              </a:rPr>
              <a:t>деб</a:t>
            </a:r>
            <a:r>
              <a:rPr lang="ru-RU" sz="2400" dirty="0">
                <a:latin typeface="Palatino Linotype" panose="02040502050505030304" pitchFamily="18" charset="0"/>
              </a:rPr>
              <a:t> </a:t>
            </a:r>
            <a:r>
              <a:rPr lang="ru-RU" sz="2400" dirty="0" err="1">
                <a:latin typeface="Palatino Linotype" panose="02040502050505030304" pitchFamily="18" charset="0"/>
              </a:rPr>
              <a:t>аталувчи</a:t>
            </a:r>
            <a:r>
              <a:rPr lang="ru-RU" sz="2400" dirty="0">
                <a:latin typeface="Palatino Linotype" panose="02040502050505030304" pitchFamily="18" charset="0"/>
              </a:rPr>
              <a:t> механик </a:t>
            </a:r>
            <a:r>
              <a:rPr lang="ru-RU" sz="2400" dirty="0" err="1">
                <a:latin typeface="Palatino Linotype" panose="02040502050505030304" pitchFamily="18" charset="0"/>
              </a:rPr>
              <a:t>хисоблаш</a:t>
            </a:r>
            <a:r>
              <a:rPr lang="ru-RU" sz="2400" dirty="0">
                <a:latin typeface="Palatino Linotype" panose="02040502050505030304" pitchFamily="18" charset="0"/>
              </a:rPr>
              <a:t> </a:t>
            </a:r>
            <a:r>
              <a:rPr lang="ru-RU" sz="2400" dirty="0" err="1" smtClean="0">
                <a:latin typeface="Palatino Linotype" panose="02040502050505030304" pitchFamily="18" charset="0"/>
              </a:rPr>
              <a:t>қурилмасини</a:t>
            </a:r>
            <a:r>
              <a:rPr lang="ru-RU" sz="2400" dirty="0" smtClean="0">
                <a:latin typeface="Palatino Linotype" panose="02040502050505030304" pitchFamily="18" charset="0"/>
              </a:rPr>
              <a:t> </a:t>
            </a:r>
            <a:r>
              <a:rPr lang="ru-RU" sz="2400" dirty="0" err="1">
                <a:latin typeface="Palatino Linotype" panose="02040502050505030304" pitchFamily="18" charset="0"/>
              </a:rPr>
              <a:t>яратди</a:t>
            </a:r>
            <a:r>
              <a:rPr lang="ru-RU" sz="2400" dirty="0">
                <a:latin typeface="Palatino Linotype" panose="02040502050505030304" pitchFamily="18" charset="0"/>
              </a:rPr>
              <a:t>.</a:t>
            </a:r>
          </a:p>
          <a:p>
            <a:endParaRPr lang="ru-RU" sz="2400" dirty="0">
              <a:latin typeface="Palatino Linotype" panose="02040502050505030304" pitchFamily="18" charset="0"/>
            </a:endParaRPr>
          </a:p>
        </p:txBody>
      </p:sp>
      <p:pic>
        <p:nvPicPr>
          <p:cNvPr id="4" name="Рисунок 3"/>
          <p:cNvPicPr>
            <a:picLocks noChangeAspect="1"/>
          </p:cNvPicPr>
          <p:nvPr/>
        </p:nvPicPr>
        <p:blipFill>
          <a:blip r:embed="rId2"/>
          <a:stretch>
            <a:fillRect/>
          </a:stretch>
        </p:blipFill>
        <p:spPr>
          <a:xfrm>
            <a:off x="3393826" y="3211689"/>
            <a:ext cx="4423650" cy="3038467"/>
          </a:xfrm>
          <a:prstGeom prst="rect">
            <a:avLst/>
          </a:prstGeom>
        </p:spPr>
      </p:pic>
    </p:spTree>
    <p:extLst>
      <p:ext uri="{BB962C8B-B14F-4D97-AF65-F5344CB8AC3E}">
        <p14:creationId xmlns:p14="http://schemas.microsoft.com/office/powerpoint/2010/main" val="1324751984"/>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72189" y="250390"/>
            <a:ext cx="11100218" cy="6043367"/>
          </a:xfrm>
        </p:spPr>
        <p:txBody>
          <a:bodyPr>
            <a:normAutofit/>
          </a:bodyPr>
          <a:lstStyle/>
          <a:p>
            <a:r>
              <a:rPr lang="uz-Cyrl-UZ" sz="2600" dirty="0">
                <a:latin typeface="Palatino Linotype" panose="02040502050505030304" pitchFamily="18" charset="0"/>
              </a:rPr>
              <a:t>1673 йилда эса Готфрид Вилгелм Лейбниц тўрт арифметик амални бажарувчи механик қурилма арифмометрни </a:t>
            </a:r>
            <a:r>
              <a:rPr lang="uz-Cyrl-UZ" sz="2600" dirty="0" smtClean="0">
                <a:latin typeface="Palatino Linotype" panose="02040502050505030304" pitchFamily="18" charset="0"/>
              </a:rPr>
              <a:t>конструкциясини яратди</a:t>
            </a:r>
          </a:p>
          <a:p>
            <a:endParaRPr lang="en-US" sz="2600" dirty="0" smtClean="0">
              <a:latin typeface="Palatino Linotype" panose="02040502050505030304" pitchFamily="18" charset="0"/>
            </a:endParaRPr>
          </a:p>
          <a:p>
            <a:r>
              <a:rPr lang="uz-Cyrl-UZ" sz="2600" dirty="0" smtClean="0">
                <a:latin typeface="Palatino Linotype" panose="02040502050505030304" pitchFamily="18" charset="0"/>
              </a:rPr>
              <a:t>1833 </a:t>
            </a:r>
            <a:r>
              <a:rPr lang="uz-Cyrl-UZ" sz="2600" dirty="0">
                <a:latin typeface="Palatino Linotype" panose="02040502050505030304" pitchFamily="18" charset="0"/>
              </a:rPr>
              <a:t>йилга келиб инглиз математиги </a:t>
            </a:r>
            <a:endParaRPr lang="en-US" sz="2600" dirty="0" smtClean="0">
              <a:latin typeface="Palatino Linotype" panose="02040502050505030304" pitchFamily="18" charset="0"/>
            </a:endParaRPr>
          </a:p>
          <a:p>
            <a:pPr marL="0" indent="0">
              <a:buNone/>
            </a:pPr>
            <a:r>
              <a:rPr lang="uz-Cyrl-UZ" sz="2600" dirty="0" smtClean="0">
                <a:latin typeface="Palatino Linotype" panose="02040502050505030304" pitchFamily="18" charset="0"/>
              </a:rPr>
              <a:t>Чарлз </a:t>
            </a:r>
            <a:r>
              <a:rPr lang="uz-Cyrl-UZ" sz="2600" dirty="0">
                <a:latin typeface="Palatino Linotype" panose="02040502050505030304" pitchFamily="18" charset="0"/>
              </a:rPr>
              <a:t>Беббидж инсоннинг аралашувисиз, </a:t>
            </a:r>
            <a:endParaRPr lang="en-US" sz="2600" dirty="0" smtClean="0">
              <a:latin typeface="Palatino Linotype" panose="02040502050505030304" pitchFamily="18" charset="0"/>
            </a:endParaRPr>
          </a:p>
          <a:p>
            <a:pPr marL="0" indent="0">
              <a:buNone/>
            </a:pPr>
            <a:r>
              <a:rPr lang="uz-Cyrl-UZ" sz="2600" dirty="0" smtClean="0">
                <a:latin typeface="Palatino Linotype" panose="02040502050505030304" pitchFamily="18" charset="0"/>
              </a:rPr>
              <a:t>мустақил </a:t>
            </a:r>
            <a:r>
              <a:rPr lang="uz-Cyrl-UZ" sz="2600" dirty="0">
                <a:latin typeface="Palatino Linotype" panose="02040502050505030304" pitchFamily="18" charset="0"/>
              </a:rPr>
              <a:t>равишда ҳисоблашни амалга </a:t>
            </a:r>
            <a:endParaRPr lang="uz-Cyrl-UZ" sz="2600" dirty="0" smtClean="0">
              <a:latin typeface="Palatino Linotype" panose="02040502050505030304" pitchFamily="18" charset="0"/>
            </a:endParaRPr>
          </a:p>
          <a:p>
            <a:pPr marL="0" indent="0">
              <a:buNone/>
            </a:pPr>
            <a:r>
              <a:rPr lang="uz-Cyrl-UZ" sz="2600" dirty="0" smtClean="0">
                <a:latin typeface="Palatino Linotype" panose="02040502050505030304" pitchFamily="18" charset="0"/>
              </a:rPr>
              <a:t>оширувчи </a:t>
            </a:r>
            <a:r>
              <a:rPr lang="uz-Cyrl-UZ" sz="2600" dirty="0">
                <a:latin typeface="Palatino Linotype" panose="02040502050505030304" pitchFamily="18" charset="0"/>
              </a:rPr>
              <a:t>универсал ҳисоблаш қурилмаси </a:t>
            </a:r>
            <a:r>
              <a:rPr lang="uz-Cyrl-UZ" sz="2600" dirty="0" smtClean="0">
                <a:latin typeface="Palatino Linotype" panose="02040502050505030304" pitchFamily="18" charset="0"/>
              </a:rPr>
              <a:t>– </a:t>
            </a:r>
          </a:p>
          <a:p>
            <a:pPr marL="0" indent="0">
              <a:buNone/>
            </a:pPr>
            <a:r>
              <a:rPr lang="uz-Cyrl-UZ" sz="2600" dirty="0" smtClean="0">
                <a:latin typeface="Palatino Linotype" panose="02040502050505030304" pitchFamily="18" charset="0"/>
              </a:rPr>
              <a:t>“</a:t>
            </a:r>
            <a:r>
              <a:rPr lang="uz-Cyrl-UZ" sz="2600" dirty="0">
                <a:latin typeface="Palatino Linotype" panose="02040502050505030304" pitchFamily="18" charset="0"/>
              </a:rPr>
              <a:t>аналитик машина</a:t>
            </a:r>
            <a:r>
              <a:rPr lang="uz-Cyrl-UZ" sz="2600" dirty="0" smtClean="0">
                <a:latin typeface="Palatino Linotype" panose="02040502050505030304" pitchFamily="18" charset="0"/>
              </a:rPr>
              <a:t>” нинг лойиҳасини яратди.</a:t>
            </a:r>
            <a:endParaRPr lang="en-US" sz="2600" dirty="0" smtClean="0">
              <a:latin typeface="Palatino Linotype" panose="02040502050505030304" pitchFamily="18" charset="0"/>
            </a:endParaRPr>
          </a:p>
          <a:p>
            <a:endParaRPr lang="ru-RU" sz="2600" dirty="0">
              <a:latin typeface="Palatino Linotype" panose="02040502050505030304" pitchFamily="18" charset="0"/>
            </a:endParaRPr>
          </a:p>
        </p:txBody>
      </p:sp>
      <p:pic>
        <p:nvPicPr>
          <p:cNvPr id="4" name="Рисунок 3"/>
          <p:cNvPicPr>
            <a:picLocks noChangeAspect="1"/>
          </p:cNvPicPr>
          <p:nvPr/>
        </p:nvPicPr>
        <p:blipFill>
          <a:blip r:embed="rId2"/>
          <a:stretch>
            <a:fillRect/>
          </a:stretch>
        </p:blipFill>
        <p:spPr>
          <a:xfrm>
            <a:off x="7979408" y="2109613"/>
            <a:ext cx="3308185" cy="4056880"/>
          </a:xfrm>
          <a:prstGeom prst="rect">
            <a:avLst/>
          </a:prstGeom>
        </p:spPr>
      </p:pic>
    </p:spTree>
    <p:extLst>
      <p:ext uri="{BB962C8B-B14F-4D97-AF65-F5344CB8AC3E}">
        <p14:creationId xmlns:p14="http://schemas.microsoft.com/office/powerpoint/2010/main" val="2924203310"/>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3446" y="446530"/>
            <a:ext cx="10515600" cy="5774388"/>
          </a:xfrm>
        </p:spPr>
        <p:txBody>
          <a:bodyPr>
            <a:noAutofit/>
          </a:bodyPr>
          <a:lstStyle/>
          <a:p>
            <a:r>
              <a:rPr lang="ru-RU" sz="2600" dirty="0" smtClean="0">
                <a:latin typeface="Georgia" panose="02040502050405020303" pitchFamily="18" charset="0"/>
              </a:rPr>
              <a:t>1941 </a:t>
            </a:r>
            <a:r>
              <a:rPr lang="ru-RU" sz="2600" dirty="0" err="1" smtClean="0">
                <a:latin typeface="Georgia" panose="02040502050405020303" pitchFamily="18" charset="0"/>
              </a:rPr>
              <a:t>йилда</a:t>
            </a:r>
            <a:r>
              <a:rPr lang="ru-RU" sz="2600" dirty="0" smtClean="0">
                <a:latin typeface="Georgia" panose="02040502050405020303" pitchFamily="18" charset="0"/>
              </a:rPr>
              <a:t> </a:t>
            </a:r>
            <a:r>
              <a:rPr lang="ru-RU" sz="2600" dirty="0" err="1" smtClean="0">
                <a:latin typeface="Georgia" panose="02040502050405020303" pitchFamily="18" charset="0"/>
              </a:rPr>
              <a:t>немис</a:t>
            </a:r>
            <a:r>
              <a:rPr lang="ru-RU" sz="2600" dirty="0" smtClean="0">
                <a:latin typeface="Georgia" panose="02040502050405020303" pitchFamily="18" charset="0"/>
              </a:rPr>
              <a:t> </a:t>
            </a:r>
            <a:r>
              <a:rPr lang="ru-RU" sz="2600" dirty="0" err="1" smtClean="0">
                <a:latin typeface="Georgia" panose="02040502050405020303" pitchFamily="18" charset="0"/>
              </a:rPr>
              <a:t>инженери</a:t>
            </a:r>
            <a:r>
              <a:rPr lang="ru-RU" sz="2600" dirty="0" smtClean="0">
                <a:latin typeface="Georgia" panose="02040502050405020303" pitchFamily="18" charset="0"/>
              </a:rPr>
              <a:t> Кондрат </a:t>
            </a:r>
            <a:r>
              <a:rPr lang="ru-RU" sz="2600" dirty="0" err="1" smtClean="0">
                <a:latin typeface="Georgia" panose="02040502050405020303" pitchFamily="18" charset="0"/>
              </a:rPr>
              <a:t>Цузе</a:t>
            </a:r>
            <a:r>
              <a:rPr lang="ru-RU" sz="2600" dirty="0" smtClean="0">
                <a:latin typeface="Georgia" panose="02040502050405020303" pitchFamily="18" charset="0"/>
              </a:rPr>
              <a:t> </a:t>
            </a:r>
            <a:r>
              <a:rPr lang="ru-RU" sz="2600" dirty="0" err="1" smtClean="0">
                <a:latin typeface="Georgia" panose="02040502050405020303" pitchFamily="18" charset="0"/>
              </a:rPr>
              <a:t>томонидан</a:t>
            </a:r>
            <a:r>
              <a:rPr lang="ru-RU" sz="2600" dirty="0" smtClean="0">
                <a:latin typeface="Georgia" panose="02040502050405020303" pitchFamily="18" charset="0"/>
              </a:rPr>
              <a:t> аналитик машина </a:t>
            </a:r>
            <a:r>
              <a:rPr lang="ru-RU" sz="2600" dirty="0" err="1" smtClean="0">
                <a:latin typeface="Georgia" panose="02040502050405020303" pitchFamily="18" charset="0"/>
              </a:rPr>
              <a:t>яратилди</a:t>
            </a:r>
            <a:r>
              <a:rPr lang="ru-RU" sz="2600" dirty="0" smtClean="0">
                <a:latin typeface="Georgia" panose="02040502050405020303" pitchFamily="18" charset="0"/>
              </a:rPr>
              <a:t>. 1943 </a:t>
            </a:r>
            <a:r>
              <a:rPr lang="ru-RU" sz="2600" dirty="0" err="1" smtClean="0">
                <a:latin typeface="Georgia" panose="02040502050405020303" pitchFamily="18" charset="0"/>
              </a:rPr>
              <a:t>йилдан</a:t>
            </a:r>
            <a:r>
              <a:rPr lang="ru-RU" sz="2600" dirty="0" smtClean="0">
                <a:latin typeface="Georgia" panose="02040502050405020303" pitchFamily="18" charset="0"/>
              </a:rPr>
              <a:t> </a:t>
            </a:r>
            <a:r>
              <a:rPr lang="ru-RU" sz="2600" dirty="0" err="1" smtClean="0">
                <a:latin typeface="Georgia" panose="02040502050405020303" pitchFamily="18" charset="0"/>
              </a:rPr>
              <a:t>бошлаб</a:t>
            </a:r>
            <a:r>
              <a:rPr lang="ru-RU" sz="2600" dirty="0" smtClean="0">
                <a:latin typeface="Georgia" panose="02040502050405020303" pitchFamily="18" charset="0"/>
              </a:rPr>
              <a:t> </a:t>
            </a:r>
            <a:r>
              <a:rPr lang="ru-RU" sz="2600" dirty="0" err="1" smtClean="0">
                <a:latin typeface="Georgia" panose="02040502050405020303" pitchFamily="18" charset="0"/>
              </a:rPr>
              <a:t>эса</a:t>
            </a:r>
            <a:r>
              <a:rPr lang="ru-RU" sz="2600" dirty="0" smtClean="0">
                <a:latin typeface="Georgia" panose="02040502050405020303" pitchFamily="18" charset="0"/>
              </a:rPr>
              <a:t>  </a:t>
            </a:r>
            <a:r>
              <a:rPr lang="ru-RU" sz="2600" dirty="0" err="1" smtClean="0">
                <a:latin typeface="Georgia" panose="02040502050405020303" pitchFamily="18" charset="0"/>
              </a:rPr>
              <a:t>Америкалик</a:t>
            </a:r>
            <a:r>
              <a:rPr lang="ru-RU" sz="2600" dirty="0" smtClean="0">
                <a:latin typeface="Georgia" panose="02040502050405020303" pitchFamily="18" charset="0"/>
              </a:rPr>
              <a:t>  Джон  </a:t>
            </a:r>
            <a:r>
              <a:rPr lang="ru-RU" sz="2600" dirty="0" err="1" smtClean="0">
                <a:latin typeface="Georgia" panose="02040502050405020303" pitchFamily="18" charset="0"/>
              </a:rPr>
              <a:t>Мочли</a:t>
            </a:r>
            <a:r>
              <a:rPr lang="ru-RU" sz="2600" dirty="0" smtClean="0">
                <a:latin typeface="Georgia" panose="02040502050405020303" pitchFamily="18" charset="0"/>
              </a:rPr>
              <a:t> </a:t>
            </a:r>
            <a:r>
              <a:rPr lang="ru-RU" sz="2600" dirty="0" err="1" smtClean="0">
                <a:latin typeface="Georgia" panose="02040502050405020303" pitchFamily="18" charset="0"/>
              </a:rPr>
              <a:t>ва</a:t>
            </a:r>
            <a:r>
              <a:rPr lang="ru-RU" sz="2600" dirty="0" smtClean="0">
                <a:latin typeface="Georgia" panose="02040502050405020303" pitchFamily="18" charset="0"/>
              </a:rPr>
              <a:t> </a:t>
            </a:r>
            <a:r>
              <a:rPr lang="ru-RU" sz="2600" dirty="0" err="1" smtClean="0">
                <a:latin typeface="Georgia" panose="02040502050405020303" pitchFamily="18" charset="0"/>
              </a:rPr>
              <a:t>Преспера</a:t>
            </a:r>
            <a:r>
              <a:rPr lang="ru-RU" sz="2600" dirty="0" smtClean="0">
                <a:latin typeface="Georgia" panose="02040502050405020303" pitchFamily="18" charset="0"/>
              </a:rPr>
              <a:t> </a:t>
            </a:r>
            <a:r>
              <a:rPr lang="ru-RU" sz="2600" dirty="0" err="1" smtClean="0">
                <a:latin typeface="Georgia" panose="02040502050405020303" pitchFamily="18" charset="0"/>
              </a:rPr>
              <a:t>Экерта</a:t>
            </a:r>
            <a:r>
              <a:rPr lang="ru-RU" sz="2600" dirty="0" smtClean="0">
                <a:latin typeface="Georgia" panose="02040502050405020303" pitchFamily="18" charset="0"/>
              </a:rPr>
              <a:t> </a:t>
            </a:r>
            <a:r>
              <a:rPr lang="ru-RU" sz="2600" dirty="0" err="1" smtClean="0">
                <a:latin typeface="Georgia" panose="02040502050405020303" pitchFamily="18" charset="0"/>
              </a:rPr>
              <a:t>раҳбарликлари</a:t>
            </a:r>
            <a:r>
              <a:rPr lang="ru-RU" sz="2600" dirty="0" smtClean="0">
                <a:latin typeface="Georgia" panose="02040502050405020303" pitchFamily="18" charset="0"/>
              </a:rPr>
              <a:t> </a:t>
            </a:r>
            <a:r>
              <a:rPr lang="ru-RU" sz="2600" dirty="0" err="1" smtClean="0">
                <a:latin typeface="Georgia" panose="02040502050405020303" pitchFamily="18" charset="0"/>
              </a:rPr>
              <a:t>остида</a:t>
            </a:r>
            <a:r>
              <a:rPr lang="ru-RU" sz="2600" dirty="0" smtClean="0">
                <a:latin typeface="Georgia" panose="02040502050405020303" pitchFamily="18" charset="0"/>
              </a:rPr>
              <a:t> </a:t>
            </a:r>
            <a:r>
              <a:rPr lang="ru-RU" sz="2600" dirty="0" err="1" smtClean="0">
                <a:latin typeface="Georgia" panose="02040502050405020303" pitchFamily="18" charset="0"/>
              </a:rPr>
              <a:t>дастлабки</a:t>
            </a:r>
            <a:r>
              <a:rPr lang="ru-RU" sz="2600" dirty="0" smtClean="0">
                <a:latin typeface="Georgia" panose="02040502050405020303" pitchFamily="18" charset="0"/>
              </a:rPr>
              <a:t> электрон </a:t>
            </a:r>
            <a:r>
              <a:rPr lang="ru-RU" sz="2600" dirty="0" err="1" smtClean="0">
                <a:latin typeface="Georgia" panose="02040502050405020303" pitchFamily="18" charset="0"/>
              </a:rPr>
              <a:t>лампали</a:t>
            </a:r>
            <a:r>
              <a:rPr lang="ru-RU" sz="2600" dirty="0" smtClean="0">
                <a:latin typeface="Georgia" panose="02040502050405020303" pitchFamily="18" charset="0"/>
              </a:rPr>
              <a:t> </a:t>
            </a:r>
            <a:r>
              <a:rPr lang="ru-RU" sz="2600" dirty="0" err="1" smtClean="0">
                <a:latin typeface="Georgia" panose="02040502050405020303" pitchFamily="18" charset="0"/>
              </a:rPr>
              <a:t>машиналарнинг</a:t>
            </a:r>
            <a:r>
              <a:rPr lang="ru-RU" sz="2600" dirty="0" smtClean="0">
                <a:latin typeface="Georgia" panose="02040502050405020303" pitchFamily="18" charset="0"/>
              </a:rPr>
              <a:t> </a:t>
            </a:r>
            <a:r>
              <a:rPr lang="ru-RU" sz="2600" dirty="0" err="1" smtClean="0">
                <a:latin typeface="Georgia" panose="02040502050405020303" pitchFamily="18" charset="0"/>
              </a:rPr>
              <a:t>ихтиролари</a:t>
            </a:r>
            <a:r>
              <a:rPr lang="ru-RU" sz="2600" dirty="0" smtClean="0">
                <a:latin typeface="Georgia" panose="02040502050405020303" pitchFamily="18" charset="0"/>
              </a:rPr>
              <a:t> </a:t>
            </a:r>
            <a:r>
              <a:rPr lang="ru-RU" sz="2600" dirty="0" err="1" smtClean="0">
                <a:latin typeface="Georgia" panose="02040502050405020303" pitchFamily="18" charset="0"/>
              </a:rPr>
              <a:t>амалга</a:t>
            </a:r>
            <a:r>
              <a:rPr lang="ru-RU" sz="2600" dirty="0" smtClean="0">
                <a:latin typeface="Georgia" panose="02040502050405020303" pitchFamily="18" charset="0"/>
              </a:rPr>
              <a:t> </a:t>
            </a:r>
            <a:r>
              <a:rPr lang="ru-RU" sz="2600" dirty="0" err="1" smtClean="0">
                <a:latin typeface="Georgia" panose="02040502050405020303" pitchFamily="18" charset="0"/>
              </a:rPr>
              <a:t>оширила</a:t>
            </a:r>
            <a:r>
              <a:rPr lang="ru-RU" sz="2600" dirty="0" smtClean="0">
                <a:latin typeface="Georgia" panose="02040502050405020303" pitchFamily="18" charset="0"/>
              </a:rPr>
              <a:t> </a:t>
            </a:r>
            <a:r>
              <a:rPr lang="ru-RU" sz="2600" dirty="0" err="1" smtClean="0">
                <a:latin typeface="Georgia" panose="02040502050405020303" pitchFamily="18" charset="0"/>
              </a:rPr>
              <a:t>бошланди</a:t>
            </a:r>
            <a:r>
              <a:rPr lang="ru-RU" sz="2600" dirty="0" smtClean="0">
                <a:latin typeface="Georgia" panose="02040502050405020303" pitchFamily="18" charset="0"/>
              </a:rPr>
              <a:t>.</a:t>
            </a:r>
          </a:p>
          <a:p>
            <a:r>
              <a:rPr lang="ru-RU" sz="2600" dirty="0" err="1" smtClean="0">
                <a:latin typeface="Georgia" panose="02040502050405020303" pitchFamily="18" charset="0"/>
              </a:rPr>
              <a:t>Кейинроқ</a:t>
            </a:r>
            <a:r>
              <a:rPr lang="ru-RU" sz="2600" dirty="0" smtClean="0">
                <a:latin typeface="Georgia" panose="02040502050405020303" pitchFamily="18" charset="0"/>
              </a:rPr>
              <a:t> </a:t>
            </a:r>
            <a:r>
              <a:rPr lang="ru-RU" sz="2600" dirty="0" err="1" smtClean="0">
                <a:latin typeface="Georgia" panose="02040502050405020303" pitchFamily="18" charset="0"/>
              </a:rPr>
              <a:t>Мочли</a:t>
            </a:r>
            <a:r>
              <a:rPr lang="ru-RU" sz="2600" dirty="0" smtClean="0">
                <a:latin typeface="Georgia" panose="02040502050405020303" pitchFamily="18" charset="0"/>
              </a:rPr>
              <a:t> </a:t>
            </a:r>
            <a:r>
              <a:rPr lang="ru-RU" sz="2600" dirty="0" err="1" smtClean="0">
                <a:latin typeface="Georgia" panose="02040502050405020303" pitchFamily="18" charset="0"/>
              </a:rPr>
              <a:t>ва</a:t>
            </a:r>
            <a:r>
              <a:rPr lang="ru-RU" sz="2600" dirty="0" smtClean="0">
                <a:latin typeface="Georgia" panose="02040502050405020303" pitchFamily="18" charset="0"/>
              </a:rPr>
              <a:t> </a:t>
            </a:r>
            <a:r>
              <a:rPr lang="ru-RU" sz="2600" dirty="0" err="1" smtClean="0">
                <a:latin typeface="Georgia" panose="02040502050405020303" pitchFamily="18" charset="0"/>
              </a:rPr>
              <a:t>Экерта</a:t>
            </a:r>
            <a:r>
              <a:rPr lang="ru-RU" sz="2600" dirty="0" smtClean="0">
                <a:latin typeface="Georgia" panose="02040502050405020303" pitchFamily="18" charset="0"/>
              </a:rPr>
              <a:t> </a:t>
            </a:r>
            <a:r>
              <a:rPr lang="ru-RU" sz="2600" dirty="0" err="1" smtClean="0">
                <a:latin typeface="Georgia" panose="02040502050405020303" pitchFamily="18" charset="0"/>
              </a:rPr>
              <a:t>дастурни</a:t>
            </a:r>
            <a:r>
              <a:rPr lang="ru-RU" sz="2600" dirty="0" smtClean="0">
                <a:latin typeface="Georgia" panose="02040502050405020303" pitchFamily="18" charset="0"/>
              </a:rPr>
              <a:t> </a:t>
            </a:r>
            <a:r>
              <a:rPr lang="ru-RU" sz="2600" dirty="0" err="1" smtClean="0">
                <a:latin typeface="Georgia" panose="02040502050405020303" pitchFamily="18" charset="0"/>
              </a:rPr>
              <a:t>ўз</a:t>
            </a:r>
            <a:r>
              <a:rPr lang="ru-RU" sz="2600" dirty="0" smtClean="0">
                <a:latin typeface="Georgia" panose="02040502050405020303" pitchFamily="18" charset="0"/>
              </a:rPr>
              <a:t> </a:t>
            </a:r>
            <a:r>
              <a:rPr lang="ru-RU" sz="2600" dirty="0" err="1" smtClean="0">
                <a:latin typeface="Georgia" panose="02040502050405020303" pitchFamily="18" charset="0"/>
              </a:rPr>
              <a:t>хотирасида</a:t>
            </a:r>
            <a:r>
              <a:rPr lang="ru-RU" sz="2600" dirty="0" smtClean="0">
                <a:latin typeface="Georgia" panose="02040502050405020303" pitchFamily="18" charset="0"/>
              </a:rPr>
              <a:t> </a:t>
            </a:r>
            <a:r>
              <a:rPr lang="ru-RU" sz="2600" dirty="0" err="1" smtClean="0">
                <a:latin typeface="Georgia" panose="02040502050405020303" pitchFamily="18" charset="0"/>
              </a:rPr>
              <a:t>сақлайдиган</a:t>
            </a:r>
            <a:r>
              <a:rPr lang="ru-RU" sz="2600" dirty="0" smtClean="0">
                <a:latin typeface="Georgia" panose="02040502050405020303" pitchFamily="18" charset="0"/>
              </a:rPr>
              <a:t> </a:t>
            </a:r>
            <a:r>
              <a:rPr lang="ru-RU" sz="2600" dirty="0" err="1" smtClean="0">
                <a:latin typeface="Georgia" panose="02040502050405020303" pitchFamily="18" charset="0"/>
              </a:rPr>
              <a:t>янги</a:t>
            </a:r>
            <a:r>
              <a:rPr lang="ru-RU" sz="2600" dirty="0" smtClean="0">
                <a:latin typeface="Georgia" panose="02040502050405020303" pitchFamily="18" charset="0"/>
              </a:rPr>
              <a:t> </a:t>
            </a:r>
            <a:r>
              <a:rPr lang="ru-RU" sz="2600" dirty="0" err="1" smtClean="0">
                <a:latin typeface="Georgia" panose="02040502050405020303" pitchFamily="18" charset="0"/>
              </a:rPr>
              <a:t>машинанинг</a:t>
            </a:r>
            <a:r>
              <a:rPr lang="ru-RU" sz="2600" dirty="0" smtClean="0">
                <a:latin typeface="Georgia" panose="02040502050405020303" pitchFamily="18" charset="0"/>
              </a:rPr>
              <a:t> </a:t>
            </a:r>
            <a:r>
              <a:rPr lang="ru-RU" sz="2600" dirty="0" err="1" smtClean="0">
                <a:latin typeface="Georgia" panose="02040502050405020303" pitchFamily="18" charset="0"/>
              </a:rPr>
              <a:t>конструкцияси</a:t>
            </a:r>
            <a:r>
              <a:rPr lang="ru-RU" sz="2600" dirty="0" smtClean="0">
                <a:latin typeface="Georgia" panose="02040502050405020303" pitchFamily="18" charset="0"/>
              </a:rPr>
              <a:t> </a:t>
            </a:r>
            <a:r>
              <a:rPr lang="ru-RU" sz="2600" dirty="0" err="1" smtClean="0">
                <a:latin typeface="Georgia" panose="02040502050405020303" pitchFamily="18" charset="0"/>
              </a:rPr>
              <a:t>устида</a:t>
            </a:r>
            <a:r>
              <a:rPr lang="ru-RU" sz="2600" dirty="0" smtClean="0">
                <a:latin typeface="Georgia" panose="02040502050405020303" pitchFamily="18" charset="0"/>
              </a:rPr>
              <a:t> </a:t>
            </a:r>
            <a:r>
              <a:rPr lang="ru-RU" sz="2600" dirty="0" err="1" smtClean="0">
                <a:latin typeface="Georgia" panose="02040502050405020303" pitchFamily="18" charset="0"/>
              </a:rPr>
              <a:t>иш</a:t>
            </a:r>
            <a:r>
              <a:rPr lang="ru-RU" sz="2600" dirty="0" smtClean="0">
                <a:latin typeface="Georgia" panose="02040502050405020303" pitchFamily="18" charset="0"/>
              </a:rPr>
              <a:t> </a:t>
            </a:r>
            <a:r>
              <a:rPr lang="ru-RU" sz="2600" dirty="0" err="1" smtClean="0">
                <a:latin typeface="Georgia" panose="02040502050405020303" pitchFamily="18" charset="0"/>
              </a:rPr>
              <a:t>олиб</a:t>
            </a:r>
            <a:r>
              <a:rPr lang="ru-RU" sz="2600" dirty="0" smtClean="0">
                <a:latin typeface="Georgia" panose="02040502050405020303" pitchFamily="18" charset="0"/>
              </a:rPr>
              <a:t> </a:t>
            </a:r>
            <a:r>
              <a:rPr lang="ru-RU" sz="2600" dirty="0" err="1" smtClean="0">
                <a:latin typeface="Georgia" panose="02040502050405020303" pitchFamily="18" charset="0"/>
              </a:rPr>
              <a:t>бордилар</a:t>
            </a:r>
            <a:r>
              <a:rPr lang="ru-RU" sz="2600" dirty="0" smtClean="0">
                <a:latin typeface="Georgia" panose="02040502050405020303" pitchFamily="18" charset="0"/>
              </a:rPr>
              <a:t> </a:t>
            </a:r>
            <a:r>
              <a:rPr lang="ru-RU" sz="2600" dirty="0" err="1" smtClean="0">
                <a:latin typeface="Georgia" panose="02040502050405020303" pitchFamily="18" charset="0"/>
              </a:rPr>
              <a:t>ва</a:t>
            </a:r>
            <a:r>
              <a:rPr lang="ru-RU" sz="2600" dirty="0" smtClean="0">
                <a:latin typeface="Georgia" panose="02040502050405020303" pitchFamily="18" charset="0"/>
              </a:rPr>
              <a:t> </a:t>
            </a:r>
            <a:r>
              <a:rPr lang="ru-RU" sz="2600" dirty="0" err="1" smtClean="0">
                <a:latin typeface="Georgia" panose="02040502050405020303" pitchFamily="18" charset="0"/>
              </a:rPr>
              <a:t>бу</a:t>
            </a:r>
            <a:r>
              <a:rPr lang="ru-RU" sz="2600" dirty="0" smtClean="0">
                <a:latin typeface="Georgia" panose="02040502050405020303" pitchFamily="18" charset="0"/>
              </a:rPr>
              <a:t> </a:t>
            </a:r>
            <a:r>
              <a:rPr lang="ru-RU" sz="2600" dirty="0" err="1" smtClean="0">
                <a:latin typeface="Georgia" panose="02040502050405020303" pitchFamily="18" charset="0"/>
              </a:rPr>
              <a:t>ишга</a:t>
            </a:r>
            <a:r>
              <a:rPr lang="ru-RU" sz="2600" dirty="0" smtClean="0">
                <a:latin typeface="Georgia" panose="02040502050405020303" pitchFamily="18" charset="0"/>
              </a:rPr>
              <a:t> </a:t>
            </a:r>
            <a:r>
              <a:rPr lang="ru-RU" sz="2600" dirty="0" err="1" smtClean="0">
                <a:latin typeface="Georgia" panose="02040502050405020303" pitchFamily="18" charset="0"/>
              </a:rPr>
              <a:t>машҳур</a:t>
            </a:r>
            <a:r>
              <a:rPr lang="ru-RU" sz="2600" dirty="0" smtClean="0">
                <a:latin typeface="Georgia" panose="02040502050405020303" pitchFamily="18" charset="0"/>
              </a:rPr>
              <a:t> математик Жорж фон </a:t>
            </a:r>
            <a:r>
              <a:rPr lang="ru-RU" sz="2600" dirty="0" err="1" smtClean="0">
                <a:latin typeface="Georgia" panose="02040502050405020303" pitchFamily="18" charset="0"/>
              </a:rPr>
              <a:t>Нейманни</a:t>
            </a:r>
            <a:r>
              <a:rPr lang="ru-RU" sz="2600" dirty="0" smtClean="0">
                <a:latin typeface="Georgia" panose="02040502050405020303" pitchFamily="18" charset="0"/>
              </a:rPr>
              <a:t> </a:t>
            </a:r>
            <a:r>
              <a:rPr lang="ru-RU" sz="2600" dirty="0" err="1" smtClean="0">
                <a:latin typeface="Georgia" panose="02040502050405020303" pitchFamily="18" charset="0"/>
              </a:rPr>
              <a:t>ҳам</a:t>
            </a:r>
            <a:r>
              <a:rPr lang="ru-RU" sz="2600" dirty="0" smtClean="0">
                <a:latin typeface="Georgia" panose="02040502050405020303" pitchFamily="18" charset="0"/>
              </a:rPr>
              <a:t> </a:t>
            </a:r>
            <a:r>
              <a:rPr lang="ru-RU" sz="2600" dirty="0" err="1" smtClean="0">
                <a:latin typeface="Georgia" panose="02040502050405020303" pitchFamily="18" charset="0"/>
              </a:rPr>
              <a:t>ҳамкорликка</a:t>
            </a:r>
            <a:r>
              <a:rPr lang="ru-RU" sz="2600" dirty="0" smtClean="0">
                <a:latin typeface="Georgia" panose="02040502050405020303" pitchFamily="18" charset="0"/>
              </a:rPr>
              <a:t> </a:t>
            </a:r>
            <a:r>
              <a:rPr lang="ru-RU" sz="2600" dirty="0" err="1" smtClean="0">
                <a:latin typeface="Georgia" panose="02040502050405020303" pitchFamily="18" charset="0"/>
              </a:rPr>
              <a:t>чақирдилар</a:t>
            </a:r>
            <a:r>
              <a:rPr lang="ru-RU" sz="2600" dirty="0" smtClean="0">
                <a:latin typeface="Georgia" panose="02040502050405020303" pitchFamily="18" charset="0"/>
              </a:rPr>
              <a:t>.</a:t>
            </a:r>
          </a:p>
          <a:p>
            <a:r>
              <a:rPr lang="ru-RU" sz="2600" dirty="0" err="1">
                <a:latin typeface="Georgia" panose="02040502050405020303" pitchFamily="18" charset="0"/>
              </a:rPr>
              <a:t>Дастлабки</a:t>
            </a:r>
            <a:r>
              <a:rPr lang="ru-RU" sz="2600" dirty="0">
                <a:latin typeface="Georgia" panose="02040502050405020303" pitchFamily="18" charset="0"/>
              </a:rPr>
              <a:t> электрон </a:t>
            </a:r>
            <a:r>
              <a:rPr lang="ru-RU" sz="2600" dirty="0" err="1">
                <a:latin typeface="Georgia" panose="02040502050405020303" pitchFamily="18" charset="0"/>
              </a:rPr>
              <a:t>ҳисоблаш</a:t>
            </a:r>
            <a:r>
              <a:rPr lang="ru-RU" sz="2600" dirty="0">
                <a:latin typeface="Georgia" panose="02040502050405020303" pitchFamily="18" charset="0"/>
              </a:rPr>
              <a:t> </a:t>
            </a:r>
            <a:r>
              <a:rPr lang="ru-RU" sz="2600" dirty="0" err="1">
                <a:latin typeface="Georgia" panose="02040502050405020303" pitchFamily="18" charset="0"/>
              </a:rPr>
              <a:t>машинаси</a:t>
            </a:r>
            <a:r>
              <a:rPr lang="ru-RU" sz="2600" dirty="0">
                <a:latin typeface="Georgia" panose="02040502050405020303" pitchFamily="18" charset="0"/>
              </a:rPr>
              <a:t> (компьютер)ни </a:t>
            </a:r>
            <a:r>
              <a:rPr lang="ru-RU" sz="2600" dirty="0" err="1">
                <a:latin typeface="Georgia" panose="02040502050405020303" pitchFamily="18" charset="0"/>
              </a:rPr>
              <a:t>ясашга</a:t>
            </a:r>
            <a:r>
              <a:rPr lang="ru-RU" sz="2600" dirty="0">
                <a:latin typeface="Georgia" panose="02040502050405020303" pitchFamily="18" charset="0"/>
              </a:rPr>
              <a:t> </a:t>
            </a:r>
            <a:r>
              <a:rPr lang="ru-RU" sz="2600" dirty="0" err="1">
                <a:latin typeface="Georgia" panose="02040502050405020303" pitchFamily="18" charset="0"/>
              </a:rPr>
              <a:t>уриниш</a:t>
            </a:r>
            <a:r>
              <a:rPr lang="ru-RU" sz="2600" dirty="0">
                <a:latin typeface="Georgia" panose="02040502050405020303" pitchFamily="18" charset="0"/>
              </a:rPr>
              <a:t> 1937-1942 </a:t>
            </a:r>
            <a:r>
              <a:rPr lang="ru-RU" sz="2600" dirty="0" err="1">
                <a:latin typeface="Georgia" panose="02040502050405020303" pitchFamily="18" charset="0"/>
              </a:rPr>
              <a:t>йилларда</a:t>
            </a:r>
            <a:r>
              <a:rPr lang="ru-RU" sz="2600" dirty="0">
                <a:latin typeface="Georgia" panose="02040502050405020303" pitchFamily="18" charset="0"/>
              </a:rPr>
              <a:t> </a:t>
            </a:r>
            <a:r>
              <a:rPr lang="ru-RU" sz="2600" dirty="0" err="1" smtClean="0">
                <a:latin typeface="Georgia" panose="02040502050405020303" pitchFamily="18" charset="0"/>
              </a:rPr>
              <a:t>АҚШнинг</a:t>
            </a:r>
            <a:r>
              <a:rPr lang="ru-RU" sz="2600" dirty="0" smtClean="0">
                <a:latin typeface="Georgia" panose="02040502050405020303" pitchFamily="18" charset="0"/>
              </a:rPr>
              <a:t> </a:t>
            </a:r>
            <a:r>
              <a:rPr lang="ru-RU" sz="2600" dirty="0">
                <a:latin typeface="Georgia" panose="02040502050405020303" pitchFamily="18" charset="0"/>
              </a:rPr>
              <a:t>Айова </a:t>
            </a:r>
            <a:r>
              <a:rPr lang="ru-RU" sz="2600" dirty="0" err="1">
                <a:latin typeface="Georgia" panose="02040502050405020303" pitchFamily="18" charset="0"/>
              </a:rPr>
              <a:t>штати</a:t>
            </a:r>
            <a:r>
              <a:rPr lang="ru-RU" sz="2600" dirty="0">
                <a:latin typeface="Georgia" panose="02040502050405020303" pitchFamily="18" charset="0"/>
              </a:rPr>
              <a:t> </a:t>
            </a:r>
            <a:r>
              <a:rPr lang="ru-RU" sz="2600" dirty="0" err="1">
                <a:latin typeface="Georgia" panose="02040502050405020303" pitchFamily="18" charset="0"/>
              </a:rPr>
              <a:t>университетида</a:t>
            </a:r>
            <a:r>
              <a:rPr lang="ru-RU" sz="2600" dirty="0">
                <a:latin typeface="Georgia" panose="02040502050405020303" pitchFamily="18" charset="0"/>
              </a:rPr>
              <a:t> профессор </a:t>
            </a:r>
            <a:r>
              <a:rPr lang="ru-RU" sz="2600" dirty="0" err="1">
                <a:latin typeface="Georgia" panose="02040502050405020303" pitchFamily="18" charset="0"/>
              </a:rPr>
              <a:t>Жон</a:t>
            </a:r>
            <a:r>
              <a:rPr lang="ru-RU" sz="2600" dirty="0">
                <a:latin typeface="Georgia" panose="02040502050405020303" pitchFamily="18" charset="0"/>
              </a:rPr>
              <a:t> </a:t>
            </a:r>
            <a:r>
              <a:rPr lang="ru-RU" sz="2600" dirty="0" err="1">
                <a:latin typeface="Georgia" panose="02040502050405020303" pitchFamily="18" charset="0"/>
              </a:rPr>
              <a:t>Атанасов</a:t>
            </a:r>
            <a:r>
              <a:rPr lang="ru-RU" sz="2600" dirty="0">
                <a:latin typeface="Georgia" panose="02040502050405020303" pitchFamily="18" charset="0"/>
              </a:rPr>
              <a:t> </a:t>
            </a:r>
            <a:r>
              <a:rPr lang="ru-RU" sz="2600" dirty="0" err="1">
                <a:latin typeface="Georgia" panose="02040502050405020303" pitchFamily="18" charset="0"/>
              </a:rPr>
              <a:t>ва</a:t>
            </a:r>
            <a:r>
              <a:rPr lang="ru-RU" sz="2600" dirty="0">
                <a:latin typeface="Georgia" panose="02040502050405020303" pitchFamily="18" charset="0"/>
              </a:rPr>
              <a:t> аспирант Клиффорд Берри </a:t>
            </a:r>
            <a:r>
              <a:rPr lang="ru-RU" sz="2600" dirty="0" err="1">
                <a:latin typeface="Georgia" panose="02040502050405020303" pitchFamily="18" charset="0"/>
              </a:rPr>
              <a:t>томонидан</a:t>
            </a:r>
            <a:r>
              <a:rPr lang="ru-RU" sz="2600" dirty="0">
                <a:latin typeface="Georgia" panose="02040502050405020303" pitchFamily="18" charset="0"/>
              </a:rPr>
              <a:t> </a:t>
            </a:r>
            <a:r>
              <a:rPr lang="ru-RU" sz="2600" dirty="0" err="1">
                <a:latin typeface="Georgia" panose="02040502050405020303" pitchFamily="18" charset="0"/>
              </a:rPr>
              <a:t>амалга</a:t>
            </a:r>
            <a:r>
              <a:rPr lang="ru-RU" sz="2600" dirty="0">
                <a:latin typeface="Georgia" panose="02040502050405020303" pitchFamily="18" charset="0"/>
              </a:rPr>
              <a:t> </a:t>
            </a:r>
            <a:r>
              <a:rPr lang="ru-RU" sz="2600" dirty="0" err="1">
                <a:latin typeface="Georgia" panose="02040502050405020303" pitchFamily="18" charset="0"/>
              </a:rPr>
              <a:t>оширилди</a:t>
            </a:r>
            <a:r>
              <a:rPr lang="ru-RU" sz="2600" dirty="0">
                <a:latin typeface="Georgia" panose="02040502050405020303" pitchFamily="18" charset="0"/>
              </a:rPr>
              <a:t>. </a:t>
            </a:r>
          </a:p>
        </p:txBody>
      </p:sp>
    </p:spTree>
    <p:extLst>
      <p:ext uri="{BB962C8B-B14F-4D97-AF65-F5344CB8AC3E}">
        <p14:creationId xmlns:p14="http://schemas.microsoft.com/office/powerpoint/2010/main" val="35572471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89744" y="185941"/>
            <a:ext cx="11392525" cy="6205928"/>
          </a:xfrm>
        </p:spPr>
        <p:txBody>
          <a:bodyPr>
            <a:normAutofit/>
          </a:bodyPr>
          <a:lstStyle/>
          <a:p>
            <a:r>
              <a:rPr lang="ru-RU" sz="2400" dirty="0">
                <a:latin typeface="Palatino Linotype" panose="02040502050505030304" pitchFamily="18" charset="0"/>
              </a:rPr>
              <a:t>1943 </a:t>
            </a:r>
            <a:r>
              <a:rPr lang="ru-RU" sz="2400" dirty="0" err="1">
                <a:latin typeface="Palatino Linotype" panose="02040502050505030304" pitchFamily="18" charset="0"/>
              </a:rPr>
              <a:t>йили</a:t>
            </a:r>
            <a:r>
              <a:rPr lang="ru-RU" sz="2400" dirty="0">
                <a:latin typeface="Palatino Linotype" panose="02040502050505030304" pitchFamily="18" charset="0"/>
              </a:rPr>
              <a:t> </a:t>
            </a:r>
            <a:r>
              <a:rPr lang="ru-RU" sz="2400" dirty="0" err="1">
                <a:latin typeface="Palatino Linotype" panose="02040502050505030304" pitchFamily="18" charset="0"/>
              </a:rPr>
              <a:t>Говард</a:t>
            </a:r>
            <a:r>
              <a:rPr lang="ru-RU" sz="2400" dirty="0">
                <a:latin typeface="Palatino Linotype" panose="02040502050505030304" pitchFamily="18" charset="0"/>
              </a:rPr>
              <a:t> </a:t>
            </a:r>
            <a:r>
              <a:rPr lang="ru-RU" sz="2400" dirty="0" err="1">
                <a:latin typeface="Palatino Linotype" panose="02040502050505030304" pitchFamily="18" charset="0"/>
              </a:rPr>
              <a:t>Эйкен</a:t>
            </a:r>
            <a:r>
              <a:rPr lang="ru-RU" sz="2400" dirty="0">
                <a:latin typeface="Palatino Linotype" panose="02040502050505030304" pitchFamily="18" charset="0"/>
              </a:rPr>
              <a:t> </a:t>
            </a:r>
            <a:r>
              <a:rPr lang="ru-RU" sz="2400" dirty="0" err="1">
                <a:latin typeface="Palatino Linotype" panose="02040502050505030304" pitchFamily="18" charset="0"/>
              </a:rPr>
              <a:t>томонидан</a:t>
            </a:r>
            <a:r>
              <a:rPr lang="ru-RU" sz="2400" dirty="0">
                <a:latin typeface="Palatino Linotype" panose="02040502050505030304" pitchFamily="18" charset="0"/>
              </a:rPr>
              <a:t> </a:t>
            </a:r>
            <a:r>
              <a:rPr lang="ru-RU" sz="2400" dirty="0" smtClean="0">
                <a:latin typeface="Palatino Linotype" panose="02040502050505030304" pitchFamily="18" charset="0"/>
              </a:rPr>
              <a:t>А</a:t>
            </a:r>
            <a:r>
              <a:rPr lang="uz-Cyrl-UZ" sz="2400" dirty="0" smtClean="0">
                <a:latin typeface="Palatino Linotype" panose="02040502050505030304" pitchFamily="18" charset="0"/>
              </a:rPr>
              <a:t>Қ</a:t>
            </a:r>
            <a:r>
              <a:rPr lang="ru-RU" sz="2400" dirty="0" smtClean="0">
                <a:latin typeface="Palatino Linotype" panose="02040502050505030304" pitchFamily="18" charset="0"/>
              </a:rPr>
              <a:t>Ш </a:t>
            </a:r>
            <a:r>
              <a:rPr lang="ru-RU" sz="2400" dirty="0" err="1" smtClean="0">
                <a:latin typeface="Palatino Linotype" panose="02040502050505030304" pitchFamily="18" charset="0"/>
              </a:rPr>
              <a:t>ҳарбийлари</a:t>
            </a:r>
            <a:r>
              <a:rPr lang="ru-RU" sz="2400" dirty="0" smtClean="0">
                <a:latin typeface="Palatino Linotype" panose="02040502050505030304" pitchFamily="18" charset="0"/>
              </a:rPr>
              <a:t> </a:t>
            </a:r>
            <a:r>
              <a:rPr lang="ru-RU" sz="2400" dirty="0" err="1">
                <a:latin typeface="Palatino Linotype" panose="02040502050505030304" pitchFamily="18" charset="0"/>
              </a:rPr>
              <a:t>буюртмасига</a:t>
            </a:r>
            <a:r>
              <a:rPr lang="ru-RU" sz="2400" dirty="0">
                <a:latin typeface="Palatino Linotype" panose="02040502050505030304" pitchFamily="18" charset="0"/>
              </a:rPr>
              <a:t> </a:t>
            </a:r>
            <a:r>
              <a:rPr lang="ru-RU" sz="2400" dirty="0" err="1">
                <a:latin typeface="Palatino Linotype" panose="02040502050505030304" pitchFamily="18" charset="0"/>
              </a:rPr>
              <a:t>асосан</a:t>
            </a:r>
            <a:r>
              <a:rPr lang="ru-RU" sz="2400" dirty="0">
                <a:latin typeface="Palatino Linotype" panose="02040502050505030304" pitchFamily="18" charset="0"/>
              </a:rPr>
              <a:t> </a:t>
            </a:r>
            <a:r>
              <a:rPr lang="ru-RU" sz="2400" dirty="0" err="1" smtClean="0">
                <a:latin typeface="Palatino Linotype" panose="02040502050505030304" pitchFamily="18" charset="0"/>
              </a:rPr>
              <a:t>Ма</a:t>
            </a:r>
            <a:r>
              <a:rPr lang="en-US" sz="2400" dirty="0" err="1" smtClean="0">
                <a:latin typeface="Arial Rounded MT Bold" panose="020F0704030504030204" pitchFamily="34" charset="0"/>
              </a:rPr>
              <a:t>rk</a:t>
            </a:r>
            <a:r>
              <a:rPr lang="ru-RU" sz="2400" dirty="0" smtClean="0">
                <a:latin typeface="Palatino Linotype" panose="02040502050505030304" pitchFamily="18" charset="0"/>
              </a:rPr>
              <a:t> </a:t>
            </a:r>
            <a:r>
              <a:rPr lang="en-US" sz="2400" dirty="0" smtClean="0">
                <a:latin typeface="Arial Rounded MT Bold" panose="020F0704030504030204" pitchFamily="34" charset="0"/>
              </a:rPr>
              <a:t>I</a:t>
            </a:r>
            <a:r>
              <a:rPr lang="ru-RU" sz="2400" dirty="0" smtClean="0">
                <a:latin typeface="Palatino Linotype" panose="02040502050505030304" pitchFamily="18" charset="0"/>
              </a:rPr>
              <a:t> </a:t>
            </a:r>
            <a:r>
              <a:rPr lang="ru-RU" sz="2400" dirty="0" err="1">
                <a:latin typeface="Palatino Linotype" panose="02040502050505030304" pitchFamily="18" charset="0"/>
              </a:rPr>
              <a:t>номли</a:t>
            </a:r>
            <a:r>
              <a:rPr lang="ru-RU" sz="2400" dirty="0">
                <a:latin typeface="Palatino Linotype" panose="02040502050505030304" pitchFamily="18" charset="0"/>
              </a:rPr>
              <a:t> компьютер </a:t>
            </a:r>
            <a:r>
              <a:rPr lang="ru-RU" sz="2400" dirty="0" err="1">
                <a:latin typeface="Palatino Linotype" panose="02040502050505030304" pitchFamily="18" charset="0"/>
              </a:rPr>
              <a:t>яратилди</a:t>
            </a:r>
            <a:r>
              <a:rPr lang="ru-RU" sz="2400" dirty="0">
                <a:latin typeface="Palatino Linotype" panose="02040502050505030304" pitchFamily="18" charset="0"/>
              </a:rPr>
              <a:t> </a:t>
            </a:r>
            <a:r>
              <a:rPr lang="ru-RU" sz="2400" dirty="0" err="1">
                <a:latin typeface="Palatino Linotype" panose="02040502050505030304" pitchFamily="18" charset="0"/>
              </a:rPr>
              <a:t>ва</a:t>
            </a:r>
            <a:r>
              <a:rPr lang="ru-RU" sz="2400" dirty="0">
                <a:latin typeface="Palatino Linotype" panose="02040502050505030304" pitchFamily="18" charset="0"/>
              </a:rPr>
              <a:t> </a:t>
            </a:r>
            <a:r>
              <a:rPr lang="ru-RU" sz="2400" dirty="0" err="1">
                <a:latin typeface="Palatino Linotype" panose="02040502050505030304" pitchFamily="18" charset="0"/>
              </a:rPr>
              <a:t>ундан</a:t>
            </a:r>
            <a:r>
              <a:rPr lang="ru-RU" sz="2400" dirty="0">
                <a:latin typeface="Palatino Linotype" panose="02040502050505030304" pitchFamily="18" charset="0"/>
              </a:rPr>
              <a:t> </a:t>
            </a:r>
            <a:r>
              <a:rPr lang="ru-RU" sz="2400" dirty="0" err="1">
                <a:latin typeface="Palatino Linotype" panose="02040502050505030304" pitchFamily="18" charset="0"/>
              </a:rPr>
              <a:t>ҳарбий</a:t>
            </a:r>
            <a:r>
              <a:rPr lang="ru-RU" sz="2400" dirty="0">
                <a:latin typeface="Palatino Linotype" panose="02040502050505030304" pitchFamily="18" charset="0"/>
              </a:rPr>
              <a:t> </a:t>
            </a:r>
            <a:r>
              <a:rPr lang="ru-RU" sz="2400" dirty="0" err="1">
                <a:latin typeface="Palatino Linotype" panose="02040502050505030304" pitchFamily="18" charset="0"/>
              </a:rPr>
              <a:t>мақсадларда</a:t>
            </a:r>
            <a:r>
              <a:rPr lang="ru-RU" sz="2400" dirty="0">
                <a:latin typeface="Palatino Linotype" panose="02040502050505030304" pitchFamily="18" charset="0"/>
              </a:rPr>
              <a:t> </a:t>
            </a:r>
            <a:r>
              <a:rPr lang="ru-RU" sz="2400" dirty="0" err="1">
                <a:latin typeface="Palatino Linotype" panose="02040502050505030304" pitchFamily="18" charset="0"/>
              </a:rPr>
              <a:t>фойдаланила</a:t>
            </a:r>
            <a:r>
              <a:rPr lang="ru-RU" sz="2400" dirty="0">
                <a:latin typeface="Palatino Linotype" panose="02040502050505030304" pitchFamily="18" charset="0"/>
              </a:rPr>
              <a:t> </a:t>
            </a:r>
            <a:r>
              <a:rPr lang="ru-RU" sz="2400" dirty="0" err="1">
                <a:latin typeface="Palatino Linotype" panose="02040502050505030304" pitchFamily="18" charset="0"/>
              </a:rPr>
              <a:t>бошланди</a:t>
            </a:r>
            <a:r>
              <a:rPr lang="ru-RU" sz="2400" dirty="0">
                <a:latin typeface="Palatino Linotype" panose="02040502050505030304" pitchFamily="18" charset="0"/>
              </a:rPr>
              <a:t>.</a:t>
            </a:r>
          </a:p>
          <a:p>
            <a:r>
              <a:rPr lang="ru-RU" sz="2400" dirty="0">
                <a:latin typeface="Palatino Linotype" panose="02040502050505030304" pitchFamily="18" charset="0"/>
              </a:rPr>
              <a:t>Шу </a:t>
            </a:r>
            <a:r>
              <a:rPr lang="ru-RU" sz="2400" dirty="0" err="1">
                <a:latin typeface="Palatino Linotype" panose="02040502050505030304" pitchFamily="18" charset="0"/>
              </a:rPr>
              <a:t>йили</a:t>
            </a:r>
            <a:r>
              <a:rPr lang="ru-RU" sz="2400" dirty="0">
                <a:latin typeface="Palatino Linotype" panose="02040502050505030304" pitchFamily="18" charset="0"/>
              </a:rPr>
              <a:t> </a:t>
            </a:r>
            <a:r>
              <a:rPr lang="ru-RU" sz="2400" dirty="0" err="1">
                <a:latin typeface="Palatino Linotype" panose="02040502050505030304" pitchFamily="18" charset="0"/>
              </a:rPr>
              <a:t>Жон</a:t>
            </a:r>
            <a:r>
              <a:rPr lang="ru-RU" sz="2400" dirty="0">
                <a:latin typeface="Palatino Linotype" panose="02040502050505030304" pitchFamily="18" charset="0"/>
              </a:rPr>
              <a:t> </a:t>
            </a:r>
            <a:r>
              <a:rPr lang="ru-RU" sz="2400" dirty="0" err="1">
                <a:latin typeface="Palatino Linotype" panose="02040502050505030304" pitchFamily="18" charset="0"/>
              </a:rPr>
              <a:t>Мочли</a:t>
            </a:r>
            <a:r>
              <a:rPr lang="ru-RU" sz="2400" dirty="0">
                <a:latin typeface="Palatino Linotype" panose="02040502050505030304" pitchFamily="18" charset="0"/>
              </a:rPr>
              <a:t> </a:t>
            </a:r>
            <a:r>
              <a:rPr lang="ru-RU" sz="2400" dirty="0" err="1">
                <a:latin typeface="Palatino Linotype" panose="02040502050505030304" pitchFamily="18" charset="0"/>
              </a:rPr>
              <a:t>ва</a:t>
            </a:r>
            <a:r>
              <a:rPr lang="ru-RU" sz="2400" dirty="0">
                <a:latin typeface="Palatino Linotype" panose="02040502050505030304" pitchFamily="18" charset="0"/>
              </a:rPr>
              <a:t> </a:t>
            </a:r>
            <a:r>
              <a:rPr lang="ru-RU" sz="2400" dirty="0" err="1">
                <a:latin typeface="Palatino Linotype" panose="02040502050505030304" pitchFamily="18" charset="0"/>
              </a:rPr>
              <a:t>Преспер</a:t>
            </a:r>
            <a:r>
              <a:rPr lang="ru-RU" sz="2400" dirty="0">
                <a:latin typeface="Palatino Linotype" panose="02040502050505030304" pitchFamily="18" charset="0"/>
              </a:rPr>
              <a:t> </a:t>
            </a:r>
            <a:r>
              <a:rPr lang="ru-RU" sz="2400" dirty="0" err="1">
                <a:latin typeface="Palatino Linotype" panose="02040502050505030304" pitchFamily="18" charset="0"/>
              </a:rPr>
              <a:t>Эккерт</a:t>
            </a:r>
            <a:r>
              <a:rPr lang="ru-RU" sz="2400" dirty="0">
                <a:latin typeface="Palatino Linotype" panose="02040502050505030304" pitchFamily="18" charset="0"/>
              </a:rPr>
              <a:t> </a:t>
            </a:r>
            <a:r>
              <a:rPr lang="ru-RU" sz="2400" dirty="0" err="1">
                <a:latin typeface="Palatino Linotype" panose="02040502050505030304" pitchFamily="18" charset="0"/>
              </a:rPr>
              <a:t>томонидан</a:t>
            </a:r>
            <a:r>
              <a:rPr lang="ru-RU" sz="2400" dirty="0">
                <a:latin typeface="Palatino Linotype" panose="02040502050505030304" pitchFamily="18" charset="0"/>
              </a:rPr>
              <a:t> </a:t>
            </a:r>
            <a:r>
              <a:rPr lang="en-US" sz="2400" dirty="0">
                <a:latin typeface="Arial Rounded MT Bold" panose="020F0704030504030204" pitchFamily="34" charset="0"/>
              </a:rPr>
              <a:t>ENIA</a:t>
            </a:r>
            <a:r>
              <a:rPr lang="ru-RU" sz="2400" dirty="0">
                <a:latin typeface="Palatino Linotype" panose="02040502050505030304" pitchFamily="18" charset="0"/>
              </a:rPr>
              <a:t>С (</a:t>
            </a:r>
            <a:r>
              <a:rPr lang="en-US" sz="2400" dirty="0" err="1">
                <a:latin typeface="Arial Rounded MT Bold" panose="020F0704030504030204" pitchFamily="34" charset="0"/>
              </a:rPr>
              <a:t>Electronical</a:t>
            </a:r>
            <a:r>
              <a:rPr lang="en-US" sz="2400" dirty="0">
                <a:latin typeface="Arial Rounded MT Bold" panose="020F0704030504030204" pitchFamily="34" charset="0"/>
              </a:rPr>
              <a:t> </a:t>
            </a:r>
            <a:r>
              <a:rPr lang="en-US" sz="2400" dirty="0" smtClean="0">
                <a:latin typeface="Arial Rounded MT Bold" panose="020F0704030504030204" pitchFamily="34" charset="0"/>
              </a:rPr>
              <a:t>Numerical </a:t>
            </a:r>
            <a:r>
              <a:rPr lang="en-US" sz="2400" dirty="0">
                <a:latin typeface="Arial Rounded MT Bold" panose="020F0704030504030204" pitchFamily="34" charset="0"/>
              </a:rPr>
              <a:t>Integrator and Calculator</a:t>
            </a:r>
            <a:r>
              <a:rPr lang="ru-RU" sz="2400" dirty="0">
                <a:latin typeface="Palatino Linotype" panose="02040502050505030304" pitchFamily="18" charset="0"/>
              </a:rPr>
              <a:t> - электрон </a:t>
            </a:r>
            <a:r>
              <a:rPr lang="ru-RU" sz="2400" dirty="0" err="1">
                <a:latin typeface="Palatino Linotype" panose="02040502050505030304" pitchFamily="18" charset="0"/>
              </a:rPr>
              <a:t>рақамли</a:t>
            </a:r>
            <a:r>
              <a:rPr lang="ru-RU" sz="2400" dirty="0">
                <a:latin typeface="Palatino Linotype" panose="02040502050505030304" pitchFamily="18" charset="0"/>
              </a:rPr>
              <a:t> </a:t>
            </a:r>
            <a:r>
              <a:rPr lang="ru-RU" sz="2400" dirty="0" err="1">
                <a:latin typeface="Palatino Linotype" panose="02040502050505030304" pitchFamily="18" charset="0"/>
              </a:rPr>
              <a:t>жамлагич</a:t>
            </a:r>
            <a:r>
              <a:rPr lang="ru-RU" sz="2400" dirty="0">
                <a:latin typeface="Palatino Linotype" panose="02040502050505030304" pitchFamily="18" charset="0"/>
              </a:rPr>
              <a:t> </a:t>
            </a:r>
            <a:r>
              <a:rPr lang="ru-RU" sz="2400" dirty="0" err="1">
                <a:latin typeface="Palatino Linotype" panose="02040502050505030304" pitchFamily="18" charset="0"/>
              </a:rPr>
              <a:t>ва</a:t>
            </a:r>
            <a:r>
              <a:rPr lang="ru-RU" sz="2400" dirty="0">
                <a:latin typeface="Palatino Linotype" panose="02040502050505030304" pitchFamily="18" charset="0"/>
              </a:rPr>
              <a:t> </a:t>
            </a:r>
            <a:r>
              <a:rPr lang="ru-RU" sz="2400" dirty="0" err="1">
                <a:latin typeface="Palatino Linotype" panose="02040502050505030304" pitchFamily="18" charset="0"/>
              </a:rPr>
              <a:t>хисоблагич</a:t>
            </a:r>
            <a:r>
              <a:rPr lang="ru-RU" sz="2400" dirty="0">
                <a:latin typeface="Palatino Linotype" panose="02040502050505030304" pitchFamily="18" charset="0"/>
              </a:rPr>
              <a:t>) </a:t>
            </a:r>
            <a:r>
              <a:rPr lang="ru-RU" sz="2400" dirty="0" err="1">
                <a:latin typeface="Palatino Linotype" panose="02040502050505030304" pitchFamily="18" charset="0"/>
              </a:rPr>
              <a:t>деб</a:t>
            </a:r>
            <a:r>
              <a:rPr lang="ru-RU" sz="2400" dirty="0">
                <a:latin typeface="Palatino Linotype" panose="02040502050505030304" pitchFamily="18" charset="0"/>
              </a:rPr>
              <a:t> </a:t>
            </a:r>
            <a:r>
              <a:rPr lang="ru-RU" sz="2400" dirty="0" err="1">
                <a:latin typeface="Palatino Linotype" panose="02040502050505030304" pitchFamily="18" charset="0"/>
              </a:rPr>
              <a:t>номланган</a:t>
            </a:r>
            <a:r>
              <a:rPr lang="ru-RU" sz="2400" dirty="0">
                <a:latin typeface="Palatino Linotype" panose="02040502050505030304" pitchFamily="18" charset="0"/>
              </a:rPr>
              <a:t> компьютер </a:t>
            </a:r>
            <a:r>
              <a:rPr lang="ru-RU" sz="2400" dirty="0" err="1">
                <a:latin typeface="Palatino Linotype" panose="02040502050505030304" pitchFamily="18" charset="0"/>
              </a:rPr>
              <a:t>яратиш</a:t>
            </a:r>
            <a:r>
              <a:rPr lang="ru-RU" sz="2400" dirty="0">
                <a:latin typeface="Palatino Linotype" panose="02040502050505030304" pitchFamily="18" charset="0"/>
              </a:rPr>
              <a:t> </a:t>
            </a:r>
            <a:r>
              <a:rPr lang="ru-RU" sz="2400" dirty="0" err="1">
                <a:latin typeface="Palatino Linotype" panose="02040502050505030304" pitchFamily="18" charset="0"/>
              </a:rPr>
              <a:t>ишлари</a:t>
            </a:r>
            <a:r>
              <a:rPr lang="ru-RU" sz="2400" dirty="0">
                <a:latin typeface="Palatino Linotype" panose="02040502050505030304" pitchFamily="18" charset="0"/>
              </a:rPr>
              <a:t> </a:t>
            </a:r>
            <a:r>
              <a:rPr lang="ru-RU" sz="2400" dirty="0" err="1">
                <a:latin typeface="Palatino Linotype" panose="02040502050505030304" pitchFamily="18" charset="0"/>
              </a:rPr>
              <a:t>бошлаб</a:t>
            </a:r>
            <a:r>
              <a:rPr lang="ru-RU" sz="2400" dirty="0">
                <a:latin typeface="Palatino Linotype" panose="02040502050505030304" pitchFamily="18" charset="0"/>
              </a:rPr>
              <a:t> </a:t>
            </a:r>
            <a:r>
              <a:rPr lang="ru-RU" sz="2400" dirty="0" err="1">
                <a:latin typeface="Palatino Linotype" panose="02040502050505030304" pitchFamily="18" charset="0"/>
              </a:rPr>
              <a:t>юборилди</a:t>
            </a:r>
            <a:r>
              <a:rPr lang="ru-RU" sz="2400" dirty="0">
                <a:latin typeface="Palatino Linotype" panose="02040502050505030304" pitchFamily="18" charset="0"/>
              </a:rPr>
              <a:t> </a:t>
            </a:r>
            <a:r>
              <a:rPr lang="ru-RU" sz="2400" dirty="0" err="1">
                <a:latin typeface="Palatino Linotype" panose="02040502050505030304" pitchFamily="18" charset="0"/>
              </a:rPr>
              <a:t>ва</a:t>
            </a:r>
            <a:r>
              <a:rPr lang="ru-RU" sz="2400" dirty="0">
                <a:latin typeface="Palatino Linotype" panose="02040502050505030304" pitchFamily="18" charset="0"/>
              </a:rPr>
              <a:t> 1945 </a:t>
            </a:r>
            <a:r>
              <a:rPr lang="ru-RU" sz="2400" dirty="0" err="1">
                <a:latin typeface="Palatino Linotype" panose="02040502050505030304" pitchFamily="18" charset="0"/>
              </a:rPr>
              <a:t>йил</a:t>
            </a:r>
            <a:r>
              <a:rPr lang="ru-RU" sz="2400" dirty="0">
                <a:latin typeface="Palatino Linotype" panose="02040502050505030304" pitchFamily="18" charset="0"/>
              </a:rPr>
              <a:t> </a:t>
            </a:r>
            <a:r>
              <a:rPr lang="ru-RU" sz="2400" dirty="0" err="1">
                <a:latin typeface="Palatino Linotype" panose="02040502050505030304" pitchFamily="18" charset="0"/>
              </a:rPr>
              <a:t>бу</a:t>
            </a:r>
            <a:r>
              <a:rPr lang="ru-RU" sz="2400" dirty="0">
                <a:latin typeface="Palatino Linotype" panose="02040502050505030304" pitchFamily="18" charset="0"/>
              </a:rPr>
              <a:t> компьютер </a:t>
            </a:r>
            <a:r>
              <a:rPr lang="ru-RU" sz="2400" dirty="0" err="1">
                <a:latin typeface="Palatino Linotype" panose="02040502050505030304" pitchFamily="18" charset="0"/>
              </a:rPr>
              <a:t>ишга</a:t>
            </a:r>
            <a:r>
              <a:rPr lang="ru-RU" sz="2400" dirty="0">
                <a:latin typeface="Palatino Linotype" panose="02040502050505030304" pitchFamily="18" charset="0"/>
              </a:rPr>
              <a:t> </a:t>
            </a:r>
            <a:r>
              <a:rPr lang="ru-RU" sz="2400" dirty="0" err="1" smtClean="0">
                <a:latin typeface="Palatino Linotype" panose="02040502050505030304" pitchFamily="18" charset="0"/>
              </a:rPr>
              <a:t>туширилди</a:t>
            </a:r>
            <a:r>
              <a:rPr lang="ru-RU" sz="2400" dirty="0" smtClean="0">
                <a:latin typeface="Palatino Linotype" panose="02040502050505030304" pitchFamily="18" charset="0"/>
              </a:rPr>
              <a:t>.</a:t>
            </a:r>
          </a:p>
          <a:p>
            <a:endParaRPr lang="ru-RU" sz="2400" dirty="0">
              <a:latin typeface="Palatino Linotype" panose="02040502050505030304" pitchFamily="18" charset="0"/>
            </a:endParaRPr>
          </a:p>
        </p:txBody>
      </p:sp>
      <p:pic>
        <p:nvPicPr>
          <p:cNvPr id="4" name="Рисунок 3"/>
          <p:cNvPicPr>
            <a:picLocks noChangeAspect="1"/>
          </p:cNvPicPr>
          <p:nvPr/>
        </p:nvPicPr>
        <p:blipFill>
          <a:blip r:embed="rId2"/>
          <a:stretch>
            <a:fillRect/>
          </a:stretch>
        </p:blipFill>
        <p:spPr>
          <a:xfrm>
            <a:off x="4030796" y="3064052"/>
            <a:ext cx="4153834" cy="3261529"/>
          </a:xfrm>
          <a:prstGeom prst="rect">
            <a:avLst/>
          </a:prstGeom>
        </p:spPr>
      </p:pic>
    </p:spTree>
    <p:extLst>
      <p:ext uri="{BB962C8B-B14F-4D97-AF65-F5344CB8AC3E}">
        <p14:creationId xmlns:p14="http://schemas.microsoft.com/office/powerpoint/2010/main" val="175865949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48456" y="356588"/>
            <a:ext cx="11258862" cy="6014231"/>
          </a:xfrm>
        </p:spPr>
        <p:txBody>
          <a:bodyPr>
            <a:normAutofit/>
          </a:bodyPr>
          <a:lstStyle/>
          <a:p>
            <a:r>
              <a:rPr lang="ru-RU" sz="2400" dirty="0">
                <a:cs typeface="Aharoni" panose="02010803020104030203" pitchFamily="2" charset="-79"/>
              </a:rPr>
              <a:t>1955 </a:t>
            </a:r>
            <a:r>
              <a:rPr lang="ru-RU" sz="2400" dirty="0" err="1">
                <a:cs typeface="Aharoni" panose="02010803020104030203" pitchFamily="2" charset="-79"/>
              </a:rPr>
              <a:t>йилда</a:t>
            </a:r>
            <a:r>
              <a:rPr lang="ru-RU" sz="2400" dirty="0">
                <a:cs typeface="Aharoni" panose="02010803020104030203" pitchFamily="2" charset="-79"/>
              </a:rPr>
              <a:t> </a:t>
            </a:r>
            <a:r>
              <a:rPr lang="en-US" sz="2400" dirty="0">
                <a:latin typeface="Aharoni" panose="02010803020104030203" pitchFamily="2" charset="-79"/>
                <a:cs typeface="Aharoni" panose="02010803020104030203" pitchFamily="2" charset="-79"/>
              </a:rPr>
              <a:t>Bell </a:t>
            </a:r>
            <a:r>
              <a:rPr lang="ru-RU" sz="2400" dirty="0" err="1">
                <a:cs typeface="Aharoni" panose="02010803020104030203" pitchFamily="2" charset="-79"/>
              </a:rPr>
              <a:t>компаниясининг</a:t>
            </a:r>
            <a:r>
              <a:rPr lang="ru-RU" sz="2400" dirty="0">
                <a:cs typeface="Aharoni" panose="02010803020104030203" pitchFamily="2" charset="-79"/>
              </a:rPr>
              <a:t> </a:t>
            </a:r>
            <a:r>
              <a:rPr lang="ru-RU" sz="2400" dirty="0" err="1">
                <a:cs typeface="Aharoni" panose="02010803020104030203" pitchFamily="2" charset="-79"/>
              </a:rPr>
              <a:t>илмий</a:t>
            </a:r>
            <a:r>
              <a:rPr lang="ru-RU" sz="2400" dirty="0">
                <a:cs typeface="Aharoni" panose="02010803020104030203" pitchFamily="2" charset="-79"/>
              </a:rPr>
              <a:t> </a:t>
            </a:r>
            <a:r>
              <a:rPr lang="ru-RU" sz="2400" dirty="0" err="1">
                <a:cs typeface="Aharoni" panose="02010803020104030203" pitchFamily="2" charset="-79"/>
              </a:rPr>
              <a:t>изланишлар</a:t>
            </a:r>
            <a:r>
              <a:rPr lang="ru-RU" sz="2400" dirty="0">
                <a:cs typeface="Aharoni" panose="02010803020104030203" pitchFamily="2" charset="-79"/>
              </a:rPr>
              <a:t> </a:t>
            </a:r>
            <a:r>
              <a:rPr lang="ru-RU" sz="2400" dirty="0" err="1">
                <a:cs typeface="Aharoni" panose="02010803020104030203" pitchFamily="2" charset="-79"/>
              </a:rPr>
              <a:t>билан</a:t>
            </a:r>
            <a:r>
              <a:rPr lang="ru-RU" sz="2400" dirty="0">
                <a:cs typeface="Aharoni" panose="02010803020104030203" pitchFamily="2" charset="-79"/>
              </a:rPr>
              <a:t> </a:t>
            </a:r>
            <a:r>
              <a:rPr lang="ru-RU" sz="2400" dirty="0" err="1">
                <a:cs typeface="Aharoni" panose="02010803020104030203" pitchFamily="2" charset="-79"/>
              </a:rPr>
              <a:t>шугулланувчи</a:t>
            </a:r>
            <a:r>
              <a:rPr lang="ru-RU" sz="2400" dirty="0">
                <a:cs typeface="Aharoni" panose="02010803020104030203" pitchFamily="2" charset="-79"/>
              </a:rPr>
              <a:t> </a:t>
            </a:r>
            <a:r>
              <a:rPr lang="en-US" sz="2400" dirty="0">
                <a:latin typeface="Aharoni" panose="02010803020104030203" pitchFamily="2" charset="-79"/>
                <a:cs typeface="Aharoni" panose="02010803020104030203" pitchFamily="2" charset="-79"/>
              </a:rPr>
              <a:t>Bell Laboratories </a:t>
            </a:r>
            <a:r>
              <a:rPr lang="ru-RU" sz="2400" dirty="0" err="1">
                <a:cs typeface="Aharoni" panose="02010803020104030203" pitchFamily="2" charset="-79"/>
              </a:rPr>
              <a:t>фирмаси</a:t>
            </a:r>
            <a:r>
              <a:rPr lang="ru-RU" sz="2400" dirty="0">
                <a:cs typeface="Aharoni" panose="02010803020104030203" pitchFamily="2" charset="-79"/>
              </a:rPr>
              <a:t> </a:t>
            </a:r>
            <a:r>
              <a:rPr lang="ru-RU" sz="2400" dirty="0" err="1">
                <a:cs typeface="Aharoni" panose="02010803020104030203" pitchFamily="2" charset="-79"/>
              </a:rPr>
              <a:t>томонидан</a:t>
            </a:r>
            <a:r>
              <a:rPr lang="ru-RU" sz="2400" dirty="0">
                <a:cs typeface="Aharoni" panose="02010803020104030203" pitchFamily="2" charset="-79"/>
              </a:rPr>
              <a:t> </a:t>
            </a:r>
            <a:r>
              <a:rPr lang="ru-RU" sz="2400" dirty="0" err="1">
                <a:cs typeface="Aharoni" panose="02010803020104030203" pitchFamily="2" charset="-79"/>
              </a:rPr>
              <a:t>тулиқ</a:t>
            </a:r>
            <a:r>
              <a:rPr lang="ru-RU" sz="2400" dirty="0">
                <a:cs typeface="Aharoni" panose="02010803020104030203" pitchFamily="2" charset="-79"/>
              </a:rPr>
              <a:t> ярим </a:t>
            </a:r>
            <a:r>
              <a:rPr lang="ru-RU" sz="2400" dirty="0" err="1">
                <a:cs typeface="Aharoni" panose="02010803020104030203" pitchFamily="2" charset="-79"/>
              </a:rPr>
              <a:t>утказгичлардан</a:t>
            </a:r>
            <a:r>
              <a:rPr lang="ru-RU" sz="2400" dirty="0">
                <a:cs typeface="Aharoni" panose="02010803020104030203" pitchFamily="2" charset="-79"/>
              </a:rPr>
              <a:t> </a:t>
            </a:r>
            <a:r>
              <a:rPr lang="ru-RU" sz="2400" dirty="0" err="1">
                <a:cs typeface="Aharoni" panose="02010803020104030203" pitchFamily="2" charset="-79"/>
              </a:rPr>
              <a:t>иборат</a:t>
            </a:r>
            <a:r>
              <a:rPr lang="ru-RU" sz="2400" dirty="0">
                <a:cs typeface="Aharoni" panose="02010803020104030203" pitchFamily="2" charset="-79"/>
              </a:rPr>
              <a:t> </a:t>
            </a:r>
            <a:r>
              <a:rPr lang="en-US" sz="2400" dirty="0">
                <a:latin typeface="Aharoni" panose="02010803020104030203" pitchFamily="2" charset="-79"/>
                <a:cs typeface="Aharoni" panose="02010803020104030203" pitchFamily="2" charset="-79"/>
              </a:rPr>
              <a:t>TRADIC </a:t>
            </a:r>
            <a:r>
              <a:rPr lang="ru-RU" sz="2400" dirty="0" err="1">
                <a:cs typeface="Aharoni" panose="02010803020104030203" pitchFamily="2" charset="-79"/>
              </a:rPr>
              <a:t>деб</a:t>
            </a:r>
            <a:r>
              <a:rPr lang="ru-RU" sz="2400" dirty="0">
                <a:cs typeface="Aharoni" panose="02010803020104030203" pitchFamily="2" charset="-79"/>
              </a:rPr>
              <a:t> </a:t>
            </a:r>
            <a:r>
              <a:rPr lang="ru-RU" sz="2400" dirty="0" err="1">
                <a:cs typeface="Aharoni" panose="02010803020104030203" pitchFamily="2" charset="-79"/>
              </a:rPr>
              <a:t>номланган</a:t>
            </a:r>
            <a:r>
              <a:rPr lang="ru-RU" sz="2400" dirty="0">
                <a:cs typeface="Aharoni" panose="02010803020104030203" pitchFamily="2" charset="-79"/>
              </a:rPr>
              <a:t> </a:t>
            </a:r>
            <a:r>
              <a:rPr lang="ru-RU" sz="2400" dirty="0" err="1">
                <a:cs typeface="Aharoni" panose="02010803020104030203" pitchFamily="2" charset="-79"/>
              </a:rPr>
              <a:t>хисоблаш</a:t>
            </a:r>
            <a:r>
              <a:rPr lang="ru-RU" sz="2400" dirty="0">
                <a:cs typeface="Aharoni" panose="02010803020104030203" pitchFamily="2" charset="-79"/>
              </a:rPr>
              <a:t> </a:t>
            </a:r>
            <a:r>
              <a:rPr lang="ru-RU" sz="2400" dirty="0" err="1">
                <a:cs typeface="Aharoni" panose="02010803020104030203" pitchFamily="2" charset="-79"/>
              </a:rPr>
              <a:t>машинасини</a:t>
            </a:r>
            <a:r>
              <a:rPr lang="ru-RU" sz="2400" dirty="0">
                <a:cs typeface="Aharoni" panose="02010803020104030203" pitchFamily="2" charset="-79"/>
              </a:rPr>
              <a:t> </a:t>
            </a:r>
            <a:r>
              <a:rPr lang="ru-RU" sz="2400" dirty="0" err="1">
                <a:cs typeface="Aharoni" panose="02010803020104030203" pitchFamily="2" charset="-79"/>
              </a:rPr>
              <a:t>яратилди</a:t>
            </a:r>
            <a:r>
              <a:rPr lang="ru-RU" sz="2400" dirty="0" smtClean="0">
                <a:cs typeface="Aharoni" panose="02010803020104030203" pitchFamily="2" charset="-79"/>
              </a:rPr>
              <a:t>. </a:t>
            </a:r>
            <a:r>
              <a:rPr lang="ru-RU" sz="2400" dirty="0" err="1">
                <a:cs typeface="Aharoni" panose="02010803020104030203" pitchFamily="2" charset="-79"/>
              </a:rPr>
              <a:t>Иккинчи</a:t>
            </a:r>
            <a:r>
              <a:rPr lang="ru-RU" sz="2400" dirty="0">
                <a:cs typeface="Aharoni" panose="02010803020104030203" pitchFamily="2" charset="-79"/>
              </a:rPr>
              <a:t> </a:t>
            </a:r>
            <a:r>
              <a:rPr lang="ru-RU" sz="2400" dirty="0" err="1">
                <a:cs typeface="Aharoni" panose="02010803020104030203" pitchFamily="2" charset="-79"/>
              </a:rPr>
              <a:t>авлодга</a:t>
            </a:r>
            <a:r>
              <a:rPr lang="ru-RU" sz="2400" dirty="0">
                <a:cs typeface="Aharoni" panose="02010803020104030203" pitchFamily="2" charset="-79"/>
              </a:rPr>
              <a:t> </a:t>
            </a:r>
            <a:r>
              <a:rPr lang="ru-RU" sz="2400" dirty="0" err="1">
                <a:cs typeface="Aharoni" panose="02010803020104030203" pitchFamily="2" charset="-79"/>
              </a:rPr>
              <a:t>тегишли</a:t>
            </a:r>
            <a:r>
              <a:rPr lang="ru-RU" sz="2400" dirty="0">
                <a:cs typeface="Aharoni" panose="02010803020104030203" pitchFamily="2" charset="-79"/>
              </a:rPr>
              <a:t> </a:t>
            </a:r>
            <a:r>
              <a:rPr lang="ru-RU" sz="2400" dirty="0" err="1">
                <a:cs typeface="Aharoni" panose="02010803020104030203" pitchFamily="2" charset="-79"/>
              </a:rPr>
              <a:t>машиналардан</a:t>
            </a:r>
            <a:r>
              <a:rPr lang="ru-RU" sz="2400" dirty="0">
                <a:cs typeface="Aharoni" panose="02010803020104030203" pitchFamily="2" charset="-79"/>
              </a:rPr>
              <a:t> </a:t>
            </a:r>
            <a:r>
              <a:rPr lang="ru-RU" sz="2400" dirty="0" err="1">
                <a:cs typeface="Aharoni" panose="02010803020104030203" pitchFamily="2" charset="-79"/>
              </a:rPr>
              <a:t>энг</a:t>
            </a:r>
            <a:r>
              <a:rPr lang="ru-RU" sz="2400" dirty="0">
                <a:cs typeface="Aharoni" panose="02010803020104030203" pitchFamily="2" charset="-79"/>
              </a:rPr>
              <a:t> </a:t>
            </a:r>
            <a:r>
              <a:rPr lang="ru-RU" sz="2400" dirty="0" err="1">
                <a:cs typeface="Aharoni" panose="02010803020104030203" pitchFamily="2" charset="-79"/>
              </a:rPr>
              <a:t>машхури</a:t>
            </a:r>
            <a:r>
              <a:rPr lang="ru-RU" sz="2400" dirty="0">
                <a:cs typeface="Aharoni" panose="02010803020104030203" pitchFamily="2" charset="-79"/>
              </a:rPr>
              <a:t> </a:t>
            </a:r>
            <a:r>
              <a:rPr lang="ru-RU" sz="2400" dirty="0" err="1">
                <a:cs typeface="Aharoni" panose="02010803020104030203" pitchFamily="2" charset="-79"/>
              </a:rPr>
              <a:t>ва</a:t>
            </a:r>
            <a:r>
              <a:rPr lang="ru-RU" sz="2400" dirty="0">
                <a:cs typeface="Aharoni" panose="02010803020104030203" pitchFamily="2" charset="-79"/>
              </a:rPr>
              <a:t> </a:t>
            </a:r>
            <a:r>
              <a:rPr lang="ru-RU" sz="2400" dirty="0" err="1">
                <a:cs typeface="Aharoni" panose="02010803020104030203" pitchFamily="2" charset="-79"/>
              </a:rPr>
              <a:t>оммавийи</a:t>
            </a:r>
            <a:r>
              <a:rPr lang="ru-RU" sz="2400" dirty="0">
                <a:cs typeface="Aharoni" panose="02010803020104030203" pitchFamily="2" charset="-79"/>
              </a:rPr>
              <a:t> </a:t>
            </a:r>
            <a:r>
              <a:rPr lang="en-US" sz="2400" dirty="0">
                <a:latin typeface="Aharoni" panose="02010803020104030203" pitchFamily="2" charset="-79"/>
                <a:cs typeface="Aharoni" panose="02010803020104030203" pitchFamily="2" charset="-79"/>
              </a:rPr>
              <a:t>DEC </a:t>
            </a:r>
            <a:r>
              <a:rPr lang="ru-RU" sz="2400" dirty="0" err="1">
                <a:cs typeface="Aharoni" panose="02010803020104030203" pitchFamily="2" charset="-79"/>
              </a:rPr>
              <a:t>фирмаси</a:t>
            </a:r>
            <a:r>
              <a:rPr lang="ru-RU" sz="2400" dirty="0">
                <a:cs typeface="Aharoni" panose="02010803020104030203" pitchFamily="2" charset="-79"/>
              </a:rPr>
              <a:t> </a:t>
            </a:r>
            <a:r>
              <a:rPr lang="ru-RU" sz="2400" dirty="0" err="1">
                <a:cs typeface="Aharoni" panose="02010803020104030203" pitchFamily="2" charset="-79"/>
              </a:rPr>
              <a:t>томонидан</a:t>
            </a:r>
            <a:r>
              <a:rPr lang="ru-RU" sz="2400" dirty="0">
                <a:cs typeface="Aharoni" panose="02010803020104030203" pitchFamily="2" charset="-79"/>
              </a:rPr>
              <a:t> 1960 </a:t>
            </a:r>
            <a:r>
              <a:rPr lang="ru-RU" sz="2400" dirty="0" err="1">
                <a:cs typeface="Aharoni" panose="02010803020104030203" pitchFamily="2" charset="-79"/>
              </a:rPr>
              <a:t>йилдан</a:t>
            </a:r>
            <a:r>
              <a:rPr lang="ru-RU" sz="2400" dirty="0">
                <a:cs typeface="Aharoni" panose="02010803020104030203" pitchFamily="2" charset="-79"/>
              </a:rPr>
              <a:t> </a:t>
            </a:r>
            <a:r>
              <a:rPr lang="ru-RU" sz="2400" dirty="0" err="1">
                <a:cs typeface="Aharoni" panose="02010803020104030203" pitchFamily="2" charset="-79"/>
              </a:rPr>
              <a:t>бошлаб</a:t>
            </a:r>
            <a:r>
              <a:rPr lang="ru-RU" sz="2400" dirty="0">
                <a:cs typeface="Aharoni" panose="02010803020104030203" pitchFamily="2" charset="-79"/>
              </a:rPr>
              <a:t> </a:t>
            </a:r>
            <a:r>
              <a:rPr lang="ru-RU" sz="2400" dirty="0" err="1">
                <a:cs typeface="Aharoni" panose="02010803020104030203" pitchFamily="2" charset="-79"/>
              </a:rPr>
              <a:t>ишлаб</a:t>
            </a:r>
            <a:r>
              <a:rPr lang="ru-RU" sz="2400" dirty="0">
                <a:cs typeface="Aharoni" panose="02010803020104030203" pitchFamily="2" charset="-79"/>
              </a:rPr>
              <a:t> </a:t>
            </a:r>
            <a:r>
              <a:rPr lang="ru-RU" sz="2400" dirty="0" err="1">
                <a:cs typeface="Aharoni" panose="02010803020104030203" pitchFamily="2" charset="-79"/>
              </a:rPr>
              <a:t>чиқилган</a:t>
            </a:r>
            <a:r>
              <a:rPr lang="ru-RU" sz="2400" dirty="0">
                <a:cs typeface="Aharoni" panose="02010803020104030203" pitchFamily="2" charset="-79"/>
              </a:rPr>
              <a:t> </a:t>
            </a:r>
            <a:r>
              <a:rPr lang="en-US" sz="2400" dirty="0">
                <a:latin typeface="Aharoni" panose="02010803020104030203" pitchFamily="2" charset="-79"/>
                <a:cs typeface="Aharoni" panose="02010803020104030203" pitchFamily="2" charset="-79"/>
              </a:rPr>
              <a:t>PDP</a:t>
            </a:r>
            <a:r>
              <a:rPr lang="ru-RU" sz="2400" dirty="0">
                <a:cs typeface="Aharoni" panose="02010803020104030203" pitchFamily="2" charset="-79"/>
              </a:rPr>
              <a:t>-1 мини </a:t>
            </a:r>
            <a:r>
              <a:rPr lang="ru-RU" sz="2400" dirty="0" err="1">
                <a:cs typeface="Aharoni" panose="02010803020104030203" pitchFamily="2" charset="-79"/>
              </a:rPr>
              <a:t>компьютеридир</a:t>
            </a:r>
            <a:r>
              <a:rPr lang="ru-RU" sz="2400" dirty="0" smtClean="0">
                <a:cs typeface="Aharoni" panose="02010803020104030203" pitchFamily="2" charset="-79"/>
              </a:rPr>
              <a:t>.</a:t>
            </a:r>
          </a:p>
          <a:p>
            <a:r>
              <a:rPr lang="ru-RU" sz="2400" dirty="0" err="1" smtClean="0">
                <a:cs typeface="Aharoni" panose="02010803020104030203" pitchFamily="2" charset="-79"/>
              </a:rPr>
              <a:t>Учинчи</a:t>
            </a:r>
            <a:r>
              <a:rPr lang="ru-RU" sz="2400" dirty="0" smtClean="0">
                <a:cs typeface="Aharoni" panose="02010803020104030203" pitchFamily="2" charset="-79"/>
              </a:rPr>
              <a:t> </a:t>
            </a:r>
            <a:r>
              <a:rPr lang="ru-RU" sz="2400" dirty="0" err="1" smtClean="0">
                <a:cs typeface="Aharoni" panose="02010803020104030203" pitchFamily="2" charset="-79"/>
              </a:rPr>
              <a:t>авлод</a:t>
            </a:r>
            <a:r>
              <a:rPr lang="ru-RU" sz="2400" dirty="0" smtClean="0">
                <a:cs typeface="Aharoni" panose="02010803020104030203" pitchFamily="2" charset="-79"/>
              </a:rPr>
              <a:t> </a:t>
            </a:r>
            <a:r>
              <a:rPr lang="ru-RU" sz="2400" dirty="0" err="1" smtClean="0">
                <a:cs typeface="Aharoni" panose="02010803020104030203" pitchFamily="2" charset="-79"/>
              </a:rPr>
              <a:t>машиналари</a:t>
            </a:r>
            <a:r>
              <a:rPr lang="ru-RU" sz="2400" dirty="0" smtClean="0">
                <a:cs typeface="Aharoni" panose="02010803020104030203" pitchFamily="2" charset="-79"/>
              </a:rPr>
              <a:t> 1964 </a:t>
            </a:r>
            <a:r>
              <a:rPr lang="ru-RU" sz="2400" dirty="0" err="1">
                <a:cs typeface="Aharoni" panose="02010803020104030203" pitchFamily="2" charset="-79"/>
              </a:rPr>
              <a:t>йили</a:t>
            </a:r>
            <a:r>
              <a:rPr lang="ru-RU" sz="2400" dirty="0">
                <a:cs typeface="Aharoni" panose="02010803020104030203" pitchFamily="2" charset="-79"/>
              </a:rPr>
              <a:t> </a:t>
            </a:r>
            <a:r>
              <a:rPr lang="en-US" sz="2400" dirty="0" smtClean="0">
                <a:latin typeface="Aharoni" panose="02010803020104030203" pitchFamily="2" charset="-79"/>
                <a:cs typeface="Aharoni" panose="02010803020104030203" pitchFamily="2" charset="-79"/>
              </a:rPr>
              <a:t>IBM </a:t>
            </a:r>
            <a:r>
              <a:rPr lang="ru-RU" sz="2400" dirty="0" err="1">
                <a:cs typeface="Aharoni" panose="02010803020104030203" pitchFamily="2" charset="-79"/>
              </a:rPr>
              <a:t>компаниясининг</a:t>
            </a:r>
            <a:r>
              <a:rPr lang="ru-RU" sz="2400" dirty="0">
                <a:cs typeface="Aharoni" panose="02010803020104030203" pitchFamily="2" charset="-79"/>
              </a:rPr>
              <a:t> </a:t>
            </a:r>
            <a:r>
              <a:rPr lang="en-US" sz="2400" dirty="0">
                <a:latin typeface="Aharoni" panose="02010803020104030203" pitchFamily="2" charset="-79"/>
                <a:cs typeface="Aharoni" panose="02010803020104030203" pitchFamily="2" charset="-79"/>
              </a:rPr>
              <a:t>IBM System </a:t>
            </a:r>
            <a:r>
              <a:rPr lang="ru-RU" sz="2400" dirty="0" smtClean="0">
                <a:cs typeface="Aharoni" panose="02010803020104030203" pitchFamily="2" charset="-79"/>
              </a:rPr>
              <a:t>360 </a:t>
            </a:r>
            <a:r>
              <a:rPr lang="ru-RU" sz="2400" dirty="0" err="1">
                <a:cs typeface="Aharoni" panose="02010803020104030203" pitchFamily="2" charset="-79"/>
              </a:rPr>
              <a:t>компьютери</a:t>
            </a:r>
            <a:r>
              <a:rPr lang="ru-RU" sz="2400" dirty="0">
                <a:cs typeface="Aharoni" panose="02010803020104030203" pitchFamily="2" charset="-79"/>
              </a:rPr>
              <a:t> </a:t>
            </a:r>
            <a:r>
              <a:rPr lang="ru-RU" sz="2400" dirty="0" err="1">
                <a:cs typeface="Aharoni" panose="02010803020104030203" pitchFamily="2" charset="-79"/>
              </a:rPr>
              <a:t>яратилди</a:t>
            </a:r>
            <a:r>
              <a:rPr lang="ru-RU" sz="2400" dirty="0">
                <a:cs typeface="Aharoni" panose="02010803020104030203" pitchFamily="2" charset="-79"/>
              </a:rPr>
              <a:t>. </a:t>
            </a:r>
            <a:endParaRPr lang="ru-RU" sz="2400" dirty="0" smtClean="0">
              <a:cs typeface="Aharoni" panose="02010803020104030203" pitchFamily="2" charset="-79"/>
            </a:endParaRPr>
          </a:p>
          <a:p>
            <a:pPr marL="0" indent="0">
              <a:buNone/>
            </a:pPr>
            <a:r>
              <a:rPr lang="ru-RU" sz="2400" dirty="0" smtClean="0">
                <a:cs typeface="Aharoni" panose="02010803020104030203" pitchFamily="2" charset="-79"/>
              </a:rPr>
              <a:t>   </a:t>
            </a:r>
            <a:r>
              <a:rPr lang="ru-RU" sz="2400" dirty="0" err="1" smtClean="0">
                <a:cs typeface="Aharoni" panose="02010803020104030203" pitchFamily="2" charset="-79"/>
              </a:rPr>
              <a:t>Бу</a:t>
            </a:r>
            <a:r>
              <a:rPr lang="ru-RU" sz="2400" dirty="0" smtClean="0">
                <a:cs typeface="Aharoni" panose="02010803020104030203" pitchFamily="2" charset="-79"/>
              </a:rPr>
              <a:t> </a:t>
            </a:r>
            <a:r>
              <a:rPr lang="ru-RU" sz="2400" dirty="0">
                <a:cs typeface="Aharoni" panose="02010803020104030203" pitchFamily="2" charset="-79"/>
              </a:rPr>
              <a:t>компьютер </a:t>
            </a:r>
            <a:r>
              <a:rPr lang="ru-RU" sz="2400" dirty="0" err="1">
                <a:cs typeface="Aharoni" panose="02010803020104030203" pitchFamily="2" charset="-79"/>
              </a:rPr>
              <a:t>транзисторларда</a:t>
            </a:r>
            <a:r>
              <a:rPr lang="ru-RU" sz="2400" dirty="0">
                <a:cs typeface="Aharoni" panose="02010803020104030203" pitchFamily="2" charset="-79"/>
              </a:rPr>
              <a:t> </a:t>
            </a:r>
            <a:r>
              <a:rPr lang="ru-RU" sz="2400" dirty="0" err="1">
                <a:cs typeface="Aharoni" panose="02010803020104030203" pitchFamily="2" charset="-79"/>
              </a:rPr>
              <a:t>эмас</a:t>
            </a:r>
            <a:r>
              <a:rPr lang="ru-RU" sz="2400" dirty="0">
                <a:cs typeface="Aharoni" panose="02010803020104030203" pitchFamily="2" charset="-79"/>
              </a:rPr>
              <a:t>, </a:t>
            </a:r>
            <a:endParaRPr lang="ru-RU" sz="2400" dirty="0" smtClean="0">
              <a:cs typeface="Aharoni" panose="02010803020104030203" pitchFamily="2" charset="-79"/>
            </a:endParaRPr>
          </a:p>
          <a:p>
            <a:pPr marL="0" indent="0">
              <a:buNone/>
            </a:pPr>
            <a:r>
              <a:rPr lang="ru-RU" sz="2400" dirty="0" smtClean="0">
                <a:cs typeface="Aharoni" panose="02010803020104030203" pitchFamily="2" charset="-79"/>
              </a:rPr>
              <a:t>   балки </a:t>
            </a:r>
            <a:r>
              <a:rPr lang="ru-RU" sz="2400" dirty="0">
                <a:cs typeface="Aharoni" panose="02010803020104030203" pitchFamily="2" charset="-79"/>
              </a:rPr>
              <a:t>интеграл </a:t>
            </a:r>
            <a:r>
              <a:rPr lang="ru-RU" sz="2400" dirty="0" err="1">
                <a:cs typeface="Aharoni" panose="02010803020104030203" pitchFamily="2" charset="-79"/>
              </a:rPr>
              <a:t>схемаларда</a:t>
            </a:r>
            <a:r>
              <a:rPr lang="ru-RU" sz="2400" dirty="0">
                <a:cs typeface="Aharoni" panose="02010803020104030203" pitchFamily="2" charset="-79"/>
              </a:rPr>
              <a:t> (</a:t>
            </a:r>
            <a:r>
              <a:rPr lang="ru-RU" sz="2400" dirty="0" err="1" smtClean="0">
                <a:cs typeface="Aharoni" panose="02010803020104030203" pitchFamily="2" charset="-79"/>
              </a:rPr>
              <a:t>аниғи</a:t>
            </a:r>
            <a:r>
              <a:rPr lang="ru-RU" sz="2400" dirty="0" smtClean="0">
                <a:cs typeface="Aharoni" panose="02010803020104030203" pitchFamily="2" charset="-79"/>
              </a:rPr>
              <a:t> </a:t>
            </a:r>
          </a:p>
          <a:p>
            <a:pPr marL="0" indent="0">
              <a:buNone/>
            </a:pPr>
            <a:r>
              <a:rPr lang="ru-RU" sz="2400" dirty="0" smtClean="0">
                <a:cs typeface="Aharoni" panose="02010803020104030203" pitchFamily="2" charset="-79"/>
              </a:rPr>
              <a:t>   </a:t>
            </a:r>
            <a:r>
              <a:rPr lang="ru-RU" sz="2400" dirty="0" err="1" smtClean="0">
                <a:cs typeface="Aharoni" panose="02010803020104030203" pitchFamily="2" charset="-79"/>
              </a:rPr>
              <a:t>микросхемаларда</a:t>
            </a:r>
            <a:r>
              <a:rPr lang="ru-RU" sz="2400" dirty="0">
                <a:cs typeface="Aharoni" panose="02010803020104030203" pitchFamily="2" charset="-79"/>
              </a:rPr>
              <a:t>) </a:t>
            </a:r>
            <a:r>
              <a:rPr lang="ru-RU" sz="2400" dirty="0" err="1">
                <a:cs typeface="Aharoni" panose="02010803020104030203" pitchFamily="2" charset="-79"/>
              </a:rPr>
              <a:t>ясалган</a:t>
            </a:r>
            <a:r>
              <a:rPr lang="ru-RU" sz="2400" dirty="0">
                <a:cs typeface="Aharoni" panose="02010803020104030203" pitchFamily="2" charset="-79"/>
              </a:rPr>
              <a:t> </a:t>
            </a:r>
            <a:r>
              <a:rPr lang="ru-RU" sz="2400" dirty="0" err="1">
                <a:cs typeface="Aharoni" panose="02010803020104030203" pitchFamily="2" charset="-79"/>
              </a:rPr>
              <a:t>эди</a:t>
            </a:r>
            <a:endParaRPr lang="ru-RU" sz="2400" dirty="0" smtClean="0">
              <a:cs typeface="Aharoni" panose="02010803020104030203" pitchFamily="2" charset="-79"/>
            </a:endParaRPr>
          </a:p>
          <a:p>
            <a:endParaRPr lang="ru-RU" sz="2400" dirty="0">
              <a:cs typeface="Aharoni" panose="02010803020104030203" pitchFamily="2" charset="-79"/>
            </a:endParaRPr>
          </a:p>
        </p:txBody>
      </p:sp>
      <p:pic>
        <p:nvPicPr>
          <p:cNvPr id="4" name="Рисунок 3"/>
          <p:cNvPicPr>
            <a:picLocks noChangeAspect="1"/>
          </p:cNvPicPr>
          <p:nvPr/>
        </p:nvPicPr>
        <p:blipFill>
          <a:blip r:embed="rId2"/>
          <a:stretch>
            <a:fillRect/>
          </a:stretch>
        </p:blipFill>
        <p:spPr>
          <a:xfrm>
            <a:off x="6789860" y="3363703"/>
            <a:ext cx="4767556" cy="3151435"/>
          </a:xfrm>
          <a:prstGeom prst="rect">
            <a:avLst/>
          </a:prstGeom>
        </p:spPr>
      </p:pic>
    </p:spTree>
    <p:extLst>
      <p:ext uri="{BB962C8B-B14F-4D97-AF65-F5344CB8AC3E}">
        <p14:creationId xmlns:p14="http://schemas.microsoft.com/office/powerpoint/2010/main" val="1113189414"/>
      </p:ext>
    </p:extLst>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8514" y="401558"/>
            <a:ext cx="10515600" cy="6194113"/>
          </a:xfrm>
        </p:spPr>
        <p:txBody>
          <a:bodyPr>
            <a:normAutofit/>
          </a:bodyPr>
          <a:lstStyle/>
          <a:p>
            <a:r>
              <a:rPr lang="ru-RU" sz="2400" dirty="0" err="1">
                <a:cs typeface="Aharoni" panose="02010803020104030203" pitchFamily="2" charset="-79"/>
              </a:rPr>
              <a:t>Катта</a:t>
            </a:r>
            <a:r>
              <a:rPr lang="ru-RU" sz="2400" dirty="0">
                <a:cs typeface="Aharoni" panose="02010803020104030203" pitchFamily="2" charset="-79"/>
              </a:rPr>
              <a:t> </a:t>
            </a:r>
            <a:r>
              <a:rPr lang="ru-RU" sz="2400" dirty="0" err="1">
                <a:cs typeface="Aharoni" panose="02010803020104030203" pitchFamily="2" charset="-79"/>
              </a:rPr>
              <a:t>ва</a:t>
            </a:r>
            <a:r>
              <a:rPr lang="ru-RU" sz="2400" dirty="0">
                <a:cs typeface="Aharoni" panose="02010803020104030203" pitchFamily="2" charset="-79"/>
              </a:rPr>
              <a:t> </a:t>
            </a:r>
            <a:r>
              <a:rPr lang="ru-RU" sz="2400" dirty="0" err="1">
                <a:cs typeface="Aharoni" panose="02010803020104030203" pitchFamily="2" charset="-79"/>
              </a:rPr>
              <a:t>ута</a:t>
            </a:r>
            <a:r>
              <a:rPr lang="ru-RU" sz="2400" dirty="0">
                <a:cs typeface="Aharoni" panose="02010803020104030203" pitchFamily="2" charset="-79"/>
              </a:rPr>
              <a:t> </a:t>
            </a:r>
            <a:r>
              <a:rPr lang="ru-RU" sz="2400" dirty="0" err="1">
                <a:cs typeface="Aharoni" panose="02010803020104030203" pitchFamily="2" charset="-79"/>
              </a:rPr>
              <a:t>катта</a:t>
            </a:r>
            <a:r>
              <a:rPr lang="ru-RU" sz="2400" dirty="0">
                <a:cs typeface="Aharoni" panose="02010803020104030203" pitchFamily="2" charset="-79"/>
              </a:rPr>
              <a:t> </a:t>
            </a:r>
            <a:r>
              <a:rPr lang="ru-RU" sz="2400" dirty="0" err="1">
                <a:cs typeface="Aharoni" panose="02010803020104030203" pitchFamily="2" charset="-79"/>
              </a:rPr>
              <a:t>микросхемалар</a:t>
            </a:r>
            <a:r>
              <a:rPr lang="ru-RU" sz="2400" dirty="0">
                <a:cs typeface="Aharoni" panose="02010803020104030203" pitchFamily="2" charset="-79"/>
              </a:rPr>
              <a:t> </a:t>
            </a:r>
            <a:r>
              <a:rPr lang="ru-RU" sz="2400" dirty="0" err="1">
                <a:cs typeface="Aharoni" panose="02010803020104030203" pitchFamily="2" charset="-79"/>
              </a:rPr>
              <a:t>асосида</a:t>
            </a:r>
            <a:r>
              <a:rPr lang="ru-RU" sz="2400" dirty="0">
                <a:cs typeface="Aharoni" panose="02010803020104030203" pitchFamily="2" charset="-79"/>
              </a:rPr>
              <a:t> </a:t>
            </a:r>
            <a:r>
              <a:rPr lang="ru-RU" sz="2400" dirty="0" err="1">
                <a:cs typeface="Aharoni" panose="02010803020104030203" pitchFamily="2" charset="-79"/>
              </a:rPr>
              <a:t>яратилган</a:t>
            </a:r>
            <a:r>
              <a:rPr lang="ru-RU" sz="2400" dirty="0">
                <a:cs typeface="Aharoni" panose="02010803020104030203" pitchFamily="2" charset="-79"/>
              </a:rPr>
              <a:t> </a:t>
            </a:r>
            <a:r>
              <a:rPr lang="ru-RU" sz="2400" dirty="0" err="1">
                <a:cs typeface="Aharoni" panose="02010803020104030203" pitchFamily="2" charset="-79"/>
              </a:rPr>
              <a:t>компьютерлар</a:t>
            </a:r>
            <a:r>
              <a:rPr lang="ru-RU" sz="2400" dirty="0">
                <a:cs typeface="Aharoni" panose="02010803020104030203" pitchFamily="2" charset="-79"/>
              </a:rPr>
              <a:t> </a:t>
            </a:r>
            <a:r>
              <a:rPr lang="ru-RU" sz="2400" dirty="0" err="1">
                <a:cs typeface="Aharoni" panose="02010803020104030203" pitchFamily="2" charset="-79"/>
              </a:rPr>
              <a:t>туртинчи</a:t>
            </a:r>
            <a:r>
              <a:rPr lang="ru-RU" sz="2400" dirty="0">
                <a:cs typeface="Aharoni" panose="02010803020104030203" pitchFamily="2" charset="-79"/>
              </a:rPr>
              <a:t> </a:t>
            </a:r>
            <a:r>
              <a:rPr lang="ru-RU" sz="2400" dirty="0" err="1">
                <a:cs typeface="Aharoni" panose="02010803020104030203" pitchFamily="2" charset="-79"/>
              </a:rPr>
              <a:t>авлод</a:t>
            </a:r>
            <a:r>
              <a:rPr lang="ru-RU" sz="2400" dirty="0">
                <a:cs typeface="Aharoni" panose="02010803020104030203" pitchFamily="2" charset="-79"/>
              </a:rPr>
              <a:t> </a:t>
            </a:r>
            <a:r>
              <a:rPr lang="ru-RU" sz="2400" dirty="0" err="1">
                <a:cs typeface="Aharoni" panose="02010803020104030203" pitchFamily="2" charset="-79"/>
              </a:rPr>
              <a:t>компьютерлари</a:t>
            </a:r>
            <a:r>
              <a:rPr lang="ru-RU" sz="2400" dirty="0">
                <a:cs typeface="Aharoni" panose="02010803020104030203" pitchFamily="2" charset="-79"/>
              </a:rPr>
              <a:t> </a:t>
            </a:r>
            <a:r>
              <a:rPr lang="ru-RU" sz="2400" dirty="0" err="1">
                <a:cs typeface="Aharoni" panose="02010803020104030203" pitchFamily="2" charset="-79"/>
              </a:rPr>
              <a:t>деб</a:t>
            </a:r>
            <a:r>
              <a:rPr lang="ru-RU" sz="2400" dirty="0">
                <a:cs typeface="Aharoni" panose="02010803020104030203" pitchFamily="2" charset="-79"/>
              </a:rPr>
              <a:t> </a:t>
            </a:r>
            <a:r>
              <a:rPr lang="ru-RU" sz="2400" dirty="0" err="1">
                <a:cs typeface="Aharoni" panose="02010803020104030203" pitchFamily="2" charset="-79"/>
              </a:rPr>
              <a:t>атала</a:t>
            </a:r>
            <a:r>
              <a:rPr lang="ru-RU" sz="2400" dirty="0">
                <a:cs typeface="Aharoni" panose="02010803020104030203" pitchFamily="2" charset="-79"/>
              </a:rPr>
              <a:t> </a:t>
            </a:r>
            <a:r>
              <a:rPr lang="ru-RU" sz="2400" dirty="0" err="1">
                <a:cs typeface="Aharoni" panose="02010803020104030203" pitchFamily="2" charset="-79"/>
              </a:rPr>
              <a:t>бошлади</a:t>
            </a:r>
            <a:r>
              <a:rPr lang="ru-RU" sz="2400" dirty="0">
                <a:cs typeface="Aharoni" panose="02010803020104030203" pitchFamily="2" charset="-79"/>
              </a:rPr>
              <a:t>. </a:t>
            </a:r>
            <a:r>
              <a:rPr lang="ru-RU" sz="2400" dirty="0" err="1">
                <a:cs typeface="Aharoni" panose="02010803020104030203" pitchFamily="2" charset="-79"/>
              </a:rPr>
              <a:t>Бундай</a:t>
            </a:r>
            <a:r>
              <a:rPr lang="ru-RU" sz="2400" dirty="0">
                <a:cs typeface="Aharoni" panose="02010803020104030203" pitchFamily="2" charset="-79"/>
              </a:rPr>
              <a:t> </a:t>
            </a:r>
            <a:r>
              <a:rPr lang="ru-RU" sz="2400" dirty="0" err="1">
                <a:cs typeface="Aharoni" panose="02010803020104030203" pitchFamily="2" charset="-79"/>
              </a:rPr>
              <a:t>компьютерлар</a:t>
            </a:r>
            <a:r>
              <a:rPr lang="ru-RU" sz="2400" dirty="0">
                <a:cs typeface="Aharoni" panose="02010803020104030203" pitchFamily="2" charset="-79"/>
              </a:rPr>
              <a:t> 1957 </a:t>
            </a:r>
            <a:r>
              <a:rPr lang="ru-RU" sz="2400" dirty="0" err="1">
                <a:cs typeface="Aharoni" panose="02010803020104030203" pitchFamily="2" charset="-79"/>
              </a:rPr>
              <a:t>йилдан</a:t>
            </a:r>
            <a:r>
              <a:rPr lang="ru-RU" sz="2400" dirty="0">
                <a:cs typeface="Aharoni" panose="02010803020104030203" pitchFamily="2" charset="-79"/>
              </a:rPr>
              <a:t> </a:t>
            </a:r>
            <a:r>
              <a:rPr lang="ru-RU" sz="2400" dirty="0" err="1">
                <a:cs typeface="Aharoni" panose="02010803020104030203" pitchFamily="2" charset="-79"/>
              </a:rPr>
              <a:t>бошлаб</a:t>
            </a:r>
            <a:r>
              <a:rPr lang="ru-RU" sz="2400" dirty="0">
                <a:cs typeface="Aharoni" panose="02010803020104030203" pitchFamily="2" charset="-79"/>
              </a:rPr>
              <a:t> </a:t>
            </a:r>
            <a:r>
              <a:rPr lang="ru-RU" sz="2400" dirty="0" err="1">
                <a:cs typeface="Aharoni" panose="02010803020104030203" pitchFamily="2" charset="-79"/>
              </a:rPr>
              <a:t>ишлаб</a:t>
            </a:r>
            <a:r>
              <a:rPr lang="ru-RU" sz="2400" dirty="0">
                <a:cs typeface="Aharoni" panose="02010803020104030203" pitchFamily="2" charset="-79"/>
              </a:rPr>
              <a:t> </a:t>
            </a:r>
            <a:r>
              <a:rPr lang="ru-RU" sz="2400" dirty="0" err="1">
                <a:cs typeface="Aharoni" panose="02010803020104030203" pitchFamily="2" charset="-79"/>
              </a:rPr>
              <a:t>чиқарила</a:t>
            </a:r>
            <a:r>
              <a:rPr lang="ru-RU" sz="2400" dirty="0">
                <a:cs typeface="Aharoni" panose="02010803020104030203" pitchFamily="2" charset="-79"/>
              </a:rPr>
              <a:t> </a:t>
            </a:r>
            <a:r>
              <a:rPr lang="ru-RU" sz="2400" dirty="0" err="1">
                <a:cs typeface="Aharoni" panose="02010803020104030203" pitchFamily="2" charset="-79"/>
              </a:rPr>
              <a:t>бошланган</a:t>
            </a:r>
            <a:r>
              <a:rPr lang="ru-RU" sz="2400" dirty="0" smtClean="0">
                <a:cs typeface="Aharoni" panose="02010803020104030203" pitchFamily="2" charset="-79"/>
              </a:rPr>
              <a:t>.</a:t>
            </a:r>
          </a:p>
          <a:p>
            <a:endParaRPr lang="ru-RU" sz="2400" dirty="0">
              <a:cs typeface="Aharoni" panose="02010803020104030203" pitchFamily="2" charset="-79"/>
            </a:endParaRPr>
          </a:p>
          <a:p>
            <a:endParaRPr lang="ru-RU" sz="2400" dirty="0">
              <a:cs typeface="Aharoni" panose="02010803020104030203" pitchFamily="2" charset="-79"/>
            </a:endParaRPr>
          </a:p>
        </p:txBody>
      </p:sp>
      <p:graphicFrame>
        <p:nvGraphicFramePr>
          <p:cNvPr id="4" name="Таблица 3"/>
          <p:cNvGraphicFramePr>
            <a:graphicFrameLocks noGrp="1"/>
          </p:cNvGraphicFramePr>
          <p:nvPr>
            <p:extLst>
              <p:ext uri="{D42A27DB-BD31-4B8C-83A1-F6EECF244321}">
                <p14:modId xmlns:p14="http://schemas.microsoft.com/office/powerpoint/2010/main" val="3127737210"/>
              </p:ext>
            </p:extLst>
          </p:nvPr>
        </p:nvGraphicFramePr>
        <p:xfrm>
          <a:off x="2653261" y="2017845"/>
          <a:ext cx="7480091" cy="4526280"/>
        </p:xfrm>
        <a:graphic>
          <a:graphicData uri="http://schemas.openxmlformats.org/drawingml/2006/table">
            <a:tbl>
              <a:tblPr>
                <a:tableStyleId>{5C22544A-7EE6-4342-B048-85BDC9FD1C3A}</a:tableStyleId>
              </a:tblPr>
              <a:tblGrid>
                <a:gridCol w="1648916"/>
                <a:gridCol w="2863122"/>
                <a:gridCol w="2968053"/>
              </a:tblGrid>
              <a:tr h="252095">
                <a:tc>
                  <a:txBody>
                    <a:bodyPr/>
                    <a:lstStyle/>
                    <a:p>
                      <a:pPr algn="ctr">
                        <a:lnSpc>
                          <a:spcPct val="150000"/>
                        </a:lnSpc>
                        <a:spcAft>
                          <a:spcPts val="0"/>
                        </a:spcAft>
                      </a:pPr>
                      <a:r>
                        <a:rPr lang="uz-Cyrl-UZ" sz="1800" dirty="0">
                          <a:effectLst/>
                        </a:rPr>
                        <a:t>йил</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50000"/>
                        </a:lnSpc>
                        <a:spcAft>
                          <a:spcPts val="0"/>
                        </a:spcAft>
                      </a:pPr>
                      <a:r>
                        <a:rPr lang="uz-Cyrl-UZ" sz="1800" dirty="0">
                          <a:effectLst/>
                        </a:rPr>
                        <a:t>маркаси</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ru-RU" sz="1800" dirty="0" err="1">
                          <a:effectLst/>
                        </a:rPr>
                        <a:t>Транзисторлар</a:t>
                      </a:r>
                      <a:r>
                        <a:rPr lang="ru-RU" sz="1800" dirty="0">
                          <a:effectLst/>
                        </a:rPr>
                        <a:t> сони</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dirty="0">
                          <a:effectLst/>
                        </a:rPr>
                        <a:t>1993</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Pentium</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3 300 000</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dirty="0">
                          <a:effectLst/>
                        </a:rPr>
                        <a:t>1994</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Pentium Pro</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4 500 000</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dirty="0">
                          <a:effectLst/>
                        </a:rPr>
                        <a:t>1997</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Pentium II</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7 500 000</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dirty="0">
                          <a:effectLst/>
                        </a:rPr>
                        <a:t>1999</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Pentium III</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ru-RU" sz="1800">
                          <a:effectLst/>
                        </a:rPr>
                        <a:t> </a:t>
                      </a:r>
                      <a:endParaRPr lang="ru-RU" sz="16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dirty="0">
                          <a:effectLst/>
                        </a:rPr>
                        <a:t>2000</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dirty="0">
                          <a:effectLst/>
                          <a:latin typeface="Arial Rounded MT Bold" panose="020F0704030504030204" pitchFamily="34" charset="0"/>
                        </a:rPr>
                        <a:t>Pentium IV</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ru-RU" sz="1800">
                          <a:effectLst/>
                        </a:rPr>
                        <a:t> </a:t>
                      </a:r>
                      <a:endParaRPr lang="ru-RU" sz="16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a:effectLst/>
                        </a:rPr>
                        <a:t>2004</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300"/>
                        </a:spcAft>
                      </a:pPr>
                      <a:r>
                        <a:rPr lang="en-US" sz="1800" dirty="0" smtClean="0">
                          <a:effectLst/>
                          <a:latin typeface="Arial Rounded MT Bold" panose="020F0704030504030204" pitchFamily="34" charset="0"/>
                        </a:rPr>
                        <a:t>Pentium</a:t>
                      </a:r>
                      <a:r>
                        <a:rPr lang="uz-Cyrl-UZ" sz="1800" dirty="0" smtClean="0">
                          <a:effectLst/>
                        </a:rPr>
                        <a:t> </a:t>
                      </a:r>
                      <a:r>
                        <a:rPr lang="en-US" sz="1800" dirty="0" err="1" smtClean="0">
                          <a:effectLst/>
                          <a:latin typeface="Arial Rounded MT Bold" panose="020F0704030504030204" pitchFamily="34" charset="0"/>
                        </a:rPr>
                        <a:t>Prescord</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ru-RU" sz="1800">
                          <a:effectLst/>
                        </a:rPr>
                        <a:t> </a:t>
                      </a:r>
                      <a:endParaRPr lang="ru-RU" sz="160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a:effectLst/>
                        </a:rPr>
                        <a:t>2005</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dirty="0">
                          <a:effectLst/>
                          <a:latin typeface="Arial Rounded MT Bold" panose="020F0704030504030204" pitchFamily="34" charset="0"/>
                        </a:rPr>
                        <a:t>Pentium D</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ru-RU" sz="1800" dirty="0">
                          <a:effectLst/>
                        </a:rPr>
                        <a:t> </a:t>
                      </a:r>
                      <a:endParaRPr lang="ru-RU" sz="1600" dirty="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a:effectLst/>
                        </a:rPr>
                        <a:t>2006</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Core2Duo</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50000"/>
                        </a:lnSpc>
                        <a:spcAft>
                          <a:spcPts val="0"/>
                        </a:spcAft>
                      </a:pPr>
                      <a:r>
                        <a:rPr lang="ru-RU" sz="1800" dirty="0">
                          <a:effectLst/>
                        </a:rPr>
                        <a:t> </a:t>
                      </a:r>
                      <a:endParaRPr lang="ru-RU" sz="1600" dirty="0">
                        <a:solidFill>
                          <a:srgbClr val="000000"/>
                        </a:solidFill>
                        <a:effectLst/>
                        <a:latin typeface="Courier New" panose="02070309020205020404" pitchFamily="49"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a:effectLst/>
                        </a:rPr>
                        <a:t>2007</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Core Quad</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dirty="0">
                          <a:effectLst/>
                          <a:latin typeface="Arial Rounded MT Bold" panose="020F0704030504030204" pitchFamily="34" charset="0"/>
                        </a:rPr>
                        <a:t>720 </a:t>
                      </a:r>
                      <a:r>
                        <a:rPr lang="ru-RU" sz="1800" dirty="0" err="1">
                          <a:effectLst/>
                        </a:rPr>
                        <a:t>млнгача</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2095">
                <a:tc>
                  <a:txBody>
                    <a:bodyPr/>
                    <a:lstStyle/>
                    <a:p>
                      <a:pPr marL="88900" algn="l">
                        <a:lnSpc>
                          <a:spcPct val="150000"/>
                        </a:lnSpc>
                        <a:spcAft>
                          <a:spcPts val="0"/>
                        </a:spcAft>
                      </a:pPr>
                      <a:r>
                        <a:rPr lang="ru-RU" sz="1800">
                          <a:effectLst/>
                        </a:rPr>
                        <a:t>2009</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a:effectLst/>
                          <a:latin typeface="Arial Rounded MT Bold" panose="020F0704030504030204" pitchFamily="34" charset="0"/>
                        </a:rPr>
                        <a:t>I3, i5,i7</a:t>
                      </a:r>
                      <a:endParaRPr lang="ru-RU" sz="120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algn="l">
                        <a:lnSpc>
                          <a:spcPct val="150000"/>
                        </a:lnSpc>
                        <a:spcAft>
                          <a:spcPts val="0"/>
                        </a:spcAft>
                      </a:pPr>
                      <a:r>
                        <a:rPr lang="en-US" sz="1800" dirty="0">
                          <a:effectLst/>
                          <a:latin typeface="Arial Rounded MT Bold" panose="020F0704030504030204" pitchFamily="34" charset="0"/>
                        </a:rPr>
                        <a:t>830 </a:t>
                      </a:r>
                      <a:r>
                        <a:rPr lang="ru-RU" sz="1800" dirty="0" err="1">
                          <a:effectLst/>
                        </a:rPr>
                        <a:t>млнгача</a:t>
                      </a:r>
                      <a:endParaRPr lang="ru-RU" sz="1200" dirty="0">
                        <a:effectLst/>
                        <a:latin typeface="Times New Roman" panose="02020603050405020304" pitchFamily="18" charset="0"/>
                        <a:ea typeface="Courier New" panose="02070309020205020404" pitchFamily="49"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00553117"/>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1981200" y="215901"/>
            <a:ext cx="8229600" cy="836613"/>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normAutofit fontScale="90000"/>
          </a:bodyPr>
          <a:lstStyle/>
          <a:p>
            <a:pPr algn="ctr"/>
            <a:r>
              <a:rPr lang="uz-Cyrl-UZ" sz="3200" b="1" dirty="0">
                <a:effectLst>
                  <a:outerShdw blurRad="38100" dist="38100" dir="2700000" algn="tl">
                    <a:srgbClr val="C0C0C0"/>
                  </a:outerShdw>
                </a:effectLst>
                <a:cs typeface="Arial" panose="020B0604020202020204" pitchFamily="34" charset="0"/>
              </a:rPr>
              <a:t>Ш</a:t>
            </a:r>
            <a:r>
              <a:rPr lang="ru-RU" sz="3200" b="1" dirty="0" err="1">
                <a:effectLst>
                  <a:outerShdw blurRad="38100" dist="38100" dir="2700000" algn="tl">
                    <a:srgbClr val="C0C0C0"/>
                  </a:outerShdw>
                </a:effectLst>
                <a:cs typeface="Arial" panose="020B0604020202020204" pitchFamily="34" charset="0"/>
              </a:rPr>
              <a:t>ахсий</a:t>
            </a:r>
            <a:r>
              <a:rPr lang="ru-RU" sz="3200" b="1" dirty="0">
                <a:effectLst>
                  <a:outerShdw blurRad="38100" dist="38100" dir="2700000" algn="tl">
                    <a:srgbClr val="C0C0C0"/>
                  </a:outerShdw>
                </a:effectLst>
                <a:cs typeface="Arial" panose="020B0604020202020204" pitchFamily="34" charset="0"/>
              </a:rPr>
              <a:t> </a:t>
            </a:r>
            <a:r>
              <a:rPr lang="ru-RU" sz="3200" b="1" dirty="0" err="1">
                <a:effectLst>
                  <a:outerShdw blurRad="38100" dist="38100" dir="2700000" algn="tl">
                    <a:srgbClr val="C0C0C0"/>
                  </a:outerShdw>
                </a:effectLst>
                <a:cs typeface="Arial" panose="020B0604020202020204" pitchFamily="34" charset="0"/>
              </a:rPr>
              <a:t>компьютерлар</a:t>
            </a:r>
            <a:r>
              <a:rPr lang="uz-Cyrl-UZ" sz="3200" b="1" dirty="0">
                <a:effectLst>
                  <a:outerShdw blurRad="38100" dist="38100" dir="2700000" algn="tl">
                    <a:srgbClr val="C0C0C0"/>
                  </a:outerShdw>
                </a:effectLst>
                <a:cs typeface="Arial" panose="020B0604020202020204" pitchFamily="34" charset="0"/>
              </a:rPr>
              <a:t>нинг </a:t>
            </a:r>
            <a:r>
              <a:rPr lang="ru-RU" sz="3200" b="1" dirty="0" err="1">
                <a:effectLst>
                  <a:outerShdw blurRad="38100" dist="38100" dir="2700000" algn="tl">
                    <a:srgbClr val="C0C0C0"/>
                  </a:outerShdw>
                </a:effectLst>
                <a:cs typeface="Arial" panose="020B0604020202020204" pitchFamily="34" charset="0"/>
              </a:rPr>
              <a:t>асосий</a:t>
            </a:r>
            <a:r>
              <a:rPr lang="ru-RU" sz="3200" b="1" dirty="0">
                <a:effectLst>
                  <a:outerShdw blurRad="38100" dist="38100" dir="2700000" algn="tl">
                    <a:srgbClr val="C0C0C0"/>
                  </a:outerShdw>
                </a:effectLst>
                <a:cs typeface="Arial" panose="020B0604020202020204" pitchFamily="34" charset="0"/>
              </a:rPr>
              <a:t> </a:t>
            </a:r>
            <a:r>
              <a:rPr lang="ru-RU" sz="3200" b="1" dirty="0" err="1">
                <a:effectLst>
                  <a:outerShdw blurRad="38100" dist="38100" dir="2700000" algn="tl">
                    <a:srgbClr val="C0C0C0"/>
                  </a:outerShdw>
                </a:effectLst>
                <a:cs typeface="Arial" panose="020B0604020202020204" pitchFamily="34" charset="0"/>
              </a:rPr>
              <a:t>қурилмалари</a:t>
            </a:r>
            <a:endParaRPr lang="ru-RU" sz="3200" b="1" dirty="0">
              <a:effectLst>
                <a:outerShdw blurRad="38100" dist="38100" dir="2700000" algn="tl">
                  <a:srgbClr val="C0C0C0"/>
                </a:outerShdw>
              </a:effectLst>
              <a:cs typeface="Arial" panose="020B0604020202020204" pitchFamily="34" charset="0"/>
            </a:endParaRPr>
          </a:p>
        </p:txBody>
      </p:sp>
      <p:sp>
        <p:nvSpPr>
          <p:cNvPr id="54275" name="Rectangle 3"/>
          <p:cNvSpPr>
            <a:spLocks noGrp="1" noChangeArrowheads="1"/>
          </p:cNvSpPr>
          <p:nvPr>
            <p:ph idx="1"/>
          </p:nvPr>
        </p:nvSpPr>
        <p:spPr>
          <a:xfrm>
            <a:off x="1884364" y="1484313"/>
            <a:ext cx="8243887" cy="2305050"/>
          </a:xfrm>
        </p:spPr>
        <p:txBody>
          <a:bodyPr>
            <a:normAutofit lnSpcReduction="10000"/>
          </a:bodyPr>
          <a:lstStyle/>
          <a:p>
            <a:pPr>
              <a:lnSpc>
                <a:spcPct val="90000"/>
              </a:lnSpc>
            </a:pPr>
            <a:r>
              <a:rPr lang="ru-RU" sz="3000"/>
              <a:t>Компьютернинг асосий </a:t>
            </a:r>
            <a:r>
              <a:rPr lang="uz-Cyrl-UZ" sz="3000"/>
              <a:t>қ</a:t>
            </a:r>
            <a:r>
              <a:rPr lang="ru-RU" sz="3000"/>
              <a:t>урилмалари: </a:t>
            </a:r>
            <a:endParaRPr lang="uz-Cyrl-UZ" sz="3000"/>
          </a:p>
          <a:p>
            <a:pPr lvl="1">
              <a:lnSpc>
                <a:spcPct val="90000"/>
              </a:lnSpc>
            </a:pPr>
            <a:r>
              <a:rPr lang="ru-RU" sz="2600" i="1"/>
              <a:t>тизим блоки</a:t>
            </a:r>
            <a:endParaRPr lang="uz-Cyrl-UZ" sz="2600" i="1"/>
          </a:p>
          <a:p>
            <a:pPr lvl="1">
              <a:lnSpc>
                <a:spcPct val="90000"/>
              </a:lnSpc>
            </a:pPr>
            <a:r>
              <a:rPr lang="ru-RU" sz="2600" i="1"/>
              <a:t>монитор</a:t>
            </a:r>
            <a:endParaRPr lang="uz-Cyrl-UZ" sz="2600" i="1"/>
          </a:p>
          <a:p>
            <a:pPr lvl="1">
              <a:lnSpc>
                <a:spcPct val="90000"/>
              </a:lnSpc>
            </a:pPr>
            <a:r>
              <a:rPr lang="ru-RU" sz="2600" i="1"/>
              <a:t>клавиатура</a:t>
            </a:r>
            <a:endParaRPr lang="uz-Cyrl-UZ" sz="2600" i="1"/>
          </a:p>
          <a:p>
            <a:pPr lvl="1">
              <a:lnSpc>
                <a:spcPct val="90000"/>
              </a:lnSpc>
            </a:pPr>
            <a:r>
              <a:rPr lang="ru-RU" sz="2600"/>
              <a:t>сич</a:t>
            </a:r>
            <a:r>
              <a:rPr lang="uz-Cyrl-UZ" sz="2600"/>
              <a:t>қ</a:t>
            </a:r>
            <a:r>
              <a:rPr lang="ru-RU" sz="2600"/>
              <a:t>онча</a:t>
            </a:r>
          </a:p>
        </p:txBody>
      </p:sp>
      <p:pic>
        <p:nvPicPr>
          <p:cNvPr id="542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1593" y="2148798"/>
            <a:ext cx="6603560" cy="3382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24440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algn="ctr"/>
            <a:r>
              <a:rPr lang="ru-RU" dirty="0" smtClean="0"/>
              <a:t>Процессор блоки</a:t>
            </a:r>
          </a:p>
        </p:txBody>
      </p:sp>
      <p:sp>
        <p:nvSpPr>
          <p:cNvPr id="7174" name="Text Box 4"/>
          <p:cNvSpPr txBox="1">
            <a:spLocks noChangeArrowheads="1"/>
          </p:cNvSpPr>
          <p:nvPr/>
        </p:nvSpPr>
        <p:spPr bwMode="auto">
          <a:xfrm>
            <a:off x="2063751" y="1844676"/>
            <a:ext cx="2232025" cy="46166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eaLnBrk="1" hangingPunct="1">
              <a:spcBef>
                <a:spcPct val="50000"/>
              </a:spcBef>
            </a:pPr>
            <a:r>
              <a:rPr lang="ru-RU" b="1">
                <a:solidFill>
                  <a:schemeClr val="accent2"/>
                </a:solidFill>
              </a:rPr>
              <a:t>Ётик холатда</a:t>
            </a:r>
          </a:p>
        </p:txBody>
      </p:sp>
      <p:sp>
        <p:nvSpPr>
          <p:cNvPr id="7175" name="Text Box 5"/>
          <p:cNvSpPr txBox="1">
            <a:spLocks noChangeArrowheads="1"/>
          </p:cNvSpPr>
          <p:nvPr/>
        </p:nvSpPr>
        <p:spPr bwMode="auto">
          <a:xfrm>
            <a:off x="4800601" y="1844676"/>
            <a:ext cx="2232025" cy="46166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eaLnBrk="1" hangingPunct="1">
              <a:spcBef>
                <a:spcPct val="50000"/>
              </a:spcBef>
            </a:pPr>
            <a:r>
              <a:rPr lang="ru-RU" b="1">
                <a:solidFill>
                  <a:schemeClr val="accent2"/>
                </a:solidFill>
              </a:rPr>
              <a:t>Тик холатда</a:t>
            </a:r>
          </a:p>
        </p:txBody>
      </p:sp>
      <p:sp>
        <p:nvSpPr>
          <p:cNvPr id="7176" name="Text Box 6"/>
          <p:cNvSpPr txBox="1">
            <a:spLocks noChangeArrowheads="1"/>
          </p:cNvSpPr>
          <p:nvPr/>
        </p:nvSpPr>
        <p:spPr bwMode="auto">
          <a:xfrm>
            <a:off x="7464426" y="1844676"/>
            <a:ext cx="2232025" cy="46166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eaLnBrk="1" hangingPunct="1">
              <a:spcBef>
                <a:spcPct val="50000"/>
              </a:spcBef>
            </a:pPr>
            <a:r>
              <a:rPr lang="ru-RU" b="1">
                <a:solidFill>
                  <a:schemeClr val="accent2"/>
                </a:solidFill>
              </a:rPr>
              <a:t>Орка томони</a:t>
            </a:r>
          </a:p>
        </p:txBody>
      </p:sp>
      <p:pic>
        <p:nvPicPr>
          <p:cNvPr id="7177" name="Picture 16" descr="D:\Program Files\Ofis texnikasi\mn\darslik\album\album\sysblock\cas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438400"/>
            <a:ext cx="23622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8" descr="D:\Program Files\Ofis texnikasi\mn\darslik\album\album\sysblock\dimen_4300_ope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7600" y="2438401"/>
            <a:ext cx="2514600" cy="350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9" name="Picture 20" descr="D:\Program Files\Ofis texnikasi\mn\darslik\album\album\qurilmalar\her_411.jpg"/>
          <p:cNvPicPr>
            <a:picLocks noChangeAspect="1" noChangeArrowheads="1"/>
          </p:cNvPicPr>
          <p:nvPr/>
        </p:nvPicPr>
        <p:blipFill>
          <a:blip r:embed="rId5">
            <a:lum bright="-30000"/>
            <a:extLst>
              <a:ext uri="{28A0092B-C50C-407E-A947-70E740481C1C}">
                <a14:useLocalDpi xmlns:a14="http://schemas.microsoft.com/office/drawing/2010/main" val="0"/>
              </a:ext>
            </a:extLst>
          </a:blip>
          <a:srcRect/>
          <a:stretch>
            <a:fillRect/>
          </a:stretch>
        </p:blipFill>
        <p:spPr bwMode="auto">
          <a:xfrm>
            <a:off x="1828800" y="3048000"/>
            <a:ext cx="2819400"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64474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stretch>
            <a:fillRect/>
          </a:stretch>
        </p:blipFill>
        <p:spPr>
          <a:xfrm>
            <a:off x="874431" y="341598"/>
            <a:ext cx="10218290" cy="6224093"/>
          </a:xfrm>
          <a:prstGeom prst="rect">
            <a:avLst/>
          </a:prstGeom>
        </p:spPr>
      </p:pic>
    </p:spTree>
    <p:extLst>
      <p:ext uri="{BB962C8B-B14F-4D97-AF65-F5344CB8AC3E}">
        <p14:creationId xmlns:p14="http://schemas.microsoft.com/office/powerpoint/2010/main" val="385208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3603" y="311617"/>
            <a:ext cx="11588646" cy="6179123"/>
          </a:xfrm>
        </p:spPr>
        <p:txBody>
          <a:bodyPr>
            <a:normAutofit/>
          </a:bodyPr>
          <a:lstStyle/>
          <a:p>
            <a:pPr lvl="0"/>
            <a:r>
              <a:rPr lang="ru-RU" sz="2400" dirty="0"/>
              <a:t>Винчестер </a:t>
            </a:r>
            <a:r>
              <a:rPr lang="ru-RU" sz="2400" dirty="0" err="1"/>
              <a:t>русумидаги</a:t>
            </a:r>
            <a:r>
              <a:rPr lang="ru-RU" sz="2400" dirty="0"/>
              <a:t> </a:t>
            </a:r>
            <a:r>
              <a:rPr lang="ru-RU" sz="2400" dirty="0" err="1"/>
              <a:t>ташқи</a:t>
            </a:r>
            <a:r>
              <a:rPr lang="ru-RU" sz="2400" dirty="0"/>
              <a:t> диск. </a:t>
            </a:r>
            <a:r>
              <a:rPr lang="ru-RU" sz="2400" dirty="0" err="1" smtClean="0"/>
              <a:t>Шунинг</a:t>
            </a:r>
            <a:r>
              <a:rPr lang="ru-RU" sz="2400" dirty="0" smtClean="0"/>
              <a:t> </a:t>
            </a:r>
            <a:r>
              <a:rPr lang="ru-RU" sz="2400" dirty="0" err="1"/>
              <a:t>учун</a:t>
            </a:r>
            <a:r>
              <a:rPr lang="ru-RU" sz="2400" dirty="0"/>
              <a:t> </a:t>
            </a:r>
            <a:r>
              <a:rPr lang="ru-RU" sz="2400" dirty="0" err="1"/>
              <a:t>барча</a:t>
            </a:r>
            <a:r>
              <a:rPr lang="ru-RU" sz="2400" dirty="0"/>
              <a:t> </a:t>
            </a:r>
            <a:r>
              <a:rPr lang="ru-RU" sz="2400" dirty="0" err="1"/>
              <a:t>компьютерлар</a:t>
            </a:r>
            <a:r>
              <a:rPr lang="ru-RU" sz="2400" dirty="0"/>
              <a:t> </a:t>
            </a:r>
            <a:r>
              <a:rPr lang="ru-RU" sz="2400" dirty="0" err="1"/>
              <a:t>бошқа</a:t>
            </a:r>
            <a:r>
              <a:rPr lang="ru-RU" sz="2400" dirty="0"/>
              <a:t> </a:t>
            </a:r>
            <a:r>
              <a:rPr lang="ru-RU" sz="2400" dirty="0" err="1"/>
              <a:t>турдаги</a:t>
            </a:r>
            <a:r>
              <a:rPr lang="ru-RU" sz="2400" dirty="0"/>
              <a:t> </a:t>
            </a:r>
            <a:r>
              <a:rPr lang="ru-RU" sz="2400" dirty="0" err="1"/>
              <a:t>хотира</a:t>
            </a:r>
            <a:r>
              <a:rPr lang="ru-RU" sz="2400" dirty="0"/>
              <a:t> </a:t>
            </a:r>
            <a:r>
              <a:rPr lang="ru-RU" sz="2400" dirty="0" err="1"/>
              <a:t>билан</a:t>
            </a:r>
            <a:r>
              <a:rPr lang="ru-RU" sz="2400" dirty="0"/>
              <a:t> хам </a:t>
            </a:r>
            <a:r>
              <a:rPr lang="ru-RU" sz="2400" dirty="0" err="1"/>
              <a:t>таъминланади</a:t>
            </a:r>
            <a:r>
              <a:rPr lang="ru-RU" sz="2400" dirty="0"/>
              <a:t>. </a:t>
            </a:r>
            <a:r>
              <a:rPr lang="ru-RU" sz="2400" dirty="0" err="1"/>
              <a:t>Бу</a:t>
            </a:r>
            <a:r>
              <a:rPr lang="ru-RU" sz="2400" dirty="0"/>
              <a:t> </a:t>
            </a:r>
            <a:r>
              <a:rPr lang="ru-RU" sz="2400" dirty="0" err="1"/>
              <a:t>хотира</a:t>
            </a:r>
            <a:r>
              <a:rPr lang="ru-RU" sz="2400" dirty="0"/>
              <a:t> </a:t>
            </a:r>
            <a:r>
              <a:rPr lang="ru-RU" sz="2400" dirty="0" err="1"/>
              <a:t>тезкор</a:t>
            </a:r>
            <a:r>
              <a:rPr lang="ru-RU" sz="2400" dirty="0"/>
              <a:t> </a:t>
            </a:r>
            <a:r>
              <a:rPr lang="ru-RU" sz="2400" dirty="0" err="1"/>
              <a:t>хотирадан</a:t>
            </a:r>
            <a:r>
              <a:rPr lang="ru-RU" sz="2400" dirty="0"/>
              <a:t> кура </a:t>
            </a:r>
            <a:r>
              <a:rPr lang="ru-RU" sz="2400" dirty="0" err="1"/>
              <a:t>секинроқ</a:t>
            </a:r>
            <a:r>
              <a:rPr lang="ru-RU" sz="2400" dirty="0"/>
              <a:t> </a:t>
            </a:r>
            <a:r>
              <a:rPr lang="ru-RU" sz="2400" dirty="0" err="1"/>
              <a:t>ишласа</a:t>
            </a:r>
            <a:r>
              <a:rPr lang="ru-RU" sz="2400" dirty="0"/>
              <a:t> хам, </a:t>
            </a:r>
            <a:r>
              <a:rPr lang="ru-RU" sz="2400" dirty="0" err="1"/>
              <a:t>купроқ</a:t>
            </a:r>
            <a:r>
              <a:rPr lang="ru-RU" sz="2400" dirty="0"/>
              <a:t> </a:t>
            </a:r>
            <a:r>
              <a:rPr lang="ru-RU" sz="2400" dirty="0" err="1" smtClean="0"/>
              <a:t>сиғимга</a:t>
            </a:r>
            <a:r>
              <a:rPr lang="ru-RU" sz="2400" dirty="0" smtClean="0"/>
              <a:t> </a:t>
            </a:r>
            <a:r>
              <a:rPr lang="ru-RU" sz="2400" dirty="0" err="1" smtClean="0"/>
              <a:t>эга</a:t>
            </a:r>
            <a:r>
              <a:rPr lang="ru-RU" sz="2400" dirty="0" smtClean="0"/>
              <a:t> </a:t>
            </a:r>
            <a:r>
              <a:rPr lang="ru-RU" sz="2400" dirty="0" err="1" smtClean="0"/>
              <a:t>бўлиши</a:t>
            </a:r>
            <a:r>
              <a:rPr lang="ru-RU" sz="2400" dirty="0" smtClean="0"/>
              <a:t> </a:t>
            </a:r>
            <a:r>
              <a:rPr lang="ru-RU" sz="2400" dirty="0" err="1"/>
              <a:t>ва</a:t>
            </a:r>
            <a:r>
              <a:rPr lang="ru-RU" sz="2400" dirty="0"/>
              <a:t> </a:t>
            </a:r>
            <a:r>
              <a:rPr lang="ru-RU" sz="2400" dirty="0" err="1"/>
              <a:t>электр</a:t>
            </a:r>
            <a:r>
              <a:rPr lang="ru-RU" sz="2400" dirty="0"/>
              <a:t> </a:t>
            </a:r>
            <a:r>
              <a:rPr lang="ru-RU" sz="2400" dirty="0" err="1"/>
              <a:t>таъминотига</a:t>
            </a:r>
            <a:r>
              <a:rPr lang="ru-RU" sz="2400" dirty="0"/>
              <a:t> </a:t>
            </a:r>
            <a:r>
              <a:rPr lang="ru-RU" sz="2400" dirty="0" err="1" smtClean="0"/>
              <a:t>боғлиқ</a:t>
            </a:r>
            <a:r>
              <a:rPr lang="ru-RU" sz="2400" dirty="0" smtClean="0"/>
              <a:t> </a:t>
            </a:r>
            <a:r>
              <a:rPr lang="ru-RU" sz="2400" dirty="0" err="1" smtClean="0"/>
              <a:t>бўлмаслиги</a:t>
            </a:r>
            <a:r>
              <a:rPr lang="ru-RU" sz="2400" dirty="0" smtClean="0"/>
              <a:t> </a:t>
            </a:r>
            <a:r>
              <a:rPr lang="ru-RU" sz="2400" dirty="0" err="1"/>
              <a:t>керак</a:t>
            </a:r>
            <a:r>
              <a:rPr lang="ru-RU" sz="2400" dirty="0"/>
              <a:t>. </a:t>
            </a:r>
            <a:r>
              <a:rPr lang="ru-RU" sz="2400" dirty="0" err="1"/>
              <a:t>Бундай</a:t>
            </a:r>
            <a:r>
              <a:rPr lang="ru-RU" sz="2400" dirty="0"/>
              <a:t> </a:t>
            </a:r>
            <a:r>
              <a:rPr lang="ru-RU" sz="2400" dirty="0" err="1"/>
              <a:t>ташқи</a:t>
            </a:r>
            <a:r>
              <a:rPr lang="ru-RU" sz="2400" dirty="0"/>
              <a:t> </a:t>
            </a:r>
            <a:r>
              <a:rPr lang="ru-RU" sz="2400" dirty="0" err="1"/>
              <a:t>хотираларнинг</a:t>
            </a:r>
            <a:r>
              <a:rPr lang="ru-RU" sz="2400" dirty="0"/>
              <a:t> </a:t>
            </a:r>
            <a:r>
              <a:rPr lang="ru-RU" sz="2400" dirty="0" err="1"/>
              <a:t>барчаси</a:t>
            </a:r>
            <a:r>
              <a:rPr lang="ru-RU" sz="2400" dirty="0"/>
              <a:t> </a:t>
            </a:r>
            <a:r>
              <a:rPr lang="ru-RU" sz="2400" dirty="0" err="1"/>
              <a:t>дисклар</a:t>
            </a:r>
            <a:r>
              <a:rPr lang="ru-RU" sz="2400" dirty="0"/>
              <a:t> </a:t>
            </a:r>
            <a:r>
              <a:rPr lang="ru-RU" sz="2400" dirty="0" err="1"/>
              <a:t>деб</a:t>
            </a:r>
            <a:r>
              <a:rPr lang="ru-RU" sz="2400" dirty="0"/>
              <a:t> </a:t>
            </a:r>
            <a:r>
              <a:rPr lang="ru-RU" sz="2400" dirty="0" err="1"/>
              <a:t>аталади</a:t>
            </a:r>
            <a:r>
              <a:rPr lang="ru-RU" sz="2400" dirty="0"/>
              <a:t>. </a:t>
            </a:r>
            <a:r>
              <a:rPr lang="ru-RU" sz="2400" dirty="0" err="1"/>
              <a:t>Уларнинг</a:t>
            </a:r>
            <a:r>
              <a:rPr lang="ru-RU" sz="2400" dirty="0"/>
              <a:t> </a:t>
            </a:r>
            <a:r>
              <a:rPr lang="ru-RU" sz="2400" dirty="0" err="1"/>
              <a:t>бир</a:t>
            </a:r>
            <a:r>
              <a:rPr lang="ru-RU" sz="2400" dirty="0"/>
              <a:t> </a:t>
            </a:r>
            <a:r>
              <a:rPr lang="ru-RU" sz="2400" dirty="0" err="1"/>
              <a:t>неча</a:t>
            </a:r>
            <a:r>
              <a:rPr lang="ru-RU" sz="2400" dirty="0"/>
              <a:t> </a:t>
            </a:r>
            <a:r>
              <a:rPr lang="ru-RU" sz="2400" dirty="0" err="1"/>
              <a:t>турлари</a:t>
            </a:r>
            <a:r>
              <a:rPr lang="ru-RU" sz="2400" dirty="0"/>
              <a:t> </a:t>
            </a:r>
            <a:r>
              <a:rPr lang="ru-RU" sz="2400" dirty="0" err="1" smtClean="0"/>
              <a:t>яратилган</a:t>
            </a:r>
            <a:r>
              <a:rPr lang="ru-RU" sz="2400" dirty="0" smtClean="0"/>
              <a:t> </a:t>
            </a:r>
            <a:r>
              <a:rPr lang="ru-RU" sz="2400" dirty="0" err="1" smtClean="0"/>
              <a:t>бўлсада</a:t>
            </a:r>
            <a:r>
              <a:rPr lang="ru-RU" sz="2400" dirty="0"/>
              <a:t>, </a:t>
            </a:r>
            <a:r>
              <a:rPr lang="ru-RU" sz="2400" dirty="0" err="1"/>
              <a:t>улардан</a:t>
            </a:r>
            <a:r>
              <a:rPr lang="ru-RU" sz="2400" dirty="0"/>
              <a:t> </a:t>
            </a:r>
            <a:r>
              <a:rPr lang="ru-RU" sz="2400" dirty="0" err="1"/>
              <a:t>энг</a:t>
            </a:r>
            <a:r>
              <a:rPr lang="ru-RU" sz="2400" dirty="0"/>
              <a:t> </a:t>
            </a:r>
            <a:r>
              <a:rPr lang="ru-RU" sz="2400" dirty="0" err="1"/>
              <a:t>оммавийси</a:t>
            </a:r>
            <a:r>
              <a:rPr lang="ru-RU" sz="2400" dirty="0"/>
              <a:t> винчестер </a:t>
            </a:r>
            <a:r>
              <a:rPr lang="ru-RU" sz="2400" dirty="0" err="1"/>
              <a:t>русумидаги</a:t>
            </a:r>
            <a:r>
              <a:rPr lang="ru-RU" sz="2400" dirty="0"/>
              <a:t> ташки </a:t>
            </a:r>
            <a:r>
              <a:rPr lang="ru-RU" sz="2400" dirty="0" err="1"/>
              <a:t>хотирадир</a:t>
            </a:r>
            <a:r>
              <a:rPr lang="ru-RU" sz="2400" dirty="0"/>
              <a:t>.</a:t>
            </a:r>
          </a:p>
          <a:p>
            <a:endParaRPr lang="ru-RU" sz="2400" dirty="0"/>
          </a:p>
        </p:txBody>
      </p:sp>
      <p:pic>
        <p:nvPicPr>
          <p:cNvPr id="5" name="Рисунок 4"/>
          <p:cNvPicPr>
            <a:picLocks noChangeAspect="1"/>
          </p:cNvPicPr>
          <p:nvPr/>
        </p:nvPicPr>
        <p:blipFill>
          <a:blip r:embed="rId2"/>
          <a:stretch>
            <a:fillRect/>
          </a:stretch>
        </p:blipFill>
        <p:spPr>
          <a:xfrm>
            <a:off x="2010536" y="3183439"/>
            <a:ext cx="7658120" cy="2830441"/>
          </a:xfrm>
          <a:prstGeom prst="rect">
            <a:avLst/>
          </a:prstGeom>
        </p:spPr>
      </p:pic>
    </p:spTree>
    <p:extLst>
      <p:ext uri="{BB962C8B-B14F-4D97-AF65-F5344CB8AC3E}">
        <p14:creationId xmlns:p14="http://schemas.microsoft.com/office/powerpoint/2010/main" val="25252284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title"/>
          </p:nvPr>
        </p:nvSpPr>
        <p:spPr>
          <a:xfrm>
            <a:off x="1528997" y="381000"/>
            <a:ext cx="8520856" cy="1143000"/>
          </a:xfrm>
        </p:spPr>
        <p:txBody>
          <a:bodyPr rtlCol="0">
            <a:noAutofit/>
          </a:bodyPr>
          <a:lstStyle/>
          <a:p>
            <a:pPr>
              <a:defRPr/>
            </a:pPr>
            <a:r>
              <a:rPr lang="ru-RU" sz="4000" b="1" dirty="0" err="1" smtClean="0"/>
              <a:t>Қурилмаларни</a:t>
            </a:r>
            <a:r>
              <a:rPr lang="ru-RU" sz="4000" b="1" dirty="0" smtClean="0"/>
              <a:t> </a:t>
            </a:r>
            <a:r>
              <a:rPr lang="ru-RU" sz="4000" b="1" dirty="0" err="1" smtClean="0"/>
              <a:t>улаш</a:t>
            </a:r>
            <a:r>
              <a:rPr lang="ru-RU" sz="4000" b="1" dirty="0" smtClean="0"/>
              <a:t> </a:t>
            </a:r>
            <a:r>
              <a:rPr lang="ru-RU" sz="4000" b="1" dirty="0" err="1" smtClean="0"/>
              <a:t>портлари</a:t>
            </a:r>
            <a:r>
              <a:rPr lang="ru-RU" sz="4000" b="1" dirty="0" smtClean="0"/>
              <a:t> </a:t>
            </a:r>
          </a:p>
        </p:txBody>
      </p:sp>
      <p:sp>
        <p:nvSpPr>
          <p:cNvPr id="16387" name="Rectangle 2"/>
          <p:cNvSpPr>
            <a:spLocks noGrp="1" noChangeArrowheads="1"/>
          </p:cNvSpPr>
          <p:nvPr>
            <p:ph idx="1"/>
          </p:nvPr>
        </p:nvSpPr>
        <p:spPr>
          <a:xfrm>
            <a:off x="1089330" y="1559859"/>
            <a:ext cx="8946541" cy="4195481"/>
          </a:xfrm>
        </p:spPr>
        <p:txBody>
          <a:bodyPr/>
          <a:lstStyle/>
          <a:p>
            <a:pPr algn="ctr">
              <a:buFontTx/>
              <a:buNone/>
            </a:pPr>
            <a:r>
              <a:rPr lang="ru-RU" sz="2000" b="1">
                <a:solidFill>
                  <a:schemeClr val="accent2"/>
                </a:solidFill>
              </a:rPr>
              <a:t>Уланиши буйича</a:t>
            </a:r>
          </a:p>
          <a:p>
            <a:pPr>
              <a:buFontTx/>
              <a:buNone/>
            </a:pPr>
            <a:r>
              <a:rPr lang="ru-RU" smtClean="0"/>
              <a:t> </a:t>
            </a:r>
            <a:r>
              <a:rPr lang="en-US" sz="1800" b="1"/>
              <a:t>                         </a:t>
            </a:r>
            <a:endParaRPr lang="ru-RU" sz="1800" b="1"/>
          </a:p>
        </p:txBody>
      </p:sp>
      <p:sp>
        <p:nvSpPr>
          <p:cNvPr id="13" name="Номер слайда 5"/>
          <p:cNvSpPr>
            <a:spLocks noGrp="1"/>
          </p:cNvSpPr>
          <p:nvPr>
            <p:ph type="sldNum" sz="quarter" idx="12"/>
          </p:nvPr>
        </p:nvSpPr>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E6405D6D-2AE1-4C6E-88C5-EC32B8CB092A}" type="slidenum">
              <a:rPr lang="ru-RU" sz="1200">
                <a:solidFill>
                  <a:srgbClr val="898989"/>
                </a:solidFill>
              </a:rPr>
              <a:pPr eaLnBrk="1" hangingPunct="1"/>
              <a:t>14</a:t>
            </a:fld>
            <a:endParaRPr lang="ru-RU" sz="1200">
              <a:solidFill>
                <a:srgbClr val="898989"/>
              </a:solidFill>
            </a:endParaRPr>
          </a:p>
        </p:txBody>
      </p:sp>
      <p:sp>
        <p:nvSpPr>
          <p:cNvPr id="16391" name="Text Box 6"/>
          <p:cNvSpPr txBox="1">
            <a:spLocks noChangeArrowheads="1"/>
          </p:cNvSpPr>
          <p:nvPr/>
        </p:nvSpPr>
        <p:spPr bwMode="auto">
          <a:xfrm>
            <a:off x="6400800" y="2362200"/>
            <a:ext cx="2667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spcBef>
                <a:spcPct val="50000"/>
              </a:spcBef>
            </a:pPr>
            <a:endParaRPr lang="ru-RU"/>
          </a:p>
        </p:txBody>
      </p:sp>
      <p:sp>
        <p:nvSpPr>
          <p:cNvPr id="16392" name="Text Box 7"/>
          <p:cNvSpPr txBox="1">
            <a:spLocks noChangeArrowheads="1"/>
          </p:cNvSpPr>
          <p:nvPr/>
        </p:nvSpPr>
        <p:spPr bwMode="auto">
          <a:xfrm>
            <a:off x="5486400" y="2362200"/>
            <a:ext cx="1676400" cy="36933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eaLnBrk="1" hangingPunct="1">
              <a:spcBef>
                <a:spcPct val="50000"/>
              </a:spcBef>
            </a:pPr>
            <a:r>
              <a:rPr lang="en-US" sz="1800" b="1">
                <a:solidFill>
                  <a:schemeClr val="accent2"/>
                </a:solidFill>
              </a:rPr>
              <a:t>PS/2</a:t>
            </a:r>
            <a:endParaRPr lang="ru-RU" sz="1800" b="1">
              <a:solidFill>
                <a:schemeClr val="accent2"/>
              </a:solidFill>
            </a:endParaRPr>
          </a:p>
        </p:txBody>
      </p:sp>
      <p:sp>
        <p:nvSpPr>
          <p:cNvPr id="16393" name="Text Box 8"/>
          <p:cNvSpPr txBox="1">
            <a:spLocks noChangeArrowheads="1"/>
          </p:cNvSpPr>
          <p:nvPr/>
        </p:nvSpPr>
        <p:spPr bwMode="auto">
          <a:xfrm>
            <a:off x="3124200" y="2362200"/>
            <a:ext cx="1447800" cy="36933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eaLnBrk="1" hangingPunct="1">
              <a:spcBef>
                <a:spcPct val="50000"/>
              </a:spcBef>
            </a:pPr>
            <a:r>
              <a:rPr lang="ru-RU" sz="1800" b="1">
                <a:solidFill>
                  <a:schemeClr val="accent2"/>
                </a:solidFill>
              </a:rPr>
              <a:t> </a:t>
            </a:r>
            <a:r>
              <a:rPr lang="en-US" sz="1800" b="1">
                <a:solidFill>
                  <a:schemeClr val="accent2"/>
                </a:solidFill>
              </a:rPr>
              <a:t>COM </a:t>
            </a:r>
            <a:endParaRPr lang="ru-RU" sz="1800" b="1">
              <a:solidFill>
                <a:schemeClr val="accent2"/>
              </a:solidFill>
            </a:endParaRPr>
          </a:p>
        </p:txBody>
      </p:sp>
      <p:sp>
        <p:nvSpPr>
          <p:cNvPr id="16394" name="Text Box 10"/>
          <p:cNvSpPr txBox="1">
            <a:spLocks noChangeArrowheads="1"/>
          </p:cNvSpPr>
          <p:nvPr/>
        </p:nvSpPr>
        <p:spPr bwMode="auto">
          <a:xfrm>
            <a:off x="8077200" y="2362200"/>
            <a:ext cx="1524000" cy="36933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eaLnBrk="1" hangingPunct="1">
              <a:spcBef>
                <a:spcPct val="50000"/>
              </a:spcBef>
            </a:pPr>
            <a:r>
              <a:rPr lang="en-US" sz="1800" b="1">
                <a:solidFill>
                  <a:schemeClr val="accent2"/>
                </a:solidFill>
              </a:rPr>
              <a:t>USB</a:t>
            </a:r>
            <a:endParaRPr lang="ru-RU" sz="1800" b="1">
              <a:solidFill>
                <a:schemeClr val="accent2"/>
              </a:solidFill>
            </a:endParaRPr>
          </a:p>
        </p:txBody>
      </p:sp>
      <p:pic>
        <p:nvPicPr>
          <p:cNvPr id="16395" name="Picture 11" descr="D:\Program Files\Ofis texnikasi\mn\darslik\album\album\qurilmalar\CABLE007_UP_COPY.jpg"/>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auto">
          <a:xfrm>
            <a:off x="7924800" y="3657600"/>
            <a:ext cx="1905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12" descr="C:\Documents and Settings\User_30\Рабочий стол\Такдимотлар\com cop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3505200"/>
            <a:ext cx="2286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7" name="Picture 13" descr="C:\Documents and Settings\User_30\Рабочий стол\Такдимотлар\com copy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2601" y="3352800"/>
            <a:ext cx="1698625"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5626122"/>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5" name="Rectangle 5"/>
          <p:cNvSpPr>
            <a:spLocks noGrp="1" noChangeArrowheads="1"/>
          </p:cNvSpPr>
          <p:nvPr>
            <p:ph type="title"/>
          </p:nvPr>
        </p:nvSpPr>
        <p:spPr>
          <a:xfrm>
            <a:off x="1678898" y="1"/>
            <a:ext cx="8543015" cy="1196975"/>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ctr"/>
            <a:r>
              <a:rPr lang="uz-Cyrl-UZ" sz="3200" b="1" dirty="0">
                <a:effectLst>
                  <a:outerShdw blurRad="38100" dist="38100" dir="2700000" algn="tl">
                    <a:srgbClr val="C0C0C0"/>
                  </a:outerShdw>
                </a:effectLst>
                <a:cs typeface="Arial" panose="020B0604020202020204" pitchFamily="34" charset="0"/>
              </a:rPr>
              <a:t>Маълумотларни киритиш ва чиқариш қурилмалари</a:t>
            </a:r>
            <a:endParaRPr lang="ru-RU" sz="3200" b="1" dirty="0">
              <a:effectLst>
                <a:outerShdw blurRad="38100" dist="38100" dir="2700000" algn="tl">
                  <a:srgbClr val="C0C0C0"/>
                </a:outerShdw>
              </a:effectLst>
              <a:cs typeface="Arial" panose="020B0604020202020204" pitchFamily="34" charset="0"/>
            </a:endParaRPr>
          </a:p>
        </p:txBody>
      </p:sp>
      <p:sp>
        <p:nvSpPr>
          <p:cNvPr id="112646" name="Rectangle 6"/>
          <p:cNvSpPr>
            <a:spLocks noChangeArrowheads="1"/>
          </p:cNvSpPr>
          <p:nvPr/>
        </p:nvSpPr>
        <p:spPr bwMode="auto">
          <a:xfrm>
            <a:off x="6383339" y="1268413"/>
            <a:ext cx="4105275"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0"/>
              </a:spcBef>
              <a:defRPr sz="4400">
                <a:solidFill>
                  <a:schemeClr val="tx2"/>
                </a:solidFill>
                <a:latin typeface="Arial" panose="020B0604020202020204" pitchFamily="34" charset="0"/>
              </a:defRPr>
            </a:lvl1pPr>
            <a:lvl2pPr algn="ctr">
              <a:spcBef>
                <a:spcPct val="0"/>
              </a:spcBef>
              <a:defRPr sz="4400">
                <a:solidFill>
                  <a:schemeClr val="tx2"/>
                </a:solidFill>
                <a:latin typeface="Arial" panose="020B0604020202020204" pitchFamily="34" charset="0"/>
              </a:defRPr>
            </a:lvl2pPr>
            <a:lvl3pPr algn="ctr">
              <a:spcBef>
                <a:spcPct val="0"/>
              </a:spcBef>
              <a:defRPr sz="4400">
                <a:solidFill>
                  <a:schemeClr val="tx2"/>
                </a:solidFill>
                <a:latin typeface="Arial" panose="020B0604020202020204" pitchFamily="34" charset="0"/>
              </a:defRPr>
            </a:lvl3pPr>
            <a:lvl4pPr algn="ctr">
              <a:spcBef>
                <a:spcPct val="0"/>
              </a:spcBef>
              <a:defRPr sz="4400">
                <a:solidFill>
                  <a:schemeClr val="tx2"/>
                </a:solidFill>
                <a:latin typeface="Arial" panose="020B0604020202020204" pitchFamily="34" charset="0"/>
              </a:defRPr>
            </a:lvl4pPr>
            <a:lvl5pPr algn="ctr">
              <a:spcBef>
                <a:spcPct val="0"/>
              </a:spcBef>
              <a:defRPr sz="4400">
                <a:solidFill>
                  <a:schemeClr val="tx2"/>
                </a:solidFill>
                <a:latin typeface="Arial" panose="020B0604020202020204" pitchFamily="34" charset="0"/>
              </a:defRPr>
            </a:lvl5pPr>
            <a:lvl6pPr marL="457200" algn="ctr" fontAlgn="base">
              <a:spcBef>
                <a:spcPct val="0"/>
              </a:spcBef>
              <a:spcAft>
                <a:spcPct val="0"/>
              </a:spcAft>
              <a:defRPr sz="4400">
                <a:solidFill>
                  <a:schemeClr val="tx2"/>
                </a:solidFill>
                <a:latin typeface="Arial" panose="020B0604020202020204" pitchFamily="34" charset="0"/>
              </a:defRPr>
            </a:lvl6pPr>
            <a:lvl7pPr marL="914400" algn="ctr" fontAlgn="base">
              <a:spcBef>
                <a:spcPct val="0"/>
              </a:spcBef>
              <a:spcAft>
                <a:spcPct val="0"/>
              </a:spcAft>
              <a:defRPr sz="4400">
                <a:solidFill>
                  <a:schemeClr val="tx2"/>
                </a:solidFill>
                <a:latin typeface="Arial" panose="020B0604020202020204" pitchFamily="34" charset="0"/>
              </a:defRPr>
            </a:lvl7pPr>
            <a:lvl8pPr marL="1371600" algn="ctr" fontAlgn="base">
              <a:spcBef>
                <a:spcPct val="0"/>
              </a:spcBef>
              <a:spcAft>
                <a:spcPct val="0"/>
              </a:spcAft>
              <a:defRPr sz="4400">
                <a:solidFill>
                  <a:schemeClr val="tx2"/>
                </a:solidFill>
                <a:latin typeface="Arial" panose="020B0604020202020204" pitchFamily="34" charset="0"/>
              </a:defRPr>
            </a:lvl8pPr>
            <a:lvl9pPr marL="1828800" algn="ctr" fontAlgn="base">
              <a:spcBef>
                <a:spcPct val="0"/>
              </a:spcBef>
              <a:spcAft>
                <a:spcPct val="0"/>
              </a:spcAft>
              <a:defRPr sz="4400">
                <a:solidFill>
                  <a:schemeClr val="tx2"/>
                </a:solidFill>
                <a:latin typeface="Arial" panose="020B0604020202020204" pitchFamily="34" charset="0"/>
              </a:defRPr>
            </a:lvl9pPr>
          </a:lstStyle>
          <a:p>
            <a:pPr algn="l">
              <a:buFontTx/>
              <a:buNone/>
            </a:pPr>
            <a:r>
              <a:rPr lang="uz-Cyrl-UZ" sz="2200" b="1">
                <a:solidFill>
                  <a:schemeClr val="tx1"/>
                </a:solidFill>
                <a:effectLst>
                  <a:outerShdw blurRad="38100" dist="38100" dir="2700000" algn="tl">
                    <a:srgbClr val="C0C0C0"/>
                  </a:outerShdw>
                </a:effectLst>
              </a:rPr>
              <a:t>Мониторлар</a:t>
            </a:r>
            <a:r>
              <a:rPr lang="uz-Cyrl-UZ" sz="2200">
                <a:solidFill>
                  <a:schemeClr val="tx1"/>
                </a:solidFill>
              </a:rPr>
              <a:t> – компьютер хотирасидаги ахборотларни инсонга тушунарли кўринишда тасвирлайди.</a:t>
            </a:r>
            <a:endParaRPr lang="ru-RU" sz="2200">
              <a:solidFill>
                <a:schemeClr val="tx1"/>
              </a:solidFill>
            </a:endParaRPr>
          </a:p>
        </p:txBody>
      </p:sp>
      <p:pic>
        <p:nvPicPr>
          <p:cNvPr id="11264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7716" y="1268413"/>
            <a:ext cx="4191000"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49"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2004" y="3911600"/>
            <a:ext cx="4176712" cy="255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50" name="Rectangle 10"/>
          <p:cNvSpPr>
            <a:spLocks noChangeArrowheads="1"/>
          </p:cNvSpPr>
          <p:nvPr/>
        </p:nvSpPr>
        <p:spPr bwMode="auto">
          <a:xfrm>
            <a:off x="6454776" y="4221163"/>
            <a:ext cx="4105275"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0"/>
              </a:spcBef>
              <a:defRPr sz="4400">
                <a:solidFill>
                  <a:schemeClr val="tx2"/>
                </a:solidFill>
                <a:latin typeface="Arial" panose="020B0604020202020204" pitchFamily="34" charset="0"/>
              </a:defRPr>
            </a:lvl1pPr>
            <a:lvl2pPr algn="ctr">
              <a:spcBef>
                <a:spcPct val="0"/>
              </a:spcBef>
              <a:defRPr sz="4400">
                <a:solidFill>
                  <a:schemeClr val="tx2"/>
                </a:solidFill>
                <a:latin typeface="Arial" panose="020B0604020202020204" pitchFamily="34" charset="0"/>
              </a:defRPr>
            </a:lvl2pPr>
            <a:lvl3pPr algn="ctr">
              <a:spcBef>
                <a:spcPct val="0"/>
              </a:spcBef>
              <a:defRPr sz="4400">
                <a:solidFill>
                  <a:schemeClr val="tx2"/>
                </a:solidFill>
                <a:latin typeface="Arial" panose="020B0604020202020204" pitchFamily="34" charset="0"/>
              </a:defRPr>
            </a:lvl3pPr>
            <a:lvl4pPr algn="ctr">
              <a:spcBef>
                <a:spcPct val="0"/>
              </a:spcBef>
              <a:defRPr sz="4400">
                <a:solidFill>
                  <a:schemeClr val="tx2"/>
                </a:solidFill>
                <a:latin typeface="Arial" panose="020B0604020202020204" pitchFamily="34" charset="0"/>
              </a:defRPr>
            </a:lvl4pPr>
            <a:lvl5pPr algn="ctr">
              <a:spcBef>
                <a:spcPct val="0"/>
              </a:spcBef>
              <a:defRPr sz="4400">
                <a:solidFill>
                  <a:schemeClr val="tx2"/>
                </a:solidFill>
                <a:latin typeface="Arial" panose="020B0604020202020204" pitchFamily="34" charset="0"/>
              </a:defRPr>
            </a:lvl5pPr>
            <a:lvl6pPr marL="457200" algn="ctr" fontAlgn="base">
              <a:spcBef>
                <a:spcPct val="0"/>
              </a:spcBef>
              <a:spcAft>
                <a:spcPct val="0"/>
              </a:spcAft>
              <a:defRPr sz="4400">
                <a:solidFill>
                  <a:schemeClr val="tx2"/>
                </a:solidFill>
                <a:latin typeface="Arial" panose="020B0604020202020204" pitchFamily="34" charset="0"/>
              </a:defRPr>
            </a:lvl6pPr>
            <a:lvl7pPr marL="914400" algn="ctr" fontAlgn="base">
              <a:spcBef>
                <a:spcPct val="0"/>
              </a:spcBef>
              <a:spcAft>
                <a:spcPct val="0"/>
              </a:spcAft>
              <a:defRPr sz="4400">
                <a:solidFill>
                  <a:schemeClr val="tx2"/>
                </a:solidFill>
                <a:latin typeface="Arial" panose="020B0604020202020204" pitchFamily="34" charset="0"/>
              </a:defRPr>
            </a:lvl7pPr>
            <a:lvl8pPr marL="1371600" algn="ctr" fontAlgn="base">
              <a:spcBef>
                <a:spcPct val="0"/>
              </a:spcBef>
              <a:spcAft>
                <a:spcPct val="0"/>
              </a:spcAft>
              <a:defRPr sz="4400">
                <a:solidFill>
                  <a:schemeClr val="tx2"/>
                </a:solidFill>
                <a:latin typeface="Arial" panose="020B0604020202020204" pitchFamily="34" charset="0"/>
              </a:defRPr>
            </a:lvl8pPr>
            <a:lvl9pPr marL="1828800" algn="ctr" fontAlgn="base">
              <a:spcBef>
                <a:spcPct val="0"/>
              </a:spcBef>
              <a:spcAft>
                <a:spcPct val="0"/>
              </a:spcAft>
              <a:defRPr sz="4400">
                <a:solidFill>
                  <a:schemeClr val="tx2"/>
                </a:solidFill>
                <a:latin typeface="Arial" panose="020B0604020202020204" pitchFamily="34" charset="0"/>
              </a:defRPr>
            </a:lvl9pPr>
          </a:lstStyle>
          <a:p>
            <a:pPr algn="l">
              <a:buFontTx/>
              <a:buNone/>
            </a:pPr>
            <a:r>
              <a:rPr lang="uz-Cyrl-UZ" sz="2200" b="1">
                <a:solidFill>
                  <a:schemeClr val="tx1"/>
                </a:solidFill>
                <a:effectLst>
                  <a:outerShdw blurRad="38100" dist="38100" dir="2700000" algn="tl">
                    <a:srgbClr val="C0C0C0"/>
                  </a:outerShdw>
                </a:effectLst>
              </a:rPr>
              <a:t>Клавиатура</a:t>
            </a:r>
            <a:r>
              <a:rPr lang="uz-Cyrl-UZ" sz="2200">
                <a:solidFill>
                  <a:schemeClr val="tx1"/>
                </a:solidFill>
              </a:rPr>
              <a:t> – компьютер ва компьютер хотирасига маълумотларни киритиш. </a:t>
            </a:r>
            <a:endParaRPr lang="ru-RU" sz="2200">
              <a:solidFill>
                <a:schemeClr val="tx1"/>
              </a:solidFill>
            </a:endParaRPr>
          </a:p>
        </p:txBody>
      </p:sp>
    </p:spTree>
    <p:extLst>
      <p:ext uri="{BB962C8B-B14F-4D97-AF65-F5344CB8AC3E}">
        <p14:creationId xmlns:p14="http://schemas.microsoft.com/office/powerpoint/2010/main" val="415461202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3" name="Rectangle 9"/>
          <p:cNvSpPr>
            <a:spLocks noGrp="1" noChangeArrowheads="1"/>
          </p:cNvSpPr>
          <p:nvPr>
            <p:ph type="title"/>
          </p:nvPr>
        </p:nvSpPr>
        <p:spPr>
          <a:xfrm>
            <a:off x="1981200" y="115889"/>
            <a:ext cx="8229600" cy="706437"/>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normAutofit fontScale="90000"/>
          </a:bodyPr>
          <a:lstStyle/>
          <a:p>
            <a:pPr algn="ctr"/>
            <a:r>
              <a:rPr lang="ru-RU" b="1" dirty="0" err="1">
                <a:effectLst>
                  <a:outerShdw blurRad="38100" dist="38100" dir="2700000" algn="tl">
                    <a:srgbClr val="C0C0C0"/>
                  </a:outerShdw>
                </a:effectLst>
                <a:cs typeface="Arial" panose="020B0604020202020204" pitchFamily="34" charset="0"/>
              </a:rPr>
              <a:t>Сич</a:t>
            </a:r>
            <a:r>
              <a:rPr lang="uz-Cyrl-UZ" b="1" dirty="0">
                <a:effectLst>
                  <a:outerShdw blurRad="38100" dist="38100" dir="2700000" algn="tl">
                    <a:srgbClr val="C0C0C0"/>
                  </a:outerShdw>
                </a:effectLst>
                <a:cs typeface="Arial" panose="020B0604020202020204" pitchFamily="34" charset="0"/>
              </a:rPr>
              <a:t>қ</a:t>
            </a:r>
            <a:r>
              <a:rPr lang="ru-RU" b="1" dirty="0" err="1">
                <a:effectLst>
                  <a:outerShdw blurRad="38100" dist="38100" dir="2700000" algn="tl">
                    <a:srgbClr val="C0C0C0"/>
                  </a:outerShdw>
                </a:effectLst>
                <a:cs typeface="Arial" panose="020B0604020202020204" pitchFamily="34" charset="0"/>
              </a:rPr>
              <a:t>онча</a:t>
            </a:r>
            <a:endParaRPr lang="ru-RU" b="1" dirty="0">
              <a:effectLst>
                <a:outerShdw blurRad="38100" dist="38100" dir="2700000" algn="tl">
                  <a:srgbClr val="C0C0C0"/>
                </a:outerShdw>
              </a:effectLst>
              <a:cs typeface="Arial" panose="020B0604020202020204" pitchFamily="34" charset="0"/>
            </a:endParaRPr>
          </a:p>
        </p:txBody>
      </p:sp>
      <p:sp>
        <p:nvSpPr>
          <p:cNvPr id="57347" name="Rectangle 3"/>
          <p:cNvSpPr>
            <a:spLocks noGrp="1" noChangeArrowheads="1"/>
          </p:cNvSpPr>
          <p:nvPr>
            <p:ph idx="1"/>
          </p:nvPr>
        </p:nvSpPr>
        <p:spPr>
          <a:xfrm>
            <a:off x="1847851" y="836614"/>
            <a:ext cx="8569325" cy="1800225"/>
          </a:xfrm>
        </p:spPr>
        <p:txBody>
          <a:bodyPr>
            <a:normAutofit fontScale="92500"/>
          </a:bodyPr>
          <a:lstStyle/>
          <a:p>
            <a:pPr>
              <a:lnSpc>
                <a:spcPct val="90000"/>
              </a:lnSpc>
            </a:pPr>
            <a:r>
              <a:rPr lang="ru-RU" sz="2400" b="1">
                <a:effectLst>
                  <a:outerShdw blurRad="38100" dist="38100" dir="2700000" algn="tl">
                    <a:srgbClr val="C0C0C0"/>
                  </a:outerShdw>
                </a:effectLst>
              </a:rPr>
              <a:t>Сичқонча</a:t>
            </a:r>
            <a:r>
              <a:rPr lang="ru-RU" sz="2400"/>
              <a:t> ва </a:t>
            </a:r>
            <a:r>
              <a:rPr lang="ru-RU" sz="2400" b="1">
                <a:effectLst>
                  <a:outerShdw blurRad="38100" dist="38100" dir="2700000" algn="tl">
                    <a:srgbClr val="C0C0C0"/>
                  </a:outerShdw>
                </a:effectLst>
              </a:rPr>
              <a:t>трекбол</a:t>
            </a:r>
            <a:r>
              <a:rPr lang="ru-RU" sz="2400"/>
              <a:t> компьютерга ахборот</a:t>
            </a:r>
            <a:r>
              <a:rPr lang="uz-Cyrl-UZ" sz="2400"/>
              <a:t>лар</a:t>
            </a:r>
            <a:r>
              <a:rPr lang="ru-RU" sz="2400"/>
              <a:t>ни киритишнинг координатали </a:t>
            </a:r>
            <a:r>
              <a:rPr lang="uz-Cyrl-UZ" sz="2400"/>
              <a:t>қ</a:t>
            </a:r>
            <a:r>
              <a:rPr lang="ru-RU" sz="2400"/>
              <a:t>урилмалари </a:t>
            </a:r>
            <a:r>
              <a:rPr lang="uz-Cyrl-UZ" sz="2400"/>
              <a:t>ҳ</a:t>
            </a:r>
            <a:r>
              <a:rPr lang="ru-RU" sz="2400"/>
              <a:t>исобланади. Улар клавиатуранинг ўрнини тўлалигича алмаштира олмайди. Бу </a:t>
            </a:r>
            <a:r>
              <a:rPr lang="uz-Cyrl-UZ" sz="2400"/>
              <a:t>қ</a:t>
            </a:r>
            <a:r>
              <a:rPr lang="ru-RU" sz="2400"/>
              <a:t>урилмалар асосан икки ёки учта бош</a:t>
            </a:r>
            <a:r>
              <a:rPr lang="uz-Cyrl-UZ" sz="2400"/>
              <a:t>қ</a:t>
            </a:r>
            <a:r>
              <a:rPr lang="ru-RU" sz="2400"/>
              <a:t>арув тугмачасига эга</a:t>
            </a:r>
            <a:r>
              <a:rPr lang="uz-Cyrl-UZ" sz="2400"/>
              <a:t>дир.</a:t>
            </a:r>
            <a:endParaRPr lang="ru-RU" sz="2400"/>
          </a:p>
        </p:txBody>
      </p:sp>
      <p:pic>
        <p:nvPicPr>
          <p:cNvPr id="57351" name="Picture 7" descr="image0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9" y="4292601"/>
            <a:ext cx="2808287"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4"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1175" y="2781301"/>
            <a:ext cx="4679950" cy="350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355"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1088" y="2781301"/>
            <a:ext cx="285750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56" name="Text Box 12"/>
          <p:cNvSpPr txBox="1">
            <a:spLocks noChangeArrowheads="1"/>
          </p:cNvSpPr>
          <p:nvPr/>
        </p:nvSpPr>
        <p:spPr bwMode="auto">
          <a:xfrm>
            <a:off x="7242176" y="6308725"/>
            <a:ext cx="1344613"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200" b="1"/>
              <a:t>Трекбол</a:t>
            </a:r>
            <a:endParaRPr lang="ru-RU" sz="2200" b="1"/>
          </a:p>
        </p:txBody>
      </p:sp>
      <p:sp>
        <p:nvSpPr>
          <p:cNvPr id="57357" name="Text Box 13"/>
          <p:cNvSpPr txBox="1">
            <a:spLocks noChangeArrowheads="1"/>
          </p:cNvSpPr>
          <p:nvPr/>
        </p:nvSpPr>
        <p:spPr bwMode="auto">
          <a:xfrm>
            <a:off x="2855913" y="6237289"/>
            <a:ext cx="1516062"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200" b="1"/>
              <a:t>Сичқонча</a:t>
            </a:r>
            <a:endParaRPr lang="ru-RU" sz="2200" b="1"/>
          </a:p>
        </p:txBody>
      </p:sp>
    </p:spTree>
    <p:extLst>
      <p:ext uri="{BB962C8B-B14F-4D97-AF65-F5344CB8AC3E}">
        <p14:creationId xmlns:p14="http://schemas.microsoft.com/office/powerpoint/2010/main" val="3179394292"/>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5" name="Rectangle 7"/>
          <p:cNvSpPr>
            <a:spLocks noGrp="1" noChangeArrowheads="1"/>
          </p:cNvSpPr>
          <p:nvPr>
            <p:ph type="title"/>
          </p:nvPr>
        </p:nvSpPr>
        <p:spPr>
          <a:xfrm>
            <a:off x="1981200" y="57150"/>
            <a:ext cx="8229600" cy="8509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r>
              <a:rPr lang="uz-Cyrl-UZ" b="1">
                <a:effectLst>
                  <a:outerShdw blurRad="38100" dist="38100" dir="2700000" algn="tl">
                    <a:srgbClr val="C0C0C0"/>
                  </a:outerShdw>
                </a:effectLst>
                <a:cs typeface="Arial" panose="020B0604020202020204" pitchFamily="34" charset="0"/>
              </a:rPr>
              <a:t>Чоп этиш қурилмалари</a:t>
            </a:r>
            <a:endParaRPr lang="ru-RU" b="1">
              <a:effectLst>
                <a:outerShdw blurRad="38100" dist="38100" dir="2700000" algn="tl">
                  <a:srgbClr val="C0C0C0"/>
                </a:outerShdw>
              </a:effectLst>
              <a:cs typeface="Arial" panose="020B0604020202020204" pitchFamily="34" charset="0"/>
            </a:endParaRPr>
          </a:p>
        </p:txBody>
      </p:sp>
      <p:sp>
        <p:nvSpPr>
          <p:cNvPr id="58371" name="Rectangle 3"/>
          <p:cNvSpPr>
            <a:spLocks noGrp="1" noChangeArrowheads="1"/>
          </p:cNvSpPr>
          <p:nvPr>
            <p:ph idx="1"/>
          </p:nvPr>
        </p:nvSpPr>
        <p:spPr>
          <a:xfrm>
            <a:off x="1774825" y="981076"/>
            <a:ext cx="8642350" cy="2735263"/>
          </a:xfrm>
        </p:spPr>
        <p:txBody>
          <a:bodyPr>
            <a:normAutofit fontScale="92500"/>
          </a:bodyPr>
          <a:lstStyle/>
          <a:p>
            <a:r>
              <a:rPr lang="ru-RU" sz="2200" b="1"/>
              <a:t>Принтер </a:t>
            </a:r>
            <a:r>
              <a:rPr lang="uz-Cyrl-UZ" sz="2200"/>
              <a:t>- </a:t>
            </a:r>
            <a:r>
              <a:rPr lang="ru-RU" sz="2200"/>
              <a:t>маълумотларни </a:t>
            </a:r>
            <a:r>
              <a:rPr lang="uz-Cyrl-UZ" sz="2200"/>
              <a:t>қ</a:t>
            </a:r>
            <a:r>
              <a:rPr lang="ru-RU" sz="2200"/>
              <a:t>о</a:t>
            </a:r>
            <a:r>
              <a:rPr lang="uz-Cyrl-UZ" sz="2200"/>
              <a:t>ғ</a:t>
            </a:r>
            <a:r>
              <a:rPr lang="ru-RU" sz="2200"/>
              <a:t>озга чи</a:t>
            </a:r>
            <a:r>
              <a:rPr lang="uz-Cyrl-UZ" sz="2200"/>
              <a:t>қ</a:t>
            </a:r>
            <a:r>
              <a:rPr lang="ru-RU" sz="2200"/>
              <a:t>арувчи </a:t>
            </a:r>
            <a:r>
              <a:rPr lang="uz-Cyrl-UZ" sz="2200"/>
              <a:t>қ</a:t>
            </a:r>
            <a:r>
              <a:rPr lang="ru-RU" sz="2200"/>
              <a:t>урилма. Барча принтерлар матнли маълумот</a:t>
            </a:r>
            <a:r>
              <a:rPr lang="uz-Cyrl-UZ" sz="2200"/>
              <a:t>ларн</a:t>
            </a:r>
            <a:r>
              <a:rPr lang="ru-RU" sz="2200"/>
              <a:t>и, кўпчилиги эса расм ва график</a:t>
            </a:r>
            <a:r>
              <a:rPr lang="uz-Cyrl-UZ" sz="2200"/>
              <a:t> маълумотларни рангли кўринишда қ</a:t>
            </a:r>
            <a:r>
              <a:rPr lang="ru-RU" sz="2200"/>
              <a:t>о</a:t>
            </a:r>
            <a:r>
              <a:rPr lang="uz-Cyrl-UZ" sz="2200"/>
              <a:t>ғ</a:t>
            </a:r>
            <a:r>
              <a:rPr lang="ru-RU" sz="2200"/>
              <a:t>озга чи</a:t>
            </a:r>
            <a:r>
              <a:rPr lang="uz-Cyrl-UZ" sz="2200"/>
              <a:t>қ</a:t>
            </a:r>
            <a:r>
              <a:rPr lang="ru-RU" sz="2200"/>
              <a:t>аради.</a:t>
            </a:r>
            <a:endParaRPr lang="uz-Cyrl-UZ" sz="2200"/>
          </a:p>
          <a:p>
            <a:r>
              <a:rPr lang="ru-RU" sz="2200"/>
              <a:t>Принтерларнинг </a:t>
            </a:r>
            <a:r>
              <a:rPr lang="uz-Cyrl-UZ" sz="2200"/>
              <a:t>қ</a:t>
            </a:r>
            <a:r>
              <a:rPr lang="ru-RU" sz="2200"/>
              <a:t>уйидаги турлари мавжуд: </a:t>
            </a:r>
            <a:endParaRPr lang="uz-Cyrl-UZ" sz="2200"/>
          </a:p>
          <a:p>
            <a:pPr lvl="1"/>
            <a:r>
              <a:rPr lang="ru-RU" sz="2200" i="1"/>
              <a:t>матрицали</a:t>
            </a:r>
            <a:endParaRPr lang="uz-Cyrl-UZ" sz="2200" i="1"/>
          </a:p>
          <a:p>
            <a:pPr lvl="1"/>
            <a:r>
              <a:rPr lang="ru-RU" sz="2200" i="1"/>
              <a:t>пурковчи</a:t>
            </a:r>
            <a:endParaRPr lang="uz-Cyrl-UZ" sz="2200" i="1"/>
          </a:p>
          <a:p>
            <a:pPr lvl="1"/>
            <a:r>
              <a:rPr lang="ru-RU" sz="2200" i="1"/>
              <a:t>лазерли</a:t>
            </a:r>
            <a:endParaRPr lang="ru-RU" sz="2200"/>
          </a:p>
        </p:txBody>
      </p:sp>
      <p:pic>
        <p:nvPicPr>
          <p:cNvPr id="5837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4825" y="3789364"/>
            <a:ext cx="2736850" cy="251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6139" y="3789364"/>
            <a:ext cx="2879725" cy="2503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15251" y="3789363"/>
            <a:ext cx="2773363" cy="246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9" name="Text Box 11"/>
          <p:cNvSpPr txBox="1">
            <a:spLocks noChangeArrowheads="1"/>
          </p:cNvSpPr>
          <p:nvPr/>
        </p:nvSpPr>
        <p:spPr bwMode="auto">
          <a:xfrm>
            <a:off x="2259014" y="6308725"/>
            <a:ext cx="1647825"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200"/>
              <a:t>Матрицали</a:t>
            </a:r>
            <a:endParaRPr lang="ru-RU" sz="2200"/>
          </a:p>
        </p:txBody>
      </p:sp>
      <p:sp>
        <p:nvSpPr>
          <p:cNvPr id="58380" name="Text Box 12"/>
          <p:cNvSpPr txBox="1">
            <a:spLocks noChangeArrowheads="1"/>
          </p:cNvSpPr>
          <p:nvPr/>
        </p:nvSpPr>
        <p:spPr bwMode="auto">
          <a:xfrm>
            <a:off x="5461000" y="6308725"/>
            <a:ext cx="12827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200"/>
              <a:t>Лазерли</a:t>
            </a:r>
            <a:endParaRPr lang="ru-RU" sz="2200"/>
          </a:p>
        </p:txBody>
      </p:sp>
      <p:sp>
        <p:nvSpPr>
          <p:cNvPr id="58381" name="Text Box 13"/>
          <p:cNvSpPr txBox="1">
            <a:spLocks noChangeArrowheads="1"/>
          </p:cNvSpPr>
          <p:nvPr/>
        </p:nvSpPr>
        <p:spPr bwMode="auto">
          <a:xfrm>
            <a:off x="8401050" y="6315075"/>
            <a:ext cx="1487488"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sz="2200"/>
              <a:t>Пурковчи </a:t>
            </a:r>
            <a:endParaRPr lang="ru-RU" sz="2200"/>
          </a:p>
        </p:txBody>
      </p:sp>
    </p:spTree>
    <p:extLst>
      <p:ext uri="{BB962C8B-B14F-4D97-AF65-F5344CB8AC3E}">
        <p14:creationId xmlns:p14="http://schemas.microsoft.com/office/powerpoint/2010/main" val="280646910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6" name="Rectangle 6"/>
          <p:cNvSpPr>
            <a:spLocks noGrp="1" noChangeArrowheads="1"/>
          </p:cNvSpPr>
          <p:nvPr>
            <p:ph type="title"/>
          </p:nvPr>
        </p:nvSpPr>
        <p:spPr>
          <a:xfrm>
            <a:off x="1981200" y="131764"/>
            <a:ext cx="8229600" cy="993775"/>
          </a:xfrm>
        </p:spPr>
        <p:txBody>
          <a:bodyPr>
            <a:normAutofit fontScale="90000"/>
          </a:bodyPr>
          <a:lstStyle/>
          <a:p>
            <a:pPr algn="ctr"/>
            <a:r>
              <a:rPr lang="uz-Cyrl-UZ" sz="3200" b="1" dirty="0">
                <a:effectLst>
                  <a:outerShdw blurRad="38100" dist="38100" dir="2700000" algn="tl">
                    <a:srgbClr val="C0C0C0"/>
                  </a:outerShdw>
                </a:effectLst>
              </a:rPr>
              <a:t>Маълумотларни рақамли кўринишга ўгирувчи воситалар</a:t>
            </a:r>
            <a:endParaRPr lang="ru-RU" sz="3200" b="1" dirty="0">
              <a:effectLst>
                <a:outerShdw blurRad="38100" dist="38100" dir="2700000" algn="tl">
                  <a:srgbClr val="C0C0C0"/>
                </a:outerShdw>
              </a:effectLst>
            </a:endParaRPr>
          </a:p>
        </p:txBody>
      </p:sp>
      <p:sp>
        <p:nvSpPr>
          <p:cNvPr id="61443" name="Rectangle 3"/>
          <p:cNvSpPr>
            <a:spLocks noGrp="1" noChangeArrowheads="1"/>
          </p:cNvSpPr>
          <p:nvPr>
            <p:ph idx="1"/>
          </p:nvPr>
        </p:nvSpPr>
        <p:spPr>
          <a:xfrm>
            <a:off x="1919288" y="1341438"/>
            <a:ext cx="8424862" cy="1655762"/>
          </a:xfrm>
        </p:spPr>
        <p:txBody>
          <a:bodyPr/>
          <a:lstStyle/>
          <a:p>
            <a:r>
              <a:rPr lang="ru-RU" sz="2200" b="1" dirty="0">
                <a:effectLst>
                  <a:outerShdw blurRad="38100" dist="38100" dir="2700000" algn="tl">
                    <a:srgbClr val="C0C0C0"/>
                  </a:outerShdw>
                </a:effectLst>
              </a:rPr>
              <a:t>Сканер</a:t>
            </a:r>
            <a:r>
              <a:rPr lang="ru-RU" sz="2200" dirty="0"/>
              <a:t> - </a:t>
            </a:r>
            <a:r>
              <a:rPr lang="ru-RU" sz="2200" dirty="0" err="1"/>
              <a:t>компьютерга</a:t>
            </a:r>
            <a:r>
              <a:rPr lang="ru-RU" sz="2200" dirty="0"/>
              <a:t> </a:t>
            </a:r>
            <a:r>
              <a:rPr lang="ru-RU" sz="2200" dirty="0" err="1"/>
              <a:t>матн</a:t>
            </a:r>
            <a:r>
              <a:rPr lang="ru-RU" sz="2200" dirty="0"/>
              <a:t>, </a:t>
            </a:r>
            <a:r>
              <a:rPr lang="ru-RU" sz="2200" dirty="0" err="1"/>
              <a:t>расм</a:t>
            </a:r>
            <a:r>
              <a:rPr lang="ru-RU" sz="2200" dirty="0"/>
              <a:t>, слайд, </a:t>
            </a:r>
            <a:r>
              <a:rPr lang="ru-RU" sz="2200" dirty="0" err="1"/>
              <a:t>фотосурат</a:t>
            </a:r>
            <a:r>
              <a:rPr lang="ru-RU" sz="2200" dirty="0"/>
              <a:t> </a:t>
            </a:r>
            <a:r>
              <a:rPr lang="ru-RU" sz="2200" dirty="0" err="1"/>
              <a:t>кўринишида</a:t>
            </a:r>
            <a:r>
              <a:rPr lang="ru-RU" sz="2200" dirty="0"/>
              <a:t> </a:t>
            </a:r>
            <a:r>
              <a:rPr lang="ru-RU" sz="2200" dirty="0" err="1"/>
              <a:t>ифодаланган</a:t>
            </a:r>
            <a:r>
              <a:rPr lang="ru-RU" sz="2200" dirty="0"/>
              <a:t> </a:t>
            </a:r>
            <a:r>
              <a:rPr lang="ru-RU" sz="2200" dirty="0" err="1"/>
              <a:t>тасвирлар</a:t>
            </a:r>
            <a:r>
              <a:rPr lang="ru-RU" sz="2200" dirty="0"/>
              <a:t> </a:t>
            </a:r>
            <a:r>
              <a:rPr lang="ru-RU" sz="2200" dirty="0" err="1"/>
              <a:t>ва</a:t>
            </a:r>
            <a:r>
              <a:rPr lang="ru-RU" sz="2200" dirty="0"/>
              <a:t> </a:t>
            </a:r>
            <a:r>
              <a:rPr lang="ru-RU" sz="2200" dirty="0" err="1"/>
              <a:t>бошқа</a:t>
            </a:r>
            <a:r>
              <a:rPr lang="ru-RU" sz="2200" dirty="0"/>
              <a:t> график </a:t>
            </a:r>
            <a:r>
              <a:rPr lang="ru-RU" sz="2200" dirty="0" err="1"/>
              <a:t>ахборотларни</a:t>
            </a:r>
            <a:r>
              <a:rPr lang="ru-RU" sz="2200" dirty="0"/>
              <a:t> автоматик </a:t>
            </a:r>
            <a:r>
              <a:rPr lang="ru-RU" sz="2200" dirty="0" err="1"/>
              <a:t>равишда</a:t>
            </a:r>
            <a:r>
              <a:rPr lang="ru-RU" sz="2200" dirty="0"/>
              <a:t> </a:t>
            </a:r>
            <a:r>
              <a:rPr lang="ru-RU" sz="2200" dirty="0" err="1"/>
              <a:t>киритишга</a:t>
            </a:r>
            <a:r>
              <a:rPr lang="ru-RU" sz="2200" dirty="0"/>
              <a:t> м</a:t>
            </a:r>
            <a:r>
              <a:rPr lang="uz-Cyrl-UZ" sz="2200" dirty="0"/>
              <a:t>ў</a:t>
            </a:r>
            <a:r>
              <a:rPr lang="ru-RU" sz="2200" dirty="0" err="1"/>
              <a:t>лжалланган</a:t>
            </a:r>
            <a:r>
              <a:rPr lang="ru-RU" sz="2200" dirty="0"/>
              <a:t> </a:t>
            </a:r>
            <a:r>
              <a:rPr lang="ru-RU" sz="2200" dirty="0" err="1"/>
              <a:t>қурилмадир</a:t>
            </a:r>
            <a:r>
              <a:rPr lang="ru-RU" sz="2200" dirty="0"/>
              <a:t>.</a:t>
            </a:r>
          </a:p>
        </p:txBody>
      </p:sp>
      <p:pic>
        <p:nvPicPr>
          <p:cNvPr id="6144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2650" y="3803650"/>
            <a:ext cx="2647950"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49"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6813" y="2924176"/>
            <a:ext cx="255905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5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1763" y="3860800"/>
            <a:ext cx="2673350" cy="2306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1346024"/>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7" name="Rectangle 5"/>
          <p:cNvSpPr>
            <a:spLocks noGrp="1" noChangeArrowheads="1"/>
          </p:cNvSpPr>
          <p:nvPr>
            <p:ph type="title"/>
          </p:nvPr>
        </p:nvSpPr>
        <p:spPr>
          <a:xfrm>
            <a:off x="1981200" y="115888"/>
            <a:ext cx="8229600" cy="1441450"/>
          </a:xfrm>
        </p:spPr>
        <p:txBody>
          <a:bodyPr/>
          <a:lstStyle/>
          <a:p>
            <a:pPr algn="ctr"/>
            <a:r>
              <a:rPr lang="uz-Cyrl-UZ" sz="4000" b="1" dirty="0">
                <a:effectLst>
                  <a:outerShdw blurRad="38100" dist="38100" dir="2700000" algn="tl">
                    <a:srgbClr val="C0C0C0"/>
                  </a:outerShdw>
                </a:effectLst>
              </a:rPr>
              <a:t>Интернетга боғланиш воситалари</a:t>
            </a:r>
            <a:endParaRPr lang="ru-RU" sz="4000" b="1" dirty="0">
              <a:effectLst>
                <a:outerShdw blurRad="38100" dist="38100" dir="2700000" algn="tl">
                  <a:srgbClr val="C0C0C0"/>
                </a:outerShdw>
              </a:effectLst>
            </a:endParaRPr>
          </a:p>
        </p:txBody>
      </p:sp>
      <p:sp>
        <p:nvSpPr>
          <p:cNvPr id="59395" name="Rectangle 3"/>
          <p:cNvSpPr>
            <a:spLocks noGrp="1" noChangeArrowheads="1"/>
          </p:cNvSpPr>
          <p:nvPr>
            <p:ph idx="1"/>
          </p:nvPr>
        </p:nvSpPr>
        <p:spPr>
          <a:xfrm>
            <a:off x="403355" y="1227164"/>
            <a:ext cx="5023083" cy="3744913"/>
          </a:xfrm>
        </p:spPr>
        <p:txBody>
          <a:bodyPr/>
          <a:lstStyle/>
          <a:p>
            <a:pPr>
              <a:spcBef>
                <a:spcPct val="40000"/>
              </a:spcBef>
              <a:buFontTx/>
              <a:buNone/>
            </a:pPr>
            <a:r>
              <a:rPr lang="uz-Cyrl-UZ" sz="2000" b="1" dirty="0">
                <a:effectLst>
                  <a:outerShdw blurRad="38100" dist="38100" dir="2700000" algn="tl">
                    <a:srgbClr val="C0C0C0"/>
                  </a:outerShdw>
                </a:effectLst>
              </a:rPr>
              <a:t>Коммуникация воситалари </a:t>
            </a:r>
            <a:r>
              <a:rPr lang="uz-Cyrl-UZ" sz="2000" dirty="0"/>
              <a:t>компьютерларни ўзаро ҳамда Интернет тармоғи билан боғлаш учун хизмат қилади ва улар орқали маълумотлар алмашинилади.</a:t>
            </a:r>
          </a:p>
          <a:p>
            <a:pPr>
              <a:spcBef>
                <a:spcPct val="40000"/>
              </a:spcBef>
              <a:buFontTx/>
              <a:buNone/>
            </a:pPr>
            <a:r>
              <a:rPr lang="ru-RU" sz="2000" b="1" dirty="0">
                <a:effectLst>
                  <a:outerShdw blurRad="38100" dist="38100" dir="2700000" algn="tl">
                    <a:srgbClr val="C0C0C0"/>
                  </a:outerShdw>
                </a:effectLst>
              </a:rPr>
              <a:t>Модем</a:t>
            </a:r>
            <a:r>
              <a:rPr lang="uz-Cyrl-UZ" sz="2000" dirty="0"/>
              <a:t> </a:t>
            </a:r>
            <a:r>
              <a:rPr lang="ru-RU" sz="2000" dirty="0"/>
              <a:t>-</a:t>
            </a:r>
            <a:r>
              <a:rPr lang="uz-Cyrl-UZ" sz="2000" dirty="0"/>
              <a:t> </a:t>
            </a:r>
            <a:r>
              <a:rPr lang="ru-RU" sz="2000" dirty="0"/>
              <a:t>телефон </a:t>
            </a:r>
            <a:r>
              <a:rPr lang="ru-RU" sz="2000" dirty="0" err="1"/>
              <a:t>тармоғи</a:t>
            </a:r>
            <a:r>
              <a:rPr lang="ru-RU" sz="2000" dirty="0"/>
              <a:t> </a:t>
            </a:r>
            <a:r>
              <a:rPr lang="ru-RU" sz="2000" dirty="0" err="1"/>
              <a:t>орқали</a:t>
            </a:r>
            <a:r>
              <a:rPr lang="ru-RU" sz="2000" dirty="0"/>
              <a:t> компьютер </a:t>
            </a:r>
            <a:r>
              <a:rPr lang="ru-RU" sz="2000" dirty="0" err="1"/>
              <a:t>билан</a:t>
            </a:r>
            <a:r>
              <a:rPr lang="ru-RU" sz="2000" dirty="0"/>
              <a:t> </a:t>
            </a:r>
            <a:r>
              <a:rPr lang="ru-RU" sz="2000" dirty="0" err="1"/>
              <a:t>алоқа</a:t>
            </a:r>
            <a:r>
              <a:rPr lang="ru-RU" sz="2000" dirty="0"/>
              <a:t> </a:t>
            </a:r>
            <a:r>
              <a:rPr lang="uz-Cyrl-UZ" sz="2000" dirty="0"/>
              <a:t>қ</a:t>
            </a:r>
            <a:r>
              <a:rPr lang="ru-RU" sz="2000" dirty="0" err="1"/>
              <a:t>илиш</a:t>
            </a:r>
            <a:r>
              <a:rPr lang="ru-RU" sz="2000" dirty="0"/>
              <a:t> </a:t>
            </a:r>
            <a:r>
              <a:rPr lang="ru-RU" sz="2000" dirty="0" err="1"/>
              <a:t>имконини</a:t>
            </a:r>
            <a:r>
              <a:rPr lang="ru-RU" sz="2000" dirty="0"/>
              <a:t> </a:t>
            </a:r>
            <a:r>
              <a:rPr lang="ru-RU" sz="2000" dirty="0" err="1"/>
              <a:t>берувчи</a:t>
            </a:r>
            <a:r>
              <a:rPr lang="ru-RU" sz="2000" dirty="0"/>
              <a:t> </a:t>
            </a:r>
            <a:r>
              <a:rPr lang="ru-RU" sz="2000" dirty="0" err="1"/>
              <a:t>қурилмадир</a:t>
            </a:r>
            <a:r>
              <a:rPr lang="ru-RU" sz="2000" dirty="0" smtClean="0"/>
              <a:t>.</a:t>
            </a:r>
          </a:p>
          <a:p>
            <a:pPr>
              <a:spcBef>
                <a:spcPct val="40000"/>
              </a:spcBef>
              <a:buFontTx/>
              <a:buNone/>
            </a:pPr>
            <a:endParaRPr lang="uz-Cyrl-UZ" sz="2000" dirty="0"/>
          </a:p>
        </p:txBody>
      </p:sp>
      <p:pic>
        <p:nvPicPr>
          <p:cNvPr id="5939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8763" y="1557337"/>
            <a:ext cx="4394017" cy="4727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Рисунок 1"/>
          <p:cNvPicPr>
            <a:picLocks noChangeAspect="1"/>
          </p:cNvPicPr>
          <p:nvPr/>
        </p:nvPicPr>
        <p:blipFill>
          <a:blip r:embed="rId3"/>
          <a:stretch>
            <a:fillRect/>
          </a:stretch>
        </p:blipFill>
        <p:spPr>
          <a:xfrm>
            <a:off x="2486471" y="4474197"/>
            <a:ext cx="3419653" cy="1977948"/>
          </a:xfrm>
          <a:prstGeom prst="rect">
            <a:avLst/>
          </a:prstGeom>
        </p:spPr>
      </p:pic>
    </p:spTree>
    <p:extLst>
      <p:ext uri="{BB962C8B-B14F-4D97-AF65-F5344CB8AC3E}">
        <p14:creationId xmlns:p14="http://schemas.microsoft.com/office/powerpoint/2010/main" val="3390284908"/>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9551" y="694908"/>
            <a:ext cx="10515600" cy="1325563"/>
          </a:xfrm>
        </p:spPr>
        <p:txBody>
          <a:bodyPr>
            <a:noAutofit/>
          </a:bodyPr>
          <a:lstStyle/>
          <a:p>
            <a:r>
              <a:rPr lang="ru-RU" sz="3400" dirty="0" err="1"/>
              <a:t>Проекторлар</a:t>
            </a:r>
            <a:r>
              <a:rPr lang="ru-RU" sz="3400" dirty="0"/>
              <a:t> </a:t>
            </a:r>
            <a:r>
              <a:rPr lang="ru-RU" sz="3400" dirty="0" err="1"/>
              <a:t>ёрдамида</a:t>
            </a:r>
            <a:r>
              <a:rPr lang="ru-RU" sz="3400" dirty="0"/>
              <a:t> компьютер </a:t>
            </a:r>
            <a:r>
              <a:rPr lang="ru-RU" sz="3400" dirty="0" err="1"/>
              <a:t>экранига</a:t>
            </a:r>
            <a:r>
              <a:rPr lang="ru-RU" sz="3400" dirty="0"/>
              <a:t> </a:t>
            </a:r>
            <a:r>
              <a:rPr lang="ru-RU" sz="3400" dirty="0" err="1"/>
              <a:t>чиқариш</a:t>
            </a:r>
            <a:r>
              <a:rPr lang="ru-RU" sz="3400" dirty="0"/>
              <a:t> </a:t>
            </a:r>
            <a:r>
              <a:rPr lang="ru-RU" sz="3400" dirty="0" err="1"/>
              <a:t>мумкин</a:t>
            </a:r>
            <a:r>
              <a:rPr lang="ru-RU" sz="3400" dirty="0"/>
              <a:t> </a:t>
            </a:r>
            <a:r>
              <a:rPr lang="ru-RU" sz="3400" dirty="0" err="1"/>
              <a:t>булган</a:t>
            </a:r>
            <a:r>
              <a:rPr lang="ru-RU" sz="3400" dirty="0"/>
              <a:t> </a:t>
            </a:r>
            <a:r>
              <a:rPr lang="ru-RU" sz="3400" dirty="0" err="1"/>
              <a:t>хар</a:t>
            </a:r>
            <a:r>
              <a:rPr lang="ru-RU" sz="3400" dirty="0"/>
              <a:t> </a:t>
            </a:r>
            <a:r>
              <a:rPr lang="ru-RU" sz="3400" dirty="0" err="1"/>
              <a:t>қандай</a:t>
            </a:r>
            <a:r>
              <a:rPr lang="ru-RU" sz="3400" dirty="0"/>
              <a:t> </a:t>
            </a:r>
            <a:r>
              <a:rPr lang="ru-RU" sz="3400" dirty="0" err="1"/>
              <a:t>маълумотни</a:t>
            </a:r>
            <a:r>
              <a:rPr lang="ru-RU" sz="3400" dirty="0"/>
              <a:t> </a:t>
            </a:r>
            <a:r>
              <a:rPr lang="ru-RU" sz="3400" dirty="0" err="1"/>
              <a:t>катта</a:t>
            </a:r>
            <a:r>
              <a:rPr lang="ru-RU" sz="3400" dirty="0"/>
              <a:t> </a:t>
            </a:r>
            <a:r>
              <a:rPr lang="ru-RU" sz="3400" dirty="0" err="1"/>
              <a:t>экранга</a:t>
            </a:r>
            <a:r>
              <a:rPr lang="ru-RU" sz="3400" dirty="0"/>
              <a:t> </a:t>
            </a:r>
            <a:r>
              <a:rPr lang="ru-RU" sz="3400" dirty="0" err="1"/>
              <a:t>узатиш</a:t>
            </a:r>
            <a:r>
              <a:rPr lang="ru-RU" sz="3400" dirty="0"/>
              <a:t> </a:t>
            </a:r>
            <a:r>
              <a:rPr lang="ru-RU" sz="3400" dirty="0" err="1"/>
              <a:t>мумкин</a:t>
            </a:r>
            <a:r>
              <a:rPr lang="ru-RU" sz="3400" dirty="0"/>
              <a:t>. </a:t>
            </a:r>
          </a:p>
        </p:txBody>
      </p:sp>
      <p:pic>
        <p:nvPicPr>
          <p:cNvPr id="4" name="Объект 3"/>
          <p:cNvPicPr>
            <a:picLocks noGrp="1" noChangeAspect="1"/>
          </p:cNvPicPr>
          <p:nvPr>
            <p:ph idx="1"/>
          </p:nvPr>
        </p:nvPicPr>
        <p:blipFill>
          <a:blip r:embed="rId2"/>
          <a:stretch>
            <a:fillRect/>
          </a:stretch>
        </p:blipFill>
        <p:spPr>
          <a:xfrm>
            <a:off x="868180" y="3718905"/>
            <a:ext cx="3676478" cy="1737514"/>
          </a:xfrm>
          <a:prstGeom prst="rect">
            <a:avLst/>
          </a:prstGeom>
        </p:spPr>
      </p:pic>
      <p:pic>
        <p:nvPicPr>
          <p:cNvPr id="5" name="Рисунок 4"/>
          <p:cNvPicPr>
            <a:picLocks noChangeAspect="1"/>
          </p:cNvPicPr>
          <p:nvPr/>
        </p:nvPicPr>
        <p:blipFill>
          <a:blip r:embed="rId3"/>
          <a:stretch>
            <a:fillRect/>
          </a:stretch>
        </p:blipFill>
        <p:spPr>
          <a:xfrm>
            <a:off x="4687464" y="3501547"/>
            <a:ext cx="6672776" cy="2172229"/>
          </a:xfrm>
          <a:prstGeom prst="rect">
            <a:avLst/>
          </a:prstGeom>
        </p:spPr>
      </p:pic>
    </p:spTree>
    <p:extLst>
      <p:ext uri="{BB962C8B-B14F-4D97-AF65-F5344CB8AC3E}">
        <p14:creationId xmlns:p14="http://schemas.microsoft.com/office/powerpoint/2010/main" val="383571024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25" name="Rectangle 17"/>
          <p:cNvSpPr>
            <a:spLocks noGrp="1" noChangeArrowheads="1"/>
          </p:cNvSpPr>
          <p:nvPr>
            <p:ph type="title"/>
          </p:nvPr>
        </p:nvSpPr>
        <p:spPr>
          <a:xfrm>
            <a:off x="1981200" y="115889"/>
            <a:ext cx="8229600" cy="649287"/>
          </a:xfrm>
        </p:spPr>
        <p:txBody>
          <a:bodyPr/>
          <a:lstStyle/>
          <a:p>
            <a:r>
              <a:rPr lang="uz-Cyrl-UZ" sz="3600" b="1">
                <a:effectLst>
                  <a:outerShdw blurRad="38100" dist="38100" dir="2700000" algn="tl">
                    <a:srgbClr val="C0C0C0"/>
                  </a:outerShdw>
                </a:effectLst>
              </a:rPr>
              <a:t>Маълумот ташувчи воситалар</a:t>
            </a:r>
            <a:endParaRPr lang="ru-RU" sz="3600" b="1">
              <a:effectLst>
                <a:outerShdw blurRad="38100" dist="38100" dir="2700000" algn="tl">
                  <a:srgbClr val="C0C0C0"/>
                </a:outerShdw>
              </a:effectLst>
            </a:endParaRPr>
          </a:p>
        </p:txBody>
      </p:sp>
      <p:sp>
        <p:nvSpPr>
          <p:cNvPr id="68611" name="Rectangle 3"/>
          <p:cNvSpPr>
            <a:spLocks noGrp="1" noChangeArrowheads="1"/>
          </p:cNvSpPr>
          <p:nvPr>
            <p:ph idx="1"/>
          </p:nvPr>
        </p:nvSpPr>
        <p:spPr>
          <a:xfrm>
            <a:off x="1849439" y="908051"/>
            <a:ext cx="8567737" cy="3311525"/>
          </a:xfrm>
        </p:spPr>
        <p:txBody>
          <a:bodyPr>
            <a:normAutofit fontScale="92500" lnSpcReduction="10000"/>
          </a:bodyPr>
          <a:lstStyle/>
          <a:p>
            <a:pPr marL="609600" indent="-609600">
              <a:spcBef>
                <a:spcPct val="30000"/>
              </a:spcBef>
            </a:pPr>
            <a:r>
              <a:rPr lang="uz-Cyrl-UZ" sz="2000"/>
              <a:t>Компакт диск юритувчиларининг қуйидаги турлари мавжуд:</a:t>
            </a:r>
          </a:p>
          <a:p>
            <a:pPr marL="990600" lvl="1" indent="-533400">
              <a:spcBef>
                <a:spcPct val="30000"/>
              </a:spcBef>
            </a:pPr>
            <a:r>
              <a:rPr lang="uz-Cyrl-UZ" sz="2000" b="1">
                <a:effectLst>
                  <a:outerShdw blurRad="38100" dist="38100" dir="2700000" algn="tl">
                    <a:srgbClr val="C0C0C0"/>
                  </a:outerShdw>
                </a:effectLst>
              </a:rPr>
              <a:t>CD-R</a:t>
            </a:r>
            <a:r>
              <a:rPr lang="uz-Cyrl-UZ" sz="2000" b="1">
                <a:solidFill>
                  <a:schemeClr val="tx2"/>
                </a:solidFill>
                <a:effectLst>
                  <a:outerShdw blurRad="38100" dist="38100" dir="2700000" algn="tl">
                    <a:srgbClr val="C0C0C0"/>
                  </a:outerShdw>
                </a:effectLst>
              </a:rPr>
              <a:t>W</a:t>
            </a:r>
            <a:r>
              <a:rPr lang="uz-Cyrl-UZ" sz="2000"/>
              <a:t> – компакт дискларни ўқиш ва уларга маълумотлар ёзиш қурилмаси</a:t>
            </a:r>
          </a:p>
          <a:p>
            <a:pPr marL="990600" lvl="1" indent="-533400">
              <a:spcBef>
                <a:spcPct val="30000"/>
              </a:spcBef>
            </a:pPr>
            <a:r>
              <a:rPr lang="uz-Cyrl-UZ" sz="2000" b="1">
                <a:effectLst>
                  <a:outerShdw blurRad="38100" dist="38100" dir="2700000" algn="tl">
                    <a:srgbClr val="C0C0C0"/>
                  </a:outerShdw>
                </a:effectLst>
              </a:rPr>
              <a:t>DVD-R</a:t>
            </a:r>
            <a:r>
              <a:rPr lang="uz-Cyrl-UZ" sz="2000" b="1">
                <a:solidFill>
                  <a:schemeClr val="tx2"/>
                </a:solidFill>
                <a:effectLst>
                  <a:outerShdw blurRad="38100" dist="38100" dir="2700000" algn="tl">
                    <a:srgbClr val="C0C0C0"/>
                  </a:outerShdw>
                </a:effectLst>
              </a:rPr>
              <a:t>W</a:t>
            </a:r>
            <a:r>
              <a:rPr lang="uz-Cyrl-UZ" sz="2000"/>
              <a:t> – DVD дискларни ўқиш ва уларга маълумотлар ёзиш қурилмаси</a:t>
            </a:r>
          </a:p>
          <a:p>
            <a:pPr marL="609600" indent="-609600">
              <a:spcBef>
                <a:spcPct val="30000"/>
              </a:spcBef>
            </a:pPr>
            <a:r>
              <a:rPr lang="uz-Cyrl-UZ" sz="2000"/>
              <a:t>Маълумот ташувчи дискларнинг турлари:</a:t>
            </a:r>
          </a:p>
          <a:p>
            <a:pPr marL="990600" lvl="1" indent="-533400">
              <a:spcBef>
                <a:spcPct val="30000"/>
              </a:spcBef>
            </a:pPr>
            <a:r>
              <a:rPr lang="uz-Cyrl-UZ" sz="2000" b="1">
                <a:solidFill>
                  <a:schemeClr val="tx2"/>
                </a:solidFill>
                <a:effectLst>
                  <a:outerShdw blurRad="38100" dist="38100" dir="2700000" algn="tl">
                    <a:srgbClr val="C0C0C0"/>
                  </a:outerShdw>
                </a:effectLst>
              </a:rPr>
              <a:t>CD</a:t>
            </a:r>
            <a:r>
              <a:rPr lang="uz-Cyrl-UZ" sz="2000">
                <a:solidFill>
                  <a:schemeClr val="tx2"/>
                </a:solidFill>
              </a:rPr>
              <a:t> - катта ҳажмдаги маълумотларни сақлашга мўлжалланган диск</a:t>
            </a:r>
          </a:p>
          <a:p>
            <a:pPr marL="990600" lvl="1" indent="-533400">
              <a:spcBef>
                <a:spcPct val="30000"/>
              </a:spcBef>
            </a:pPr>
            <a:r>
              <a:rPr lang="uz-Cyrl-UZ" sz="2000" b="1">
                <a:solidFill>
                  <a:schemeClr val="tx2"/>
                </a:solidFill>
                <a:effectLst>
                  <a:outerShdw blurRad="38100" dist="38100" dir="2700000" algn="tl">
                    <a:srgbClr val="C0C0C0"/>
                  </a:outerShdw>
                </a:effectLst>
              </a:rPr>
              <a:t>DVD</a:t>
            </a:r>
            <a:r>
              <a:rPr lang="uz-Cyrl-UZ" sz="2000">
                <a:solidFill>
                  <a:schemeClr val="tx2"/>
                </a:solidFill>
              </a:rPr>
              <a:t> - катта ҳажмдаги мультимедиа маълумотларни сақлашга мўлжалланган диск</a:t>
            </a:r>
          </a:p>
        </p:txBody>
      </p:sp>
      <p:pic>
        <p:nvPicPr>
          <p:cNvPr id="68623"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4200" y="4868864"/>
            <a:ext cx="4649788" cy="129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626"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114" y="4437063"/>
            <a:ext cx="2808287" cy="177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8627" name="Text Box 19"/>
          <p:cNvSpPr txBox="1">
            <a:spLocks noChangeArrowheads="1"/>
          </p:cNvSpPr>
          <p:nvPr/>
        </p:nvSpPr>
        <p:spPr bwMode="auto">
          <a:xfrm>
            <a:off x="2471739" y="6334126"/>
            <a:ext cx="26876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b="1">
                <a:effectLst>
                  <a:outerShdw blurRad="38100" dist="38100" dir="2700000" algn="tl">
                    <a:srgbClr val="C0C0C0"/>
                  </a:outerShdw>
                </a:effectLst>
              </a:rPr>
              <a:t>CD ва DVD қурилмаси</a:t>
            </a:r>
            <a:endParaRPr lang="ru-RU" b="1"/>
          </a:p>
        </p:txBody>
      </p:sp>
      <p:sp>
        <p:nvSpPr>
          <p:cNvPr id="68628" name="Text Box 20"/>
          <p:cNvSpPr txBox="1">
            <a:spLocks noChangeArrowheads="1"/>
          </p:cNvSpPr>
          <p:nvPr/>
        </p:nvSpPr>
        <p:spPr bwMode="auto">
          <a:xfrm>
            <a:off x="6656389" y="6308726"/>
            <a:ext cx="25352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0"/>
              </a:spcBef>
              <a:defRPr>
                <a:solidFill>
                  <a:schemeClr val="tx1"/>
                </a:solidFill>
                <a:latin typeface="Arial" panose="020B0604020202020204" pitchFamily="34" charset="0"/>
              </a:defRPr>
            </a:lvl1pPr>
            <a:lvl2pPr>
              <a:spcBef>
                <a:spcPct val="0"/>
              </a:spcBef>
              <a:defRPr>
                <a:solidFill>
                  <a:schemeClr val="tx1"/>
                </a:solidFill>
                <a:latin typeface="Arial" panose="020B0604020202020204" pitchFamily="34" charset="0"/>
              </a:defRPr>
            </a:lvl2pPr>
            <a:lvl3pPr>
              <a:spcBef>
                <a:spcPct val="0"/>
              </a:spcBef>
              <a:defRPr>
                <a:solidFill>
                  <a:schemeClr val="tx1"/>
                </a:solidFill>
                <a:latin typeface="Arial" panose="020B0604020202020204" pitchFamily="34" charset="0"/>
              </a:defRPr>
            </a:lvl3pPr>
            <a:lvl4pPr>
              <a:spcBef>
                <a:spcPct val="0"/>
              </a:spcBef>
              <a:defRPr>
                <a:solidFill>
                  <a:schemeClr val="tx1"/>
                </a:solidFill>
                <a:latin typeface="Arial" panose="020B0604020202020204" pitchFamily="34" charset="0"/>
              </a:defRPr>
            </a:lvl4pPr>
            <a:lvl5pPr>
              <a:spcBef>
                <a:spcPct val="0"/>
              </a:spcBef>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buFontTx/>
              <a:buNone/>
            </a:pPr>
            <a:r>
              <a:rPr lang="uz-Cyrl-UZ" b="1">
                <a:effectLst>
                  <a:outerShdw blurRad="38100" dist="38100" dir="2700000" algn="tl">
                    <a:srgbClr val="C0C0C0"/>
                  </a:outerShdw>
                </a:effectLst>
              </a:rPr>
              <a:t>CD ва DVD дисклари</a:t>
            </a:r>
            <a:endParaRPr lang="ru-RU" b="1"/>
          </a:p>
        </p:txBody>
      </p:sp>
    </p:spTree>
    <p:extLst>
      <p:ext uri="{BB962C8B-B14F-4D97-AF65-F5344CB8AC3E}">
        <p14:creationId xmlns:p14="http://schemas.microsoft.com/office/powerpoint/2010/main" val="207052300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smtClean="0"/>
              <a:t>Flash drive</a:t>
            </a:r>
            <a:endParaRPr lang="ru-RU" smtClean="0"/>
          </a:p>
        </p:txBody>
      </p:sp>
      <p:pic>
        <p:nvPicPr>
          <p:cNvPr id="23558" name="Picture 3" descr="C:\Documents and Settings\User_30\Рабочий стол\Такдимотлар\256MB_CLR_wLanyar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2286000"/>
            <a:ext cx="4876800"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Text Box 4"/>
          <p:cNvSpPr txBox="1">
            <a:spLocks noChangeArrowheads="1"/>
          </p:cNvSpPr>
          <p:nvPr/>
        </p:nvSpPr>
        <p:spPr bwMode="auto">
          <a:xfrm>
            <a:off x="2286000" y="1447800"/>
            <a:ext cx="792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r>
              <a:rPr lang="ru-RU" dirty="0" err="1"/>
              <a:t>Хозирги</a:t>
            </a:r>
            <a:r>
              <a:rPr lang="ru-RU" dirty="0"/>
              <a:t> </a:t>
            </a:r>
            <a:r>
              <a:rPr lang="ru-RU" dirty="0" err="1"/>
              <a:t>кунда</a:t>
            </a:r>
            <a:r>
              <a:rPr lang="ru-RU" dirty="0"/>
              <a:t> </a:t>
            </a:r>
            <a:r>
              <a:rPr lang="ru-RU" dirty="0" err="1"/>
              <a:t>энг</a:t>
            </a:r>
            <a:r>
              <a:rPr lang="ru-RU" dirty="0"/>
              <a:t> </a:t>
            </a:r>
            <a:r>
              <a:rPr lang="ru-RU" dirty="0" err="1"/>
              <a:t>кулай</a:t>
            </a:r>
            <a:r>
              <a:rPr lang="ru-RU" dirty="0"/>
              <a:t> </a:t>
            </a:r>
            <a:r>
              <a:rPr lang="ru-RU" dirty="0" err="1"/>
              <a:t>маълумот</a:t>
            </a:r>
            <a:r>
              <a:rPr lang="ru-RU" dirty="0"/>
              <a:t> </a:t>
            </a:r>
            <a:r>
              <a:rPr lang="ru-RU" dirty="0" err="1"/>
              <a:t>ташиши</a:t>
            </a:r>
            <a:r>
              <a:rPr lang="ru-RU" dirty="0"/>
              <a:t> </a:t>
            </a:r>
            <a:r>
              <a:rPr lang="ru-RU" dirty="0" err="1" smtClean="0"/>
              <a:t>қурилмаси</a:t>
            </a:r>
            <a:endParaRPr lang="ru-RU" dirty="0"/>
          </a:p>
        </p:txBody>
      </p:sp>
      <p:pic>
        <p:nvPicPr>
          <p:cNvPr id="23560" name="Picture 5" descr="C:\Documents and Settings\User_30\Рабочий стол\Такдимотлар\usb-driv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2667000"/>
            <a:ext cx="2971800" cy="264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5497592"/>
      </p:ext>
    </p:extLst>
  </p:cSld>
  <p:clrMapOvr>
    <a:masterClrMapping/>
  </p:clrMapOvr>
  <p:transition spd="slow">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514" y="395105"/>
            <a:ext cx="6510156" cy="5690902"/>
          </a:xfrm>
        </p:spPr>
        <p:txBody>
          <a:bodyPr>
            <a:noAutofit/>
          </a:bodyPr>
          <a:lstStyle/>
          <a:p>
            <a:pPr lvl="0"/>
            <a:r>
              <a:rPr lang="ru-RU" sz="2600" b="1" dirty="0" smtClean="0"/>
              <a:t>                      ТВ </a:t>
            </a:r>
            <a:r>
              <a:rPr lang="ru-RU" sz="2600" b="1" dirty="0" err="1"/>
              <a:t>тьюнерлар</a:t>
            </a:r>
            <a:r>
              <a:rPr lang="ru-RU" sz="2600" b="1" dirty="0" smtClean="0"/>
              <a:t>. </a:t>
            </a:r>
            <a:br>
              <a:rPr lang="ru-RU" sz="2600" b="1" dirty="0" smtClean="0"/>
            </a:br>
            <a:r>
              <a:rPr lang="ru-RU" sz="2600" b="1" dirty="0" smtClean="0"/>
              <a:t>    </a:t>
            </a:r>
            <a:r>
              <a:rPr lang="ru-RU" sz="2600" dirty="0" err="1" smtClean="0"/>
              <a:t>Компьютерга</a:t>
            </a:r>
            <a:r>
              <a:rPr lang="ru-RU" sz="2600" dirty="0" smtClean="0"/>
              <a:t> </a:t>
            </a:r>
            <a:r>
              <a:rPr lang="ru-RU" sz="2600" dirty="0"/>
              <a:t>ТВ </a:t>
            </a:r>
            <a:r>
              <a:rPr lang="ru-RU" sz="2600" dirty="0" err="1"/>
              <a:t>тьюнер</a:t>
            </a:r>
            <a:r>
              <a:rPr lang="ru-RU" sz="2600" dirty="0"/>
              <a:t> </a:t>
            </a:r>
            <a:r>
              <a:rPr lang="ru-RU" sz="2600" dirty="0" err="1"/>
              <a:t>деб</a:t>
            </a:r>
            <a:r>
              <a:rPr lang="ru-RU" sz="2600" dirty="0"/>
              <a:t> </a:t>
            </a:r>
            <a:r>
              <a:rPr lang="ru-RU" sz="2600" dirty="0" err="1"/>
              <a:t>аталувчи</a:t>
            </a:r>
            <a:r>
              <a:rPr lang="ru-RU" sz="2600" dirty="0"/>
              <a:t> </a:t>
            </a:r>
            <a:r>
              <a:rPr lang="ru-RU" sz="2600" dirty="0" err="1"/>
              <a:t>қурилмани</a:t>
            </a:r>
            <a:r>
              <a:rPr lang="ru-RU" sz="2600" dirty="0"/>
              <a:t> </a:t>
            </a:r>
            <a:r>
              <a:rPr lang="ru-RU" sz="2600" dirty="0" err="1"/>
              <a:t>улаш</a:t>
            </a:r>
            <a:r>
              <a:rPr lang="ru-RU" sz="2600" dirty="0"/>
              <a:t> </a:t>
            </a:r>
            <a:r>
              <a:rPr lang="ru-RU" sz="2600" dirty="0" err="1"/>
              <a:t>билан</a:t>
            </a:r>
            <a:r>
              <a:rPr lang="ru-RU" sz="2600" dirty="0"/>
              <a:t> </a:t>
            </a:r>
            <a:r>
              <a:rPr lang="ru-RU" sz="2600" dirty="0" err="1"/>
              <a:t>компьютерда</a:t>
            </a:r>
            <a:r>
              <a:rPr lang="ru-RU" sz="2600" dirty="0"/>
              <a:t> </a:t>
            </a:r>
            <a:r>
              <a:rPr lang="ru-RU" sz="2600" dirty="0" err="1"/>
              <a:t>махаллий</a:t>
            </a:r>
            <a:r>
              <a:rPr lang="ru-RU" sz="2600" dirty="0"/>
              <a:t> </a:t>
            </a:r>
            <a:r>
              <a:rPr lang="ru-RU" sz="2600" dirty="0" err="1"/>
              <a:t>телевизион</a:t>
            </a:r>
            <a:r>
              <a:rPr lang="ru-RU" sz="2600" dirty="0"/>
              <a:t> </a:t>
            </a:r>
            <a:r>
              <a:rPr lang="ru-RU" sz="2600" dirty="0" err="1"/>
              <a:t>каналларнинг</a:t>
            </a:r>
            <a:r>
              <a:rPr lang="ru-RU" sz="2600" dirty="0"/>
              <a:t> </a:t>
            </a:r>
            <a:r>
              <a:rPr lang="ru-RU" sz="2600" dirty="0" err="1"/>
              <a:t>курсатувларини</a:t>
            </a:r>
            <a:r>
              <a:rPr lang="ru-RU" sz="2600" dirty="0"/>
              <a:t> </a:t>
            </a:r>
            <a:r>
              <a:rPr lang="ru-RU" sz="2600" dirty="0" err="1"/>
              <a:t>қабул</a:t>
            </a:r>
            <a:r>
              <a:rPr lang="ru-RU" sz="2600" dirty="0"/>
              <a:t> </a:t>
            </a:r>
            <a:r>
              <a:rPr lang="ru-RU" sz="2600" dirty="0" err="1"/>
              <a:t>қилиш</a:t>
            </a:r>
            <a:r>
              <a:rPr lang="ru-RU" sz="2600" dirty="0"/>
              <a:t> </a:t>
            </a:r>
            <a:r>
              <a:rPr lang="ru-RU" sz="2600" dirty="0" err="1"/>
              <a:t>ва</a:t>
            </a:r>
            <a:r>
              <a:rPr lang="ru-RU" sz="2600" dirty="0"/>
              <a:t> </a:t>
            </a:r>
            <a:r>
              <a:rPr lang="ru-RU" sz="2600" dirty="0" err="1"/>
              <a:t>уларни</a:t>
            </a:r>
            <a:r>
              <a:rPr lang="ru-RU" sz="2600" dirty="0"/>
              <a:t> компьютер </a:t>
            </a:r>
            <a:r>
              <a:rPr lang="ru-RU" sz="2600" dirty="0" err="1"/>
              <a:t>хотирасига</a:t>
            </a:r>
            <a:r>
              <a:rPr lang="ru-RU" sz="2600" dirty="0"/>
              <a:t> </a:t>
            </a:r>
            <a:r>
              <a:rPr lang="ru-RU" sz="2600" dirty="0" err="1"/>
              <a:t>ёзиб</a:t>
            </a:r>
            <a:r>
              <a:rPr lang="ru-RU" sz="2600" dirty="0"/>
              <a:t> </a:t>
            </a:r>
            <a:r>
              <a:rPr lang="ru-RU" sz="2600" dirty="0" err="1"/>
              <a:t>олиш</a:t>
            </a:r>
            <a:r>
              <a:rPr lang="ru-RU" sz="2600" dirty="0"/>
              <a:t> </a:t>
            </a:r>
            <a:r>
              <a:rPr lang="ru-RU" sz="2600" dirty="0" err="1"/>
              <a:t>мумкин</a:t>
            </a:r>
            <a:r>
              <a:rPr lang="ru-RU" sz="2600" dirty="0"/>
              <a:t>. </a:t>
            </a:r>
            <a:r>
              <a:rPr lang="ru-RU" sz="2600" dirty="0" err="1"/>
              <a:t>Одатда</a:t>
            </a:r>
            <a:r>
              <a:rPr lang="ru-RU" sz="2600" dirty="0"/>
              <a:t> </a:t>
            </a:r>
            <a:r>
              <a:rPr lang="ru-RU" sz="2600" dirty="0" err="1"/>
              <a:t>бундай</a:t>
            </a:r>
            <a:r>
              <a:rPr lang="ru-RU" sz="2600" dirty="0"/>
              <a:t> </a:t>
            </a:r>
            <a:r>
              <a:rPr lang="ru-RU" sz="2600" dirty="0" err="1"/>
              <a:t>тьюнерлар</a:t>
            </a:r>
            <a:r>
              <a:rPr lang="ru-RU" sz="2600" dirty="0"/>
              <a:t> видео </a:t>
            </a:r>
            <a:r>
              <a:rPr lang="ru-RU" sz="2600" dirty="0" err="1"/>
              <a:t>кириш</a:t>
            </a:r>
            <a:r>
              <a:rPr lang="ru-RU" sz="2600" dirty="0"/>
              <a:t> </a:t>
            </a:r>
            <a:r>
              <a:rPr lang="ru-RU" sz="2600" dirty="0" err="1"/>
              <a:t>разъемига</a:t>
            </a:r>
            <a:r>
              <a:rPr lang="ru-RU" sz="2600" dirty="0"/>
              <a:t> хам </a:t>
            </a:r>
            <a:r>
              <a:rPr lang="ru-RU" sz="2600" dirty="0" err="1"/>
              <a:t>эга</a:t>
            </a:r>
            <a:r>
              <a:rPr lang="ru-RU" sz="2600" dirty="0"/>
              <a:t> </a:t>
            </a:r>
            <a:r>
              <a:rPr lang="ru-RU" sz="2600" dirty="0" err="1"/>
              <a:t>булади</a:t>
            </a:r>
            <a:r>
              <a:rPr lang="ru-RU" sz="2600" dirty="0"/>
              <a:t> </a:t>
            </a:r>
            <a:r>
              <a:rPr lang="ru-RU" sz="2600" dirty="0" err="1"/>
              <a:t>ва</a:t>
            </a:r>
            <a:r>
              <a:rPr lang="ru-RU" sz="2600" dirty="0"/>
              <a:t> </a:t>
            </a:r>
            <a:r>
              <a:rPr lang="ru-RU" sz="2600" dirty="0" err="1"/>
              <a:t>унга</a:t>
            </a:r>
            <a:r>
              <a:rPr lang="ru-RU" sz="2600" dirty="0"/>
              <a:t> </a:t>
            </a:r>
            <a:r>
              <a:rPr lang="ru-RU" sz="2600" dirty="0" err="1"/>
              <a:t>видеомагнитафонни</a:t>
            </a:r>
            <a:r>
              <a:rPr lang="ru-RU" sz="2600" dirty="0"/>
              <a:t> </a:t>
            </a:r>
            <a:r>
              <a:rPr lang="ru-RU" sz="2600" dirty="0" err="1"/>
              <a:t>улаб</a:t>
            </a:r>
            <a:r>
              <a:rPr lang="ru-RU" sz="2600" dirty="0"/>
              <a:t>, </a:t>
            </a:r>
            <a:r>
              <a:rPr lang="ru-RU" sz="2600" dirty="0" err="1"/>
              <a:t>эски</a:t>
            </a:r>
            <a:r>
              <a:rPr lang="ru-RU" sz="2600" dirty="0"/>
              <a:t> </a:t>
            </a:r>
            <a:r>
              <a:rPr lang="ru-RU" sz="2600" dirty="0" err="1"/>
              <a:t>форматдаги</a:t>
            </a:r>
            <a:r>
              <a:rPr lang="ru-RU" sz="2600" dirty="0"/>
              <a:t> </a:t>
            </a:r>
            <a:r>
              <a:rPr lang="ru-RU" sz="2600" dirty="0" err="1"/>
              <a:t>аналогли</a:t>
            </a:r>
            <a:r>
              <a:rPr lang="ru-RU" sz="2600" dirty="0"/>
              <a:t> </a:t>
            </a:r>
            <a:r>
              <a:rPr lang="ru-RU" sz="2600" dirty="0" err="1"/>
              <a:t>видеосигналларни</a:t>
            </a:r>
            <a:r>
              <a:rPr lang="ru-RU" sz="2600" dirty="0"/>
              <a:t> </a:t>
            </a:r>
            <a:r>
              <a:rPr lang="ru-RU" sz="2600" dirty="0" err="1"/>
              <a:t>компьютерга</a:t>
            </a:r>
            <a:r>
              <a:rPr lang="ru-RU" sz="2600" dirty="0"/>
              <a:t> </a:t>
            </a:r>
            <a:r>
              <a:rPr lang="ru-RU" sz="2600" dirty="0" err="1"/>
              <a:t>ёзиб</a:t>
            </a:r>
            <a:r>
              <a:rPr lang="ru-RU" sz="2600" dirty="0"/>
              <a:t> </a:t>
            </a:r>
            <a:r>
              <a:rPr lang="ru-RU" sz="2600" dirty="0" err="1"/>
              <a:t>олиш</a:t>
            </a:r>
            <a:r>
              <a:rPr lang="ru-RU" sz="2600" dirty="0"/>
              <a:t> </a:t>
            </a:r>
            <a:r>
              <a:rPr lang="ru-RU" sz="2600" dirty="0" err="1"/>
              <a:t>мумкин</a:t>
            </a:r>
            <a:r>
              <a:rPr lang="ru-RU" sz="2600" dirty="0"/>
              <a:t>.</a:t>
            </a:r>
            <a:br>
              <a:rPr lang="ru-RU" sz="2600" dirty="0"/>
            </a:br>
            <a:endParaRPr lang="ru-RU" sz="2600" dirty="0"/>
          </a:p>
        </p:txBody>
      </p:sp>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8532" y="1383362"/>
            <a:ext cx="4879975" cy="3923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911926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981200" y="274639"/>
            <a:ext cx="8229600" cy="490537"/>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normAutofit fontScale="90000"/>
          </a:bodyPr>
          <a:lstStyle/>
          <a:p>
            <a:r>
              <a:rPr lang="uz-Latn-UZ" sz="3600" b="1">
                <a:effectLst>
                  <a:outerShdw blurRad="38100" dist="38100" dir="2700000" algn="tl">
                    <a:srgbClr val="C0C0C0"/>
                  </a:outerShdw>
                </a:effectLst>
              </a:rPr>
              <a:t>Мультимедиа воситалар</a:t>
            </a:r>
            <a:r>
              <a:rPr lang="uz-Cyrl-UZ" sz="3600" b="1">
                <a:effectLst>
                  <a:outerShdw blurRad="38100" dist="38100" dir="2700000" algn="tl">
                    <a:srgbClr val="C0C0C0"/>
                  </a:outerShdw>
                </a:effectLst>
              </a:rPr>
              <a:t>и</a:t>
            </a:r>
            <a:endParaRPr lang="ru-RU" sz="3600" b="1">
              <a:effectLst>
                <a:outerShdw blurRad="38100" dist="38100" dir="2700000" algn="tl">
                  <a:srgbClr val="C0C0C0"/>
                </a:outerShdw>
              </a:effectLst>
            </a:endParaRPr>
          </a:p>
        </p:txBody>
      </p:sp>
      <p:sp>
        <p:nvSpPr>
          <p:cNvPr id="70659" name="Rectangle 3"/>
          <p:cNvSpPr>
            <a:spLocks noGrp="1" noChangeArrowheads="1"/>
          </p:cNvSpPr>
          <p:nvPr>
            <p:ph idx="1"/>
          </p:nvPr>
        </p:nvSpPr>
        <p:spPr>
          <a:xfrm>
            <a:off x="1453070" y="1016795"/>
            <a:ext cx="8208963" cy="3529012"/>
          </a:xfrm>
        </p:spPr>
        <p:txBody>
          <a:bodyPr/>
          <a:lstStyle/>
          <a:p>
            <a:pPr algn="just">
              <a:lnSpc>
                <a:spcPct val="90000"/>
              </a:lnSpc>
              <a:spcBef>
                <a:spcPct val="30000"/>
              </a:spcBef>
              <a:buFontTx/>
              <a:buNone/>
            </a:pPr>
            <a:r>
              <a:rPr lang="uz-Latn-UZ" sz="2000" b="1" dirty="0"/>
              <a:t>Мультимедиа воситалари</a:t>
            </a:r>
            <a:r>
              <a:rPr lang="uz-Cyrl-UZ" sz="2000" dirty="0"/>
              <a:t> ёрдамида ахборотларни матнли, тасвирли, товушли ва анимацияли кўринишда намойиш этиш мумкин.</a:t>
            </a:r>
          </a:p>
          <a:p>
            <a:pPr algn="just">
              <a:lnSpc>
                <a:spcPct val="90000"/>
              </a:lnSpc>
              <a:spcBef>
                <a:spcPct val="30000"/>
              </a:spcBef>
              <a:buFontTx/>
              <a:buNone/>
            </a:pPr>
            <a:r>
              <a:rPr lang="uz-Latn-UZ" sz="2000" b="1" dirty="0"/>
              <a:t>Мультимедиа воситалари</a:t>
            </a:r>
            <a:r>
              <a:rPr lang="ru-RU" sz="2000" b="1" dirty="0"/>
              <a:t> </a:t>
            </a:r>
            <a:r>
              <a:rPr lang="ru-RU" sz="2000" b="1" dirty="0" err="1"/>
              <a:t>бу</a:t>
            </a:r>
            <a:r>
              <a:rPr lang="ru-RU" sz="2000" b="1" dirty="0"/>
              <a:t>: </a:t>
            </a:r>
          </a:p>
          <a:p>
            <a:pPr lvl="1">
              <a:lnSpc>
                <a:spcPct val="90000"/>
              </a:lnSpc>
              <a:spcBef>
                <a:spcPct val="30000"/>
              </a:spcBef>
            </a:pPr>
            <a:r>
              <a:rPr lang="ru-RU" sz="2000" b="1" dirty="0" err="1"/>
              <a:t>нутқли</a:t>
            </a:r>
            <a:r>
              <a:rPr lang="ru-RU" sz="2000" b="1" dirty="0"/>
              <a:t> </a:t>
            </a:r>
            <a:r>
              <a:rPr lang="ru-RU" sz="2000" b="1" dirty="0" err="1"/>
              <a:t>ахборотни</a:t>
            </a:r>
            <a:r>
              <a:rPr lang="ru-RU" sz="2000" dirty="0"/>
              <a:t> </a:t>
            </a:r>
            <a:r>
              <a:rPr lang="ru-RU" sz="2000" dirty="0" err="1"/>
              <a:t>киритиш-чиқариш</a:t>
            </a:r>
            <a:r>
              <a:rPr lang="ru-RU" sz="2000" dirty="0"/>
              <a:t> </a:t>
            </a:r>
            <a:r>
              <a:rPr lang="ru-RU" sz="2000" dirty="0" err="1"/>
              <a:t>қурилмалари</a:t>
            </a:r>
            <a:r>
              <a:rPr lang="uz-Cyrl-UZ" sz="2000" dirty="0"/>
              <a:t> (</a:t>
            </a:r>
            <a:r>
              <a:rPr lang="ru-RU" sz="2000" dirty="0"/>
              <a:t>микрофон</a:t>
            </a:r>
            <a:r>
              <a:rPr lang="uz-Cyrl-UZ" sz="2000" dirty="0"/>
              <a:t>, </a:t>
            </a:r>
            <a:r>
              <a:rPr lang="ru-RU" sz="2000" dirty="0" err="1"/>
              <a:t>кучайтиргичлар</a:t>
            </a:r>
            <a:r>
              <a:rPr lang="ru-RU" sz="2000" dirty="0"/>
              <a:t>,  </a:t>
            </a:r>
            <a:r>
              <a:rPr lang="ru-RU" sz="2000" dirty="0" err="1"/>
              <a:t>товуш</a:t>
            </a:r>
            <a:r>
              <a:rPr lang="ru-RU" sz="2000" dirty="0"/>
              <a:t>  </a:t>
            </a:r>
            <a:r>
              <a:rPr lang="ru-RU" sz="2000" dirty="0" err="1"/>
              <a:t>колонкалари</a:t>
            </a:r>
            <a:r>
              <a:rPr lang="uz-Cyrl-UZ" sz="2000" dirty="0"/>
              <a:t>)</a:t>
            </a:r>
            <a:r>
              <a:rPr lang="ru-RU" sz="2000" dirty="0"/>
              <a:t>;</a:t>
            </a:r>
            <a:endParaRPr lang="uz-Latn-UZ" sz="2000" dirty="0"/>
          </a:p>
          <a:p>
            <a:pPr lvl="1">
              <a:lnSpc>
                <a:spcPct val="90000"/>
              </a:lnSpc>
              <a:spcBef>
                <a:spcPct val="30000"/>
              </a:spcBef>
            </a:pPr>
            <a:r>
              <a:rPr lang="uz-Cyrl-UZ" sz="2000" b="1" dirty="0"/>
              <a:t>Анимацион ва видео</a:t>
            </a:r>
            <a:r>
              <a:rPr lang="uz-Cyrl-UZ" sz="2000" dirty="0"/>
              <a:t> маълумотларни киритиш ва чиқариш қурилмалари (</a:t>
            </a:r>
            <a:r>
              <a:rPr lang="ru-RU" sz="2000" dirty="0" err="1"/>
              <a:t>видеокамералар</a:t>
            </a:r>
            <a:r>
              <a:rPr lang="uz-Cyrl-UZ" sz="2000" dirty="0"/>
              <a:t>, </a:t>
            </a:r>
            <a:r>
              <a:rPr lang="ru-RU" sz="2000" dirty="0"/>
              <a:t>видео</a:t>
            </a:r>
            <a:r>
              <a:rPr lang="uz-Cyrl-UZ" sz="2000" dirty="0"/>
              <a:t>проектор ва </a:t>
            </a:r>
            <a:r>
              <a:rPr lang="ru-RU" sz="2000" dirty="0" err="1"/>
              <a:t>экранлар</a:t>
            </a:r>
            <a:r>
              <a:rPr lang="uz-Cyrl-UZ" sz="2000" dirty="0"/>
              <a:t>)</a:t>
            </a:r>
            <a:endParaRPr lang="uz-Latn-UZ" sz="2000" dirty="0"/>
          </a:p>
          <a:p>
            <a:pPr lvl="1">
              <a:lnSpc>
                <a:spcPct val="90000"/>
              </a:lnSpc>
              <a:spcBef>
                <a:spcPct val="30000"/>
              </a:spcBef>
            </a:pPr>
            <a:r>
              <a:rPr lang="ru-RU" sz="2000" b="1" dirty="0" err="1"/>
              <a:t>товушли</a:t>
            </a:r>
            <a:r>
              <a:rPr lang="ru-RU" sz="2000" b="1" dirty="0"/>
              <a:t>  </a:t>
            </a:r>
            <a:r>
              <a:rPr lang="ru-RU" sz="2000" b="1" dirty="0" err="1"/>
              <a:t>ва</a:t>
            </a:r>
            <a:r>
              <a:rPr lang="ru-RU" sz="2000" b="1" dirty="0"/>
              <a:t>  видео</a:t>
            </a:r>
            <a:r>
              <a:rPr lang="ru-RU" sz="2000" dirty="0"/>
              <a:t>  </a:t>
            </a:r>
            <a:r>
              <a:rPr lang="uz-Cyrl-UZ" sz="2000" dirty="0"/>
              <a:t>маълумотларни сақловчи </a:t>
            </a:r>
            <a:r>
              <a:rPr lang="ru-RU" sz="2000" dirty="0"/>
              <a:t>оптик диск</a:t>
            </a:r>
            <a:r>
              <a:rPr lang="uz-Cyrl-UZ" sz="2000" dirty="0"/>
              <a:t>лар</a:t>
            </a:r>
            <a:endParaRPr lang="ru-RU" sz="2000" dirty="0"/>
          </a:p>
        </p:txBody>
      </p:sp>
      <p:pic>
        <p:nvPicPr>
          <p:cNvPr id="706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2488" y="4868864"/>
            <a:ext cx="2051050" cy="153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66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4826" y="4797426"/>
            <a:ext cx="1254125"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663"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42364" y="4735618"/>
            <a:ext cx="2016125" cy="160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664"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13801" y="4735618"/>
            <a:ext cx="1358900" cy="135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4317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336</TotalTime>
  <Words>929</Words>
  <Application>Microsoft Office PowerPoint</Application>
  <PresentationFormat>Широкоэкранный</PresentationFormat>
  <Paragraphs>123</Paragraphs>
  <Slides>24</Slides>
  <Notes>1</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24</vt:i4>
      </vt:variant>
    </vt:vector>
  </HeadingPairs>
  <TitlesOfParts>
    <vt:vector size="36" baseType="lpstr">
      <vt:lpstr>Aharoni</vt:lpstr>
      <vt:lpstr>Arial</vt:lpstr>
      <vt:lpstr>Arial Rounded MT Bold</vt:lpstr>
      <vt:lpstr>Calibri</vt:lpstr>
      <vt:lpstr>Century Gothic</vt:lpstr>
      <vt:lpstr>Copperplate Gothic Bold</vt:lpstr>
      <vt:lpstr>Courier New</vt:lpstr>
      <vt:lpstr>Georgia</vt:lpstr>
      <vt:lpstr>Palatino Linotype</vt:lpstr>
      <vt:lpstr>Times New Roman</vt:lpstr>
      <vt:lpstr>Wingdings 3</vt:lpstr>
      <vt:lpstr>Ион</vt:lpstr>
      <vt:lpstr>Hardware and trends of their development (ўзбек тилида)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Шахсий компьютерларнинг асосий қурилмалари</vt:lpstr>
      <vt:lpstr>Процессор блоки</vt:lpstr>
      <vt:lpstr>Презентация PowerPoint</vt:lpstr>
      <vt:lpstr>Презентация PowerPoint</vt:lpstr>
      <vt:lpstr>Қурилмаларни улаш портлари </vt:lpstr>
      <vt:lpstr>Маълумотларни киритиш ва чиқариш қурилмалари</vt:lpstr>
      <vt:lpstr>Сичқонча</vt:lpstr>
      <vt:lpstr>Чоп этиш қурилмалари</vt:lpstr>
      <vt:lpstr>Маълумотларни рақамли кўринишга ўгирувчи воситалар</vt:lpstr>
      <vt:lpstr>Интернетга боғланиш воситалари</vt:lpstr>
      <vt:lpstr>Проекторлар ёрдамида компьютер экранига чиқариш мумкин булган хар қандай маълумотни катта экранга узатиш мумкин. </vt:lpstr>
      <vt:lpstr>Маълумот ташувчи воситалар</vt:lpstr>
      <vt:lpstr>Flash drive</vt:lpstr>
      <vt:lpstr>                      ТВ тьюнерлар.      Компьютерга ТВ тьюнер деб аталувчи қурилмани улаш билан компьютерда махаллий телевизион каналларнинг курсатувларини қабул қилиш ва уларни компьютер хотирасига ёзиб олиш мумкин. Одатда бундай тьюнерлар видео кириш разъемига хам эга булади ва унга видеомагнитафонни улаб, эски форматдаги аналогли видеосигналларни компьютерга ёзиб олиш мумкин. </vt:lpstr>
      <vt:lpstr>Мультимедиа воситалари</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Шахсий компьютерларнинг асосий қурилмалари</dc:title>
  <dc:creator>Saydullo</dc:creator>
  <cp:lastModifiedBy>Saydullo</cp:lastModifiedBy>
  <cp:revision>12</cp:revision>
  <dcterms:created xsi:type="dcterms:W3CDTF">2019-10-20T06:36:36Z</dcterms:created>
  <dcterms:modified xsi:type="dcterms:W3CDTF">2019-10-20T12:12:43Z</dcterms:modified>
</cp:coreProperties>
</file>