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76" r:id="rId1"/>
  </p:sldMasterIdLst>
  <p:notesMasterIdLst>
    <p:notesMasterId r:id="rId25"/>
  </p:notesMasterIdLst>
  <p:handoutMasterIdLst>
    <p:handoutMasterId r:id="rId26"/>
  </p:handoutMasterIdLst>
  <p:sldIdLst>
    <p:sldId id="365" r:id="rId2"/>
    <p:sldId id="500" r:id="rId3"/>
    <p:sldId id="501" r:id="rId4"/>
    <p:sldId id="502" r:id="rId5"/>
    <p:sldId id="479" r:id="rId6"/>
    <p:sldId id="483" r:id="rId7"/>
    <p:sldId id="482" r:id="rId8"/>
    <p:sldId id="480" r:id="rId9"/>
    <p:sldId id="484" r:id="rId10"/>
    <p:sldId id="486" r:id="rId11"/>
    <p:sldId id="487" r:id="rId12"/>
    <p:sldId id="489" r:id="rId13"/>
    <p:sldId id="490" r:id="rId14"/>
    <p:sldId id="492" r:id="rId15"/>
    <p:sldId id="493" r:id="rId16"/>
    <p:sldId id="495" r:id="rId17"/>
    <p:sldId id="496" r:id="rId18"/>
    <p:sldId id="498" r:id="rId19"/>
    <p:sldId id="499" r:id="rId20"/>
    <p:sldId id="503" r:id="rId21"/>
    <p:sldId id="504" r:id="rId22"/>
    <p:sldId id="505" r:id="rId23"/>
    <p:sldId id="455" r:id="rId24"/>
  </p:sldIdLst>
  <p:sldSz cx="9144000" cy="6858000" type="screen4x3"/>
  <p:notesSz cx="7099300" cy="10234613"/>
  <p:defaultTextStyle>
    <a:defPPr>
      <a:defRPr lang="ru-RU"/>
    </a:defPPr>
    <a:lvl1pPr algn="l" rtl="0" eaLnBrk="0" fontAlgn="base" hangingPunct="0">
      <a:spcBef>
        <a:spcPct val="11000"/>
      </a:spcBef>
      <a:spcAft>
        <a:spcPct val="11000"/>
      </a:spcAft>
      <a:defRPr sz="1600" b="1" kern="1200">
        <a:solidFill>
          <a:schemeClr val="tx1"/>
        </a:solidFill>
        <a:latin typeface="Arial" panose="020B0604020202020204" pitchFamily="34" charset="0"/>
        <a:ea typeface="+mn-ea"/>
        <a:cs typeface="+mn-cs"/>
      </a:defRPr>
    </a:lvl1pPr>
    <a:lvl2pPr marL="457200" algn="l" rtl="0" eaLnBrk="0" fontAlgn="base" hangingPunct="0">
      <a:spcBef>
        <a:spcPct val="11000"/>
      </a:spcBef>
      <a:spcAft>
        <a:spcPct val="11000"/>
      </a:spcAft>
      <a:defRPr sz="1600" b="1" kern="1200">
        <a:solidFill>
          <a:schemeClr val="tx1"/>
        </a:solidFill>
        <a:latin typeface="Arial" panose="020B0604020202020204" pitchFamily="34" charset="0"/>
        <a:ea typeface="+mn-ea"/>
        <a:cs typeface="+mn-cs"/>
      </a:defRPr>
    </a:lvl2pPr>
    <a:lvl3pPr marL="914400" algn="l" rtl="0" eaLnBrk="0" fontAlgn="base" hangingPunct="0">
      <a:spcBef>
        <a:spcPct val="11000"/>
      </a:spcBef>
      <a:spcAft>
        <a:spcPct val="11000"/>
      </a:spcAft>
      <a:defRPr sz="1600" b="1" kern="1200">
        <a:solidFill>
          <a:schemeClr val="tx1"/>
        </a:solidFill>
        <a:latin typeface="Arial" panose="020B0604020202020204" pitchFamily="34" charset="0"/>
        <a:ea typeface="+mn-ea"/>
        <a:cs typeface="+mn-cs"/>
      </a:defRPr>
    </a:lvl3pPr>
    <a:lvl4pPr marL="1371600" algn="l" rtl="0" eaLnBrk="0" fontAlgn="base" hangingPunct="0">
      <a:spcBef>
        <a:spcPct val="11000"/>
      </a:spcBef>
      <a:spcAft>
        <a:spcPct val="11000"/>
      </a:spcAft>
      <a:defRPr sz="1600" b="1" kern="1200">
        <a:solidFill>
          <a:schemeClr val="tx1"/>
        </a:solidFill>
        <a:latin typeface="Arial" panose="020B0604020202020204" pitchFamily="34" charset="0"/>
        <a:ea typeface="+mn-ea"/>
        <a:cs typeface="+mn-cs"/>
      </a:defRPr>
    </a:lvl4pPr>
    <a:lvl5pPr marL="1828800" algn="l" rtl="0" eaLnBrk="0" fontAlgn="base" hangingPunct="0">
      <a:spcBef>
        <a:spcPct val="11000"/>
      </a:spcBef>
      <a:spcAft>
        <a:spcPct val="11000"/>
      </a:spcAft>
      <a:defRPr sz="1600" b="1" kern="1200">
        <a:solidFill>
          <a:schemeClr val="tx1"/>
        </a:solidFill>
        <a:latin typeface="Arial" panose="020B0604020202020204" pitchFamily="34" charset="0"/>
        <a:ea typeface="+mn-ea"/>
        <a:cs typeface="+mn-cs"/>
      </a:defRPr>
    </a:lvl5pPr>
    <a:lvl6pPr marL="2286000" algn="l" defTabSz="914400" rtl="0" eaLnBrk="1" latinLnBrk="0" hangingPunct="1">
      <a:defRPr sz="1600" b="1" kern="1200">
        <a:solidFill>
          <a:schemeClr val="tx1"/>
        </a:solidFill>
        <a:latin typeface="Arial" panose="020B0604020202020204" pitchFamily="34" charset="0"/>
        <a:ea typeface="+mn-ea"/>
        <a:cs typeface="+mn-cs"/>
      </a:defRPr>
    </a:lvl6pPr>
    <a:lvl7pPr marL="2743200" algn="l" defTabSz="914400" rtl="0" eaLnBrk="1" latinLnBrk="0" hangingPunct="1">
      <a:defRPr sz="1600" b="1" kern="1200">
        <a:solidFill>
          <a:schemeClr val="tx1"/>
        </a:solidFill>
        <a:latin typeface="Arial" panose="020B0604020202020204" pitchFamily="34" charset="0"/>
        <a:ea typeface="+mn-ea"/>
        <a:cs typeface="+mn-cs"/>
      </a:defRPr>
    </a:lvl7pPr>
    <a:lvl8pPr marL="3200400" algn="l" defTabSz="914400" rtl="0" eaLnBrk="1" latinLnBrk="0" hangingPunct="1">
      <a:defRPr sz="1600" b="1" kern="1200">
        <a:solidFill>
          <a:schemeClr val="tx1"/>
        </a:solidFill>
        <a:latin typeface="Arial" panose="020B0604020202020204" pitchFamily="34" charset="0"/>
        <a:ea typeface="+mn-ea"/>
        <a:cs typeface="+mn-cs"/>
      </a:defRPr>
    </a:lvl8pPr>
    <a:lvl9pPr marL="3657600" algn="l" defTabSz="914400" rtl="0" eaLnBrk="1" latinLnBrk="0" hangingPunct="1">
      <a:defRPr sz="1600"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3104">
          <p15:clr>
            <a:srgbClr val="A4A3A4"/>
          </p15:clr>
        </p15:guide>
        <p15:guide id="2" pos="2116">
          <p15:clr>
            <a:srgbClr val="A4A3A4"/>
          </p15:clr>
        </p15:guide>
      </p15:sldGuideLst>
    </p:ext>
    <p:ext uri="{2D200454-40CA-4A62-9FC3-DE9A4176ACB9}">
      <p15:notesGuideLst xmlns:p15="http://schemas.microsoft.com/office/powerpoint/2012/main">
        <p15:guide id="1" orient="horz" pos="3224">
          <p15:clr>
            <a:srgbClr val="A4A3A4"/>
          </p15:clr>
        </p15:guide>
        <p15:guide id="2" pos="223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4A8F"/>
    <a:srgbClr val="FF0000"/>
    <a:srgbClr val="CCCC00"/>
    <a:srgbClr val="FFFF66"/>
    <a:srgbClr val="FFCC00"/>
    <a:srgbClr val="79B914"/>
    <a:srgbClr val="D2FF53"/>
    <a:srgbClr val="FFED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Светлый стиль 1 - акцент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65" autoAdjust="0"/>
    <p:restoredTop sz="90166" autoAdjust="0"/>
  </p:normalViewPr>
  <p:slideViewPr>
    <p:cSldViewPr>
      <p:cViewPr varScale="1">
        <p:scale>
          <a:sx n="67" d="100"/>
          <a:sy n="67" d="100"/>
        </p:scale>
        <p:origin x="1518" y="66"/>
      </p:cViewPr>
      <p:guideLst>
        <p:guide orient="horz" pos="3104"/>
        <p:guide pos="2116"/>
      </p:guideLst>
    </p:cSldViewPr>
  </p:slideViewPr>
  <p:outlineViewPr>
    <p:cViewPr>
      <p:scale>
        <a:sx n="50" d="100"/>
        <a:sy n="50" d="100"/>
      </p:scale>
      <p:origin x="0" y="0"/>
    </p:cViewPr>
  </p:outlineViewPr>
  <p:notesTextViewPr>
    <p:cViewPr>
      <p:scale>
        <a:sx n="100" d="100"/>
        <a:sy n="100" d="100"/>
      </p:scale>
      <p:origin x="0" y="0"/>
    </p:cViewPr>
  </p:notesTextViewPr>
  <p:sorterViewPr>
    <p:cViewPr>
      <p:scale>
        <a:sx n="70" d="100"/>
        <a:sy n="70" d="100"/>
      </p:scale>
      <p:origin x="0" y="0"/>
    </p:cViewPr>
  </p:sorterViewPr>
  <p:notesViewPr>
    <p:cSldViewPr>
      <p:cViewPr>
        <p:scale>
          <a:sx n="100" d="100"/>
          <a:sy n="100" d="100"/>
        </p:scale>
        <p:origin x="-1074" y="-72"/>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61" name="Text Box 9"/>
          <p:cNvSpPr txBox="1">
            <a:spLocks noChangeArrowheads="1"/>
          </p:cNvSpPr>
          <p:nvPr/>
        </p:nvSpPr>
        <p:spPr bwMode="auto">
          <a:xfrm>
            <a:off x="1673225" y="596900"/>
            <a:ext cx="3287713" cy="474663"/>
          </a:xfrm>
          <a:prstGeom prst="rect">
            <a:avLst/>
          </a:prstGeom>
          <a:noFill/>
          <a:ln w="9525">
            <a:noFill/>
            <a:miter lim="800000"/>
            <a:headEnd/>
            <a:tailEnd/>
          </a:ln>
          <a:effectLst/>
        </p:spPr>
        <p:txBody>
          <a:bodyPr lIns="95593" tIns="47794" rIns="95593" bIns="47794"/>
          <a:lstStyle/>
          <a:p>
            <a:pPr algn="ctr" defTabSz="955675">
              <a:spcBef>
                <a:spcPct val="0"/>
              </a:spcBef>
              <a:spcAft>
                <a:spcPct val="0"/>
              </a:spcAft>
              <a:defRPr/>
            </a:pPr>
            <a:endParaRPr lang="ru-RU" sz="1200" b="0">
              <a:latin typeface="Arial" charset="0"/>
            </a:endParaRPr>
          </a:p>
        </p:txBody>
      </p:sp>
      <p:sp>
        <p:nvSpPr>
          <p:cNvPr id="74762" name="Text Box 10"/>
          <p:cNvSpPr txBox="1">
            <a:spLocks noChangeArrowheads="1"/>
          </p:cNvSpPr>
          <p:nvPr/>
        </p:nvSpPr>
        <p:spPr bwMode="auto">
          <a:xfrm>
            <a:off x="306388" y="649288"/>
            <a:ext cx="3074987" cy="727075"/>
          </a:xfrm>
          <a:prstGeom prst="rect">
            <a:avLst/>
          </a:prstGeom>
          <a:noFill/>
          <a:ln w="9525">
            <a:noFill/>
            <a:miter lim="800000"/>
            <a:headEnd/>
            <a:tailEnd/>
          </a:ln>
          <a:effectLst/>
        </p:spPr>
        <p:txBody>
          <a:bodyPr lIns="95593" tIns="47794" rIns="95593" bIns="47794"/>
          <a:lstStyle/>
          <a:p>
            <a:pPr algn="ctr" defTabSz="955675">
              <a:spcBef>
                <a:spcPct val="0"/>
              </a:spcBef>
              <a:spcAft>
                <a:spcPct val="0"/>
              </a:spcAft>
              <a:defRPr/>
            </a:pPr>
            <a:endParaRPr lang="ru-RU" sz="1200" b="0">
              <a:latin typeface="Arial" charset="0"/>
            </a:endParaRPr>
          </a:p>
        </p:txBody>
      </p:sp>
    </p:spTree>
    <p:extLst>
      <p:ext uri="{BB962C8B-B14F-4D97-AF65-F5344CB8AC3E}">
        <p14:creationId xmlns:p14="http://schemas.microsoft.com/office/powerpoint/2010/main" val="36081775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4"/>
          <p:cNvSpPr>
            <a:spLocks noChangeArrowheads="1" noTextEdit="1"/>
          </p:cNvSpPr>
          <p:nvPr>
            <p:ph type="sldImg" idx="2"/>
          </p:nvPr>
        </p:nvSpPr>
        <p:spPr bwMode="auto">
          <a:xfrm>
            <a:off x="1008063" y="790575"/>
            <a:ext cx="5065712" cy="37988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3" name="Rectangle 5"/>
          <p:cNvSpPr>
            <a:spLocks noGrp="1" noChangeArrowheads="1"/>
          </p:cNvSpPr>
          <p:nvPr>
            <p:ph type="body" sz="quarter" idx="3"/>
          </p:nvPr>
        </p:nvSpPr>
        <p:spPr bwMode="auto">
          <a:xfrm>
            <a:off x="965200" y="4827588"/>
            <a:ext cx="5153025" cy="4668837"/>
          </a:xfrm>
          <a:prstGeom prst="rect">
            <a:avLst/>
          </a:prstGeom>
          <a:noFill/>
          <a:ln w="9525">
            <a:noFill/>
            <a:miter lim="800000"/>
            <a:headEnd/>
            <a:tailEnd/>
          </a:ln>
          <a:effectLst/>
        </p:spPr>
        <p:txBody>
          <a:bodyPr vert="horz" wrap="square" lIns="95593" tIns="47794" rIns="95593" bIns="47794" numCol="1" anchor="t" anchorCtr="0" compatLnSpc="1">
            <a:prstTxWarp prst="textNoShape">
              <a:avLst/>
            </a:prstTxWarp>
          </a:bodyPr>
          <a:lstStyle/>
          <a:p>
            <a:pPr lvl="0"/>
            <a:r>
              <a:rPr lang="ru-RU" noProof="0" smtClean="0"/>
              <a:t>Щелчок правит 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Tree>
    <p:extLst>
      <p:ext uri="{BB962C8B-B14F-4D97-AF65-F5344CB8AC3E}">
        <p14:creationId xmlns:p14="http://schemas.microsoft.com/office/powerpoint/2010/main" val="1891006846"/>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900" kern="1200">
        <a:solidFill>
          <a:schemeClr val="tx1"/>
        </a:solidFill>
        <a:latin typeface="Arial" charset="0"/>
        <a:ea typeface="+mn-ea"/>
        <a:cs typeface="+mn-cs"/>
      </a:defRPr>
    </a:lvl1pPr>
    <a:lvl2pPr marL="457200" algn="l" rtl="0" eaLnBrk="0" fontAlgn="base" hangingPunct="0">
      <a:spcBef>
        <a:spcPct val="30000"/>
      </a:spcBef>
      <a:spcAft>
        <a:spcPct val="0"/>
      </a:spcAft>
      <a:defRPr sz="900" kern="1200">
        <a:solidFill>
          <a:schemeClr val="tx1"/>
        </a:solidFill>
        <a:latin typeface="Arial" charset="0"/>
        <a:ea typeface="+mn-ea"/>
        <a:cs typeface="+mn-cs"/>
      </a:defRPr>
    </a:lvl2pPr>
    <a:lvl3pPr marL="914400" algn="l" rtl="0" eaLnBrk="0" fontAlgn="base" hangingPunct="0">
      <a:spcBef>
        <a:spcPct val="30000"/>
      </a:spcBef>
      <a:spcAft>
        <a:spcPct val="0"/>
      </a:spcAft>
      <a:defRPr sz="900" kern="1200">
        <a:solidFill>
          <a:schemeClr val="tx1"/>
        </a:solidFill>
        <a:latin typeface="Arial" charset="0"/>
        <a:ea typeface="+mn-ea"/>
        <a:cs typeface="+mn-cs"/>
      </a:defRPr>
    </a:lvl3pPr>
    <a:lvl4pPr marL="1371600" algn="l" rtl="0" eaLnBrk="0" fontAlgn="base" hangingPunct="0">
      <a:spcBef>
        <a:spcPct val="30000"/>
      </a:spcBef>
      <a:spcAft>
        <a:spcPct val="0"/>
      </a:spcAft>
      <a:defRPr sz="900" kern="1200">
        <a:solidFill>
          <a:schemeClr val="tx1"/>
        </a:solidFill>
        <a:latin typeface="Arial" charset="0"/>
        <a:ea typeface="+mn-ea"/>
        <a:cs typeface="+mn-cs"/>
      </a:defRPr>
    </a:lvl4pPr>
    <a:lvl5pPr marL="1828800" algn="l" rtl="0" eaLnBrk="0" fontAlgn="base" hangingPunct="0">
      <a:spcBef>
        <a:spcPct val="30000"/>
      </a:spcBef>
      <a:spcAft>
        <a:spcPct val="0"/>
      </a:spcAft>
      <a:defRPr sz="9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9"/>
          <p:cNvSpPr>
            <a:spLocks noGrp="1" noChangeArrowheads="1"/>
          </p:cNvSpPr>
          <p:nvPr>
            <p:ph type="hdr" sz="quarter" idx="4294967295"/>
          </p:nvPr>
        </p:nvSpPr>
        <p:spPr bwMode="auto">
          <a:xfrm>
            <a:off x="0" y="0"/>
            <a:ext cx="7099300" cy="4746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593" tIns="47794" rIns="95593" bIns="47794"/>
          <a:lstStyle>
            <a:lvl1pPr defTabSz="955675">
              <a:defRPr sz="1600" b="1">
                <a:solidFill>
                  <a:schemeClr val="tx1"/>
                </a:solidFill>
                <a:latin typeface="Arial" panose="020B0604020202020204" pitchFamily="34" charset="0"/>
              </a:defRPr>
            </a:lvl1pPr>
            <a:lvl2pPr marL="742950" indent="-285750" defTabSz="955675">
              <a:defRPr sz="1600" b="1">
                <a:solidFill>
                  <a:schemeClr val="tx1"/>
                </a:solidFill>
                <a:latin typeface="Arial" panose="020B0604020202020204" pitchFamily="34" charset="0"/>
              </a:defRPr>
            </a:lvl2pPr>
            <a:lvl3pPr marL="1143000" indent="-228600" defTabSz="955675">
              <a:defRPr sz="1600" b="1">
                <a:solidFill>
                  <a:schemeClr val="tx1"/>
                </a:solidFill>
                <a:latin typeface="Arial" panose="020B0604020202020204" pitchFamily="34" charset="0"/>
              </a:defRPr>
            </a:lvl3pPr>
            <a:lvl4pPr marL="1600200" indent="-228600" defTabSz="955675">
              <a:defRPr sz="1600" b="1">
                <a:solidFill>
                  <a:schemeClr val="tx1"/>
                </a:solidFill>
                <a:latin typeface="Arial" panose="020B0604020202020204" pitchFamily="34" charset="0"/>
              </a:defRPr>
            </a:lvl4pPr>
            <a:lvl5pPr marL="2057400" indent="-228600" defTabSz="955675">
              <a:defRPr sz="1600" b="1">
                <a:solidFill>
                  <a:schemeClr val="tx1"/>
                </a:solidFill>
                <a:latin typeface="Arial" panose="020B0604020202020204" pitchFamily="34" charset="0"/>
              </a:defRPr>
            </a:lvl5pPr>
            <a:lvl6pPr marL="2514600" indent="-228600" defTabSz="955675"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defTabSz="955675"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defTabSz="955675"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defTabSz="955675" eaLnBrk="0" fontAlgn="base" hangingPunct="0">
              <a:spcBef>
                <a:spcPct val="11000"/>
              </a:spcBef>
              <a:spcAft>
                <a:spcPct val="11000"/>
              </a:spcAft>
              <a:defRPr sz="1600" b="1">
                <a:solidFill>
                  <a:schemeClr val="tx1"/>
                </a:solidFill>
                <a:latin typeface="Arial" panose="020B0604020202020204" pitchFamily="34" charset="0"/>
              </a:defRPr>
            </a:lvl9pPr>
          </a:lstStyle>
          <a:p>
            <a:pPr algn="ctr">
              <a:spcBef>
                <a:spcPct val="0"/>
              </a:spcBef>
              <a:spcAft>
                <a:spcPct val="0"/>
              </a:spcAft>
            </a:pPr>
            <a:r>
              <a:rPr lang="ru-RU" sz="1200" b="0"/>
              <a:t>ТехноСерв А/С.</a:t>
            </a:r>
            <a:br>
              <a:rPr lang="ru-RU" sz="1200" b="0"/>
            </a:br>
            <a:r>
              <a:rPr lang="ru-RU" sz="1200" b="0"/>
              <a:t>Решения в области телекоммуникации и связи</a:t>
            </a:r>
          </a:p>
        </p:txBody>
      </p:sp>
      <p:sp>
        <p:nvSpPr>
          <p:cNvPr id="29699" name="Rectangle 1026"/>
          <p:cNvSpPr>
            <a:spLocks noChangeArrowheads="1" noTextEdit="1"/>
          </p:cNvSpPr>
          <p:nvPr>
            <p:ph type="sldImg"/>
          </p:nvPr>
        </p:nvSpPr>
        <p:spPr>
          <a:ln/>
        </p:spPr>
      </p:sp>
      <p:sp>
        <p:nvSpPr>
          <p:cNvPr id="29700"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ru-RU" smtClean="0">
                <a:latin typeface="Arial" panose="020B0604020202020204" pitchFamily="34" charset="0"/>
                <a:cs typeface="Times New Roman" panose="02020603050405020304" pitchFamily="18" charset="0"/>
              </a:rPr>
              <a:t> </a:t>
            </a:r>
            <a:endParaRPr lang="ru-RU" smtClean="0">
              <a:latin typeface="Arial" panose="020B0604020202020204" pitchFamily="34" charset="0"/>
            </a:endParaRPr>
          </a:p>
        </p:txBody>
      </p:sp>
    </p:spTree>
    <p:extLst>
      <p:ext uri="{BB962C8B-B14F-4D97-AF65-F5344CB8AC3E}">
        <p14:creationId xmlns:p14="http://schemas.microsoft.com/office/powerpoint/2010/main" val="1675128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9"/>
          <p:cNvSpPr>
            <a:spLocks noGrp="1" noChangeArrowheads="1"/>
          </p:cNvSpPr>
          <p:nvPr>
            <p:ph type="hdr" sz="quarter" idx="4294967295"/>
          </p:nvPr>
        </p:nvSpPr>
        <p:spPr bwMode="auto">
          <a:xfrm>
            <a:off x="0" y="0"/>
            <a:ext cx="7099300" cy="4746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593" tIns="47794" rIns="95593" bIns="47794"/>
          <a:lstStyle>
            <a:lvl1pPr defTabSz="955675">
              <a:defRPr sz="1600" b="1">
                <a:solidFill>
                  <a:schemeClr val="tx1"/>
                </a:solidFill>
                <a:latin typeface="Arial" panose="020B0604020202020204" pitchFamily="34" charset="0"/>
              </a:defRPr>
            </a:lvl1pPr>
            <a:lvl2pPr marL="742950" indent="-285750" defTabSz="955675">
              <a:defRPr sz="1600" b="1">
                <a:solidFill>
                  <a:schemeClr val="tx1"/>
                </a:solidFill>
                <a:latin typeface="Arial" panose="020B0604020202020204" pitchFamily="34" charset="0"/>
              </a:defRPr>
            </a:lvl2pPr>
            <a:lvl3pPr marL="1143000" indent="-228600" defTabSz="955675">
              <a:defRPr sz="1600" b="1">
                <a:solidFill>
                  <a:schemeClr val="tx1"/>
                </a:solidFill>
                <a:latin typeface="Arial" panose="020B0604020202020204" pitchFamily="34" charset="0"/>
              </a:defRPr>
            </a:lvl3pPr>
            <a:lvl4pPr marL="1600200" indent="-228600" defTabSz="955675">
              <a:defRPr sz="1600" b="1">
                <a:solidFill>
                  <a:schemeClr val="tx1"/>
                </a:solidFill>
                <a:latin typeface="Arial" panose="020B0604020202020204" pitchFamily="34" charset="0"/>
              </a:defRPr>
            </a:lvl4pPr>
            <a:lvl5pPr marL="2057400" indent="-228600" defTabSz="955675">
              <a:defRPr sz="1600" b="1">
                <a:solidFill>
                  <a:schemeClr val="tx1"/>
                </a:solidFill>
                <a:latin typeface="Arial" panose="020B0604020202020204" pitchFamily="34" charset="0"/>
              </a:defRPr>
            </a:lvl5pPr>
            <a:lvl6pPr marL="2514600" indent="-228600" defTabSz="955675"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defTabSz="955675"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defTabSz="955675"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defTabSz="955675" eaLnBrk="0" fontAlgn="base" hangingPunct="0">
              <a:spcBef>
                <a:spcPct val="11000"/>
              </a:spcBef>
              <a:spcAft>
                <a:spcPct val="11000"/>
              </a:spcAft>
              <a:defRPr sz="1600" b="1">
                <a:solidFill>
                  <a:schemeClr val="tx1"/>
                </a:solidFill>
                <a:latin typeface="Arial" panose="020B0604020202020204" pitchFamily="34" charset="0"/>
              </a:defRPr>
            </a:lvl9pPr>
          </a:lstStyle>
          <a:p>
            <a:pPr algn="ctr">
              <a:spcBef>
                <a:spcPct val="0"/>
              </a:spcBef>
              <a:spcAft>
                <a:spcPct val="0"/>
              </a:spcAft>
            </a:pPr>
            <a:r>
              <a:rPr lang="ru-RU" sz="1200" b="0"/>
              <a:t>ТехноСерв А/С.</a:t>
            </a:r>
            <a:br>
              <a:rPr lang="ru-RU" sz="1200" b="0"/>
            </a:br>
            <a:r>
              <a:rPr lang="ru-RU" sz="1200" b="0"/>
              <a:t>Решения в области телекоммуникации и связи</a:t>
            </a:r>
          </a:p>
        </p:txBody>
      </p:sp>
      <p:sp>
        <p:nvSpPr>
          <p:cNvPr id="30723" name="Rectangle 2"/>
          <p:cNvSpPr>
            <a:spLocks noChangeArrowheads="1" noTextEdit="1"/>
          </p:cNvSpPr>
          <p:nvPr>
            <p:ph type="sldImg"/>
          </p:nvPr>
        </p:nvSpPr>
        <p:spPr>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smtClean="0">
              <a:latin typeface="Arial" panose="020B0604020202020204" pitchFamily="34" charset="0"/>
            </a:endParaRPr>
          </a:p>
        </p:txBody>
      </p:sp>
    </p:spTree>
    <p:extLst>
      <p:ext uri="{BB962C8B-B14F-4D97-AF65-F5344CB8AC3E}">
        <p14:creationId xmlns:p14="http://schemas.microsoft.com/office/powerpoint/2010/main" val="49406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2.v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10/21/2019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1938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A3E28D29-1ECB-41DF-951B-2A23F95AD026}" type="datetimeFigureOut">
              <a:rPr lang="en-US" dirty="0"/>
              <a:t>10/21/2019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028E3F4F-51B2-42EE-AFA2-40C4572185CC}" type="slidenum">
              <a:rPr lang="en-US" dirty="0"/>
              <a:t>‹#›</a:t>
            </a:fld>
            <a:endParaRPr lang="en-US" dirty="0"/>
          </a:p>
        </p:txBody>
      </p:sp>
    </p:spTree>
    <p:extLst>
      <p:ext uri="{BB962C8B-B14F-4D97-AF65-F5344CB8AC3E}">
        <p14:creationId xmlns:p14="http://schemas.microsoft.com/office/powerpoint/2010/main" val="2677613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6DFF08F-DC6B-4601-B491-B0F83F6DD2DA}" type="datetimeFigureOut">
              <a:rPr lang="en-US" dirty="0"/>
              <a:t>10/21/2019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1832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10/21/2019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007949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10/21/2019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11107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10/21/2019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743301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6DFF08F-DC6B-4601-B491-B0F83F6DD2DA}" type="datetimeFigureOut">
              <a:rPr lang="en-US" dirty="0"/>
              <a:pPr/>
              <a:t>10/21/2019</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470722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6DFF08F-DC6B-4601-B491-B0F83F6DD2DA}" type="datetimeFigureOut">
              <a:rPr lang="en-US" dirty="0"/>
              <a:pPr/>
              <a:t>10/21/2019</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66030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6DFF08F-DC6B-4601-B491-B0F83F6DD2DA}" type="datetimeFigureOut">
              <a:rPr lang="en-US" dirty="0"/>
              <a:t>10/21/2019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661569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10/21/2019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746008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10/21/2019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13960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graphicFrame>
        <p:nvGraphicFramePr>
          <p:cNvPr id="5" name="Object 23"/>
          <p:cNvGraphicFramePr>
            <a:graphicFrameLocks noChangeAspect="1"/>
          </p:cNvGraphicFramePr>
          <p:nvPr userDrawn="1"/>
        </p:nvGraphicFramePr>
        <p:xfrm>
          <a:off x="8259763" y="133350"/>
          <a:ext cx="828675" cy="828675"/>
        </p:xfrm>
        <a:graphic>
          <a:graphicData uri="http://schemas.openxmlformats.org/presentationml/2006/ole">
            <mc:AlternateContent xmlns:mc="http://schemas.openxmlformats.org/markup-compatibility/2006">
              <mc:Choice xmlns:v="urn:schemas-microsoft-com:vml" Requires="v">
                <p:oleObj spid="_x0000_s44038" name="Точечный рисунок" r:id="rId3" imgW="1171429" imgH="1228571" progId="Paint.Picture">
                  <p:embed/>
                </p:oleObj>
              </mc:Choice>
              <mc:Fallback>
                <p:oleObj name="Точечный рисунок" r:id="rId3" imgW="1171429" imgH="1228571"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9763" y="133350"/>
                        <a:ext cx="82867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oleObj>
              </mc:Fallback>
            </mc:AlternateContent>
          </a:graphicData>
        </a:graphic>
      </p:graphicFrame>
      <p:sp>
        <p:nvSpPr>
          <p:cNvPr id="62470" name="Rectangle 6"/>
          <p:cNvSpPr>
            <a:spLocks noGrp="1" noChangeArrowheads="1"/>
          </p:cNvSpPr>
          <p:nvPr>
            <p:ph type="ctrTitle"/>
          </p:nvPr>
        </p:nvSpPr>
        <p:spPr>
          <a:xfrm>
            <a:off x="1831975" y="3525838"/>
            <a:ext cx="7226300" cy="1066800"/>
          </a:xfrm>
        </p:spPr>
        <p:txBody>
          <a:bodyPr>
            <a:spAutoFit/>
          </a:bodyPr>
          <a:lstStyle>
            <a:lvl1pPr algn="r">
              <a:defRPr sz="3200">
                <a:solidFill>
                  <a:srgbClr val="00407A"/>
                </a:solidFill>
              </a:defRPr>
            </a:lvl1pPr>
          </a:lstStyle>
          <a:p>
            <a:r>
              <a:rPr lang="ru-RU"/>
              <a:t>Щелчок правит образец заголовка</a:t>
            </a:r>
          </a:p>
        </p:txBody>
      </p:sp>
    </p:spTree>
    <p:extLst>
      <p:ext uri="{BB962C8B-B14F-4D97-AF65-F5344CB8AC3E}">
        <p14:creationId xmlns:p14="http://schemas.microsoft.com/office/powerpoint/2010/main" val="192868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10/21/2019</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11" name="Object 9"/>
          <p:cNvGraphicFramePr>
            <a:graphicFrameLocks noChangeAspect="1"/>
          </p:cNvGraphicFramePr>
          <p:nvPr userDrawn="1"/>
        </p:nvGraphicFramePr>
        <p:xfrm>
          <a:off x="8259763" y="133350"/>
          <a:ext cx="828675" cy="828675"/>
        </p:xfrm>
        <a:graphic>
          <a:graphicData uri="http://schemas.openxmlformats.org/presentationml/2006/ole">
            <mc:AlternateContent xmlns:mc="http://schemas.openxmlformats.org/markup-compatibility/2006">
              <mc:Choice xmlns:v="urn:schemas-microsoft-com:vml" Requires="v">
                <p:oleObj spid="_x0000_s43014" name="Точечный рисунок" r:id="rId15" imgW="1171429" imgH="1228571" progId="Paint.Picture">
                  <p:embed/>
                </p:oleObj>
              </mc:Choice>
              <mc:Fallback>
                <p:oleObj name="Точечный рисунок" r:id="rId15" imgW="1171429" imgH="1228571" progId="Paint.Picture">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259763" y="133350"/>
                        <a:ext cx="828675"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308381774"/>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 id="2147483888"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11"/>
          <p:cNvSpPr txBox="1">
            <a:spLocks noChangeArrowheads="1"/>
          </p:cNvSpPr>
          <p:nvPr/>
        </p:nvSpPr>
        <p:spPr bwMode="auto">
          <a:xfrm>
            <a:off x="428625" y="1571625"/>
            <a:ext cx="7929563"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pPr algn="ctr"/>
            <a:r>
              <a:rPr lang="en-US" sz="4400" dirty="0" smtClean="0"/>
              <a:t>Linux</a:t>
            </a:r>
            <a:r>
              <a:rPr lang="ru-RU" sz="4400" dirty="0" smtClean="0"/>
              <a:t> </a:t>
            </a:r>
            <a:r>
              <a:rPr lang="ru-RU" sz="4400" dirty="0" err="1" smtClean="0"/>
              <a:t>операцион</a:t>
            </a:r>
            <a:r>
              <a:rPr lang="ru-RU" sz="4400" dirty="0" smtClean="0"/>
              <a:t> </a:t>
            </a:r>
            <a:r>
              <a:rPr lang="ru-RU" sz="4400" dirty="0" err="1" smtClean="0"/>
              <a:t>тизим</a:t>
            </a:r>
            <a:r>
              <a:rPr lang="uz-Cyrl-UZ" sz="4400" dirty="0" smtClean="0"/>
              <a:t>и ва унинг дистрибутивлари</a:t>
            </a:r>
            <a:endParaRPr lang="ru-RU" sz="4400" dirty="0">
              <a:latin typeface="Times New Roman" panose="02020603050405020304" pitchFamily="18" charset="0"/>
              <a:cs typeface="Times New Roman" panose="02020603050405020304" pitchFamily="18" charset="0"/>
            </a:endParaRPr>
          </a:p>
        </p:txBody>
      </p:sp>
      <p:sp>
        <p:nvSpPr>
          <p:cNvPr id="4099" name="Text Box 13"/>
          <p:cNvSpPr txBox="1">
            <a:spLocks noChangeArrowheads="1"/>
          </p:cNvSpPr>
          <p:nvPr/>
        </p:nvSpPr>
        <p:spPr bwMode="auto">
          <a:xfrm>
            <a:off x="2943225" y="142875"/>
            <a:ext cx="45354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r>
              <a:rPr lang="uz-Cyrl-UZ" sz="2000" dirty="0" smtClean="0">
                <a:solidFill>
                  <a:schemeClr val="bg1"/>
                </a:solidFill>
              </a:rPr>
              <a:t>Жамолдинов Сайдилло Хасанович,</a:t>
            </a:r>
            <a:r>
              <a:rPr lang="en-US" sz="2000" dirty="0" smtClean="0">
                <a:solidFill>
                  <a:schemeClr val="bg1"/>
                </a:solidFill>
              </a:rPr>
              <a:t>  </a:t>
            </a:r>
            <a:r>
              <a:rPr lang="uz-Cyrl-UZ" sz="2000" dirty="0">
                <a:solidFill>
                  <a:schemeClr val="bg1"/>
                </a:solidFill>
              </a:rPr>
              <a:t>катта ўқитувчи</a:t>
            </a:r>
            <a:endParaRPr lang="ru-RU" sz="2000" dirty="0">
              <a:solidFill>
                <a:schemeClr val="bg1"/>
              </a:solidFill>
            </a:endParaRPr>
          </a:p>
        </p:txBody>
      </p:sp>
      <p:sp>
        <p:nvSpPr>
          <p:cNvPr id="4100" name="Line 10"/>
          <p:cNvSpPr>
            <a:spLocks noChangeShapeType="1"/>
          </p:cNvSpPr>
          <p:nvPr/>
        </p:nvSpPr>
        <p:spPr bwMode="auto">
          <a:xfrm>
            <a:off x="2816225" y="122238"/>
            <a:ext cx="0" cy="792162"/>
          </a:xfrm>
          <a:prstGeom prst="line">
            <a:avLst/>
          </a:prstGeom>
          <a:noFill/>
          <a:ln w="25400">
            <a:solidFill>
              <a:schemeClr val="bg1"/>
            </a:solidFill>
            <a:round/>
            <a:headEnd/>
            <a:tailEnd/>
          </a:ln>
          <a:extLst>
            <a:ext uri="{909E8E84-426E-40DD-AFC4-6F175D3DCCD1}">
              <a14:hiddenFill xmlns:a14="http://schemas.microsoft.com/office/drawing/2010/main">
                <a:noFill/>
              </a14:hiddenFill>
            </a:ext>
          </a:extLst>
        </p:spPr>
        <p:txBody>
          <a:bodyPr>
            <a:spAutoFit/>
          </a:bodyPr>
          <a:lstStyle/>
          <a:p>
            <a:endParaRPr lang="ru-RU"/>
          </a:p>
        </p:txBody>
      </p:sp>
      <p:sp>
        <p:nvSpPr>
          <p:cNvPr id="4101" name="Text Box 11"/>
          <p:cNvSpPr txBox="1">
            <a:spLocks noChangeArrowheads="1"/>
          </p:cNvSpPr>
          <p:nvPr/>
        </p:nvSpPr>
        <p:spPr bwMode="auto">
          <a:xfrm>
            <a:off x="857250" y="4214813"/>
            <a:ext cx="7572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pPr algn="ctr"/>
            <a:r>
              <a:rPr lang="en-US" sz="4000">
                <a:latin typeface="Arial Black" panose="020B0A04020102020204" pitchFamily="34" charset="0"/>
              </a:rPr>
              <a:t>Linux</a:t>
            </a:r>
            <a:r>
              <a:rPr lang="uz-Cyrl-UZ" sz="4000">
                <a:latin typeface="Arial Black" panose="020B0A04020102020204" pitchFamily="34" charset="0"/>
              </a:rPr>
              <a:t> </a:t>
            </a:r>
            <a:r>
              <a:rPr lang="uz-Latn-UZ" sz="4000">
                <a:latin typeface="Arial Black" panose="020B0A04020102020204" pitchFamily="34" charset="0"/>
              </a:rPr>
              <a:t>Distribution</a:t>
            </a:r>
            <a:r>
              <a:rPr lang="en-US" sz="4000">
                <a:latin typeface="Arial Black" panose="020B0A04020102020204" pitchFamily="34" charset="0"/>
              </a:rPr>
              <a:t>s</a:t>
            </a:r>
            <a:endParaRPr lang="ru-RU" sz="4000">
              <a:latin typeface="Arial Black" panose="020B0A04020102020204" pitchFamily="34" charset="0"/>
            </a:endParaRPr>
          </a:p>
        </p:txBody>
      </p:sp>
      <p:pic>
        <p:nvPicPr>
          <p:cNvPr id="2" name="Рисунок 1"/>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281855"/>
            <a:ext cx="7226300" cy="4697761"/>
          </a:xfrm>
        </p:spPr>
        <p:txBody>
          <a:bodyPr/>
          <a:lstStyle/>
          <a:p>
            <a:pPr algn="l"/>
            <a:r>
              <a:rPr lang="uz-Cyrl-UZ" b="1" i="1" dirty="0">
                <a:solidFill>
                  <a:srgbClr val="FF0000"/>
                </a:solidFill>
                <a:latin typeface="Times New Roman" panose="02020603050405020304" pitchFamily="18" charset="0"/>
                <a:cs typeface="Times New Roman" panose="02020603050405020304" pitchFamily="18" charset="0"/>
              </a:rPr>
              <a:t>1964</a:t>
            </a:r>
            <a:r>
              <a:rPr lang="uz-Cyrl-UZ" dirty="0">
                <a:latin typeface="Times New Roman" panose="02020603050405020304" pitchFamily="18" charset="0"/>
                <a:cs typeface="Times New Roman" panose="02020603050405020304" pitchFamily="18" charset="0"/>
              </a:rPr>
              <a:t> йилда </a:t>
            </a:r>
            <a:r>
              <a:rPr lang="uz-Cyrl-UZ" b="1" i="1" dirty="0">
                <a:solidFill>
                  <a:srgbClr val="FF0000"/>
                </a:solidFill>
                <a:latin typeface="Times New Roman" panose="02020603050405020304" pitchFamily="18" charset="0"/>
                <a:cs typeface="Times New Roman" panose="02020603050405020304" pitchFamily="18" charset="0"/>
              </a:rPr>
              <a:t>GE-645 </a:t>
            </a:r>
            <a:r>
              <a:rPr lang="uz-Cyrl-UZ" dirty="0">
                <a:latin typeface="Times New Roman" panose="02020603050405020304" pitchFamily="18" charset="0"/>
                <a:cs typeface="Times New Roman" panose="02020603050405020304" pitchFamily="18" charset="0"/>
              </a:rPr>
              <a:t>русумли компьютер учун янги </a:t>
            </a:r>
            <a:r>
              <a:rPr lang="uz-Cyrl-UZ" b="1" i="1" dirty="0">
                <a:solidFill>
                  <a:srgbClr val="FF0000"/>
                </a:solidFill>
                <a:latin typeface="Times New Roman" panose="02020603050405020304" pitchFamily="18" charset="0"/>
                <a:cs typeface="Times New Roman" panose="02020603050405020304" pitchFamily="18" charset="0"/>
              </a:rPr>
              <a:t>“Мултикс” (Multix) </a:t>
            </a:r>
            <a:r>
              <a:rPr lang="uz-Cyrl-UZ" dirty="0">
                <a:latin typeface="Times New Roman" panose="02020603050405020304" pitchFamily="18" charset="0"/>
                <a:cs typeface="Times New Roman" panose="02020603050405020304" pitchFamily="18" charset="0"/>
              </a:rPr>
              <a:t>номли операцион тизимни яратиш устида ишлар бошланди. Лойиҳанинг ташаббусчиси </a:t>
            </a:r>
            <a:r>
              <a:rPr lang="uz-Cyrl-UZ" b="1" i="1" dirty="0">
                <a:solidFill>
                  <a:srgbClr val="FF0000"/>
                </a:solidFill>
                <a:latin typeface="Times New Roman" panose="02020603050405020304" pitchFamily="18" charset="0"/>
                <a:cs typeface="Times New Roman" panose="02020603050405020304" pitchFamily="18" charset="0"/>
              </a:rPr>
              <a:t>“Белл лабораториес”</a:t>
            </a:r>
            <a:r>
              <a:rPr lang="uz-Cyrl-UZ" dirty="0">
                <a:latin typeface="Times New Roman" panose="02020603050405020304" pitchFamily="18" charset="0"/>
                <a:cs typeface="Times New Roman" panose="02020603050405020304" pitchFamily="18" charset="0"/>
              </a:rPr>
              <a:t> компаниясидир. </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uz-Cyrl-UZ" b="1" i="1" dirty="0">
                <a:solidFill>
                  <a:srgbClr val="FF0000"/>
                </a:solidFill>
                <a:latin typeface="Times New Roman" panose="02020603050405020304" pitchFamily="18" charset="0"/>
                <a:cs typeface="Times New Roman" panose="02020603050405020304" pitchFamily="18" charset="0"/>
              </a:rPr>
              <a:t>GE-645</a:t>
            </a:r>
            <a:r>
              <a:rPr lang="uz-Cyrl-UZ" dirty="0">
                <a:latin typeface="Times New Roman" panose="02020603050405020304" pitchFamily="18" charset="0"/>
                <a:cs typeface="Times New Roman" panose="02020603050405020304" pitchFamily="18" charset="0"/>
              </a:rPr>
              <a:t> улкан ва қимматбаҳо компьютер, унинг ишлаш вақти жуда қимматга тушганлиги сабабли, процессор вақтини бўлиб, кўп фойдаланувчилар биргаликда ишлатишни таъминлайдиган тизим керак эди</a:t>
            </a:r>
            <a:r>
              <a:rPr lang="uz-Cyrl-UZ" dirty="0" smtClean="0">
                <a:latin typeface="Times New Roman" panose="02020603050405020304" pitchFamily="18" charset="0"/>
                <a:cs typeface="Times New Roman" panose="02020603050405020304" pitchFamily="18" charset="0"/>
              </a:rPr>
              <a:t>.</a:t>
            </a:r>
            <a:endParaRPr lang="ru-RU" dirty="0"/>
          </a:p>
        </p:txBody>
      </p:sp>
      <p:pic>
        <p:nvPicPr>
          <p:cNvPr id="3" name="Рисунок 2"/>
          <p:cNvPicPr>
            <a:picLocks noChangeAspect="1"/>
          </p:cNvPicPr>
          <p:nvPr/>
        </p:nvPicPr>
        <p:blipFill>
          <a:blip r:embed="rId2"/>
          <a:stretch>
            <a:fillRect/>
          </a:stretch>
        </p:blipFill>
        <p:spPr>
          <a:xfrm>
            <a:off x="8229552" y="14288"/>
            <a:ext cx="876300" cy="1110456"/>
          </a:xfrm>
          <a:prstGeom prst="rect">
            <a:avLst/>
          </a:prstGeom>
        </p:spPr>
      </p:pic>
    </p:spTree>
    <p:extLst>
      <p:ext uri="{BB962C8B-B14F-4D97-AF65-F5344CB8AC3E}">
        <p14:creationId xmlns:p14="http://schemas.microsoft.com/office/powerpoint/2010/main" val="205018136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43608" y="1196752"/>
            <a:ext cx="7226300" cy="5118004"/>
          </a:xfrm>
        </p:spPr>
        <p:txBody>
          <a:bodyPr/>
          <a:lstStyle/>
          <a:p>
            <a:pPr algn="just"/>
            <a:r>
              <a:rPr lang="ru-RU" sz="2400" dirty="0" smtClean="0"/>
              <a:t>                 “</a:t>
            </a:r>
            <a:r>
              <a:rPr lang="ru-RU" sz="2400" dirty="0" err="1"/>
              <a:t>Мультикс</a:t>
            </a:r>
            <a:r>
              <a:rPr lang="ru-RU" sz="2400" dirty="0"/>
              <a:t>” </a:t>
            </a:r>
            <a:r>
              <a:rPr lang="ru-RU" sz="2400" dirty="0" err="1"/>
              <a:t>тизими</a:t>
            </a:r>
            <a:r>
              <a:rPr lang="ru-RU" sz="2400" dirty="0"/>
              <a:t> 1969 </a:t>
            </a:r>
            <a:r>
              <a:rPr lang="ru-RU" sz="2400" dirty="0" err="1"/>
              <a:t>йили</a:t>
            </a:r>
            <a:r>
              <a:rPr lang="ru-RU" sz="2400" dirty="0"/>
              <a:t> </a:t>
            </a:r>
            <a:r>
              <a:rPr lang="ru-RU" sz="2400" dirty="0" err="1"/>
              <a:t>ишга</a:t>
            </a:r>
            <a:r>
              <a:rPr lang="ru-RU" sz="2400" dirty="0"/>
              <a:t> </a:t>
            </a:r>
            <a:r>
              <a:rPr lang="ru-RU" sz="2400" dirty="0" err="1"/>
              <a:t>туширилган</a:t>
            </a:r>
            <a:r>
              <a:rPr lang="ru-RU" sz="2400" dirty="0"/>
              <a:t>, </a:t>
            </a:r>
            <a:r>
              <a:rPr lang="ru-RU" sz="2400" dirty="0" err="1"/>
              <a:t>лекин</a:t>
            </a:r>
            <a:r>
              <a:rPr lang="ru-RU" sz="2400" dirty="0"/>
              <a:t> </a:t>
            </a:r>
            <a:r>
              <a:rPr lang="ru-RU" sz="2400" dirty="0" err="1"/>
              <a:t>бу</a:t>
            </a:r>
            <a:r>
              <a:rPr lang="ru-RU" sz="2400" dirty="0"/>
              <a:t> </a:t>
            </a:r>
            <a:r>
              <a:rPr lang="ru-RU" sz="2400" dirty="0" err="1"/>
              <a:t>дастурий</a:t>
            </a:r>
            <a:r>
              <a:rPr lang="ru-RU" sz="2400" dirty="0"/>
              <a:t> </a:t>
            </a:r>
            <a:r>
              <a:rPr lang="ru-RU" sz="2400" dirty="0" err="1"/>
              <a:t>таъминотга</a:t>
            </a:r>
            <a:r>
              <a:rPr lang="ru-RU" sz="2400" dirty="0"/>
              <a:t> </a:t>
            </a:r>
            <a:r>
              <a:rPr lang="ru-RU" sz="2400" dirty="0" err="1"/>
              <a:t>қўйилган</a:t>
            </a:r>
            <a:r>
              <a:rPr lang="ru-RU" sz="2400" dirty="0"/>
              <a:t> </a:t>
            </a:r>
            <a:r>
              <a:rPr lang="ru-RU" sz="2400" dirty="0" err="1"/>
              <a:t>умидлар</a:t>
            </a:r>
            <a:r>
              <a:rPr lang="ru-RU" sz="2400" dirty="0"/>
              <a:t> </a:t>
            </a:r>
            <a:r>
              <a:rPr lang="ru-RU" sz="2400" dirty="0" err="1"/>
              <a:t>ўзини</a:t>
            </a:r>
            <a:r>
              <a:rPr lang="ru-RU" sz="2400" dirty="0"/>
              <a:t> </a:t>
            </a:r>
            <a:r>
              <a:rPr lang="ru-RU" sz="2400" dirty="0" err="1"/>
              <a:t>оқламади</a:t>
            </a:r>
            <a:r>
              <a:rPr lang="ru-RU" sz="2400" dirty="0"/>
              <a:t>. Шу </a:t>
            </a:r>
            <a:r>
              <a:rPr lang="ru-RU" sz="2400" dirty="0" err="1"/>
              <a:t>боис</a:t>
            </a:r>
            <a:r>
              <a:rPr lang="ru-RU" sz="2400" dirty="0"/>
              <a:t> </a:t>
            </a:r>
            <a:r>
              <a:rPr lang="ru-RU" sz="2400" dirty="0" err="1"/>
              <a:t>кўп</a:t>
            </a:r>
            <a:r>
              <a:rPr lang="ru-RU" sz="2400" dirty="0"/>
              <a:t> </a:t>
            </a:r>
            <a:r>
              <a:rPr lang="ru-RU" sz="2400" dirty="0" err="1"/>
              <a:t>ўтмай</a:t>
            </a:r>
            <a:r>
              <a:rPr lang="ru-RU" sz="2400" dirty="0"/>
              <a:t> </a:t>
            </a:r>
            <a:r>
              <a:rPr lang="ru-RU" sz="2400" dirty="0" smtClean="0"/>
              <a:t>“</a:t>
            </a:r>
            <a:r>
              <a:rPr lang="en-US" sz="2400" dirty="0" smtClean="0"/>
              <a:t>Bell laboratories</a:t>
            </a:r>
            <a:r>
              <a:rPr lang="ru-RU" sz="2400" dirty="0" smtClean="0"/>
              <a:t>”  </a:t>
            </a:r>
            <a:r>
              <a:rPr lang="ru-RU" sz="2400" dirty="0" err="1"/>
              <a:t>ушбу</a:t>
            </a:r>
            <a:r>
              <a:rPr lang="ru-RU" sz="2400" dirty="0"/>
              <a:t> </a:t>
            </a:r>
            <a:r>
              <a:rPr lang="ru-RU" sz="2400" dirty="0" err="1"/>
              <a:t>лойиҳани</a:t>
            </a:r>
            <a:r>
              <a:rPr lang="ru-RU" sz="2400" dirty="0"/>
              <a:t> </a:t>
            </a:r>
            <a:r>
              <a:rPr lang="ru-RU" sz="2400" dirty="0" err="1"/>
              <a:t>ривожлантиришга</a:t>
            </a:r>
            <a:r>
              <a:rPr lang="ru-RU" sz="2400" dirty="0"/>
              <a:t> </a:t>
            </a:r>
            <a:r>
              <a:rPr lang="ru-RU" sz="2400" dirty="0" err="1"/>
              <a:t>бир</a:t>
            </a:r>
            <a:r>
              <a:rPr lang="ru-RU" sz="2400" dirty="0"/>
              <a:t> </a:t>
            </a:r>
            <a:r>
              <a:rPr lang="ru-RU" sz="2400" dirty="0" err="1"/>
              <a:t>неча</a:t>
            </a:r>
            <a:r>
              <a:rPr lang="ru-RU" sz="2400" dirty="0"/>
              <a:t> </a:t>
            </a:r>
            <a:r>
              <a:rPr lang="ru-RU" sz="2400" dirty="0" err="1"/>
              <a:t>йил</a:t>
            </a:r>
            <a:r>
              <a:rPr lang="ru-RU" sz="2400" dirty="0"/>
              <a:t> </a:t>
            </a:r>
            <a:r>
              <a:rPr lang="ru-RU" sz="2400" dirty="0" err="1"/>
              <a:t>сарфлаганига</a:t>
            </a:r>
            <a:r>
              <a:rPr lang="ru-RU" sz="2400" dirty="0"/>
              <a:t> </a:t>
            </a:r>
            <a:r>
              <a:rPr lang="ru-RU" sz="2400" dirty="0" err="1"/>
              <a:t>қарамай</a:t>
            </a:r>
            <a:r>
              <a:rPr lang="ru-RU" sz="2400" dirty="0"/>
              <a:t>, </a:t>
            </a:r>
            <a:r>
              <a:rPr lang="ru-RU" sz="2400" dirty="0" err="1"/>
              <a:t>уни</a:t>
            </a:r>
            <a:r>
              <a:rPr lang="ru-RU" sz="2400" dirty="0"/>
              <a:t> </a:t>
            </a:r>
            <a:r>
              <a:rPr lang="ru-RU" sz="2400" dirty="0" err="1"/>
              <a:t>тўхтатишга</a:t>
            </a:r>
            <a:r>
              <a:rPr lang="ru-RU" sz="2400" dirty="0"/>
              <a:t> </a:t>
            </a:r>
            <a:r>
              <a:rPr lang="ru-RU" sz="2400" dirty="0" err="1"/>
              <a:t>қарор</a:t>
            </a:r>
            <a:r>
              <a:rPr lang="ru-RU" sz="2400" dirty="0"/>
              <a:t> </a:t>
            </a:r>
            <a:r>
              <a:rPr lang="ru-RU" sz="2400" dirty="0" err="1"/>
              <a:t>қилади</a:t>
            </a:r>
            <a:r>
              <a:rPr lang="ru-RU" sz="2400" dirty="0"/>
              <a:t>.  </a:t>
            </a:r>
            <a:r>
              <a:rPr lang="ru-RU" sz="2400" dirty="0" err="1"/>
              <a:t>Ўша</a:t>
            </a:r>
            <a:r>
              <a:rPr lang="ru-RU" sz="2400" dirty="0"/>
              <a:t> </a:t>
            </a:r>
            <a:r>
              <a:rPr lang="ru-RU" sz="2400" dirty="0" err="1"/>
              <a:t>пайт</a:t>
            </a:r>
            <a:r>
              <a:rPr lang="ru-RU" sz="2400" dirty="0"/>
              <a:t> </a:t>
            </a:r>
            <a:r>
              <a:rPr lang="ru-RU" sz="2400" dirty="0" err="1"/>
              <a:t>компаниянинг</a:t>
            </a:r>
            <a:r>
              <a:rPr lang="ru-RU" sz="2400" dirty="0"/>
              <a:t> </a:t>
            </a:r>
            <a:r>
              <a:rPr lang="ru-RU" sz="2400" dirty="0" err="1"/>
              <a:t>тўрт</a:t>
            </a:r>
            <a:r>
              <a:rPr lang="ru-RU" sz="2400" dirty="0"/>
              <a:t> </a:t>
            </a:r>
            <a:r>
              <a:rPr lang="ru-RU" sz="2400" dirty="0" err="1"/>
              <a:t>ходими</a:t>
            </a:r>
            <a:r>
              <a:rPr lang="ru-RU" sz="2400" dirty="0"/>
              <a:t>: Руд </a:t>
            </a:r>
            <a:r>
              <a:rPr lang="ru-RU" sz="2400" dirty="0" err="1"/>
              <a:t>Кенедей</a:t>
            </a:r>
            <a:r>
              <a:rPr lang="ru-RU" sz="2400" dirty="0"/>
              <a:t> (</a:t>
            </a:r>
            <a:r>
              <a:rPr lang="en-US" sz="2400" dirty="0">
                <a:latin typeface="Arial Rounded MT Bold" panose="020F0704030504030204" pitchFamily="34" charset="0"/>
              </a:rPr>
              <a:t>Rudd </a:t>
            </a:r>
            <a:r>
              <a:rPr lang="en-US" sz="2400" dirty="0" err="1">
                <a:latin typeface="Arial Rounded MT Bold" panose="020F0704030504030204" pitchFamily="34" charset="0"/>
              </a:rPr>
              <a:t>Canaday</a:t>
            </a:r>
            <a:r>
              <a:rPr lang="en-US" sz="2400" dirty="0">
                <a:latin typeface="Arial Rounded MT Bold" panose="020F0704030504030204" pitchFamily="34" charset="0"/>
              </a:rPr>
              <a:t>), </a:t>
            </a:r>
            <a:r>
              <a:rPr lang="ru-RU" sz="2400" dirty="0" err="1"/>
              <a:t>Даг</a:t>
            </a:r>
            <a:r>
              <a:rPr lang="ru-RU" sz="2400" dirty="0"/>
              <a:t> </a:t>
            </a:r>
            <a:r>
              <a:rPr lang="ru-RU" sz="2400" dirty="0" err="1"/>
              <a:t>Макилрой</a:t>
            </a:r>
            <a:r>
              <a:rPr lang="ru-RU" sz="2400" dirty="0"/>
              <a:t> (</a:t>
            </a:r>
            <a:r>
              <a:rPr lang="en-US" sz="2400" dirty="0">
                <a:latin typeface="Arial Rounded MT Bold" panose="020F0704030504030204" pitchFamily="34" charset="0"/>
              </a:rPr>
              <a:t>Doug </a:t>
            </a:r>
            <a:r>
              <a:rPr lang="en-US" sz="2400" dirty="0" err="1">
                <a:latin typeface="Arial Rounded MT Bold" panose="020F0704030504030204" pitchFamily="34" charset="0"/>
              </a:rPr>
              <a:t>McIlroy</a:t>
            </a:r>
            <a:r>
              <a:rPr lang="en-US" sz="2400" dirty="0">
                <a:latin typeface="Arial Rounded MT Bold" panose="020F0704030504030204" pitchFamily="34" charset="0"/>
              </a:rPr>
              <a:t>), </a:t>
            </a:r>
            <a:r>
              <a:rPr lang="ru-RU" sz="2400" dirty="0"/>
              <a:t>Денис Ричи (</a:t>
            </a:r>
            <a:r>
              <a:rPr lang="en-US" sz="2400" dirty="0">
                <a:latin typeface="Arial Rounded MT Bold" panose="020F0704030504030204" pitchFamily="34" charset="0"/>
              </a:rPr>
              <a:t>Dennis Ritchie) </a:t>
            </a:r>
            <a:r>
              <a:rPr lang="ru-RU" sz="2400" dirty="0" err="1"/>
              <a:t>ва</a:t>
            </a:r>
            <a:r>
              <a:rPr lang="ru-RU" sz="2400" dirty="0"/>
              <a:t> Кен Томсон (</a:t>
            </a:r>
            <a:r>
              <a:rPr lang="en-US" sz="2400" dirty="0">
                <a:latin typeface="Arial Rounded MT Bold" panose="020F0704030504030204" pitchFamily="34" charset="0"/>
              </a:rPr>
              <a:t>Ken </a:t>
            </a:r>
            <a:r>
              <a:rPr lang="en-US" sz="2400" dirty="0" err="1">
                <a:latin typeface="Arial Rounded MT Bold" panose="020F0704030504030204" pitchFamily="34" charset="0"/>
              </a:rPr>
              <a:t>Tompson</a:t>
            </a:r>
            <a:r>
              <a:rPr lang="en-US" sz="2400" dirty="0">
                <a:latin typeface="Arial Rounded MT Bold" panose="020F0704030504030204" pitchFamily="34" charset="0"/>
              </a:rPr>
              <a:t>) </a:t>
            </a:r>
            <a:r>
              <a:rPr lang="ru-RU" sz="2400" dirty="0" err="1"/>
              <a:t>лойиҳанинг</a:t>
            </a:r>
            <a:r>
              <a:rPr lang="ru-RU" sz="2400" dirty="0"/>
              <a:t> </a:t>
            </a:r>
            <a:r>
              <a:rPr lang="ru-RU" sz="2400" dirty="0" err="1"/>
              <a:t>беркитилишига</a:t>
            </a:r>
            <a:r>
              <a:rPr lang="ru-RU" sz="2400" dirty="0"/>
              <a:t> </a:t>
            </a:r>
            <a:r>
              <a:rPr lang="ru-RU" sz="2400" dirty="0" err="1"/>
              <a:t>кўникмасдан</a:t>
            </a:r>
            <a:r>
              <a:rPr lang="ru-RU" sz="2400" dirty="0"/>
              <a:t> “</a:t>
            </a:r>
            <a:r>
              <a:rPr lang="ru-RU" sz="2400" dirty="0" err="1"/>
              <a:t>Мультикс</a:t>
            </a:r>
            <a:r>
              <a:rPr lang="ru-RU" sz="2400" dirty="0"/>
              <a:t>” </a:t>
            </a:r>
            <a:r>
              <a:rPr lang="ru-RU" sz="2400" dirty="0" err="1"/>
              <a:t>тизимини</a:t>
            </a:r>
            <a:r>
              <a:rPr lang="ru-RU" sz="2400" dirty="0"/>
              <a:t> </a:t>
            </a:r>
            <a:r>
              <a:rPr lang="ru-RU" sz="2400" dirty="0" err="1"/>
              <a:t>кучайтирмоқчи</a:t>
            </a:r>
            <a:r>
              <a:rPr lang="ru-RU" sz="2400" dirty="0"/>
              <a:t> </a:t>
            </a:r>
            <a:r>
              <a:rPr lang="ru-RU" sz="2400" dirty="0" err="1"/>
              <a:t>бўлишади</a:t>
            </a:r>
            <a:r>
              <a:rPr lang="ru-RU" sz="2400" dirty="0"/>
              <a:t>.</a:t>
            </a:r>
            <a:br>
              <a:rPr lang="ru-RU" sz="2400" dirty="0"/>
            </a:br>
            <a:r>
              <a:rPr lang="ru-RU" sz="2400" dirty="0" smtClean="0"/>
              <a:t>                 Томсон </a:t>
            </a:r>
            <a:r>
              <a:rPr lang="ru-RU" sz="2400" dirty="0" err="1"/>
              <a:t>ва</a:t>
            </a:r>
            <a:r>
              <a:rPr lang="ru-RU" sz="2400" dirty="0"/>
              <a:t> Ричи, </a:t>
            </a:r>
            <a:r>
              <a:rPr lang="en-US" sz="2400" dirty="0">
                <a:latin typeface="Arial Rounded MT Bold" panose="020F0704030504030204" pitchFamily="34" charset="0"/>
              </a:rPr>
              <a:t>PDP-7 </a:t>
            </a:r>
            <a:r>
              <a:rPr lang="ru-RU" sz="2400" dirty="0" err="1"/>
              <a:t>комьютери</a:t>
            </a:r>
            <a:r>
              <a:rPr lang="ru-RU" sz="2400" dirty="0"/>
              <a:t> </a:t>
            </a:r>
            <a:r>
              <a:rPr lang="ru-RU" sz="2400" dirty="0" err="1"/>
              <a:t>учун</a:t>
            </a:r>
            <a:r>
              <a:rPr lang="ru-RU" sz="2400" dirty="0"/>
              <a:t> файл </a:t>
            </a:r>
            <a:r>
              <a:rPr lang="ru-RU" sz="2400" dirty="0" err="1"/>
              <a:t>тизими</a:t>
            </a:r>
            <a:r>
              <a:rPr lang="ru-RU" sz="2400" dirty="0"/>
              <a:t> </a:t>
            </a:r>
            <a:r>
              <a:rPr lang="ru-RU" sz="2400" dirty="0" err="1"/>
              <a:t>ва</a:t>
            </a:r>
            <a:r>
              <a:rPr lang="ru-RU" sz="2400" dirty="0"/>
              <a:t> </a:t>
            </a:r>
            <a:r>
              <a:rPr lang="ru-RU" sz="2400" dirty="0" err="1"/>
              <a:t>буйруқлар</a:t>
            </a:r>
            <a:r>
              <a:rPr lang="ru-RU" sz="2400" dirty="0"/>
              <a:t> </a:t>
            </a:r>
            <a:r>
              <a:rPr lang="ru-RU" sz="2400" dirty="0" err="1"/>
              <a:t>қобиғини</a:t>
            </a:r>
            <a:r>
              <a:rPr lang="ru-RU" sz="2400" dirty="0"/>
              <a:t> </a:t>
            </a:r>
            <a:r>
              <a:rPr lang="ru-RU" sz="2400" dirty="0" err="1"/>
              <a:t>ишлаб</a:t>
            </a:r>
            <a:r>
              <a:rPr lang="ru-RU" sz="2400" dirty="0"/>
              <a:t> </a:t>
            </a:r>
            <a:r>
              <a:rPr lang="ru-RU" sz="2400" dirty="0" err="1"/>
              <a:t>чиқаришганда</a:t>
            </a:r>
            <a:r>
              <a:rPr lang="ru-RU" sz="2400" dirty="0"/>
              <a:t> </a:t>
            </a:r>
            <a:r>
              <a:rPr lang="ru-RU" sz="2400" dirty="0" err="1"/>
              <a:t>янги</a:t>
            </a:r>
            <a:r>
              <a:rPr lang="ru-RU" sz="2400" dirty="0"/>
              <a:t> </a:t>
            </a:r>
            <a:r>
              <a:rPr lang="ru-RU" sz="2400" dirty="0" err="1"/>
              <a:t>операцион</a:t>
            </a:r>
            <a:r>
              <a:rPr lang="ru-RU" sz="2400" dirty="0"/>
              <a:t> </a:t>
            </a:r>
            <a:r>
              <a:rPr lang="ru-RU" sz="2400" dirty="0" err="1"/>
              <a:t>тизим</a:t>
            </a:r>
            <a:r>
              <a:rPr lang="ru-RU" sz="2400" dirty="0"/>
              <a:t> </a:t>
            </a:r>
            <a:r>
              <a:rPr lang="ru-RU" sz="2400" dirty="0" err="1"/>
              <a:t>пайдо</a:t>
            </a:r>
            <a:r>
              <a:rPr lang="ru-RU" sz="2400" dirty="0"/>
              <a:t> </a:t>
            </a:r>
            <a:r>
              <a:rPr lang="ru-RU" sz="2400" dirty="0" err="1"/>
              <a:t>бўлади</a:t>
            </a:r>
            <a:r>
              <a:rPr lang="ru-RU" sz="2400" dirty="0"/>
              <a:t> </a:t>
            </a:r>
            <a:r>
              <a:rPr lang="ru-RU" sz="2400" dirty="0" err="1"/>
              <a:t>ва</a:t>
            </a:r>
            <a:r>
              <a:rPr lang="ru-RU" sz="2400" dirty="0"/>
              <a:t> </a:t>
            </a:r>
            <a:r>
              <a:rPr lang="ru-RU" sz="2400" dirty="0" err="1"/>
              <a:t>унга</a:t>
            </a:r>
            <a:r>
              <a:rPr lang="ru-RU" sz="2400" dirty="0"/>
              <a:t> </a:t>
            </a:r>
            <a:r>
              <a:rPr lang="ru-RU" sz="2400" dirty="0" err="1"/>
              <a:t>Брайн</a:t>
            </a:r>
            <a:r>
              <a:rPr lang="ru-RU" sz="2400" dirty="0"/>
              <a:t> </a:t>
            </a:r>
            <a:r>
              <a:rPr lang="ru-RU" sz="2400" dirty="0" err="1"/>
              <a:t>Керниган</a:t>
            </a:r>
            <a:r>
              <a:rPr lang="ru-RU" sz="2400" dirty="0"/>
              <a:t> (</a:t>
            </a:r>
            <a:r>
              <a:rPr lang="en-US" sz="2400" dirty="0">
                <a:latin typeface="Arial Rounded MT Bold" panose="020F0704030504030204" pitchFamily="34" charset="0"/>
              </a:rPr>
              <a:t>Brian Kernighan) </a:t>
            </a:r>
            <a:r>
              <a:rPr lang="ru-RU" sz="2400" dirty="0" err="1"/>
              <a:t>Мултиксга</a:t>
            </a:r>
            <a:r>
              <a:rPr lang="ru-RU" sz="2400" dirty="0"/>
              <a:t> </a:t>
            </a:r>
            <a:r>
              <a:rPr lang="ru-RU" sz="2400" dirty="0" err="1"/>
              <a:t>ўхшаш</a:t>
            </a:r>
            <a:r>
              <a:rPr lang="ru-RU" sz="2400" dirty="0"/>
              <a:t> ном – Юникс (</a:t>
            </a:r>
            <a:r>
              <a:rPr lang="en-US" sz="2400" dirty="0">
                <a:latin typeface="Arial Rounded MT Bold" panose="020F0704030504030204" pitchFamily="34" charset="0"/>
              </a:rPr>
              <a:t>UNICS - </a:t>
            </a:r>
            <a:r>
              <a:rPr lang="en-US" sz="2400" dirty="0" err="1">
                <a:latin typeface="Arial Rounded MT Bold" panose="020F0704030504030204" pitchFamily="34" charset="0"/>
              </a:rPr>
              <a:t>Uniplexed</a:t>
            </a:r>
            <a:r>
              <a:rPr lang="en-US" sz="2400" dirty="0">
                <a:latin typeface="Arial Rounded MT Bold" panose="020F0704030504030204" pitchFamily="34" charset="0"/>
              </a:rPr>
              <a:t> Information and Computing Service – </a:t>
            </a:r>
            <a:r>
              <a:rPr lang="ru-RU" sz="2400" dirty="0" err="1"/>
              <a:t>кейинчалик</a:t>
            </a:r>
            <a:r>
              <a:rPr lang="ru-RU" sz="2400" dirty="0"/>
              <a:t> </a:t>
            </a:r>
            <a:r>
              <a:rPr lang="en-US" sz="2400" dirty="0">
                <a:latin typeface="Arial Rounded MT Bold" panose="020F0704030504030204" pitchFamily="34" charset="0"/>
              </a:rPr>
              <a:t>UNIX) </a:t>
            </a:r>
            <a:r>
              <a:rPr lang="ru-RU" sz="2400" dirty="0" err="1"/>
              <a:t>беради</a:t>
            </a:r>
            <a:endParaRPr lang="ru-RU" sz="2400" dirty="0"/>
          </a:p>
        </p:txBody>
      </p:sp>
      <p:pic>
        <p:nvPicPr>
          <p:cNvPr id="3" name="Рисунок 2"/>
          <p:cNvPicPr>
            <a:picLocks noChangeAspect="1"/>
          </p:cNvPicPr>
          <p:nvPr/>
        </p:nvPicPr>
        <p:blipFill>
          <a:blip r:embed="rId2"/>
          <a:stretch>
            <a:fillRect/>
          </a:stretch>
        </p:blipFill>
        <p:spPr>
          <a:xfrm>
            <a:off x="8229552" y="14288"/>
            <a:ext cx="876300" cy="1110456"/>
          </a:xfrm>
          <a:prstGeom prst="rect">
            <a:avLst/>
          </a:prstGeom>
        </p:spPr>
      </p:pic>
    </p:spTree>
    <p:extLst>
      <p:ext uri="{BB962C8B-B14F-4D97-AF65-F5344CB8AC3E}">
        <p14:creationId xmlns:p14="http://schemas.microsoft.com/office/powerpoint/2010/main" val="1294765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039" y="1291460"/>
            <a:ext cx="5956026" cy="4225772"/>
          </a:xfrm>
        </p:spPr>
        <p:txBody>
          <a:bodyPr/>
          <a:lstStyle/>
          <a:p>
            <a:r>
              <a:rPr lang="uz-Cyrl-UZ" sz="2400" b="1" i="1" dirty="0">
                <a:solidFill>
                  <a:srgbClr val="FF0000"/>
                </a:solidFill>
                <a:latin typeface="Times New Roman" panose="02020603050405020304" pitchFamily="18" charset="0"/>
                <a:cs typeface="Times New Roman" panose="02020603050405020304" pitchFamily="18" charset="0"/>
              </a:rPr>
              <a:t>1987</a:t>
            </a:r>
            <a:r>
              <a:rPr lang="uz-Cyrl-UZ" sz="2400" dirty="0">
                <a:latin typeface="Times New Roman" panose="02020603050405020304" pitchFamily="18" charset="0"/>
                <a:cs typeface="Times New Roman" panose="02020603050405020304" pitchFamily="18" charset="0"/>
              </a:rPr>
              <a:t> йили </a:t>
            </a:r>
            <a:r>
              <a:rPr lang="en-US" sz="2400" b="1" i="1" dirty="0">
                <a:solidFill>
                  <a:srgbClr val="FF0000"/>
                </a:solidFill>
                <a:latin typeface="Times New Roman" panose="02020603050405020304" pitchFamily="18" charset="0"/>
                <a:cs typeface="Times New Roman" panose="02020603050405020304" pitchFamily="18" charset="0"/>
              </a:rPr>
              <a:t>Linux</a:t>
            </a:r>
            <a:r>
              <a:rPr lang="uz-Cyrl-UZ" sz="2400" dirty="0">
                <a:latin typeface="Times New Roman" panose="02020603050405020304" pitchFamily="18" charset="0"/>
                <a:cs typeface="Times New Roman" panose="02020603050405020304" pitchFamily="18" charset="0"/>
              </a:rPr>
              <a:t> тизимининг яратилишига ўзига хос ҳиссасини қўшган, </a:t>
            </a:r>
            <a:r>
              <a:rPr lang="uz-Cyrl-UZ" sz="2400" b="1" i="1" dirty="0">
                <a:solidFill>
                  <a:srgbClr val="FF0000"/>
                </a:solidFill>
                <a:latin typeface="Times New Roman" panose="02020603050405020304" pitchFamily="18" charset="0"/>
                <a:cs typeface="Times New Roman" panose="02020603050405020304" pitchFamily="18" charset="0"/>
              </a:rPr>
              <a:t>голландиялик</a:t>
            </a:r>
            <a:r>
              <a:rPr lang="uz-Cyrl-UZ" sz="2400" dirty="0">
                <a:latin typeface="Times New Roman" panose="02020603050405020304" pitchFamily="18" charset="0"/>
                <a:cs typeface="Times New Roman" panose="02020603050405020304" pitchFamily="18" charset="0"/>
              </a:rPr>
              <a:t> профессор </a:t>
            </a:r>
            <a:r>
              <a:rPr lang="uz-Cyrl-UZ" sz="2400" b="1" i="1" dirty="0">
                <a:solidFill>
                  <a:srgbClr val="FF0000"/>
                </a:solidFill>
                <a:latin typeface="Times New Roman" panose="02020603050405020304" pitchFamily="18" charset="0"/>
                <a:cs typeface="Times New Roman" panose="02020603050405020304" pitchFamily="18" charset="0"/>
              </a:rPr>
              <a:t>Андрю Таненбаум</a:t>
            </a:r>
            <a:r>
              <a:rPr lang="en-US" sz="2400" b="1" i="1" dirty="0">
                <a:solidFill>
                  <a:srgbClr val="FF0000"/>
                </a:solidFill>
                <a:latin typeface="Times New Roman" panose="02020603050405020304" pitchFamily="18" charset="0"/>
                <a:cs typeface="Times New Roman" panose="02020603050405020304" pitchFamily="18" charset="0"/>
              </a:rPr>
              <a:t>,</a:t>
            </a:r>
            <a:r>
              <a:rPr lang="uz-Cyrl-UZ" sz="2400" dirty="0">
                <a:solidFill>
                  <a:srgbClr val="FF0000"/>
                </a:solidFill>
                <a:latin typeface="Times New Roman" panose="02020603050405020304" pitchFamily="18" charset="0"/>
                <a:cs typeface="Times New Roman" panose="02020603050405020304" pitchFamily="18" charset="0"/>
              </a:rPr>
              <a:t> </a:t>
            </a:r>
            <a:r>
              <a:rPr lang="uz-Cyrl-UZ" sz="2400" b="1" i="1" dirty="0">
                <a:solidFill>
                  <a:srgbClr val="FF0000"/>
                </a:solidFill>
                <a:latin typeface="Times New Roman" panose="02020603050405020304" pitchFamily="18" charset="0"/>
                <a:cs typeface="Times New Roman" panose="02020603050405020304" pitchFamily="18" charset="0"/>
              </a:rPr>
              <a:t>Юникс</a:t>
            </a:r>
            <a:r>
              <a:rPr lang="uz-Cyrl-UZ" sz="2400" dirty="0">
                <a:solidFill>
                  <a:srgbClr val="FF0000"/>
                </a:solidFill>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турига мансуб </a:t>
            </a:r>
            <a:r>
              <a:rPr lang="uz-Cyrl-UZ" sz="2400" b="1" i="1" dirty="0">
                <a:solidFill>
                  <a:srgbClr val="FF0000"/>
                </a:solidFill>
                <a:latin typeface="Times New Roman" panose="02020603050405020304" pitchFamily="18" charset="0"/>
                <a:cs typeface="Times New Roman" panose="02020603050405020304" pitchFamily="18" charset="0"/>
              </a:rPr>
              <a:t>Миникс</a:t>
            </a:r>
            <a:r>
              <a:rPr lang="uz-Cyrl-UZ" sz="2400" dirty="0">
                <a:latin typeface="Times New Roman" panose="02020603050405020304" pitchFamily="18" charset="0"/>
                <a:cs typeface="Times New Roman" panose="02020603050405020304" pitchFamily="18" charset="0"/>
              </a:rPr>
              <a:t> тизимини </a:t>
            </a:r>
            <a:r>
              <a:rPr lang="uz-Cyrl-UZ" sz="2400" dirty="0" smtClean="0">
                <a:latin typeface="Times New Roman" panose="02020603050405020304" pitchFamily="18" charset="0"/>
                <a:cs typeface="Times New Roman" panose="02020603050405020304" pitchFamily="18" charset="0"/>
              </a:rPr>
              <a:t>яратади</a:t>
            </a:r>
            <a:r>
              <a:rPr lang="en-US" sz="2400" dirty="0" smtClean="0">
                <a:latin typeface="Times New Roman" panose="02020603050405020304" pitchFamily="18" charset="0"/>
                <a:cs typeface="Times New Roman" panose="02020603050405020304" pitchFamily="18" charset="0"/>
              </a:rPr>
              <a:t>. </a:t>
            </a:r>
            <a:br>
              <a:rPr lang="en-US" sz="2400" dirty="0" smtClean="0">
                <a:latin typeface="Times New Roman" panose="02020603050405020304" pitchFamily="18" charset="0"/>
                <a:cs typeface="Times New Roman" panose="02020603050405020304" pitchFamily="18" charset="0"/>
              </a:rPr>
            </a:br>
            <a:r>
              <a:rPr lang="uz-Cyrl-UZ" sz="2400" dirty="0" smtClean="0">
                <a:latin typeface="Times New Roman" panose="02020603050405020304" pitchFamily="18" charset="0"/>
                <a:cs typeface="Times New Roman" panose="02020603050405020304" pitchFamily="18" charset="0"/>
              </a:rPr>
              <a:t>Шундай </a:t>
            </a:r>
            <a:r>
              <a:rPr lang="uz-Cyrl-UZ" sz="2400" dirty="0">
                <a:latin typeface="Times New Roman" panose="02020603050405020304" pitchFamily="18" charset="0"/>
                <a:cs typeface="Times New Roman" panose="02020603050405020304" pitchFamily="18" charset="0"/>
              </a:rPr>
              <a:t>қилиб, расман </a:t>
            </a:r>
            <a:r>
              <a:rPr lang="en-US" sz="2400" i="1" dirty="0">
                <a:solidFill>
                  <a:schemeClr val="accent2"/>
                </a:solidFill>
                <a:latin typeface="Times New Roman" panose="02020603050405020304" pitchFamily="18" charset="0"/>
                <a:cs typeface="Times New Roman" panose="02020603050405020304" pitchFamily="18" charset="0"/>
              </a:rPr>
              <a:t>Linux</a:t>
            </a:r>
            <a:r>
              <a:rPr lang="uz-Cyrl-UZ" sz="2400" dirty="0">
                <a:latin typeface="Times New Roman" panose="02020603050405020304" pitchFamily="18" charset="0"/>
                <a:cs typeface="Times New Roman" panose="02020603050405020304" pitchFamily="18" charset="0"/>
              </a:rPr>
              <a:t> операцион тизимнинг эмблемаси бўлиб </a:t>
            </a:r>
            <a:r>
              <a:rPr lang="uz-Cyrl-UZ" sz="2400" dirty="0">
                <a:solidFill>
                  <a:srgbClr val="FF0000"/>
                </a:solidFill>
                <a:latin typeface="Times New Roman" panose="02020603050405020304" pitchFamily="18" charset="0"/>
                <a:cs typeface="Times New Roman" panose="02020603050405020304" pitchFamily="18" charset="0"/>
              </a:rPr>
              <a:t>“</a:t>
            </a:r>
            <a:r>
              <a:rPr lang="uz-Cyrl-UZ" sz="2400" i="1" dirty="0">
                <a:solidFill>
                  <a:srgbClr val="FF0000"/>
                </a:solidFill>
                <a:latin typeface="Times New Roman" panose="02020603050405020304" pitchFamily="18" charset="0"/>
                <a:cs typeface="Times New Roman" panose="02020603050405020304" pitchFamily="18" charset="0"/>
              </a:rPr>
              <a:t>Тукс</a:t>
            </a:r>
            <a:r>
              <a:rPr lang="uz-Cyrl-UZ" sz="2400" dirty="0">
                <a:solidFill>
                  <a:srgbClr val="FF0000"/>
                </a:solidFill>
                <a:latin typeface="Times New Roman" panose="02020603050405020304" pitchFamily="18" charset="0"/>
                <a:cs typeface="Times New Roman" panose="02020603050405020304" pitchFamily="18" charset="0"/>
              </a:rPr>
              <a:t>” </a:t>
            </a:r>
            <a:r>
              <a:rPr lang="uz-Cyrl-UZ" sz="2400" i="1" dirty="0">
                <a:solidFill>
                  <a:srgbClr val="FF0000"/>
                </a:solidFill>
                <a:latin typeface="Times New Roman" panose="02020603050405020304" pitchFamily="18" charset="0"/>
                <a:cs typeface="Times New Roman" panose="02020603050405020304" pitchFamily="18" charset="0"/>
              </a:rPr>
              <a:t>(Tux)</a:t>
            </a:r>
            <a:r>
              <a:rPr lang="uz-Cyrl-UZ" sz="2400" i="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номли пингвинча қабул қилинган. Пингвинглар ҳудди нимча, жилет кийгандай бўлганликлари учун эмблемадаги тасвирга </a:t>
            </a:r>
            <a:r>
              <a:rPr lang="uz-Cyrl-UZ" sz="2400" i="1" dirty="0">
                <a:solidFill>
                  <a:schemeClr val="accent2"/>
                </a:solidFill>
                <a:latin typeface="Times New Roman" panose="02020603050405020304" pitchFamily="18" charset="0"/>
                <a:cs typeface="Times New Roman" panose="02020603050405020304" pitchFamily="18" charset="0"/>
              </a:rPr>
              <a:t>Тукс – tuxedo</a:t>
            </a:r>
            <a:r>
              <a:rPr lang="uz-Cyrl-UZ" sz="2400" dirty="0">
                <a:solidFill>
                  <a:schemeClr val="accent2"/>
                </a:solidFill>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(инглизчадан – “</a:t>
            </a:r>
            <a:r>
              <a:rPr lang="uz-Cyrl-UZ" sz="2400" i="1" dirty="0">
                <a:solidFill>
                  <a:srgbClr val="FF0000"/>
                </a:solidFill>
                <a:latin typeface="Times New Roman" panose="02020603050405020304" pitchFamily="18" charset="0"/>
                <a:cs typeface="Times New Roman" panose="02020603050405020304" pitchFamily="18" charset="0"/>
              </a:rPr>
              <a:t>жилет</a:t>
            </a:r>
            <a:r>
              <a:rPr lang="uz-Cyrl-UZ" sz="2400" dirty="0">
                <a:latin typeface="Times New Roman" panose="02020603050405020304" pitchFamily="18" charset="0"/>
                <a:cs typeface="Times New Roman" panose="02020603050405020304" pitchFamily="18" charset="0"/>
              </a:rPr>
              <a:t>”) номи берилган. Лекин бошқа тушунтируви ҳам мавжуд: </a:t>
            </a:r>
            <a:r>
              <a:rPr lang="uz-Cyrl-UZ" sz="2800" dirty="0">
                <a:solidFill>
                  <a:schemeClr val="accent2"/>
                </a:solidFill>
                <a:latin typeface="Times New Roman" panose="02020603050405020304" pitchFamily="18" charset="0"/>
                <a:cs typeface="Times New Roman" panose="02020603050405020304" pitchFamily="18" charset="0"/>
              </a:rPr>
              <a:t>(T)orvalds (U)ni(X) --&gt; TUX!</a:t>
            </a:r>
            <a:r>
              <a:rPr lang="ru-RU" sz="2800" dirty="0">
                <a:solidFill>
                  <a:schemeClr val="accent2"/>
                </a:solidFill>
                <a:latin typeface="Times New Roman" panose="02020603050405020304" pitchFamily="18" charset="0"/>
                <a:cs typeface="Times New Roman" panose="02020603050405020304" pitchFamily="18" charset="0"/>
              </a:rPr>
              <a:t/>
            </a:r>
            <a:br>
              <a:rPr lang="ru-RU" sz="2800" dirty="0">
                <a:solidFill>
                  <a:schemeClr val="accent2"/>
                </a:solidFill>
                <a:latin typeface="Times New Roman" panose="02020603050405020304" pitchFamily="18" charset="0"/>
                <a:cs typeface="Times New Roman" panose="02020603050405020304" pitchFamily="18" charset="0"/>
              </a:rPr>
            </a:br>
            <a:endParaRPr lang="ru-RU" sz="2400" dirty="0"/>
          </a:p>
        </p:txBody>
      </p:sp>
      <p:sp>
        <p:nvSpPr>
          <p:cNvPr id="3" name="Text Box 3"/>
          <p:cNvSpPr txBox="1">
            <a:spLocks noChangeArrowheads="1"/>
          </p:cNvSpPr>
          <p:nvPr/>
        </p:nvSpPr>
        <p:spPr bwMode="auto">
          <a:xfrm>
            <a:off x="6568727" y="4500563"/>
            <a:ext cx="257175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pPr algn="ctr"/>
            <a:r>
              <a:rPr lang="en-US" sz="2800" i="1"/>
              <a:t>TUX</a:t>
            </a:r>
            <a:r>
              <a:rPr lang="en-US" sz="2800"/>
              <a:t> – </a:t>
            </a:r>
            <a:r>
              <a:rPr lang="uz-Cyrl-UZ" sz="2800" b="0"/>
              <a:t>Линукс эмблемаси</a:t>
            </a:r>
            <a:endParaRPr lang="ru-RU" sz="2800" b="0"/>
          </a:p>
        </p:txBody>
      </p:sp>
      <p:pic>
        <p:nvPicPr>
          <p:cNvPr id="4" name="Picture 2" descr="tux"/>
          <p:cNvPicPr>
            <a:picLocks noChangeAspect="1" noChangeArrowheads="1"/>
          </p:cNvPicPr>
          <p:nvPr/>
        </p:nvPicPr>
        <p:blipFill>
          <a:blip r:embed="rId2">
            <a:extLst>
              <a:ext uri="{28A0092B-C50C-407E-A947-70E740481C1C}">
                <a14:useLocalDpi xmlns:a14="http://schemas.microsoft.com/office/drawing/2010/main" val="0"/>
              </a:ext>
            </a:extLst>
          </a:blip>
          <a:srcRect l="7576" t="6850" r="12878" b="4109"/>
          <a:stretch>
            <a:fillRect/>
          </a:stretch>
        </p:blipFill>
        <p:spPr bwMode="auto">
          <a:xfrm>
            <a:off x="6711602" y="1306513"/>
            <a:ext cx="2463800" cy="305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3"/>
          <a:stretch>
            <a:fillRect/>
          </a:stretch>
        </p:blipFill>
        <p:spPr>
          <a:xfrm>
            <a:off x="8229552" y="14288"/>
            <a:ext cx="876300" cy="1110456"/>
          </a:xfrm>
          <a:prstGeom prst="rect">
            <a:avLst/>
          </a:prstGeom>
        </p:spPr>
      </p:pic>
    </p:spTree>
    <p:extLst>
      <p:ext uri="{BB962C8B-B14F-4D97-AF65-F5344CB8AC3E}">
        <p14:creationId xmlns:p14="http://schemas.microsoft.com/office/powerpoint/2010/main" val="29281916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5"/>
          <p:cNvSpPr>
            <a:spLocks noGrp="1" noChangeArrowheads="1"/>
          </p:cNvSpPr>
          <p:nvPr>
            <p:ph type="title" idx="4294967295"/>
          </p:nvPr>
        </p:nvSpPr>
        <p:spPr>
          <a:xfrm>
            <a:off x="0" y="50800"/>
            <a:ext cx="8016875" cy="965200"/>
          </a:xfrm>
          <a:noFill/>
        </p:spPr>
        <p:txBody>
          <a:bodyPr/>
          <a:lstStyle/>
          <a:p>
            <a:r>
              <a:rPr lang="en-US" b="1" smtClean="0"/>
              <a:t>Linux </a:t>
            </a:r>
            <a:r>
              <a:rPr lang="uz-Cyrl-UZ" b="1" smtClean="0"/>
              <a:t>ОТ рейтинги </a:t>
            </a:r>
            <a:r>
              <a:rPr lang="en-US" sz="2400" b="1" smtClean="0"/>
              <a:t>(http://distrowatch.com)</a:t>
            </a:r>
            <a:endParaRPr lang="ru-RU" sz="2400" b="1" smtClean="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b="58780"/>
          <a:stretch>
            <a:fillRect/>
          </a:stretch>
        </p:blipFill>
        <p:spPr bwMode="auto">
          <a:xfrm>
            <a:off x="142875" y="1211263"/>
            <a:ext cx="4214813" cy="52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24" name="Группа 9"/>
          <p:cNvGrpSpPr>
            <a:grpSpLocks/>
          </p:cNvGrpSpPr>
          <p:nvPr/>
        </p:nvGrpSpPr>
        <p:grpSpPr bwMode="auto">
          <a:xfrm>
            <a:off x="4500563" y="1214438"/>
            <a:ext cx="4429125" cy="5286375"/>
            <a:chOff x="3357554" y="1214422"/>
            <a:chExt cx="2333625" cy="2925904"/>
          </a:xfrm>
        </p:grpSpPr>
        <p:pic>
          <p:nvPicPr>
            <p:cNvPr id="5125" name="Picture 3"/>
            <p:cNvPicPr>
              <a:picLocks noChangeAspect="1" noChangeArrowheads="1"/>
            </p:cNvPicPr>
            <p:nvPr/>
          </p:nvPicPr>
          <p:blipFill>
            <a:blip r:embed="rId2">
              <a:extLst>
                <a:ext uri="{28A0092B-C50C-407E-A947-70E740481C1C}">
                  <a14:useLocalDpi xmlns:a14="http://schemas.microsoft.com/office/drawing/2010/main" val="0"/>
                </a:ext>
              </a:extLst>
            </a:blip>
            <a:srcRect t="41365" b="29201"/>
            <a:stretch>
              <a:fillRect/>
            </a:stretch>
          </p:blipFill>
          <p:spPr bwMode="auto">
            <a:xfrm>
              <a:off x="3357554" y="2048880"/>
              <a:ext cx="2333625" cy="2091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3"/>
            <p:cNvPicPr>
              <a:picLocks noChangeAspect="1" noChangeArrowheads="1"/>
            </p:cNvPicPr>
            <p:nvPr/>
          </p:nvPicPr>
          <p:blipFill>
            <a:blip r:embed="rId2">
              <a:extLst>
                <a:ext uri="{28A0092B-C50C-407E-A947-70E740481C1C}">
                  <a14:useLocalDpi xmlns:a14="http://schemas.microsoft.com/office/drawing/2010/main" val="0"/>
                </a:ext>
              </a:extLst>
            </a:blip>
            <a:srcRect b="88205"/>
            <a:stretch>
              <a:fillRect/>
            </a:stretch>
          </p:blipFill>
          <p:spPr bwMode="auto">
            <a:xfrm>
              <a:off x="3357554" y="1214422"/>
              <a:ext cx="2333625" cy="838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 name="Рисунок 6"/>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a:spLocks noGrp="1" noChangeArrowheads="1"/>
          </p:cNvSpPr>
          <p:nvPr>
            <p:ph type="body" idx="4294967295"/>
          </p:nvPr>
        </p:nvSpPr>
        <p:spPr>
          <a:xfrm>
            <a:off x="0" y="1214438"/>
            <a:ext cx="8278813" cy="2678112"/>
          </a:xfrm>
        </p:spPr>
        <p:txBody>
          <a:bodyPr>
            <a:spAutoFit/>
          </a:bodyPr>
          <a:lstStyle/>
          <a:p>
            <a:r>
              <a:rPr lang="uz-Cyrl-UZ" sz="2400" b="1" smtClean="0">
                <a:latin typeface="Times New Roman" panose="02020603050405020304" pitchFamily="18" charset="0"/>
                <a:cs typeface="Times New Roman" panose="02020603050405020304" pitchFamily="18" charset="0"/>
              </a:rPr>
              <a:t>ОТ тури</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Linux</a:t>
            </a:r>
          </a:p>
          <a:p>
            <a:r>
              <a:rPr lang="uz-Cyrl-UZ" sz="2400" b="1" smtClean="0">
                <a:latin typeface="Times New Roman" panose="02020603050405020304" pitchFamily="18" charset="0"/>
                <a:cs typeface="Times New Roman" panose="02020603050405020304" pitchFamily="18" charset="0"/>
              </a:rPr>
              <a:t>Асосланган</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Debian, Ubuntu</a:t>
            </a:r>
          </a:p>
          <a:p>
            <a:r>
              <a:rPr lang="uz-Cyrl-UZ" sz="2400" b="1" smtClean="0">
                <a:latin typeface="Times New Roman" panose="02020603050405020304" pitchFamily="18" charset="0"/>
                <a:cs typeface="Times New Roman" panose="02020603050405020304" pitchFamily="18" charset="0"/>
              </a:rPr>
              <a:t>Архитектура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i386, x86_64</a:t>
            </a:r>
          </a:p>
          <a:p>
            <a:r>
              <a:rPr lang="uz-Cyrl-UZ" sz="2400" b="1" smtClean="0">
                <a:latin typeface="Times New Roman" panose="02020603050405020304" pitchFamily="18" charset="0"/>
                <a:cs typeface="Times New Roman" panose="02020603050405020304" pitchFamily="18" charset="0"/>
              </a:rPr>
              <a:t>Иш столи</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Cinnamon, GNOME, KDE, MATE, Xfce</a:t>
            </a:r>
          </a:p>
          <a:p>
            <a:r>
              <a:rPr lang="uz-Cyrl-UZ" sz="2400" b="1" smtClean="0">
                <a:latin typeface="Times New Roman" panose="02020603050405020304" pitchFamily="18" charset="0"/>
                <a:cs typeface="Times New Roman" panose="02020603050405020304" pitchFamily="18" charset="0"/>
              </a:rPr>
              <a:t>Тоифа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Beginners, Desktop, Live Medium</a:t>
            </a:r>
          </a:p>
          <a:p>
            <a:r>
              <a:rPr lang="uz-Cyrl-UZ" sz="2400" b="1" smtClean="0">
                <a:latin typeface="Times New Roman" panose="02020603050405020304" pitchFamily="18" charset="0"/>
                <a:cs typeface="Times New Roman" panose="02020603050405020304" pitchFamily="18" charset="0"/>
              </a:rPr>
              <a:t>Рейтинг</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1 (3,373 </a:t>
            </a:r>
            <a:r>
              <a:rPr lang="uz-Cyrl-UZ" sz="2400" smtClean="0">
                <a:latin typeface="Times New Roman" panose="02020603050405020304" pitchFamily="18" charset="0"/>
                <a:cs typeface="Times New Roman" panose="02020603050405020304" pitchFamily="18" charset="0"/>
              </a:rPr>
              <a:t>хит бир кунда</a:t>
            </a:r>
            <a:r>
              <a:rPr lang="ru-RU" sz="2400" smtClean="0">
                <a:latin typeface="Times New Roman" panose="02020603050405020304" pitchFamily="18" charset="0"/>
                <a:cs typeface="Times New Roman" panose="02020603050405020304" pitchFamily="18" charset="0"/>
              </a:rPr>
              <a:t>)</a:t>
            </a:r>
          </a:p>
        </p:txBody>
      </p:sp>
      <p:sp>
        <p:nvSpPr>
          <p:cNvPr id="6147" name="Rectangle 5"/>
          <p:cNvSpPr>
            <a:spLocks noGrp="1" noChangeArrowheads="1"/>
          </p:cNvSpPr>
          <p:nvPr>
            <p:ph type="title" idx="4294967295"/>
          </p:nvPr>
        </p:nvSpPr>
        <p:spPr>
          <a:xfrm>
            <a:off x="0" y="50800"/>
            <a:ext cx="8016875" cy="965200"/>
          </a:xfrm>
          <a:noFill/>
        </p:spPr>
        <p:txBody>
          <a:bodyPr>
            <a:normAutofit fontScale="90000"/>
          </a:bodyPr>
          <a:lstStyle/>
          <a:p>
            <a:r>
              <a:rPr lang="en-US" b="1" smtClean="0"/>
              <a:t>Linux Mint (</a:t>
            </a:r>
            <a:r>
              <a:rPr lang="uz-Latn-UZ" smtClean="0"/>
              <a:t>http://linuxmint.com</a:t>
            </a:r>
            <a:r>
              <a:rPr lang="en-US" b="1" smtClean="0"/>
              <a:t>) </a:t>
            </a:r>
            <a:endParaRPr lang="ru-RU" b="1" smtClean="0"/>
          </a:p>
        </p:txBody>
      </p:sp>
      <p:pic>
        <p:nvPicPr>
          <p:cNvPr id="6148" name="Picture 10" descr="Linux M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7563" y="4357688"/>
            <a:ext cx="1857375"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Grp="1" noChangeArrowheads="1"/>
          </p:cNvSpPr>
          <p:nvPr>
            <p:ph type="title" idx="4294967295"/>
          </p:nvPr>
        </p:nvSpPr>
        <p:spPr>
          <a:xfrm>
            <a:off x="0" y="50800"/>
            <a:ext cx="8016875" cy="965200"/>
          </a:xfrm>
          <a:noFill/>
        </p:spPr>
        <p:txBody>
          <a:bodyPr>
            <a:normAutofit fontScale="90000"/>
          </a:bodyPr>
          <a:lstStyle/>
          <a:p>
            <a:r>
              <a:rPr lang="en-US" b="1" smtClean="0"/>
              <a:t>Linux Mint (</a:t>
            </a:r>
            <a:r>
              <a:rPr lang="uz-Latn-UZ" smtClean="0"/>
              <a:t>http://linuxmint.com</a:t>
            </a:r>
            <a:r>
              <a:rPr lang="en-US" b="1" smtClean="0"/>
              <a:t>)</a:t>
            </a:r>
            <a:endParaRPr lang="ru-RU" b="1" smtClean="0"/>
          </a:p>
        </p:txBody>
      </p:sp>
      <p:pic>
        <p:nvPicPr>
          <p:cNvPr id="717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0" y="1285875"/>
            <a:ext cx="6096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3"/>
          <p:cNvSpPr>
            <a:spLocks noGrp="1" noChangeArrowheads="1"/>
          </p:cNvSpPr>
          <p:nvPr>
            <p:ph type="body" idx="4294967295"/>
          </p:nvPr>
        </p:nvSpPr>
        <p:spPr>
          <a:xfrm>
            <a:off x="0" y="1214438"/>
            <a:ext cx="8715375" cy="3046412"/>
          </a:xfrm>
        </p:spPr>
        <p:txBody>
          <a:bodyPr>
            <a:spAutoFit/>
          </a:bodyPr>
          <a:lstStyle/>
          <a:p>
            <a:r>
              <a:rPr lang="uz-Cyrl-UZ" sz="2400" b="1" smtClean="0">
                <a:latin typeface="Times New Roman" panose="02020603050405020304" pitchFamily="18" charset="0"/>
                <a:cs typeface="Times New Roman" panose="02020603050405020304" pitchFamily="18" charset="0"/>
              </a:rPr>
              <a:t>ОТ тури</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Linux</a:t>
            </a:r>
          </a:p>
          <a:p>
            <a:r>
              <a:rPr lang="uz-Cyrl-UZ" sz="2400" b="1" smtClean="0">
                <a:latin typeface="Times New Roman" panose="02020603050405020304" pitchFamily="18" charset="0"/>
                <a:cs typeface="Times New Roman" panose="02020603050405020304" pitchFamily="18" charset="0"/>
              </a:rPr>
              <a:t>Асосланган</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Mandriva</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Архитектура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i</a:t>
            </a:r>
            <a:r>
              <a:rPr lang="en-US" sz="2400" smtClean="0">
                <a:latin typeface="Times New Roman" panose="02020603050405020304" pitchFamily="18" charset="0"/>
                <a:cs typeface="Times New Roman" panose="02020603050405020304" pitchFamily="18" charset="0"/>
              </a:rPr>
              <a:t>5</a:t>
            </a:r>
            <a:r>
              <a:rPr lang="ru-RU" sz="2400" smtClean="0">
                <a:latin typeface="Times New Roman" panose="02020603050405020304" pitchFamily="18" charset="0"/>
                <a:cs typeface="Times New Roman" panose="02020603050405020304" pitchFamily="18" charset="0"/>
              </a:rPr>
              <a:t>86, x86_64</a:t>
            </a:r>
          </a:p>
          <a:p>
            <a:r>
              <a:rPr lang="uz-Cyrl-UZ" sz="2400" b="1" smtClean="0">
                <a:latin typeface="Times New Roman" panose="02020603050405020304" pitchFamily="18" charset="0"/>
                <a:cs typeface="Times New Roman" panose="02020603050405020304" pitchFamily="18" charset="0"/>
              </a:rPr>
              <a:t>Иш</a:t>
            </a:r>
            <a:r>
              <a:rPr lang="en-US" sz="2400" b="1" smtClean="0">
                <a:latin typeface="Times New Roman" panose="02020603050405020304" pitchFamily="18" charset="0"/>
                <a:cs typeface="Times New Roman" panose="02020603050405020304" pitchFamily="18" charset="0"/>
              </a:rPr>
              <a:t> </a:t>
            </a:r>
            <a:r>
              <a:rPr lang="uz-Cyrl-UZ" sz="2400" b="1" smtClean="0">
                <a:latin typeface="Times New Roman" panose="02020603050405020304" pitchFamily="18" charset="0"/>
                <a:cs typeface="Times New Roman" panose="02020603050405020304" pitchFamily="18" charset="0"/>
              </a:rPr>
              <a:t>столи</a:t>
            </a:r>
            <a:r>
              <a:rPr lang="ru-RU" sz="2400" b="1" smtClean="0">
                <a:latin typeface="Times New Roman" panose="02020603050405020304" pitchFamily="18" charset="0"/>
                <a:cs typeface="Times New Roman" panose="02020603050405020304" pitchFamily="18" charset="0"/>
              </a:rPr>
              <a:t>:</a:t>
            </a:r>
            <a:r>
              <a:rPr lang="uz-Latn-UZ" sz="2400" smtClean="0">
                <a:latin typeface="Times New Roman" panose="02020603050405020304" pitchFamily="18" charset="0"/>
                <a:cs typeface="Times New Roman" panose="02020603050405020304" pitchFamily="18" charset="0"/>
              </a:rPr>
              <a:t> GNOME,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IceWM,</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KDE,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LXDE,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Openbox,</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Wmaker,</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Xfce</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Тоифа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Desktop, Live Medium</a:t>
            </a:r>
            <a:r>
              <a:rPr lang="en-US" sz="2400" smtClean="0">
                <a:latin typeface="Times New Roman" panose="02020603050405020304" pitchFamily="18" charset="0"/>
                <a:cs typeface="Times New Roman" panose="02020603050405020304" pitchFamily="18" charset="0"/>
              </a:rPr>
              <a:t>, Server</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Рейтинг</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2</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2</a:t>
            </a:r>
            <a:r>
              <a:rPr lang="ru-RU" sz="2400" smtClean="0">
                <a:latin typeface="Times New Roman" panose="02020603050405020304" pitchFamily="18" charset="0"/>
                <a:cs typeface="Times New Roman" panose="02020603050405020304" pitchFamily="18" charset="0"/>
              </a:rPr>
              <a:t>,</a:t>
            </a:r>
            <a:r>
              <a:rPr lang="en-US" sz="2400" smtClean="0">
                <a:latin typeface="Times New Roman" panose="02020603050405020304" pitchFamily="18" charset="0"/>
                <a:cs typeface="Times New Roman" panose="02020603050405020304" pitchFamily="18" charset="0"/>
              </a:rPr>
              <a:t>574</a:t>
            </a:r>
            <a:r>
              <a:rPr lang="ru-RU" sz="2400" smtClean="0">
                <a:latin typeface="Times New Roman" panose="02020603050405020304" pitchFamily="18" charset="0"/>
                <a:cs typeface="Times New Roman" panose="02020603050405020304" pitchFamily="18" charset="0"/>
              </a:rPr>
              <a:t> </a:t>
            </a:r>
            <a:r>
              <a:rPr lang="uz-Cyrl-UZ" sz="2400" smtClean="0">
                <a:latin typeface="Times New Roman" panose="02020603050405020304" pitchFamily="18" charset="0"/>
                <a:cs typeface="Times New Roman" panose="02020603050405020304" pitchFamily="18" charset="0"/>
              </a:rPr>
              <a:t>хит бир кунда</a:t>
            </a:r>
            <a:r>
              <a:rPr lang="ru-RU" sz="2400" smtClean="0">
                <a:latin typeface="Times New Roman" panose="02020603050405020304" pitchFamily="18" charset="0"/>
                <a:cs typeface="Times New Roman" panose="02020603050405020304" pitchFamily="18" charset="0"/>
              </a:rPr>
              <a:t>)</a:t>
            </a:r>
          </a:p>
        </p:txBody>
      </p:sp>
      <p:sp>
        <p:nvSpPr>
          <p:cNvPr id="9219" name="Rectangle 5"/>
          <p:cNvSpPr>
            <a:spLocks noGrp="1" noChangeArrowheads="1"/>
          </p:cNvSpPr>
          <p:nvPr>
            <p:ph type="title" idx="4294967295"/>
          </p:nvPr>
        </p:nvSpPr>
        <p:spPr>
          <a:xfrm>
            <a:off x="0" y="50800"/>
            <a:ext cx="8016875" cy="965200"/>
          </a:xfrm>
          <a:noFill/>
        </p:spPr>
        <p:txBody>
          <a:bodyPr/>
          <a:lstStyle/>
          <a:p>
            <a:r>
              <a:rPr lang="en-US" b="1" smtClean="0"/>
              <a:t>Mageia (</a:t>
            </a:r>
            <a:r>
              <a:rPr lang="uz-Latn-UZ" smtClean="0"/>
              <a:t>http://www.mageia.org</a:t>
            </a:r>
            <a:r>
              <a:rPr lang="en-US" b="1" smtClean="0"/>
              <a:t>)</a:t>
            </a:r>
            <a:endParaRPr lang="ru-RU" b="1" smtClean="0"/>
          </a:p>
        </p:txBody>
      </p:sp>
      <p:pic>
        <p:nvPicPr>
          <p:cNvPr id="9220" name="Picture 12" descr="Mage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8" y="4197350"/>
            <a:ext cx="2000250"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idx="4294967295"/>
          </p:nvPr>
        </p:nvSpPr>
        <p:spPr>
          <a:xfrm>
            <a:off x="0" y="50800"/>
            <a:ext cx="8016875" cy="965200"/>
          </a:xfrm>
          <a:noFill/>
        </p:spPr>
        <p:txBody>
          <a:bodyPr/>
          <a:lstStyle/>
          <a:p>
            <a:r>
              <a:rPr lang="en-US" b="1" smtClean="0"/>
              <a:t>Mageia (</a:t>
            </a:r>
            <a:r>
              <a:rPr lang="uz-Latn-UZ" smtClean="0"/>
              <a:t>http://www.mageia.org</a:t>
            </a:r>
            <a:r>
              <a:rPr lang="en-US" b="1" smtClean="0"/>
              <a:t>)</a:t>
            </a:r>
            <a:endParaRPr lang="ru-RU" b="1" smtClean="0"/>
          </a:p>
        </p:txBody>
      </p:sp>
      <p:pic>
        <p:nvPicPr>
          <p:cNvPr id="1024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1285875"/>
            <a:ext cx="6096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3"/>
          <p:cNvSpPr>
            <a:spLocks noGrp="1" noChangeArrowheads="1"/>
          </p:cNvSpPr>
          <p:nvPr>
            <p:ph type="body" idx="4294967295"/>
          </p:nvPr>
        </p:nvSpPr>
        <p:spPr>
          <a:xfrm>
            <a:off x="0" y="1214438"/>
            <a:ext cx="8715375" cy="2678112"/>
          </a:xfrm>
        </p:spPr>
        <p:txBody>
          <a:bodyPr>
            <a:spAutoFit/>
          </a:bodyPr>
          <a:lstStyle/>
          <a:p>
            <a:r>
              <a:rPr lang="uz-Cyrl-UZ" sz="2400" b="1" smtClean="0">
                <a:latin typeface="Times New Roman" panose="02020603050405020304" pitchFamily="18" charset="0"/>
                <a:cs typeface="Times New Roman" panose="02020603050405020304" pitchFamily="18" charset="0"/>
              </a:rPr>
              <a:t>ОТ тури</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Linux</a:t>
            </a:r>
          </a:p>
          <a:p>
            <a:r>
              <a:rPr lang="uz-Cyrl-UZ" sz="2400" b="1" smtClean="0">
                <a:latin typeface="Times New Roman" panose="02020603050405020304" pitchFamily="18" charset="0"/>
                <a:cs typeface="Times New Roman" panose="02020603050405020304" pitchFamily="18" charset="0"/>
              </a:rPr>
              <a:t>Асосланган</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Debian, Ubuntu</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Архитектура</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i686, powerpc, x86_64</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Иш</a:t>
            </a:r>
            <a:r>
              <a:rPr lang="en-US" sz="2400" b="1" smtClean="0">
                <a:latin typeface="Times New Roman" panose="02020603050405020304" pitchFamily="18" charset="0"/>
                <a:cs typeface="Times New Roman" panose="02020603050405020304" pitchFamily="18" charset="0"/>
              </a:rPr>
              <a:t> </a:t>
            </a:r>
            <a:r>
              <a:rPr lang="uz-Cyrl-UZ" sz="2400" b="1" smtClean="0">
                <a:latin typeface="Times New Roman" panose="02020603050405020304" pitchFamily="18" charset="0"/>
                <a:cs typeface="Times New Roman" panose="02020603050405020304" pitchFamily="18" charset="0"/>
              </a:rPr>
              <a:t>столи</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Unity</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Тоифа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 Beginners, Desktop, Server, Live Medium, Netbooks</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Рейтинг</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3</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1</a:t>
            </a:r>
            <a:r>
              <a:rPr lang="ru-RU" sz="2400" smtClean="0">
                <a:latin typeface="Times New Roman" panose="02020603050405020304" pitchFamily="18" charset="0"/>
                <a:cs typeface="Times New Roman" panose="02020603050405020304" pitchFamily="18" charset="0"/>
              </a:rPr>
              <a:t>,</a:t>
            </a:r>
            <a:r>
              <a:rPr lang="en-US" sz="2400" smtClean="0">
                <a:latin typeface="Times New Roman" panose="02020603050405020304" pitchFamily="18" charset="0"/>
                <a:cs typeface="Times New Roman" panose="02020603050405020304" pitchFamily="18" charset="0"/>
              </a:rPr>
              <a:t>913</a:t>
            </a:r>
            <a:r>
              <a:rPr lang="ru-RU" sz="2400" smtClean="0">
                <a:latin typeface="Times New Roman" panose="02020603050405020304" pitchFamily="18" charset="0"/>
                <a:cs typeface="Times New Roman" panose="02020603050405020304" pitchFamily="18" charset="0"/>
              </a:rPr>
              <a:t> </a:t>
            </a:r>
            <a:r>
              <a:rPr lang="uz-Cyrl-UZ" sz="2400" smtClean="0">
                <a:latin typeface="Times New Roman" panose="02020603050405020304" pitchFamily="18" charset="0"/>
                <a:cs typeface="Times New Roman" panose="02020603050405020304" pitchFamily="18" charset="0"/>
              </a:rPr>
              <a:t>хит бир кунда</a:t>
            </a:r>
            <a:r>
              <a:rPr lang="ru-RU" sz="2400" smtClean="0">
                <a:latin typeface="Times New Roman" panose="02020603050405020304" pitchFamily="18" charset="0"/>
                <a:cs typeface="Times New Roman" panose="02020603050405020304" pitchFamily="18" charset="0"/>
              </a:rPr>
              <a:t>)</a:t>
            </a:r>
          </a:p>
        </p:txBody>
      </p:sp>
      <p:sp>
        <p:nvSpPr>
          <p:cNvPr id="12291" name="Rectangle 5"/>
          <p:cNvSpPr>
            <a:spLocks noGrp="1" noChangeArrowheads="1"/>
          </p:cNvSpPr>
          <p:nvPr>
            <p:ph type="title" idx="4294967295"/>
          </p:nvPr>
        </p:nvSpPr>
        <p:spPr>
          <a:xfrm>
            <a:off x="0" y="50800"/>
            <a:ext cx="8016875" cy="965200"/>
          </a:xfrm>
          <a:noFill/>
        </p:spPr>
        <p:txBody>
          <a:bodyPr>
            <a:normAutofit fontScale="90000"/>
          </a:bodyPr>
          <a:lstStyle/>
          <a:p>
            <a:r>
              <a:rPr lang="uz-Latn-UZ" b="1" smtClean="0"/>
              <a:t>Ubuntu</a:t>
            </a:r>
            <a:r>
              <a:rPr lang="en-US" b="1" smtClean="0"/>
              <a:t> (</a:t>
            </a:r>
            <a:r>
              <a:rPr lang="uz-Latn-UZ" smtClean="0"/>
              <a:t>http://www.ubuntu.com</a:t>
            </a:r>
            <a:r>
              <a:rPr lang="en-US" b="1" smtClean="0"/>
              <a:t>)</a:t>
            </a:r>
            <a:endParaRPr lang="ru-RU" b="1" smtClean="0"/>
          </a:p>
        </p:txBody>
      </p:sp>
      <p:pic>
        <p:nvPicPr>
          <p:cNvPr id="12292" name="Picture 2" descr="Ubunt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75" y="3905250"/>
            <a:ext cx="2214563"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p:cNvSpPr>
            <a:spLocks noGrp="1" noChangeArrowheads="1"/>
          </p:cNvSpPr>
          <p:nvPr>
            <p:ph type="title" idx="4294967295"/>
          </p:nvPr>
        </p:nvSpPr>
        <p:spPr>
          <a:xfrm>
            <a:off x="0" y="50800"/>
            <a:ext cx="8016875" cy="965200"/>
          </a:xfrm>
          <a:noFill/>
        </p:spPr>
        <p:txBody>
          <a:bodyPr>
            <a:normAutofit fontScale="90000"/>
          </a:bodyPr>
          <a:lstStyle/>
          <a:p>
            <a:r>
              <a:rPr lang="uz-Latn-UZ" b="1" smtClean="0"/>
              <a:t>Ubuntu</a:t>
            </a:r>
            <a:r>
              <a:rPr lang="en-US" b="1" smtClean="0"/>
              <a:t> (</a:t>
            </a:r>
            <a:r>
              <a:rPr lang="uz-Latn-UZ" smtClean="0"/>
              <a:t>http://www.ubuntu.com</a:t>
            </a:r>
            <a:r>
              <a:rPr lang="en-US" b="1" smtClean="0"/>
              <a:t>)</a:t>
            </a:r>
            <a:endParaRPr lang="ru-RU" b="1" smtClean="0"/>
          </a:p>
        </p:txBody>
      </p:sp>
      <p:pic>
        <p:nvPicPr>
          <p:cNvPr id="1331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563" y="1285875"/>
            <a:ext cx="6096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3"/>
          <p:cNvSpPr>
            <a:spLocks noGrp="1" noChangeArrowheads="1"/>
          </p:cNvSpPr>
          <p:nvPr>
            <p:ph type="body" idx="4294967295"/>
          </p:nvPr>
        </p:nvSpPr>
        <p:spPr>
          <a:xfrm>
            <a:off x="0" y="1214438"/>
            <a:ext cx="8715375" cy="2678112"/>
          </a:xfrm>
        </p:spPr>
        <p:txBody>
          <a:bodyPr>
            <a:spAutoFit/>
          </a:bodyPr>
          <a:lstStyle/>
          <a:p>
            <a:r>
              <a:rPr lang="uz-Cyrl-UZ" sz="2400" b="1" smtClean="0">
                <a:latin typeface="Times New Roman" panose="02020603050405020304" pitchFamily="18" charset="0"/>
                <a:cs typeface="Times New Roman" panose="02020603050405020304" pitchFamily="18" charset="0"/>
              </a:rPr>
              <a:t>ОТ тури</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Linux</a:t>
            </a:r>
          </a:p>
          <a:p>
            <a:r>
              <a:rPr lang="uz-Cyrl-UZ" sz="2400" b="1" smtClean="0">
                <a:latin typeface="Times New Roman" panose="02020603050405020304" pitchFamily="18" charset="0"/>
                <a:cs typeface="Times New Roman" panose="02020603050405020304" pitchFamily="18" charset="0"/>
              </a:rPr>
              <a:t>Асосланган</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Independent</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Архитектура</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arm, i686, powerpc, s390x, ppc64,</a:t>
            </a:r>
            <a:r>
              <a:rPr lang="uz-Cyrl-UZ"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x86_64</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Иш</a:t>
            </a:r>
            <a:r>
              <a:rPr lang="en-US" sz="2400" b="1" smtClean="0">
                <a:latin typeface="Times New Roman" panose="02020603050405020304" pitchFamily="18" charset="0"/>
                <a:cs typeface="Times New Roman" panose="02020603050405020304" pitchFamily="18" charset="0"/>
              </a:rPr>
              <a:t> </a:t>
            </a:r>
            <a:r>
              <a:rPr lang="uz-Cyrl-UZ" sz="2400" b="1" smtClean="0">
                <a:latin typeface="Times New Roman" panose="02020603050405020304" pitchFamily="18" charset="0"/>
                <a:cs typeface="Times New Roman" panose="02020603050405020304" pitchFamily="18" charset="0"/>
              </a:rPr>
              <a:t>столи</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GNOME, KDE, LXDE, Openbox, Xfce</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Тоифа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 Desktop, Server, Live Medium</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Рейтинг</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4 (</a:t>
            </a:r>
            <a:r>
              <a:rPr lang="en-US" sz="2400" smtClean="0">
                <a:latin typeface="Times New Roman" panose="02020603050405020304" pitchFamily="18" charset="0"/>
                <a:cs typeface="Times New Roman" panose="02020603050405020304" pitchFamily="18" charset="0"/>
              </a:rPr>
              <a:t>1</a:t>
            </a:r>
            <a:r>
              <a:rPr lang="ru-RU" sz="2400" smtClean="0">
                <a:latin typeface="Times New Roman" panose="02020603050405020304" pitchFamily="18" charset="0"/>
                <a:cs typeface="Times New Roman" panose="02020603050405020304" pitchFamily="18" charset="0"/>
              </a:rPr>
              <a:t>,</a:t>
            </a:r>
            <a:r>
              <a:rPr lang="uz-Cyrl-UZ" sz="2400" smtClean="0">
                <a:latin typeface="Times New Roman" panose="02020603050405020304" pitchFamily="18" charset="0"/>
                <a:cs typeface="Times New Roman" panose="02020603050405020304" pitchFamily="18" charset="0"/>
              </a:rPr>
              <a:t>426</a:t>
            </a:r>
            <a:r>
              <a:rPr lang="ru-RU" sz="2400" smtClean="0">
                <a:latin typeface="Times New Roman" panose="02020603050405020304" pitchFamily="18" charset="0"/>
                <a:cs typeface="Times New Roman" panose="02020603050405020304" pitchFamily="18" charset="0"/>
              </a:rPr>
              <a:t> </a:t>
            </a:r>
            <a:r>
              <a:rPr lang="uz-Cyrl-UZ" sz="2400" smtClean="0">
                <a:latin typeface="Times New Roman" panose="02020603050405020304" pitchFamily="18" charset="0"/>
                <a:cs typeface="Times New Roman" panose="02020603050405020304" pitchFamily="18" charset="0"/>
              </a:rPr>
              <a:t>хит бир кунда</a:t>
            </a:r>
            <a:r>
              <a:rPr lang="ru-RU" sz="2400" smtClean="0">
                <a:latin typeface="Times New Roman" panose="02020603050405020304" pitchFamily="18" charset="0"/>
                <a:cs typeface="Times New Roman" panose="02020603050405020304" pitchFamily="18" charset="0"/>
              </a:rPr>
              <a:t>)</a:t>
            </a:r>
          </a:p>
        </p:txBody>
      </p:sp>
      <p:sp>
        <p:nvSpPr>
          <p:cNvPr id="15363" name="Rectangle 5"/>
          <p:cNvSpPr>
            <a:spLocks noGrp="1" noChangeArrowheads="1"/>
          </p:cNvSpPr>
          <p:nvPr>
            <p:ph type="title" idx="4294967295"/>
          </p:nvPr>
        </p:nvSpPr>
        <p:spPr>
          <a:xfrm>
            <a:off x="0" y="50800"/>
            <a:ext cx="8016875" cy="965200"/>
          </a:xfrm>
          <a:noFill/>
        </p:spPr>
        <p:txBody>
          <a:bodyPr>
            <a:normAutofit fontScale="90000"/>
          </a:bodyPr>
          <a:lstStyle/>
          <a:p>
            <a:r>
              <a:rPr lang="uz-Latn-UZ" b="1" smtClean="0"/>
              <a:t>Fedora</a:t>
            </a:r>
            <a:r>
              <a:rPr lang="en-US" b="1" smtClean="0"/>
              <a:t> (</a:t>
            </a:r>
            <a:r>
              <a:rPr lang="uz-Latn-UZ" smtClean="0"/>
              <a:t>http://fedoraproject.org</a:t>
            </a:r>
            <a:r>
              <a:rPr lang="en-US" b="1" smtClean="0"/>
              <a:t>)</a:t>
            </a:r>
            <a:endParaRPr lang="ru-RU" b="1" smtClean="0"/>
          </a:p>
        </p:txBody>
      </p:sp>
      <p:pic>
        <p:nvPicPr>
          <p:cNvPr id="15364" name="Picture 2" descr="Fedo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6188" y="3929063"/>
            <a:ext cx="2357437" cy="235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p:transition spd="slow">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title" idx="4294967295"/>
          </p:nvPr>
        </p:nvSpPr>
        <p:spPr>
          <a:xfrm>
            <a:off x="0" y="50800"/>
            <a:ext cx="8016875" cy="965200"/>
          </a:xfrm>
          <a:noFill/>
        </p:spPr>
        <p:txBody>
          <a:bodyPr>
            <a:normAutofit fontScale="90000"/>
          </a:bodyPr>
          <a:lstStyle/>
          <a:p>
            <a:r>
              <a:rPr lang="uz-Latn-UZ" b="1" smtClean="0"/>
              <a:t>Fedora</a:t>
            </a:r>
            <a:r>
              <a:rPr lang="en-US" b="1" smtClean="0"/>
              <a:t> (</a:t>
            </a:r>
            <a:r>
              <a:rPr lang="uz-Latn-UZ" smtClean="0"/>
              <a:t>http://fedoraproject.org</a:t>
            </a:r>
            <a:r>
              <a:rPr lang="en-US" b="1" smtClean="0"/>
              <a:t>)</a:t>
            </a:r>
            <a:endParaRPr lang="ru-RU" b="1" smtClean="0"/>
          </a:p>
        </p:txBody>
      </p:sp>
      <p:pic>
        <p:nvPicPr>
          <p:cNvPr id="1638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563" y="1357313"/>
            <a:ext cx="6096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a:spLocks noGrp="1" noChangeArrowheads="1"/>
          </p:cNvSpPr>
          <p:nvPr>
            <p:ph type="body" idx="4294967295"/>
          </p:nvPr>
        </p:nvSpPr>
        <p:spPr>
          <a:xfrm>
            <a:off x="0" y="1214438"/>
            <a:ext cx="8715375" cy="3416300"/>
          </a:xfrm>
        </p:spPr>
        <p:txBody>
          <a:bodyPr>
            <a:spAutoFit/>
          </a:bodyPr>
          <a:lstStyle/>
          <a:p>
            <a:r>
              <a:rPr lang="uz-Cyrl-UZ" sz="2400" b="1" smtClean="0">
                <a:latin typeface="Times New Roman" panose="02020603050405020304" pitchFamily="18" charset="0"/>
                <a:cs typeface="Times New Roman" panose="02020603050405020304" pitchFamily="18" charset="0"/>
              </a:rPr>
              <a:t>ОТ тури</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Linux</a:t>
            </a:r>
          </a:p>
          <a:p>
            <a:r>
              <a:rPr lang="uz-Cyrl-UZ" sz="2400" b="1" smtClean="0">
                <a:latin typeface="Times New Roman" panose="02020603050405020304" pitchFamily="18" charset="0"/>
                <a:cs typeface="Times New Roman" panose="02020603050405020304" pitchFamily="18" charset="0"/>
              </a:rPr>
              <a:t>Асосланган</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Independent</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Архитектура</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armel, hppa, ia64, i386, mips, mipsel,</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powerpc, s390, sparc64, x86_64</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Иш</a:t>
            </a:r>
            <a:r>
              <a:rPr lang="en-US" sz="2400" b="1" smtClean="0">
                <a:latin typeface="Times New Roman" panose="02020603050405020304" pitchFamily="18" charset="0"/>
                <a:cs typeface="Times New Roman" panose="02020603050405020304" pitchFamily="18" charset="0"/>
              </a:rPr>
              <a:t> </a:t>
            </a:r>
            <a:r>
              <a:rPr lang="uz-Cyrl-UZ" sz="2400" b="1" smtClean="0">
                <a:latin typeface="Times New Roman" panose="02020603050405020304" pitchFamily="18" charset="0"/>
                <a:cs typeface="Times New Roman" panose="02020603050405020304" pitchFamily="18" charset="0"/>
              </a:rPr>
              <a:t>столи</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AfterStep, Blackbox, Fluxbox, GNOME,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IceWM,</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KDE,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LXDE,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Openbox,</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WMaker, Xfce</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Тоифа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 Desktop, Live Medium, Server</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Рейтинг</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6</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1</a:t>
            </a:r>
            <a:r>
              <a:rPr lang="ru-RU" sz="2400" smtClean="0">
                <a:latin typeface="Times New Roman" panose="02020603050405020304" pitchFamily="18" charset="0"/>
                <a:cs typeface="Times New Roman" panose="02020603050405020304" pitchFamily="18" charset="0"/>
              </a:rPr>
              <a:t>,</a:t>
            </a:r>
            <a:r>
              <a:rPr lang="en-US" sz="2400" smtClean="0">
                <a:latin typeface="Times New Roman" panose="02020603050405020304" pitchFamily="18" charset="0"/>
                <a:cs typeface="Times New Roman" panose="02020603050405020304" pitchFamily="18" charset="0"/>
              </a:rPr>
              <a:t>274</a:t>
            </a:r>
            <a:r>
              <a:rPr lang="ru-RU" sz="2400" smtClean="0">
                <a:latin typeface="Times New Roman" panose="02020603050405020304" pitchFamily="18" charset="0"/>
                <a:cs typeface="Times New Roman" panose="02020603050405020304" pitchFamily="18" charset="0"/>
              </a:rPr>
              <a:t> </a:t>
            </a:r>
            <a:r>
              <a:rPr lang="uz-Cyrl-UZ" sz="2400" smtClean="0">
                <a:latin typeface="Times New Roman" panose="02020603050405020304" pitchFamily="18" charset="0"/>
                <a:cs typeface="Times New Roman" panose="02020603050405020304" pitchFamily="18" charset="0"/>
              </a:rPr>
              <a:t>хит бир кунда</a:t>
            </a:r>
            <a:r>
              <a:rPr lang="ru-RU" sz="2400" smtClean="0">
                <a:latin typeface="Times New Roman" panose="02020603050405020304" pitchFamily="18" charset="0"/>
                <a:cs typeface="Times New Roman" panose="02020603050405020304" pitchFamily="18" charset="0"/>
              </a:rPr>
              <a:t>)</a:t>
            </a:r>
          </a:p>
        </p:txBody>
      </p:sp>
      <p:sp>
        <p:nvSpPr>
          <p:cNvPr id="18435" name="Rectangle 5"/>
          <p:cNvSpPr>
            <a:spLocks noGrp="1" noChangeArrowheads="1"/>
          </p:cNvSpPr>
          <p:nvPr>
            <p:ph type="title" idx="4294967295"/>
          </p:nvPr>
        </p:nvSpPr>
        <p:spPr>
          <a:xfrm>
            <a:off x="0" y="50800"/>
            <a:ext cx="8016875" cy="965200"/>
          </a:xfrm>
          <a:noFill/>
        </p:spPr>
        <p:txBody>
          <a:bodyPr/>
          <a:lstStyle/>
          <a:p>
            <a:r>
              <a:rPr lang="uz-Latn-UZ" b="1" smtClean="0"/>
              <a:t>Debian</a:t>
            </a:r>
            <a:r>
              <a:rPr lang="en-US" b="1" smtClean="0"/>
              <a:t> (</a:t>
            </a:r>
            <a:r>
              <a:rPr lang="uz-Latn-UZ" smtClean="0"/>
              <a:t>http://www.debian.org</a:t>
            </a:r>
            <a:r>
              <a:rPr lang="en-US" b="1" smtClean="0"/>
              <a:t>)</a:t>
            </a:r>
            <a:endParaRPr lang="ru-RU" b="1" smtClean="0"/>
          </a:p>
        </p:txBody>
      </p:sp>
      <p:sp>
        <p:nvSpPr>
          <p:cNvPr id="18436" name="AutoShape 4"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sp>
        <p:nvSpPr>
          <p:cNvPr id="18437" name="AutoShape 6"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sp>
        <p:nvSpPr>
          <p:cNvPr id="18438" name="AutoShape 8"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pic>
        <p:nvPicPr>
          <p:cNvPr id="18439" name="Picture 2" descr="Debian GNU/Linu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57875" y="4524375"/>
            <a:ext cx="1428750" cy="175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7"/>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5"/>
          <p:cNvSpPr>
            <a:spLocks noGrp="1" noChangeArrowheads="1"/>
          </p:cNvSpPr>
          <p:nvPr>
            <p:ph type="title" idx="4294967295"/>
          </p:nvPr>
        </p:nvSpPr>
        <p:spPr>
          <a:xfrm>
            <a:off x="0" y="50800"/>
            <a:ext cx="8016875" cy="965200"/>
          </a:xfrm>
          <a:noFill/>
        </p:spPr>
        <p:txBody>
          <a:bodyPr/>
          <a:lstStyle/>
          <a:p>
            <a:r>
              <a:rPr lang="uz-Latn-UZ" b="1" smtClean="0"/>
              <a:t>Debian</a:t>
            </a:r>
            <a:r>
              <a:rPr lang="en-US" b="1" smtClean="0"/>
              <a:t> (</a:t>
            </a:r>
            <a:r>
              <a:rPr lang="uz-Latn-UZ" smtClean="0"/>
              <a:t>http://www.debian.org</a:t>
            </a:r>
            <a:r>
              <a:rPr lang="en-US" b="1" smtClean="0"/>
              <a:t>)</a:t>
            </a:r>
            <a:endParaRPr lang="ru-RU" b="1" smtClean="0"/>
          </a:p>
        </p:txBody>
      </p:sp>
      <p:pic>
        <p:nvPicPr>
          <p:cNvPr id="1945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5875" y="1285875"/>
            <a:ext cx="6096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3"/>
          <p:cNvSpPr>
            <a:spLocks noGrp="1" noChangeArrowheads="1"/>
          </p:cNvSpPr>
          <p:nvPr>
            <p:ph type="body" idx="4294967295"/>
          </p:nvPr>
        </p:nvSpPr>
        <p:spPr>
          <a:xfrm>
            <a:off x="0" y="1214438"/>
            <a:ext cx="8715375" cy="2678112"/>
          </a:xfrm>
        </p:spPr>
        <p:txBody>
          <a:bodyPr>
            <a:spAutoFit/>
          </a:bodyPr>
          <a:lstStyle/>
          <a:p>
            <a:r>
              <a:rPr lang="uz-Cyrl-UZ" sz="2400" b="1" smtClean="0">
                <a:latin typeface="Times New Roman" panose="02020603050405020304" pitchFamily="18" charset="0"/>
                <a:cs typeface="Times New Roman" panose="02020603050405020304" pitchFamily="18" charset="0"/>
              </a:rPr>
              <a:t>ОТ тури</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Linux</a:t>
            </a:r>
          </a:p>
          <a:p>
            <a:r>
              <a:rPr lang="uz-Cyrl-UZ" sz="2400" b="1" smtClean="0">
                <a:latin typeface="Times New Roman" panose="02020603050405020304" pitchFamily="18" charset="0"/>
                <a:cs typeface="Times New Roman" panose="02020603050405020304" pitchFamily="18" charset="0"/>
              </a:rPr>
              <a:t>Асосланган</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Fedora, Red Hat</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Архитектура</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i386, x86_64</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Иш</a:t>
            </a:r>
            <a:r>
              <a:rPr lang="en-US" sz="2400" b="1" smtClean="0">
                <a:latin typeface="Times New Roman" panose="02020603050405020304" pitchFamily="18" charset="0"/>
                <a:cs typeface="Times New Roman" panose="02020603050405020304" pitchFamily="18" charset="0"/>
              </a:rPr>
              <a:t> </a:t>
            </a:r>
            <a:r>
              <a:rPr lang="uz-Cyrl-UZ" sz="2400" b="1" smtClean="0">
                <a:latin typeface="Times New Roman" panose="02020603050405020304" pitchFamily="18" charset="0"/>
                <a:cs typeface="Times New Roman" panose="02020603050405020304" pitchFamily="18" charset="0"/>
              </a:rPr>
              <a:t>столи</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GNOME, KDE</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Тоифа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 Desktop, Live Medium, Server</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Рейтинг</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10</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820</a:t>
            </a:r>
            <a:r>
              <a:rPr lang="ru-RU" sz="2400" smtClean="0">
                <a:latin typeface="Times New Roman" panose="02020603050405020304" pitchFamily="18" charset="0"/>
                <a:cs typeface="Times New Roman" panose="02020603050405020304" pitchFamily="18" charset="0"/>
              </a:rPr>
              <a:t> </a:t>
            </a:r>
            <a:r>
              <a:rPr lang="uz-Cyrl-UZ" sz="2400" smtClean="0">
                <a:latin typeface="Times New Roman" panose="02020603050405020304" pitchFamily="18" charset="0"/>
                <a:cs typeface="Times New Roman" panose="02020603050405020304" pitchFamily="18" charset="0"/>
              </a:rPr>
              <a:t>хит бир кунда</a:t>
            </a:r>
            <a:r>
              <a:rPr lang="ru-RU" sz="2400" smtClean="0">
                <a:latin typeface="Times New Roman" panose="02020603050405020304" pitchFamily="18" charset="0"/>
                <a:cs typeface="Times New Roman" panose="02020603050405020304" pitchFamily="18" charset="0"/>
              </a:rPr>
              <a:t>)</a:t>
            </a:r>
          </a:p>
        </p:txBody>
      </p:sp>
      <p:sp>
        <p:nvSpPr>
          <p:cNvPr id="21507" name="Rectangle 5"/>
          <p:cNvSpPr>
            <a:spLocks noGrp="1" noChangeArrowheads="1"/>
          </p:cNvSpPr>
          <p:nvPr>
            <p:ph type="title" idx="4294967295"/>
          </p:nvPr>
        </p:nvSpPr>
        <p:spPr>
          <a:xfrm>
            <a:off x="0" y="50800"/>
            <a:ext cx="8016875" cy="965200"/>
          </a:xfrm>
          <a:noFill/>
        </p:spPr>
        <p:txBody>
          <a:bodyPr/>
          <a:lstStyle/>
          <a:p>
            <a:r>
              <a:rPr lang="uz-Latn-UZ" b="1" smtClean="0"/>
              <a:t>CentOS</a:t>
            </a:r>
            <a:r>
              <a:rPr lang="en-US" b="1" smtClean="0"/>
              <a:t> (</a:t>
            </a:r>
            <a:r>
              <a:rPr lang="uz-Latn-UZ" smtClean="0"/>
              <a:t>http://www.centos.org</a:t>
            </a:r>
            <a:r>
              <a:rPr lang="en-US" b="1" smtClean="0"/>
              <a:t>)</a:t>
            </a:r>
            <a:endParaRPr lang="ru-RU" b="1" smtClean="0"/>
          </a:p>
        </p:txBody>
      </p:sp>
      <p:sp>
        <p:nvSpPr>
          <p:cNvPr id="21508" name="AutoShape 4"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sp>
        <p:nvSpPr>
          <p:cNvPr id="21509" name="AutoShape 6"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sp>
        <p:nvSpPr>
          <p:cNvPr id="21510" name="AutoShape 8"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pic>
        <p:nvPicPr>
          <p:cNvPr id="21511" name="Picture 2" descr="Cen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8" y="3995738"/>
            <a:ext cx="237807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7"/>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5"/>
          <p:cNvSpPr>
            <a:spLocks noGrp="1" noChangeArrowheads="1"/>
          </p:cNvSpPr>
          <p:nvPr>
            <p:ph type="title" idx="4294967295"/>
          </p:nvPr>
        </p:nvSpPr>
        <p:spPr>
          <a:xfrm>
            <a:off x="0" y="50800"/>
            <a:ext cx="8016875" cy="965200"/>
          </a:xfrm>
          <a:noFill/>
        </p:spPr>
        <p:txBody>
          <a:bodyPr/>
          <a:lstStyle/>
          <a:p>
            <a:r>
              <a:rPr lang="uz-Latn-UZ" b="1" smtClean="0"/>
              <a:t>CentOS</a:t>
            </a:r>
            <a:r>
              <a:rPr lang="en-US" b="1" smtClean="0"/>
              <a:t> (</a:t>
            </a:r>
            <a:r>
              <a:rPr lang="uz-Latn-UZ" smtClean="0"/>
              <a:t>http://www.centos.org</a:t>
            </a:r>
            <a:r>
              <a:rPr lang="en-US" b="1" smtClean="0"/>
              <a:t>)</a:t>
            </a:r>
            <a:endParaRPr lang="ru-RU" b="1" smtClean="0"/>
          </a:p>
        </p:txBody>
      </p:sp>
      <p:pic>
        <p:nvPicPr>
          <p:cNvPr id="2253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1428750"/>
            <a:ext cx="6096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3"/>
          <p:cNvSpPr>
            <a:spLocks noGrp="1" noChangeArrowheads="1"/>
          </p:cNvSpPr>
          <p:nvPr>
            <p:ph type="body" idx="4294967295"/>
          </p:nvPr>
        </p:nvSpPr>
        <p:spPr>
          <a:xfrm>
            <a:off x="0" y="1214438"/>
            <a:ext cx="8715375" cy="3416300"/>
          </a:xfrm>
        </p:spPr>
        <p:txBody>
          <a:bodyPr>
            <a:spAutoFit/>
          </a:bodyPr>
          <a:lstStyle/>
          <a:p>
            <a:r>
              <a:rPr lang="uz-Cyrl-UZ" sz="2400" b="1" smtClean="0">
                <a:latin typeface="Times New Roman" panose="02020603050405020304" pitchFamily="18" charset="0"/>
                <a:cs typeface="Times New Roman" panose="02020603050405020304" pitchFamily="18" charset="0"/>
              </a:rPr>
              <a:t>ОТ тури</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BSD</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Асосланган</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Independent</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Архитектура</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arm,</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armel,</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i386,</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ia64,</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mips,</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mipsel,</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sparc64,</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pc98,</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powerpc,</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powerpc64,</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ps3,</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x86_64,</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xbox</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Иш</a:t>
            </a:r>
            <a:r>
              <a:rPr lang="en-US" sz="2400" b="1" smtClean="0">
                <a:latin typeface="Times New Roman" panose="02020603050405020304" pitchFamily="18" charset="0"/>
                <a:cs typeface="Times New Roman" panose="02020603050405020304" pitchFamily="18" charset="0"/>
              </a:rPr>
              <a:t> </a:t>
            </a:r>
            <a:r>
              <a:rPr lang="uz-Cyrl-UZ" sz="2400" b="1" smtClean="0">
                <a:latin typeface="Times New Roman" panose="02020603050405020304" pitchFamily="18" charset="0"/>
                <a:cs typeface="Times New Roman" panose="02020603050405020304" pitchFamily="18" charset="0"/>
              </a:rPr>
              <a:t>столи</a:t>
            </a:r>
            <a:r>
              <a:rPr lang="ru-RU" sz="2400" b="1" smtClean="0">
                <a:latin typeface="Times New Roman" panose="02020603050405020304" pitchFamily="18" charset="0"/>
                <a:cs typeface="Times New Roman" panose="02020603050405020304" pitchFamily="18" charset="0"/>
              </a:rPr>
              <a:t>:</a:t>
            </a:r>
            <a:r>
              <a:rPr lang="en-US" sz="2400" b="1"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AfterStep,</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Blackbox,</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Enlightenment,</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Fluxbox,</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GNOME,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IceWM,</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KDE,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LXDE,</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Openbox,</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Wmaker,</a:t>
            </a:r>
            <a:r>
              <a:rPr lang="en-US"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Xfce</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Тоифа</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uz-Latn-UZ" sz="2400" smtClean="0">
                <a:latin typeface="Times New Roman" panose="02020603050405020304" pitchFamily="18" charset="0"/>
                <a:cs typeface="Times New Roman" panose="02020603050405020304" pitchFamily="18" charset="0"/>
              </a:rPr>
              <a:t> Desktop, Firewall, Server</a:t>
            </a:r>
            <a:endParaRPr lang="ru-RU" sz="2400" smtClean="0">
              <a:latin typeface="Times New Roman" panose="02020603050405020304" pitchFamily="18" charset="0"/>
              <a:cs typeface="Times New Roman" panose="02020603050405020304" pitchFamily="18" charset="0"/>
            </a:endParaRPr>
          </a:p>
          <a:p>
            <a:r>
              <a:rPr lang="uz-Cyrl-UZ" sz="2400" b="1" smtClean="0">
                <a:latin typeface="Times New Roman" panose="02020603050405020304" pitchFamily="18" charset="0"/>
                <a:cs typeface="Times New Roman" panose="02020603050405020304" pitchFamily="18" charset="0"/>
              </a:rPr>
              <a:t>Рейтинг</a:t>
            </a:r>
            <a:r>
              <a:rPr lang="ru-RU" sz="2400" b="1" smtClean="0">
                <a:latin typeface="Times New Roman" panose="02020603050405020304" pitchFamily="18" charset="0"/>
                <a:cs typeface="Times New Roman" panose="02020603050405020304" pitchFamily="18" charset="0"/>
              </a:rPr>
              <a:t>:</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21</a:t>
            </a:r>
            <a:r>
              <a:rPr lang="ru-RU" sz="2400" smtClean="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491</a:t>
            </a:r>
            <a:r>
              <a:rPr lang="ru-RU" sz="2400" smtClean="0">
                <a:latin typeface="Times New Roman" panose="02020603050405020304" pitchFamily="18" charset="0"/>
                <a:cs typeface="Times New Roman" panose="02020603050405020304" pitchFamily="18" charset="0"/>
              </a:rPr>
              <a:t> </a:t>
            </a:r>
            <a:r>
              <a:rPr lang="uz-Cyrl-UZ" sz="2400" smtClean="0">
                <a:latin typeface="Times New Roman" panose="02020603050405020304" pitchFamily="18" charset="0"/>
                <a:cs typeface="Times New Roman" panose="02020603050405020304" pitchFamily="18" charset="0"/>
              </a:rPr>
              <a:t>хит бир кунда</a:t>
            </a:r>
            <a:r>
              <a:rPr lang="ru-RU" sz="2400" smtClean="0">
                <a:latin typeface="Times New Roman" panose="02020603050405020304" pitchFamily="18" charset="0"/>
                <a:cs typeface="Times New Roman" panose="02020603050405020304" pitchFamily="18" charset="0"/>
              </a:rPr>
              <a:t>)</a:t>
            </a:r>
          </a:p>
        </p:txBody>
      </p:sp>
      <p:sp>
        <p:nvSpPr>
          <p:cNvPr id="24579" name="Rectangle 5"/>
          <p:cNvSpPr>
            <a:spLocks noGrp="1" noChangeArrowheads="1"/>
          </p:cNvSpPr>
          <p:nvPr>
            <p:ph type="title" idx="4294967295"/>
          </p:nvPr>
        </p:nvSpPr>
        <p:spPr>
          <a:xfrm>
            <a:off x="0" y="50800"/>
            <a:ext cx="8016875" cy="965200"/>
          </a:xfrm>
          <a:noFill/>
        </p:spPr>
        <p:txBody>
          <a:bodyPr>
            <a:normAutofit fontScale="90000"/>
          </a:bodyPr>
          <a:lstStyle/>
          <a:p>
            <a:r>
              <a:rPr lang="uz-Latn-UZ" b="1" smtClean="0"/>
              <a:t>FreeBSD</a:t>
            </a:r>
            <a:r>
              <a:rPr lang="en-US" b="1" smtClean="0"/>
              <a:t> (</a:t>
            </a:r>
            <a:r>
              <a:rPr lang="uz-Latn-UZ" smtClean="0"/>
              <a:t>http://www.freebsd.org</a:t>
            </a:r>
            <a:r>
              <a:rPr lang="en-US" b="1" smtClean="0"/>
              <a:t>)</a:t>
            </a:r>
            <a:endParaRPr lang="ru-RU" b="1" smtClean="0"/>
          </a:p>
        </p:txBody>
      </p:sp>
      <p:sp>
        <p:nvSpPr>
          <p:cNvPr id="24580" name="AutoShape 4"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sp>
        <p:nvSpPr>
          <p:cNvPr id="24581" name="AutoShape 6"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sp>
        <p:nvSpPr>
          <p:cNvPr id="24582" name="AutoShape 8" descr="Debian GNU/Linux"/>
          <p:cNvSpPr>
            <a:spLocks noChangeAspect="1" noChangeArrowheads="1"/>
          </p:cNvSpPr>
          <p:nvPr/>
        </p:nvSpPr>
        <p:spPr bwMode="auto">
          <a:xfrm>
            <a:off x="14922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endParaRPr lang="ru-RU"/>
          </a:p>
        </p:txBody>
      </p:sp>
      <p:pic>
        <p:nvPicPr>
          <p:cNvPr id="24583" name="Picture 2" descr="FreeBS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3929063"/>
            <a:ext cx="2286000" cy="218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Рисунок 7"/>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5"/>
          <p:cNvSpPr>
            <a:spLocks noGrp="1" noChangeArrowheads="1"/>
          </p:cNvSpPr>
          <p:nvPr>
            <p:ph type="title" idx="4294967295"/>
          </p:nvPr>
        </p:nvSpPr>
        <p:spPr>
          <a:xfrm>
            <a:off x="0" y="50800"/>
            <a:ext cx="8016875" cy="965200"/>
          </a:xfrm>
          <a:noFill/>
        </p:spPr>
        <p:txBody>
          <a:bodyPr>
            <a:normAutofit fontScale="90000"/>
          </a:bodyPr>
          <a:lstStyle/>
          <a:p>
            <a:r>
              <a:rPr lang="uz-Latn-UZ" b="1" smtClean="0"/>
              <a:t>FreeBSD</a:t>
            </a:r>
            <a:r>
              <a:rPr lang="en-US" b="1" smtClean="0"/>
              <a:t> (</a:t>
            </a:r>
            <a:r>
              <a:rPr lang="uz-Latn-UZ" smtClean="0"/>
              <a:t>http://www.freebsd.org</a:t>
            </a:r>
            <a:r>
              <a:rPr lang="en-US" b="1" smtClean="0"/>
              <a:t>)</a:t>
            </a:r>
            <a:endParaRPr lang="ru-RU" b="1" smtClean="0"/>
          </a:p>
        </p:txBody>
      </p:sp>
      <p:pic>
        <p:nvPicPr>
          <p:cNvPr id="2560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1357313"/>
            <a:ext cx="6096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3"/>
          <a:stretch>
            <a:fillRect/>
          </a:stretch>
        </p:blipFill>
        <p:spPr>
          <a:xfrm>
            <a:off x="8229552" y="14288"/>
            <a:ext cx="876300" cy="1110456"/>
          </a:xfrm>
          <a:prstGeom prst="rect">
            <a:avLst/>
          </a:prstGeom>
        </p:spPr>
      </p:pic>
    </p:spTree>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827584" y="548680"/>
            <a:ext cx="7571639" cy="4752528"/>
          </a:xfrm>
          <a:prstGeom prst="rect">
            <a:avLst/>
          </a:prstGeom>
        </p:spPr>
      </p:pic>
    </p:spTree>
    <p:extLst>
      <p:ext uri="{BB962C8B-B14F-4D97-AF65-F5344CB8AC3E}">
        <p14:creationId xmlns:p14="http://schemas.microsoft.com/office/powerpoint/2010/main" val="9722277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stretch>
            <a:fillRect/>
          </a:stretch>
        </p:blipFill>
        <p:spPr>
          <a:xfrm>
            <a:off x="395536" y="764704"/>
            <a:ext cx="7830584" cy="4464496"/>
          </a:xfrm>
          <a:prstGeom prst="rect">
            <a:avLst/>
          </a:prstGeom>
        </p:spPr>
      </p:pic>
      <p:pic>
        <p:nvPicPr>
          <p:cNvPr id="3" name="Рисунок 2"/>
          <p:cNvPicPr>
            <a:picLocks noChangeAspect="1"/>
          </p:cNvPicPr>
          <p:nvPr/>
        </p:nvPicPr>
        <p:blipFill>
          <a:blip r:embed="rId3"/>
          <a:stretch>
            <a:fillRect/>
          </a:stretch>
        </p:blipFill>
        <p:spPr>
          <a:xfrm>
            <a:off x="8229552" y="14288"/>
            <a:ext cx="876300" cy="1110456"/>
          </a:xfrm>
          <a:prstGeom prst="rect">
            <a:avLst/>
          </a:prstGeom>
        </p:spPr>
      </p:pic>
    </p:spTree>
    <p:extLst>
      <p:ext uri="{BB962C8B-B14F-4D97-AF65-F5344CB8AC3E}">
        <p14:creationId xmlns:p14="http://schemas.microsoft.com/office/powerpoint/2010/main" val="5122175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stretch>
            <a:fillRect/>
          </a:stretch>
        </p:blipFill>
        <p:spPr>
          <a:xfrm>
            <a:off x="467543" y="600773"/>
            <a:ext cx="7693255" cy="4700435"/>
          </a:xfrm>
          <a:prstGeom prst="rect">
            <a:avLst/>
          </a:prstGeom>
        </p:spPr>
      </p:pic>
      <p:pic>
        <p:nvPicPr>
          <p:cNvPr id="3" name="Рисунок 2"/>
          <p:cNvPicPr>
            <a:picLocks noChangeAspect="1"/>
          </p:cNvPicPr>
          <p:nvPr/>
        </p:nvPicPr>
        <p:blipFill>
          <a:blip r:embed="rId3"/>
          <a:stretch>
            <a:fillRect/>
          </a:stretch>
        </p:blipFill>
        <p:spPr>
          <a:xfrm>
            <a:off x="8229552" y="14288"/>
            <a:ext cx="876300" cy="1110456"/>
          </a:xfrm>
          <a:prstGeom prst="rect">
            <a:avLst/>
          </a:prstGeom>
        </p:spPr>
      </p:pic>
    </p:spTree>
    <p:extLst>
      <p:ext uri="{BB962C8B-B14F-4D97-AF65-F5344CB8AC3E}">
        <p14:creationId xmlns:p14="http://schemas.microsoft.com/office/powerpoint/2010/main" val="39818764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1763713" y="3916363"/>
            <a:ext cx="684371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pPr>
              <a:spcBef>
                <a:spcPct val="0"/>
              </a:spcBef>
              <a:spcAft>
                <a:spcPct val="0"/>
              </a:spcAft>
            </a:pPr>
            <a:r>
              <a:rPr lang="uz-Cyrl-UZ" sz="3200" b="0">
                <a:solidFill>
                  <a:srgbClr val="004A8F"/>
                </a:solidFill>
                <a:latin typeface="Arial Black" panose="020B0A04020102020204" pitchFamily="34" charset="0"/>
              </a:rPr>
              <a:t>Эътиборингиз учун рахмат!!!</a:t>
            </a:r>
            <a:endParaRPr lang="ru-RU" sz="3200" b="0">
              <a:solidFill>
                <a:srgbClr val="004A8F"/>
              </a:solidFill>
              <a:latin typeface="Arial Black" panose="020B0A04020102020204" pitchFamily="34" charset="0"/>
            </a:endParaRPr>
          </a:p>
        </p:txBody>
      </p:sp>
      <p:pic>
        <p:nvPicPr>
          <p:cNvPr id="27651" name="Picture 7" descr="so02753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5150" y="2276475"/>
            <a:ext cx="54514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Text Box 13"/>
          <p:cNvSpPr txBox="1">
            <a:spLocks noChangeArrowheads="1"/>
          </p:cNvSpPr>
          <p:nvPr/>
        </p:nvSpPr>
        <p:spPr bwMode="auto">
          <a:xfrm>
            <a:off x="2943225" y="188913"/>
            <a:ext cx="4535488"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1600" b="1">
                <a:solidFill>
                  <a:schemeClr val="tx1"/>
                </a:solidFill>
                <a:latin typeface="Arial" panose="020B0604020202020204" pitchFamily="34" charset="0"/>
              </a:defRPr>
            </a:lvl1pPr>
            <a:lvl2pPr marL="742950" indent="-285750">
              <a:defRPr sz="1600" b="1">
                <a:solidFill>
                  <a:schemeClr val="tx1"/>
                </a:solidFill>
                <a:latin typeface="Arial" panose="020B0604020202020204" pitchFamily="34" charset="0"/>
              </a:defRPr>
            </a:lvl2pPr>
            <a:lvl3pPr marL="1143000" indent="-228600">
              <a:defRPr sz="1600" b="1">
                <a:solidFill>
                  <a:schemeClr val="tx1"/>
                </a:solidFill>
                <a:latin typeface="Arial" panose="020B0604020202020204" pitchFamily="34" charset="0"/>
              </a:defRPr>
            </a:lvl3pPr>
            <a:lvl4pPr marL="1600200" indent="-228600">
              <a:defRPr sz="1600" b="1">
                <a:solidFill>
                  <a:schemeClr val="tx1"/>
                </a:solidFill>
                <a:latin typeface="Arial" panose="020B0604020202020204" pitchFamily="34" charset="0"/>
              </a:defRPr>
            </a:lvl4pPr>
            <a:lvl5pPr marL="2057400" indent="-228600">
              <a:defRPr sz="1600" b="1">
                <a:solidFill>
                  <a:schemeClr val="tx1"/>
                </a:solidFill>
                <a:latin typeface="Arial" panose="020B0604020202020204" pitchFamily="34" charset="0"/>
              </a:defRPr>
            </a:lvl5pPr>
            <a:lvl6pPr marL="2514600" indent="-228600" eaLnBrk="0" fontAlgn="base" hangingPunct="0">
              <a:spcBef>
                <a:spcPct val="11000"/>
              </a:spcBef>
              <a:spcAft>
                <a:spcPct val="11000"/>
              </a:spcAft>
              <a:defRPr sz="1600" b="1">
                <a:solidFill>
                  <a:schemeClr val="tx1"/>
                </a:solidFill>
                <a:latin typeface="Arial" panose="020B0604020202020204" pitchFamily="34" charset="0"/>
              </a:defRPr>
            </a:lvl6pPr>
            <a:lvl7pPr marL="2971800" indent="-228600" eaLnBrk="0" fontAlgn="base" hangingPunct="0">
              <a:spcBef>
                <a:spcPct val="11000"/>
              </a:spcBef>
              <a:spcAft>
                <a:spcPct val="11000"/>
              </a:spcAft>
              <a:defRPr sz="1600" b="1">
                <a:solidFill>
                  <a:schemeClr val="tx1"/>
                </a:solidFill>
                <a:latin typeface="Arial" panose="020B0604020202020204" pitchFamily="34" charset="0"/>
              </a:defRPr>
            </a:lvl7pPr>
            <a:lvl8pPr marL="3429000" indent="-228600" eaLnBrk="0" fontAlgn="base" hangingPunct="0">
              <a:spcBef>
                <a:spcPct val="11000"/>
              </a:spcBef>
              <a:spcAft>
                <a:spcPct val="11000"/>
              </a:spcAft>
              <a:defRPr sz="1600" b="1">
                <a:solidFill>
                  <a:schemeClr val="tx1"/>
                </a:solidFill>
                <a:latin typeface="Arial" panose="020B0604020202020204" pitchFamily="34" charset="0"/>
              </a:defRPr>
            </a:lvl8pPr>
            <a:lvl9pPr marL="3886200" indent="-228600" eaLnBrk="0" fontAlgn="base" hangingPunct="0">
              <a:spcBef>
                <a:spcPct val="11000"/>
              </a:spcBef>
              <a:spcAft>
                <a:spcPct val="11000"/>
              </a:spcAft>
              <a:defRPr sz="1600" b="1">
                <a:solidFill>
                  <a:schemeClr val="tx1"/>
                </a:solidFill>
                <a:latin typeface="Arial" panose="020B0604020202020204" pitchFamily="34" charset="0"/>
              </a:defRPr>
            </a:lvl9pPr>
          </a:lstStyle>
          <a:p>
            <a:r>
              <a:rPr lang="uz-Cyrl-UZ" sz="1400">
                <a:solidFill>
                  <a:schemeClr val="bg1"/>
                </a:solidFill>
              </a:rPr>
              <a:t>Джураев О.Н.</a:t>
            </a:r>
            <a:r>
              <a:rPr lang="en-US" sz="1400">
                <a:solidFill>
                  <a:schemeClr val="bg1"/>
                </a:solidFill>
              </a:rPr>
              <a:t> – </a:t>
            </a:r>
            <a:r>
              <a:rPr lang="uz-Cyrl-UZ" sz="1400">
                <a:solidFill>
                  <a:schemeClr val="bg1"/>
                </a:solidFill>
              </a:rPr>
              <a:t>катта ўқитувчи</a:t>
            </a:r>
            <a:endParaRPr lang="en-US" sz="1400">
              <a:solidFill>
                <a:schemeClr val="bg1"/>
              </a:solidFill>
            </a:endParaRPr>
          </a:p>
          <a:p>
            <a:r>
              <a:rPr lang="ru-RU" sz="1400">
                <a:solidFill>
                  <a:schemeClr val="bg1"/>
                </a:solidFill>
              </a:rPr>
              <a:t>Т</a:t>
            </a:r>
            <a:r>
              <a:rPr lang="uz-Cyrl-UZ" sz="1400">
                <a:solidFill>
                  <a:schemeClr val="bg1"/>
                </a:solidFill>
              </a:rPr>
              <a:t>ошкент ахборот</a:t>
            </a:r>
            <a:r>
              <a:rPr lang="en-US" sz="1400">
                <a:solidFill>
                  <a:schemeClr val="bg1"/>
                </a:solidFill>
              </a:rPr>
              <a:t> </a:t>
            </a:r>
            <a:r>
              <a:rPr lang="uz-Cyrl-UZ" sz="1400">
                <a:solidFill>
                  <a:schemeClr val="bg1"/>
                </a:solidFill>
              </a:rPr>
              <a:t>технологиялари университети</a:t>
            </a:r>
            <a:endParaRPr lang="ru-RU" sz="1400">
              <a:solidFill>
                <a:schemeClr val="bg1"/>
              </a:solidFill>
            </a:endParaRPr>
          </a:p>
        </p:txBody>
      </p:sp>
      <p:sp>
        <p:nvSpPr>
          <p:cNvPr id="27653" name="Line 7"/>
          <p:cNvSpPr>
            <a:spLocks noChangeShapeType="1"/>
          </p:cNvSpPr>
          <p:nvPr/>
        </p:nvSpPr>
        <p:spPr bwMode="auto">
          <a:xfrm>
            <a:off x="2816225" y="122238"/>
            <a:ext cx="0" cy="792162"/>
          </a:xfrm>
          <a:prstGeom prst="line">
            <a:avLst/>
          </a:prstGeom>
          <a:noFill/>
          <a:ln w="25400">
            <a:solidFill>
              <a:schemeClr val="bg1"/>
            </a:solidFill>
            <a:round/>
            <a:headEnd/>
            <a:tailEnd/>
          </a:ln>
          <a:extLst>
            <a:ext uri="{909E8E84-426E-40DD-AFC4-6F175D3DCCD1}">
              <a14:hiddenFill xmlns:a14="http://schemas.microsoft.com/office/drawing/2010/main">
                <a:noFill/>
              </a14:hiddenFill>
            </a:ext>
          </a:extLst>
        </p:spPr>
        <p:txBody>
          <a:bodyPr>
            <a:spAutoFit/>
          </a:bodyPr>
          <a:lstStyle/>
          <a:p>
            <a:endParaRPr lang="ru-RU"/>
          </a:p>
        </p:txBody>
      </p:sp>
      <p:pic>
        <p:nvPicPr>
          <p:cNvPr id="6" name="Рисунок 5"/>
          <p:cNvPicPr>
            <a:picLocks noChangeAspect="1"/>
          </p:cNvPicPr>
          <p:nvPr/>
        </p:nvPicPr>
        <p:blipFill>
          <a:blip r:embed="rId4"/>
          <a:stretch>
            <a:fillRect/>
          </a:stretch>
        </p:blipFill>
        <p:spPr>
          <a:xfrm>
            <a:off x="8229552" y="14288"/>
            <a:ext cx="876300" cy="111045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13754</TotalTime>
  <Words>290</Words>
  <Application>Microsoft Office PowerPoint</Application>
  <PresentationFormat>Экран (4:3)</PresentationFormat>
  <Paragraphs>70</Paragraphs>
  <Slides>23</Slides>
  <Notes>2</Notes>
  <HiddenSlides>0</HiddenSlides>
  <MMClips>0</MMClips>
  <ScaleCrop>false</ScaleCrop>
  <HeadingPairs>
    <vt:vector size="8" baseType="variant">
      <vt:variant>
        <vt:lpstr>Использованные шрифты</vt:lpstr>
      </vt:variant>
      <vt:variant>
        <vt:i4>3</vt:i4>
      </vt:variant>
      <vt:variant>
        <vt:lpstr>Тема</vt:lpstr>
      </vt:variant>
      <vt:variant>
        <vt:i4>1</vt:i4>
      </vt:variant>
      <vt:variant>
        <vt:lpstr>Внедренные серверы OLE</vt:lpstr>
      </vt:variant>
      <vt:variant>
        <vt:i4>1</vt:i4>
      </vt:variant>
      <vt:variant>
        <vt:lpstr>Заголовки слайдов</vt:lpstr>
      </vt:variant>
      <vt:variant>
        <vt:i4>23</vt:i4>
      </vt:variant>
    </vt:vector>
  </HeadingPairs>
  <TitlesOfParts>
    <vt:vector size="28" baseType="lpstr">
      <vt:lpstr>Arial</vt:lpstr>
      <vt:lpstr>Arial Black</vt:lpstr>
      <vt:lpstr>Times New Roman</vt:lpstr>
      <vt:lpstr>Ретро</vt:lpstr>
      <vt:lpstr>Точечный рисунок</vt:lpstr>
      <vt:lpstr>Презентация PowerPoint</vt:lpstr>
      <vt:lpstr>1964 йилда GE-645 русумли компьютер учун янги “Мултикс” (Multix) номли операцион тизимни яратиш устида ишлар бошланди. Лойиҳанинг ташаббусчиси “Белл лабораториес” компаниясидир.  GE-645 улкан ва қимматбаҳо компьютер, унинг ишлаш вақти жуда қимматга тушганлиги сабабли, процессор вақтини бўлиб, кўп фойдаланувчилар биргаликда ишлатишни таъминлайдиган тизим керак эди.</vt:lpstr>
      <vt:lpstr>                 “Мультикс” тизими 1969 йили ишга туширилган, лекин бу дастурий таъминотга қўйилган умидлар ўзини оқламади. Шу боис кўп ўтмай “Bell laboratories”  ушбу лойиҳани ривожлантиришга бир неча йил сарфлаганига қарамай, уни тўхтатишга қарор қилади.  Ўша пайт компаниянинг тўрт ходими: Руд Кенедей (Rudd Canaday), Даг Макилрой (Doug McIlroy), Денис Ричи (Dennis Ritchie) ва Кен Томсон (Ken Tompson) лойиҳанинг беркитилишига кўникмасдан “Мультикс” тизимини кучайтирмоқчи бўлишади.                  Томсон ва Ричи, PDP-7 комьютери учун файл тизими ва буйруқлар қобиғини ишлаб чиқаришганда янги операцион тизим пайдо бўлади ва унга Брайн Керниган (Brian Kernighan) Мултиксга ўхшаш ном – Юникс (UNICS - Uniplexed Information and Computing Service – кейинчалик UNIX) беради</vt:lpstr>
      <vt:lpstr>1987 йили Linux тизимининг яратилишига ўзига хос ҳиссасини қўшган, голландиялик профессор Андрю Таненбаум, Юникс турига мансуб Миникс тизимини яратади.  Шундай қилиб, расман Linux операцион тизимнинг эмблемаси бўлиб “Тукс” (Tux) номли пингвинча қабул қилинган. Пингвинглар ҳудди нимча, жилет кийгандай бўлганликлари учун эмблемадаги тасвирга Тукс – tuxedo (инглизчадан – “жилет”) номи берилган. Лекин бошқа тушунтируви ҳам мавжуд: (T)orvalds (U)ni(X) --&gt; TUX! </vt:lpstr>
      <vt:lpstr>Linux ОТ рейтинги (http://distrowatch.com)</vt:lpstr>
      <vt:lpstr>Linux Mint (http://linuxmint.com) </vt:lpstr>
      <vt:lpstr>Linux Mint (http://linuxmint.com)</vt:lpstr>
      <vt:lpstr>Mageia (http://www.mageia.org)</vt:lpstr>
      <vt:lpstr>Mageia (http://www.mageia.org)</vt:lpstr>
      <vt:lpstr>Ubuntu (http://www.ubuntu.com)</vt:lpstr>
      <vt:lpstr>Ubuntu (http://www.ubuntu.com)</vt:lpstr>
      <vt:lpstr>Fedora (http://fedoraproject.org)</vt:lpstr>
      <vt:lpstr>Fedora (http://fedoraproject.org)</vt:lpstr>
      <vt:lpstr>Debian (http://www.debian.org)</vt:lpstr>
      <vt:lpstr>Debian (http://www.debian.org)</vt:lpstr>
      <vt:lpstr>CentOS (http://www.centos.org)</vt:lpstr>
      <vt:lpstr>CentOS (http://www.centos.org)</vt:lpstr>
      <vt:lpstr>FreeBSD (http://www.freebsd.org)</vt:lpstr>
      <vt:lpstr>FreeBSD (http://www.freebsd.org)</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TS-2008-ПВДНП</dc:title>
  <dc:creator>Svetlana Balashova</dc:creator>
  <cp:lastModifiedBy>Saydullo</cp:lastModifiedBy>
  <cp:revision>1019</cp:revision>
  <cp:lastPrinted>2007-07-05T11:24:09Z</cp:lastPrinted>
  <dcterms:created xsi:type="dcterms:W3CDTF">2003-03-18T12:30:49Z</dcterms:created>
  <dcterms:modified xsi:type="dcterms:W3CDTF">2019-10-21T10:12:30Z</dcterms:modified>
</cp:coreProperties>
</file>