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9" r:id="rId1"/>
  </p:sldMasterIdLst>
  <p:notesMasterIdLst>
    <p:notesMasterId r:id="rId35"/>
  </p:notesMasterIdLst>
  <p:sldIdLst>
    <p:sldId id="266" r:id="rId2"/>
    <p:sldId id="453" r:id="rId3"/>
    <p:sldId id="357" r:id="rId4"/>
    <p:sldId id="358" r:id="rId5"/>
    <p:sldId id="359" r:id="rId6"/>
    <p:sldId id="360" r:id="rId7"/>
    <p:sldId id="361" r:id="rId8"/>
    <p:sldId id="362" r:id="rId9"/>
    <p:sldId id="364" r:id="rId10"/>
    <p:sldId id="366" r:id="rId11"/>
    <p:sldId id="367" r:id="rId12"/>
    <p:sldId id="368" r:id="rId13"/>
    <p:sldId id="372" r:id="rId14"/>
    <p:sldId id="373" r:id="rId15"/>
    <p:sldId id="374" r:id="rId16"/>
    <p:sldId id="450" r:id="rId17"/>
    <p:sldId id="451" r:id="rId18"/>
    <p:sldId id="371" r:id="rId19"/>
    <p:sldId id="369" r:id="rId20"/>
    <p:sldId id="370" r:id="rId21"/>
    <p:sldId id="376" r:id="rId22"/>
    <p:sldId id="292" r:id="rId23"/>
    <p:sldId id="293" r:id="rId24"/>
    <p:sldId id="295" r:id="rId25"/>
    <p:sldId id="296" r:id="rId26"/>
    <p:sldId id="297" r:id="rId27"/>
    <p:sldId id="298" r:id="rId28"/>
    <p:sldId id="299" r:id="rId29"/>
    <p:sldId id="300" r:id="rId30"/>
    <p:sldId id="377" r:id="rId31"/>
    <p:sldId id="380" r:id="rId32"/>
    <p:sldId id="378" r:id="rId33"/>
    <p:sldId id="452" r:id="rId34"/>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3300"/>
    <a:srgbClr val="ACD7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13" autoAdjust="0"/>
    <p:restoredTop sz="94794" autoAdjust="0"/>
  </p:normalViewPr>
  <p:slideViewPr>
    <p:cSldViewPr>
      <p:cViewPr varScale="1">
        <p:scale>
          <a:sx n="75" d="100"/>
          <a:sy n="75" d="100"/>
        </p:scale>
        <p:origin x="1170" y="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2034"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 Id="rId4" Type="http://schemas.openxmlformats.org/officeDocument/2006/relationships/image" Target="../media/image1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5.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6.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8.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67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ru-RU"/>
          </a:p>
        </p:txBody>
      </p:sp>
      <p:sp>
        <p:nvSpPr>
          <p:cNvPr id="2467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ru-RU"/>
          </a:p>
        </p:txBody>
      </p:sp>
      <p:sp>
        <p:nvSpPr>
          <p:cNvPr id="6656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67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2467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ru-RU"/>
          </a:p>
        </p:txBody>
      </p:sp>
      <p:sp>
        <p:nvSpPr>
          <p:cNvPr id="2467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B39C1F3-894C-4C73-B138-3C2A5DDC6962}" type="slidenum">
              <a:rPr lang="ru-RU"/>
              <a:pPr/>
              <a:t>‹#›</a:t>
            </a:fld>
            <a:endParaRPr lang="ru-RU"/>
          </a:p>
        </p:txBody>
      </p:sp>
    </p:spTree>
    <p:extLst>
      <p:ext uri="{BB962C8B-B14F-4D97-AF65-F5344CB8AC3E}">
        <p14:creationId xmlns:p14="http://schemas.microsoft.com/office/powerpoint/2010/main" val="290618746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8F61C13-2CFF-4531-A8E6-7070C82148E5}" type="slidenum">
              <a:rPr lang="ru-RU"/>
              <a:pPr eaLnBrk="1" hangingPunct="1"/>
              <a:t>18</a:t>
            </a:fld>
            <a:endParaRPr lang="ru-RU"/>
          </a:p>
        </p:txBody>
      </p:sp>
      <p:sp>
        <p:nvSpPr>
          <p:cNvPr id="67587" name="Rectangle 2"/>
          <p:cNvSpPr>
            <a:spLocks noRot="1" noChangeArrowheads="1" noTextEdit="1"/>
          </p:cNvSpPr>
          <p:nvPr>
            <p:ph type="sldImg"/>
          </p:nvPr>
        </p:nvSpPr>
        <p:spPr>
          <a:ln/>
        </p:spPr>
      </p:sp>
      <p:sp>
        <p:nvSpPr>
          <p:cNvPr id="67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uz-Cyrl-UZ" smtClean="0">
              <a:latin typeface="Arial" panose="020B0604020202020204" pitchFamily="34" charset="0"/>
            </a:endParaRPr>
          </a:p>
        </p:txBody>
      </p:sp>
    </p:spTree>
    <p:extLst>
      <p:ext uri="{BB962C8B-B14F-4D97-AF65-F5344CB8AC3E}">
        <p14:creationId xmlns:p14="http://schemas.microsoft.com/office/powerpoint/2010/main" val="2545399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fld id="{5B11CBC4-BA49-4CBA-9B20-7DC49CBB5A69}" type="slidenum">
              <a:rPr lang="ru-RU"/>
              <a:pPr/>
              <a:t>‹#›</a:t>
            </a:fld>
            <a:endParaRPr lang="ru-RU"/>
          </a:p>
        </p:txBody>
      </p:sp>
    </p:spTree>
    <p:extLst>
      <p:ext uri="{BB962C8B-B14F-4D97-AF65-F5344CB8AC3E}">
        <p14:creationId xmlns:p14="http://schemas.microsoft.com/office/powerpoint/2010/main" val="9728467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Объект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fld id="{200B5369-436F-481F-93F8-29167A4F5211}" type="slidenum">
              <a:rPr lang="ru-RU"/>
              <a:pPr/>
              <a:t>‹#›</a:t>
            </a:fld>
            <a:endParaRPr lang="ru-RU"/>
          </a:p>
        </p:txBody>
      </p:sp>
    </p:spTree>
    <p:extLst>
      <p:ext uri="{BB962C8B-B14F-4D97-AF65-F5344CB8AC3E}">
        <p14:creationId xmlns:p14="http://schemas.microsoft.com/office/powerpoint/2010/main" val="2656149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fld id="{DA5C5234-4134-41C7-AB41-8C9B2E3577A0}" type="slidenum">
              <a:rPr lang="ru-RU"/>
              <a:pPr/>
              <a:t>‹#›</a:t>
            </a:fld>
            <a:endParaRPr lang="ru-RU"/>
          </a:p>
        </p:txBody>
      </p:sp>
    </p:spTree>
    <p:extLst>
      <p:ext uri="{BB962C8B-B14F-4D97-AF65-F5344CB8AC3E}">
        <p14:creationId xmlns:p14="http://schemas.microsoft.com/office/powerpoint/2010/main" val="345738364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Объект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Объект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fld id="{8EE375C3-0567-426A-BC3B-3BFDE0394A27}" type="slidenum">
              <a:rPr lang="ru-RU"/>
              <a:pPr/>
              <a:t>‹#›</a:t>
            </a:fld>
            <a:endParaRPr lang="ru-RU"/>
          </a:p>
        </p:txBody>
      </p:sp>
    </p:spTree>
    <p:extLst>
      <p:ext uri="{BB962C8B-B14F-4D97-AF65-F5344CB8AC3E}">
        <p14:creationId xmlns:p14="http://schemas.microsoft.com/office/powerpoint/2010/main" val="1972817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Объект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Объект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fld id="{ACEB7047-C5DC-40C9-A389-07CC01B89FFD}" type="slidenum">
              <a:rPr lang="ru-RU"/>
              <a:pPr/>
              <a:t>‹#›</a:t>
            </a:fld>
            <a:endParaRPr lang="ru-RU"/>
          </a:p>
        </p:txBody>
      </p:sp>
    </p:spTree>
    <p:extLst>
      <p:ext uri="{BB962C8B-B14F-4D97-AF65-F5344CB8AC3E}">
        <p14:creationId xmlns:p14="http://schemas.microsoft.com/office/powerpoint/2010/main" val="1986563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fld id="{A80AF89A-BECA-4590-8C07-B6D9298A3591}" type="slidenum">
              <a:rPr lang="ru-RU"/>
              <a:pPr/>
              <a:t>‹#›</a:t>
            </a:fld>
            <a:endParaRPr lang="ru-RU"/>
          </a:p>
        </p:txBody>
      </p:sp>
    </p:spTree>
    <p:extLst>
      <p:ext uri="{BB962C8B-B14F-4D97-AF65-F5344CB8AC3E}">
        <p14:creationId xmlns:p14="http://schemas.microsoft.com/office/powerpoint/2010/main" val="3844546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fld id="{0631DA3C-A196-48D5-B986-61C7FE468207}" type="slidenum">
              <a:rPr lang="ru-RU"/>
              <a:pPr/>
              <a:t>‹#›</a:t>
            </a:fld>
            <a:endParaRPr lang="ru-RU"/>
          </a:p>
        </p:txBody>
      </p:sp>
    </p:spTree>
    <p:extLst>
      <p:ext uri="{BB962C8B-B14F-4D97-AF65-F5344CB8AC3E}">
        <p14:creationId xmlns:p14="http://schemas.microsoft.com/office/powerpoint/2010/main" val="16841083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Объект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fld id="{43CE35F4-F3E1-4F40-98D6-3D99EBE93DDB}" type="slidenum">
              <a:rPr lang="ru-RU"/>
              <a:pPr/>
              <a:t>‹#›</a:t>
            </a:fld>
            <a:endParaRPr lang="ru-RU"/>
          </a:p>
        </p:txBody>
      </p:sp>
    </p:spTree>
    <p:extLst>
      <p:ext uri="{BB962C8B-B14F-4D97-AF65-F5344CB8AC3E}">
        <p14:creationId xmlns:p14="http://schemas.microsoft.com/office/powerpoint/2010/main" val="2682228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fld id="{4F2775FA-675E-48CE-B437-4B94C4B28E78}" type="slidenum">
              <a:rPr lang="ru-RU"/>
              <a:pPr/>
              <a:t>‹#›</a:t>
            </a:fld>
            <a:endParaRPr lang="ru-RU"/>
          </a:p>
        </p:txBody>
      </p:sp>
    </p:spTree>
    <p:extLst>
      <p:ext uri="{BB962C8B-B14F-4D97-AF65-F5344CB8AC3E}">
        <p14:creationId xmlns:p14="http://schemas.microsoft.com/office/powerpoint/2010/main" val="2128692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fld id="{6E1002CC-7F1D-4EDB-9082-092C6697B82A}" type="slidenum">
              <a:rPr lang="ru-RU"/>
              <a:pPr/>
              <a:t>‹#›</a:t>
            </a:fld>
            <a:endParaRPr lang="ru-RU"/>
          </a:p>
        </p:txBody>
      </p:sp>
    </p:spTree>
    <p:extLst>
      <p:ext uri="{BB962C8B-B14F-4D97-AF65-F5344CB8AC3E}">
        <p14:creationId xmlns:p14="http://schemas.microsoft.com/office/powerpoint/2010/main" val="107449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1013A037-8A16-497B-9FF7-B8C56067B965}" type="slidenum">
              <a:rPr lang="ru-RU"/>
              <a:pPr/>
              <a:t>‹#›</a:t>
            </a:fld>
            <a:endParaRPr lang="ru-RU"/>
          </a:p>
        </p:txBody>
      </p:sp>
    </p:spTree>
    <p:extLst>
      <p:ext uri="{BB962C8B-B14F-4D97-AF65-F5344CB8AC3E}">
        <p14:creationId xmlns:p14="http://schemas.microsoft.com/office/powerpoint/2010/main" val="2553241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25963"/>
          </a:xfrm>
        </p:spPr>
        <p:txBody>
          <a:bodyPr>
            <a:normAutofit/>
          </a:bodyPr>
          <a:lstStyle/>
          <a:p>
            <a:pPr lvl="0"/>
            <a:endParaRPr lang="ru-RU" noProof="0" smtClean="0"/>
          </a:p>
        </p:txBody>
      </p:sp>
      <p:sp>
        <p:nvSpPr>
          <p:cNvPr id="4" name="Rectangle 4"/>
          <p:cNvSpPr>
            <a:spLocks noGrp="1" noChangeArrowheads="1"/>
          </p:cNvSpPr>
          <p:nvPr>
            <p:ph type="dt" sz="half" idx="10"/>
          </p:nvPr>
        </p:nvSpPr>
        <p:spPr/>
        <p:txBody>
          <a:bodyPr/>
          <a:lstStyle>
            <a:lvl1pPr>
              <a:defRPr/>
            </a:lvl1pPr>
          </a:lstStyle>
          <a:p>
            <a:pPr>
              <a:defRPr/>
            </a:pPr>
            <a:endParaRPr lang="ru-RU"/>
          </a:p>
        </p:txBody>
      </p:sp>
      <p:sp>
        <p:nvSpPr>
          <p:cNvPr id="5" name="Rectangle 5"/>
          <p:cNvSpPr>
            <a:spLocks noGrp="1" noChangeArrowheads="1"/>
          </p:cNvSpPr>
          <p:nvPr>
            <p:ph type="ftr" sz="quarter" idx="11"/>
          </p:nvPr>
        </p:nvSpPr>
        <p:spPr/>
        <p:txBody>
          <a:bodyPr/>
          <a:lstStyle>
            <a:lvl1pPr>
              <a:defRPr/>
            </a:lvl1pPr>
          </a:lstStyle>
          <a:p>
            <a:pPr>
              <a:defRPr/>
            </a:pPr>
            <a:endParaRPr lang="ru-RU"/>
          </a:p>
        </p:txBody>
      </p:sp>
      <p:sp>
        <p:nvSpPr>
          <p:cNvPr id="6" name="Rectangle 6"/>
          <p:cNvSpPr>
            <a:spLocks noGrp="1" noChangeArrowheads="1"/>
          </p:cNvSpPr>
          <p:nvPr>
            <p:ph type="sldNum" sz="quarter" idx="12"/>
          </p:nvPr>
        </p:nvSpPr>
        <p:spPr/>
        <p:txBody>
          <a:bodyPr/>
          <a:lstStyle>
            <a:lvl1pPr>
              <a:defRPr/>
            </a:lvl1pPr>
          </a:lstStyle>
          <a:p>
            <a:fld id="{B0BC2037-015B-418D-93BF-E3071127595E}" type="slidenum">
              <a:rPr lang="ru-RU"/>
              <a:pPr/>
              <a:t>‹#›</a:t>
            </a:fld>
            <a:endParaRPr lang="ru-RU"/>
          </a:p>
        </p:txBody>
      </p:sp>
    </p:spTree>
    <p:extLst>
      <p:ext uri="{BB962C8B-B14F-4D97-AF65-F5344CB8AC3E}">
        <p14:creationId xmlns:p14="http://schemas.microsoft.com/office/powerpoint/2010/main" val="36884774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normAutofit/>
          </a:bodyPr>
          <a:lstStyle/>
          <a:p>
            <a:pPr lvl="0"/>
            <a:endParaRPr lang="ru-RU" noProof="0" smtClean="0"/>
          </a:p>
        </p:txBody>
      </p:sp>
      <p:sp>
        <p:nvSpPr>
          <p:cNvPr id="4" name="Rectangle 4"/>
          <p:cNvSpPr>
            <a:spLocks noGrp="1" noChangeArrowheads="1"/>
          </p:cNvSpPr>
          <p:nvPr>
            <p:ph type="dt" sz="half" idx="10"/>
          </p:nvPr>
        </p:nvSpPr>
        <p:spPr/>
        <p:txBody>
          <a:bodyPr/>
          <a:lstStyle>
            <a:lvl1pPr>
              <a:defRPr/>
            </a:lvl1pPr>
          </a:lstStyle>
          <a:p>
            <a:pPr>
              <a:defRPr/>
            </a:pPr>
            <a:endParaRPr lang="ru-RU"/>
          </a:p>
        </p:txBody>
      </p:sp>
      <p:sp>
        <p:nvSpPr>
          <p:cNvPr id="5" name="Rectangle 5"/>
          <p:cNvSpPr>
            <a:spLocks noGrp="1" noChangeArrowheads="1"/>
          </p:cNvSpPr>
          <p:nvPr>
            <p:ph type="ftr" sz="quarter" idx="11"/>
          </p:nvPr>
        </p:nvSpPr>
        <p:spPr/>
        <p:txBody>
          <a:bodyPr/>
          <a:lstStyle>
            <a:lvl1pPr>
              <a:defRPr/>
            </a:lvl1pPr>
          </a:lstStyle>
          <a:p>
            <a:pPr>
              <a:defRPr/>
            </a:pPr>
            <a:endParaRPr lang="ru-RU"/>
          </a:p>
        </p:txBody>
      </p:sp>
      <p:sp>
        <p:nvSpPr>
          <p:cNvPr id="6" name="Rectangle 6"/>
          <p:cNvSpPr>
            <a:spLocks noGrp="1" noChangeArrowheads="1"/>
          </p:cNvSpPr>
          <p:nvPr>
            <p:ph type="sldNum" sz="quarter" idx="12"/>
          </p:nvPr>
        </p:nvSpPr>
        <p:spPr/>
        <p:txBody>
          <a:bodyPr/>
          <a:lstStyle>
            <a:lvl1pPr>
              <a:defRPr/>
            </a:lvl1pPr>
          </a:lstStyle>
          <a:p>
            <a:fld id="{680E675F-5C75-451F-BB1C-FE0EE6439ADC}" type="slidenum">
              <a:rPr lang="ru-RU"/>
              <a:pPr/>
              <a:t>‹#›</a:t>
            </a:fld>
            <a:endParaRPr lang="ru-RU"/>
          </a:p>
        </p:txBody>
      </p:sp>
    </p:spTree>
    <p:extLst>
      <p:ext uri="{BB962C8B-B14F-4D97-AF65-F5344CB8AC3E}">
        <p14:creationId xmlns:p14="http://schemas.microsoft.com/office/powerpoint/2010/main" val="2618682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endParaRPr>
          </a:p>
        </p:txBody>
      </p:sp>
      <p:sp>
        <p:nvSpPr>
          <p:cNvPr id="2053" name="Текст 7"/>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latin typeface="Arial" charset="0"/>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latin typeface="Arial" charset="0"/>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wrap="square" lIns="91440" tIns="45720" rIns="91440" bIns="45720" numCol="1" anchor="t" anchorCtr="0" compatLnSpc="1">
            <a:prstTxWarp prst="textNoShape">
              <a:avLst/>
            </a:prstTxWarp>
          </a:bodyPr>
          <a:lstStyle>
            <a:lvl1pPr algn="r">
              <a:defRPr sz="1200">
                <a:solidFill>
                  <a:srgbClr val="D38E27"/>
                </a:solidFill>
              </a:defRPr>
            </a:lvl1pPr>
          </a:lstStyle>
          <a:p>
            <a:fld id="{4535E7BF-9A76-4232-BE2E-E71D3506EAC4}" type="slidenum">
              <a:rPr lang="ru-RU"/>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endParaRPr>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16" r:id="rId4"/>
    <p:sldLayoutId id="2147483727" r:id="rId5"/>
    <p:sldLayoutId id="2147483715" r:id="rId6"/>
    <p:sldLayoutId id="2147483728" r:id="rId7"/>
    <p:sldLayoutId id="2147483729" r:id="rId8"/>
    <p:sldLayoutId id="2147483730" r:id="rId9"/>
    <p:sldLayoutId id="2147483714" r:id="rId10"/>
    <p:sldLayoutId id="2147483731" r:id="rId11"/>
    <p:sldLayoutId id="2147483732" r:id="rId12"/>
    <p:sldLayoutId id="2147483733" r:id="rId13"/>
  </p:sldLayoutIdLst>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anose="020B0603020102020204" pitchFamily="34" charset="0"/>
        </a:defRPr>
      </a:lvl2pPr>
      <a:lvl3pPr algn="l" rtl="0" fontAlgn="base">
        <a:spcBef>
          <a:spcPct val="0"/>
        </a:spcBef>
        <a:spcAft>
          <a:spcPct val="0"/>
        </a:spcAft>
        <a:defRPr sz="3600">
          <a:solidFill>
            <a:schemeClr val="tx2"/>
          </a:solidFill>
          <a:latin typeface="Franklin Gothic Medium" panose="020B0603020102020204" pitchFamily="34" charset="0"/>
        </a:defRPr>
      </a:lvl3pPr>
      <a:lvl4pPr algn="l" rtl="0" fontAlgn="base">
        <a:spcBef>
          <a:spcPct val="0"/>
        </a:spcBef>
        <a:spcAft>
          <a:spcPct val="0"/>
        </a:spcAft>
        <a:defRPr sz="3600">
          <a:solidFill>
            <a:schemeClr val="tx2"/>
          </a:solidFill>
          <a:latin typeface="Franklin Gothic Medium" panose="020B0603020102020204" pitchFamily="34" charset="0"/>
        </a:defRPr>
      </a:lvl4pPr>
      <a:lvl5pPr algn="l" rtl="0" fontAlgn="base">
        <a:spcBef>
          <a:spcPct val="0"/>
        </a:spcBef>
        <a:spcAft>
          <a:spcPct val="0"/>
        </a:spcAft>
        <a:defRPr sz="3600">
          <a:solidFill>
            <a:schemeClr val="tx2"/>
          </a:solidFill>
          <a:latin typeface="Franklin Gothic Medium" panose="020B0603020102020204" pitchFamily="34" charset="0"/>
        </a:defRPr>
      </a:lvl5pPr>
      <a:lvl6pPr marL="457200" algn="l" rtl="0" fontAlgn="base">
        <a:spcBef>
          <a:spcPct val="0"/>
        </a:spcBef>
        <a:spcAft>
          <a:spcPct val="0"/>
        </a:spcAft>
        <a:defRPr sz="3600">
          <a:solidFill>
            <a:schemeClr val="tx2"/>
          </a:solidFill>
          <a:latin typeface="Franklin Gothic Medium" panose="020B0603020102020204" pitchFamily="34" charset="0"/>
        </a:defRPr>
      </a:lvl6pPr>
      <a:lvl7pPr marL="914400" algn="l" rtl="0" fontAlgn="base">
        <a:spcBef>
          <a:spcPct val="0"/>
        </a:spcBef>
        <a:spcAft>
          <a:spcPct val="0"/>
        </a:spcAft>
        <a:defRPr sz="3600">
          <a:solidFill>
            <a:schemeClr val="tx2"/>
          </a:solidFill>
          <a:latin typeface="Franklin Gothic Medium" panose="020B0603020102020204" pitchFamily="34" charset="0"/>
        </a:defRPr>
      </a:lvl7pPr>
      <a:lvl8pPr marL="1371600" algn="l" rtl="0" fontAlgn="base">
        <a:spcBef>
          <a:spcPct val="0"/>
        </a:spcBef>
        <a:spcAft>
          <a:spcPct val="0"/>
        </a:spcAft>
        <a:defRPr sz="3600">
          <a:solidFill>
            <a:schemeClr val="tx2"/>
          </a:solidFill>
          <a:latin typeface="Franklin Gothic Medium" panose="020B0603020102020204" pitchFamily="34" charset="0"/>
        </a:defRPr>
      </a:lvl8pPr>
      <a:lvl9pPr marL="1828800" algn="l" rtl="0" fontAlgn="base">
        <a:spcBef>
          <a:spcPct val="0"/>
        </a:spcBef>
        <a:spcAft>
          <a:spcPct val="0"/>
        </a:spcAft>
        <a:defRPr sz="3600">
          <a:solidFill>
            <a:schemeClr val="tx2"/>
          </a:solidFill>
          <a:latin typeface="Franklin Gothic Medium" panose="020B0603020102020204" pitchFamily="34" charset="0"/>
        </a:defRPr>
      </a:lvl9pPr>
    </p:titleStyle>
    <p:bodyStyle>
      <a:lvl1pPr marL="342900" indent="-342900" algn="l" rtl="0" fontAlgn="base">
        <a:spcBef>
          <a:spcPct val="20000"/>
        </a:spcBef>
        <a:spcAft>
          <a:spcPct val="0"/>
        </a:spcAft>
        <a:buClr>
          <a:schemeClr val="accent1"/>
        </a:buClr>
        <a:buSzPct val="70000"/>
        <a:buFont typeface="Wingdings 2" panose="05020102010507070707"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anose="05020102010507070707"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anose="05020102010507070707"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anose="05020102010507070707"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anose="05020102010507070707"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slide" Target="slide1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3.wmf"/><Relationship Id="rId5" Type="http://schemas.openxmlformats.org/officeDocument/2006/relationships/oleObject" Target="../embeddings/oleObject2.bin"/><Relationship Id="rId10" Type="http://schemas.openxmlformats.org/officeDocument/2006/relationships/image" Target="../media/image15.wmf"/><Relationship Id="rId4" Type="http://schemas.openxmlformats.org/officeDocument/2006/relationships/image" Target="../media/image12.wmf"/><Relationship Id="rId9" Type="http://schemas.openxmlformats.org/officeDocument/2006/relationships/oleObject" Target="../embeddings/oleObject4.bin"/></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 Target="slide11.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 Target="slide11.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3.xml"/><Relationship Id="rId1" Type="http://schemas.openxmlformats.org/officeDocument/2006/relationships/vmlDrawing" Target="../drawings/vmlDrawing2.v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3.xml"/><Relationship Id="rId1" Type="http://schemas.openxmlformats.org/officeDocument/2006/relationships/vmlDrawing" Target="../drawings/vmlDrawing3.v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3.xml"/><Relationship Id="rId1" Type="http://schemas.openxmlformats.org/officeDocument/2006/relationships/vmlDrawing" Target="../drawings/vmlDrawing4.v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3.xml"/><Relationship Id="rId1" Type="http://schemas.openxmlformats.org/officeDocument/2006/relationships/vmlDrawing" Target="../drawings/vmlDrawing5.v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6.xml"/><Relationship Id="rId1" Type="http://schemas.openxmlformats.org/officeDocument/2006/relationships/vmlDrawing" Target="../drawings/vmlDrawing6.v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30.w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200" y="1052736"/>
            <a:ext cx="8229600" cy="3154362"/>
          </a:xfrm>
        </p:spPr>
        <p:txBody>
          <a:bodyPr>
            <a:noAutofit/>
          </a:bodyPr>
          <a:lstStyle/>
          <a:p>
            <a:pPr algn="ctr" fontAlgn="auto">
              <a:spcAft>
                <a:spcPts val="0"/>
              </a:spcAft>
              <a:defRPr/>
            </a:pPr>
            <a:r>
              <a:rPr lang="en-US" sz="6000" b="1" dirty="0"/>
              <a:t>Spreadsheet </a:t>
            </a:r>
            <a:r>
              <a:rPr lang="en-US" sz="6000" b="1" dirty="0" smtClean="0"/>
              <a:t>Technologies</a:t>
            </a:r>
            <a:r>
              <a:rPr lang="uz-Cyrl-UZ" sz="6000" b="1" dirty="0" smtClean="0"/>
              <a:t/>
            </a:r>
            <a:br>
              <a:rPr lang="uz-Cyrl-UZ" sz="6000" b="1" dirty="0" smtClean="0"/>
            </a:br>
            <a:r>
              <a:rPr lang="uz-Cyrl-UZ" sz="2800" b="1" dirty="0" smtClean="0"/>
              <a:t>(ЎЗБЕК ТИЛИДА)</a:t>
            </a:r>
            <a:endParaRPr lang="ru-RU" sz="6000" b="1" dirty="0" smtClean="0"/>
          </a:p>
        </p:txBody>
      </p:sp>
      <p:sp>
        <p:nvSpPr>
          <p:cNvPr id="5" name="Rectangle 2"/>
          <p:cNvSpPr txBox="1">
            <a:spLocks noChangeArrowheads="1"/>
          </p:cNvSpPr>
          <p:nvPr/>
        </p:nvSpPr>
        <p:spPr>
          <a:xfrm>
            <a:off x="457200" y="4941168"/>
            <a:ext cx="8229600" cy="922114"/>
          </a:xfrm>
          <a:prstGeom prst="rect">
            <a:avLst/>
          </a:prstGeom>
        </p:spPr>
        <p:txBody>
          <a:bodyPr vert="horz" anchor="ctr">
            <a:normAutofit fontScale="90000" lnSpcReduction="10000"/>
          </a:bodyPr>
          <a:lst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anose="020B0603020102020204" pitchFamily="34" charset="0"/>
              </a:defRPr>
            </a:lvl2pPr>
            <a:lvl3pPr algn="l" rtl="0" fontAlgn="base">
              <a:spcBef>
                <a:spcPct val="0"/>
              </a:spcBef>
              <a:spcAft>
                <a:spcPct val="0"/>
              </a:spcAft>
              <a:defRPr sz="3600">
                <a:solidFill>
                  <a:schemeClr val="tx2"/>
                </a:solidFill>
                <a:latin typeface="Franklin Gothic Medium" panose="020B0603020102020204" pitchFamily="34" charset="0"/>
              </a:defRPr>
            </a:lvl3pPr>
            <a:lvl4pPr algn="l" rtl="0" fontAlgn="base">
              <a:spcBef>
                <a:spcPct val="0"/>
              </a:spcBef>
              <a:spcAft>
                <a:spcPct val="0"/>
              </a:spcAft>
              <a:defRPr sz="3600">
                <a:solidFill>
                  <a:schemeClr val="tx2"/>
                </a:solidFill>
                <a:latin typeface="Franklin Gothic Medium" panose="020B0603020102020204" pitchFamily="34" charset="0"/>
              </a:defRPr>
            </a:lvl4pPr>
            <a:lvl5pPr algn="l" rtl="0" fontAlgn="base">
              <a:spcBef>
                <a:spcPct val="0"/>
              </a:spcBef>
              <a:spcAft>
                <a:spcPct val="0"/>
              </a:spcAft>
              <a:defRPr sz="3600">
                <a:solidFill>
                  <a:schemeClr val="tx2"/>
                </a:solidFill>
                <a:latin typeface="Franklin Gothic Medium" panose="020B0603020102020204" pitchFamily="34" charset="0"/>
              </a:defRPr>
            </a:lvl5pPr>
            <a:lvl6pPr marL="457200" algn="l" rtl="0" fontAlgn="base">
              <a:spcBef>
                <a:spcPct val="0"/>
              </a:spcBef>
              <a:spcAft>
                <a:spcPct val="0"/>
              </a:spcAft>
              <a:defRPr sz="3600">
                <a:solidFill>
                  <a:schemeClr val="tx2"/>
                </a:solidFill>
                <a:latin typeface="Franklin Gothic Medium" panose="020B0603020102020204" pitchFamily="34" charset="0"/>
              </a:defRPr>
            </a:lvl6pPr>
            <a:lvl7pPr marL="914400" algn="l" rtl="0" fontAlgn="base">
              <a:spcBef>
                <a:spcPct val="0"/>
              </a:spcBef>
              <a:spcAft>
                <a:spcPct val="0"/>
              </a:spcAft>
              <a:defRPr sz="3600">
                <a:solidFill>
                  <a:schemeClr val="tx2"/>
                </a:solidFill>
                <a:latin typeface="Franklin Gothic Medium" panose="020B0603020102020204" pitchFamily="34" charset="0"/>
              </a:defRPr>
            </a:lvl7pPr>
            <a:lvl8pPr marL="1371600" algn="l" rtl="0" fontAlgn="base">
              <a:spcBef>
                <a:spcPct val="0"/>
              </a:spcBef>
              <a:spcAft>
                <a:spcPct val="0"/>
              </a:spcAft>
              <a:defRPr sz="3600">
                <a:solidFill>
                  <a:schemeClr val="tx2"/>
                </a:solidFill>
                <a:latin typeface="Franklin Gothic Medium" panose="020B0603020102020204" pitchFamily="34" charset="0"/>
              </a:defRPr>
            </a:lvl8pPr>
            <a:lvl9pPr marL="1828800" algn="l" rtl="0" fontAlgn="base">
              <a:spcBef>
                <a:spcPct val="0"/>
              </a:spcBef>
              <a:spcAft>
                <a:spcPct val="0"/>
              </a:spcAft>
              <a:defRPr sz="3600">
                <a:solidFill>
                  <a:schemeClr val="tx2"/>
                </a:solidFill>
                <a:latin typeface="Franklin Gothic Medium" panose="020B0603020102020204" pitchFamily="34" charset="0"/>
              </a:defRPr>
            </a:lvl9pPr>
          </a:lstStyle>
          <a:p>
            <a:pPr algn="ctr" fontAlgn="auto">
              <a:spcAft>
                <a:spcPts val="0"/>
              </a:spcAft>
              <a:defRPr/>
            </a:pPr>
            <a:r>
              <a:rPr lang="ru-RU" sz="3200" b="1" dirty="0" smtClean="0"/>
              <a:t>Электрон </a:t>
            </a:r>
            <a:r>
              <a:rPr lang="ru-RU" sz="3200" b="1" dirty="0" err="1" smtClean="0"/>
              <a:t>жадваллардан</a:t>
            </a:r>
            <a:r>
              <a:rPr lang="ru-RU" sz="3200" b="1" dirty="0" smtClean="0"/>
              <a:t> </a:t>
            </a:r>
            <a:r>
              <a:rPr lang="ru-RU" sz="3200" b="1" dirty="0" err="1" smtClean="0"/>
              <a:t>фойдаланиш</a:t>
            </a:r>
            <a:r>
              <a:rPr lang="ru-RU" sz="3200" b="1" dirty="0" smtClean="0"/>
              <a:t> </a:t>
            </a:r>
            <a:r>
              <a:rPr lang="ru-RU" sz="3200" b="1" dirty="0" err="1" smtClean="0"/>
              <a:t>технологиялари</a:t>
            </a:r>
            <a:endParaRPr lang="ru-RU" sz="3200" b="1" dirty="0" smtClean="0"/>
          </a:p>
        </p:txBody>
      </p:sp>
      <p:sp>
        <p:nvSpPr>
          <p:cNvPr id="6" name="Rectangle 2"/>
          <p:cNvSpPr txBox="1">
            <a:spLocks noChangeArrowheads="1"/>
          </p:cNvSpPr>
          <p:nvPr/>
        </p:nvSpPr>
        <p:spPr>
          <a:xfrm>
            <a:off x="5359544" y="6314010"/>
            <a:ext cx="3816424" cy="518046"/>
          </a:xfrm>
          <a:prstGeom prst="rect">
            <a:avLst/>
          </a:prstGeom>
        </p:spPr>
        <p:txBody>
          <a:bodyPr vert="horz" anchor="ctr">
            <a:noAutofit/>
          </a:bodyPr>
          <a:lst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anose="020B0603020102020204" pitchFamily="34" charset="0"/>
              </a:defRPr>
            </a:lvl2pPr>
            <a:lvl3pPr algn="l" rtl="0" fontAlgn="base">
              <a:spcBef>
                <a:spcPct val="0"/>
              </a:spcBef>
              <a:spcAft>
                <a:spcPct val="0"/>
              </a:spcAft>
              <a:defRPr sz="3600">
                <a:solidFill>
                  <a:schemeClr val="tx2"/>
                </a:solidFill>
                <a:latin typeface="Franklin Gothic Medium" panose="020B0603020102020204" pitchFamily="34" charset="0"/>
              </a:defRPr>
            </a:lvl3pPr>
            <a:lvl4pPr algn="l" rtl="0" fontAlgn="base">
              <a:spcBef>
                <a:spcPct val="0"/>
              </a:spcBef>
              <a:spcAft>
                <a:spcPct val="0"/>
              </a:spcAft>
              <a:defRPr sz="3600">
                <a:solidFill>
                  <a:schemeClr val="tx2"/>
                </a:solidFill>
                <a:latin typeface="Franklin Gothic Medium" panose="020B0603020102020204" pitchFamily="34" charset="0"/>
              </a:defRPr>
            </a:lvl4pPr>
            <a:lvl5pPr algn="l" rtl="0" fontAlgn="base">
              <a:spcBef>
                <a:spcPct val="0"/>
              </a:spcBef>
              <a:spcAft>
                <a:spcPct val="0"/>
              </a:spcAft>
              <a:defRPr sz="3600">
                <a:solidFill>
                  <a:schemeClr val="tx2"/>
                </a:solidFill>
                <a:latin typeface="Franklin Gothic Medium" panose="020B0603020102020204" pitchFamily="34" charset="0"/>
              </a:defRPr>
            </a:lvl5pPr>
            <a:lvl6pPr marL="457200" algn="l" rtl="0" fontAlgn="base">
              <a:spcBef>
                <a:spcPct val="0"/>
              </a:spcBef>
              <a:spcAft>
                <a:spcPct val="0"/>
              </a:spcAft>
              <a:defRPr sz="3600">
                <a:solidFill>
                  <a:schemeClr val="tx2"/>
                </a:solidFill>
                <a:latin typeface="Franklin Gothic Medium" panose="020B0603020102020204" pitchFamily="34" charset="0"/>
              </a:defRPr>
            </a:lvl6pPr>
            <a:lvl7pPr marL="914400" algn="l" rtl="0" fontAlgn="base">
              <a:spcBef>
                <a:spcPct val="0"/>
              </a:spcBef>
              <a:spcAft>
                <a:spcPct val="0"/>
              </a:spcAft>
              <a:defRPr sz="3600">
                <a:solidFill>
                  <a:schemeClr val="tx2"/>
                </a:solidFill>
                <a:latin typeface="Franklin Gothic Medium" panose="020B0603020102020204" pitchFamily="34" charset="0"/>
              </a:defRPr>
            </a:lvl7pPr>
            <a:lvl8pPr marL="1371600" algn="l" rtl="0" fontAlgn="base">
              <a:spcBef>
                <a:spcPct val="0"/>
              </a:spcBef>
              <a:spcAft>
                <a:spcPct val="0"/>
              </a:spcAft>
              <a:defRPr sz="3600">
                <a:solidFill>
                  <a:schemeClr val="tx2"/>
                </a:solidFill>
                <a:latin typeface="Franklin Gothic Medium" panose="020B0603020102020204" pitchFamily="34" charset="0"/>
              </a:defRPr>
            </a:lvl8pPr>
            <a:lvl9pPr marL="1828800" algn="l" rtl="0" fontAlgn="base">
              <a:spcBef>
                <a:spcPct val="0"/>
              </a:spcBef>
              <a:spcAft>
                <a:spcPct val="0"/>
              </a:spcAft>
              <a:defRPr sz="3600">
                <a:solidFill>
                  <a:schemeClr val="tx2"/>
                </a:solidFill>
                <a:latin typeface="Franklin Gothic Medium" panose="020B0603020102020204" pitchFamily="34" charset="0"/>
              </a:defRPr>
            </a:lvl9pPr>
          </a:lstStyle>
          <a:p>
            <a:pPr algn="ctr" fontAlgn="auto">
              <a:spcAft>
                <a:spcPts val="0"/>
              </a:spcAft>
              <a:defRPr/>
            </a:pPr>
            <a:r>
              <a:rPr lang="uz-Cyrl-UZ" sz="1800" b="1" dirty="0" smtClean="0"/>
              <a:t>Жамолдинов С.</a:t>
            </a:r>
            <a:endParaRPr lang="ru-RU" sz="1800" b="1" dirty="0" smtClean="0"/>
          </a:p>
        </p:txBody>
      </p:sp>
    </p:spTree>
  </p:cSld>
  <p:clrMapOvr>
    <a:masterClrMapping/>
  </p:clrMapOvr>
  <p:transition spd="slow" advTm="8531">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a:xfrm>
            <a:off x="457200" y="836612"/>
            <a:ext cx="8229600" cy="5184675"/>
          </a:xfrm>
        </p:spPr>
        <p:txBody>
          <a:bodyPr/>
          <a:lstStyle/>
          <a:p>
            <a:pPr>
              <a:lnSpc>
                <a:spcPct val="90000"/>
              </a:lnSpc>
              <a:spcBef>
                <a:spcPct val="0"/>
              </a:spcBef>
            </a:pPr>
            <a:endParaRPr lang="ru-RU" sz="1800" u="sng" dirty="0" smtClean="0"/>
          </a:p>
          <a:p>
            <a:pPr marL="0" indent="0">
              <a:buNone/>
            </a:pPr>
            <a:r>
              <a:rPr lang="ru-RU" sz="2400" b="1" dirty="0" smtClean="0"/>
              <a:t>                                                </a:t>
            </a:r>
            <a:r>
              <a:rPr lang="ru-RU" sz="2400" dirty="0" smtClean="0"/>
              <a:t>Режа</a:t>
            </a:r>
            <a:r>
              <a:rPr lang="ru-RU" sz="2400" dirty="0"/>
              <a:t>:</a:t>
            </a:r>
          </a:p>
          <a:p>
            <a:pPr lvl="0"/>
            <a:r>
              <a:rPr lang="ru-RU" sz="2400" dirty="0"/>
              <a:t>Электрон </a:t>
            </a:r>
            <a:r>
              <a:rPr lang="ru-RU" sz="2400" dirty="0" err="1"/>
              <a:t>жадваллар</a:t>
            </a:r>
            <a:r>
              <a:rPr lang="ru-RU" sz="2400" dirty="0"/>
              <a:t> </a:t>
            </a:r>
            <a:r>
              <a:rPr lang="ru-RU" sz="2400" dirty="0" err="1"/>
              <a:t>тўғрисидаги</a:t>
            </a:r>
            <a:r>
              <a:rPr lang="ru-RU" sz="2400" dirty="0"/>
              <a:t> </a:t>
            </a:r>
            <a:r>
              <a:rPr lang="ru-RU" sz="2400" dirty="0" err="1"/>
              <a:t>асосий</a:t>
            </a:r>
            <a:r>
              <a:rPr lang="ru-RU" sz="2400" dirty="0"/>
              <a:t> </a:t>
            </a:r>
            <a:r>
              <a:rPr lang="ru-RU" sz="2400" dirty="0" err="1"/>
              <a:t>тушунчалар</a:t>
            </a:r>
            <a:r>
              <a:rPr lang="ru-RU" sz="2400" dirty="0"/>
              <a:t>. </a:t>
            </a:r>
            <a:r>
              <a:rPr lang="ru-RU" sz="2400" dirty="0" smtClean="0"/>
              <a:t>    М</a:t>
            </a:r>
            <a:r>
              <a:rPr lang="en-US" sz="2400" dirty="0" smtClean="0"/>
              <a:t>S Excel </a:t>
            </a:r>
            <a:r>
              <a:rPr lang="ru-RU" sz="2400" dirty="0" err="1" smtClean="0"/>
              <a:t>дастурининг</a:t>
            </a:r>
            <a:r>
              <a:rPr lang="ru-RU" sz="2400" dirty="0" smtClean="0"/>
              <a:t> </a:t>
            </a:r>
            <a:r>
              <a:rPr lang="ru-RU" sz="2400" dirty="0" err="1"/>
              <a:t>имкониятлари</a:t>
            </a:r>
            <a:r>
              <a:rPr lang="ru-RU" sz="2400" dirty="0"/>
              <a:t>. </a:t>
            </a:r>
          </a:p>
          <a:p>
            <a:pPr lvl="0"/>
            <a:r>
              <a:rPr lang="ru-RU" sz="2400" dirty="0" err="1"/>
              <a:t>Қатор</a:t>
            </a:r>
            <a:r>
              <a:rPr lang="ru-RU" sz="2400" dirty="0"/>
              <a:t> </a:t>
            </a:r>
            <a:r>
              <a:rPr lang="ru-RU" sz="2400" dirty="0" err="1"/>
              <a:t>ёки</a:t>
            </a:r>
            <a:r>
              <a:rPr lang="ru-RU" sz="2400" dirty="0"/>
              <a:t> </a:t>
            </a:r>
            <a:r>
              <a:rPr lang="ru-RU" sz="2400" dirty="0" err="1"/>
              <a:t>устунлар</a:t>
            </a:r>
            <a:r>
              <a:rPr lang="ru-RU" sz="2400" dirty="0"/>
              <a:t> </a:t>
            </a:r>
            <a:r>
              <a:rPr lang="ru-RU" sz="2400" dirty="0" err="1"/>
              <a:t>кенглигини</a:t>
            </a:r>
            <a:r>
              <a:rPr lang="ru-RU" sz="2400" dirty="0"/>
              <a:t> </a:t>
            </a:r>
            <a:r>
              <a:rPr lang="ru-RU" sz="2400" dirty="0" err="1"/>
              <a:t>ўзгартириш</a:t>
            </a:r>
            <a:r>
              <a:rPr lang="ru-RU" sz="2400" dirty="0"/>
              <a:t>. </a:t>
            </a:r>
            <a:r>
              <a:rPr lang="ru-RU" sz="2400" dirty="0" err="1" smtClean="0"/>
              <a:t>Катакларни</a:t>
            </a:r>
            <a:r>
              <a:rPr lang="ru-RU" sz="2400" dirty="0" smtClean="0"/>
              <a:t> </a:t>
            </a:r>
            <a:r>
              <a:rPr lang="ru-RU" sz="2400" dirty="0" err="1"/>
              <a:t>белгилаш</a:t>
            </a:r>
            <a:r>
              <a:rPr lang="ru-RU" sz="2400" dirty="0"/>
              <a:t>. </a:t>
            </a:r>
            <a:r>
              <a:rPr lang="ru-RU" sz="2400" dirty="0" err="1"/>
              <a:t>Жорий</a:t>
            </a:r>
            <a:r>
              <a:rPr lang="ru-RU" sz="2400" dirty="0"/>
              <a:t> </a:t>
            </a:r>
            <a:r>
              <a:rPr lang="ru-RU" sz="2400" dirty="0" err="1"/>
              <a:t>ёки</a:t>
            </a:r>
            <a:r>
              <a:rPr lang="ru-RU" sz="2400" dirty="0"/>
              <a:t> </a:t>
            </a:r>
            <a:r>
              <a:rPr lang="ru-RU" sz="2400" dirty="0" err="1"/>
              <a:t>белгиланган</a:t>
            </a:r>
            <a:r>
              <a:rPr lang="ru-RU" sz="2400" dirty="0"/>
              <a:t> </a:t>
            </a:r>
            <a:r>
              <a:rPr lang="ru-RU" sz="2400" dirty="0" err="1"/>
              <a:t>катак</a:t>
            </a:r>
            <a:r>
              <a:rPr lang="ru-RU" sz="2400" dirty="0"/>
              <a:t> </a:t>
            </a:r>
            <a:r>
              <a:rPr lang="ru-RU" sz="2400" dirty="0" err="1"/>
              <a:t>форматини</a:t>
            </a:r>
            <a:r>
              <a:rPr lang="ru-RU" sz="2400" dirty="0"/>
              <a:t> </a:t>
            </a:r>
            <a:r>
              <a:rPr lang="ru-RU" sz="2400" dirty="0" err="1"/>
              <a:t>ўзгартириш</a:t>
            </a:r>
            <a:r>
              <a:rPr lang="ru-RU" sz="2400" dirty="0"/>
              <a:t>. </a:t>
            </a:r>
          </a:p>
          <a:p>
            <a:pPr lvl="0"/>
            <a:r>
              <a:rPr lang="uz-Cyrl-UZ" sz="2400" dirty="0"/>
              <a:t>Матн киритиш ва таҳрир қилиш. </a:t>
            </a:r>
            <a:r>
              <a:rPr lang="ru-RU" sz="2400" dirty="0" err="1" smtClean="0"/>
              <a:t>Маълумотларни</a:t>
            </a:r>
            <a:r>
              <a:rPr lang="ru-RU" sz="2400" dirty="0" smtClean="0"/>
              <a:t> </a:t>
            </a:r>
            <a:r>
              <a:rPr lang="ru-RU" sz="2400" dirty="0"/>
              <a:t>диаграмма </a:t>
            </a:r>
            <a:r>
              <a:rPr lang="ru-RU" sz="2400" dirty="0" err="1"/>
              <a:t>кўринишида</a:t>
            </a:r>
            <a:r>
              <a:rPr lang="ru-RU" sz="2400" dirty="0"/>
              <a:t> </a:t>
            </a:r>
            <a:r>
              <a:rPr lang="ru-RU" sz="2400" dirty="0" err="1"/>
              <a:t>тақдим</a:t>
            </a:r>
            <a:r>
              <a:rPr lang="ru-RU" sz="2400" dirty="0"/>
              <a:t> </a:t>
            </a:r>
            <a:r>
              <a:rPr lang="ru-RU" sz="2400" dirty="0" err="1"/>
              <a:t>этиш</a:t>
            </a:r>
            <a:r>
              <a:rPr lang="ru-RU" sz="2400" dirty="0"/>
              <a:t>. </a:t>
            </a:r>
          </a:p>
          <a:p>
            <a:pPr lvl="0"/>
            <a:r>
              <a:rPr lang="ru-RU" sz="2400" dirty="0" smtClean="0"/>
              <a:t>М</a:t>
            </a:r>
            <a:r>
              <a:rPr lang="en-US" sz="2400" dirty="0" smtClean="0"/>
              <a:t>S Excel </a:t>
            </a:r>
            <a:r>
              <a:rPr lang="ru-RU" sz="2400" dirty="0" smtClean="0"/>
              <a:t>электрон </a:t>
            </a:r>
            <a:r>
              <a:rPr lang="ru-RU" sz="2400" dirty="0" err="1"/>
              <a:t>жадвалида</a:t>
            </a:r>
            <a:r>
              <a:rPr lang="ru-RU" sz="2400" dirty="0"/>
              <a:t> </a:t>
            </a:r>
            <a:r>
              <a:rPr lang="ru-RU" sz="2400" dirty="0" err="1"/>
              <a:t>катакларга</a:t>
            </a:r>
            <a:r>
              <a:rPr lang="ru-RU" sz="2400" dirty="0"/>
              <a:t> </a:t>
            </a:r>
            <a:r>
              <a:rPr lang="ru-RU" sz="2400" dirty="0" err="1"/>
              <a:t>формулалар</a:t>
            </a:r>
            <a:r>
              <a:rPr lang="ru-RU" sz="2400" dirty="0"/>
              <a:t> </a:t>
            </a:r>
            <a:r>
              <a:rPr lang="ru-RU" sz="2400" dirty="0" err="1"/>
              <a:t>киритиш</a:t>
            </a:r>
            <a:r>
              <a:rPr lang="ru-RU" sz="2400" dirty="0"/>
              <a:t>. </a:t>
            </a:r>
            <a:r>
              <a:rPr lang="ru-RU" sz="2400" dirty="0" smtClean="0"/>
              <a:t>М</a:t>
            </a:r>
            <a:r>
              <a:rPr lang="en-US" sz="2400" dirty="0" smtClean="0"/>
              <a:t>S Excel</a:t>
            </a:r>
            <a:r>
              <a:rPr lang="ru-RU" sz="2400" dirty="0" err="1" smtClean="0"/>
              <a:t>нинг</a:t>
            </a:r>
            <a:r>
              <a:rPr lang="ru-RU" sz="2400" dirty="0" smtClean="0"/>
              <a:t> </a:t>
            </a:r>
            <a:r>
              <a:rPr lang="ru-RU" sz="2400" dirty="0"/>
              <a:t>стандарт </a:t>
            </a:r>
            <a:r>
              <a:rPr lang="ru-RU" sz="2400" dirty="0" err="1"/>
              <a:t>функцияларидан</a:t>
            </a:r>
            <a:r>
              <a:rPr lang="ru-RU" sz="2400" dirty="0"/>
              <a:t> </a:t>
            </a:r>
            <a:r>
              <a:rPr lang="ru-RU" sz="2400" dirty="0" err="1"/>
              <a:t>фойдаланиш</a:t>
            </a:r>
            <a:r>
              <a:rPr lang="ru-RU" sz="2400" dirty="0" smtClean="0"/>
              <a:t>.</a:t>
            </a:r>
            <a:endParaRPr lang="ru-RU" sz="2400" dirty="0"/>
          </a:p>
        </p:txBody>
      </p:sp>
    </p:spTree>
    <p:extLst>
      <p:ext uri="{BB962C8B-B14F-4D97-AF65-F5344CB8AC3E}">
        <p14:creationId xmlns:p14="http://schemas.microsoft.com/office/powerpoint/2010/main" val="272137615"/>
      </p:ext>
    </p:extLst>
  </p:cSld>
  <p:clrMapOvr>
    <a:masterClrMapping/>
  </p:clrMapOvr>
  <p:transition spd="slow" advTm="8531">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a:xfrm>
            <a:off x="158750" y="476250"/>
            <a:ext cx="8686800" cy="838200"/>
          </a:xfrm>
        </p:spPr>
        <p:txBody>
          <a:bodyPr/>
          <a:lstStyle/>
          <a:p>
            <a:pPr fontAlgn="auto">
              <a:spcAft>
                <a:spcPts val="0"/>
              </a:spcAft>
              <a:defRPr/>
            </a:pPr>
            <a:r>
              <a:rPr lang="en-US" sz="3200" b="1" smtClean="0"/>
              <a:t>Microsoft Excel</a:t>
            </a:r>
            <a:r>
              <a:rPr lang="ru-RU" sz="3200" b="1" smtClean="0"/>
              <a:t>. Кириш</a:t>
            </a:r>
            <a:r>
              <a:rPr lang="en-US" sz="3200" b="1" smtClean="0"/>
              <a:t>.</a:t>
            </a:r>
            <a:endParaRPr lang="ru-RU" sz="3200" b="1" smtClean="0"/>
          </a:p>
        </p:txBody>
      </p:sp>
      <p:sp>
        <p:nvSpPr>
          <p:cNvPr id="23555" name="Rectangle 3"/>
          <p:cNvSpPr>
            <a:spLocks noGrp="1" noChangeArrowheads="1"/>
          </p:cNvSpPr>
          <p:nvPr>
            <p:ph idx="1"/>
          </p:nvPr>
        </p:nvSpPr>
        <p:spPr/>
        <p:txBody>
          <a:bodyPr/>
          <a:lstStyle/>
          <a:p>
            <a:pPr>
              <a:lnSpc>
                <a:spcPct val="90000"/>
              </a:lnSpc>
            </a:pPr>
            <a:r>
              <a:rPr lang="en-US" sz="2400" smtClean="0"/>
              <a:t>WINDOWS</a:t>
            </a:r>
            <a:r>
              <a:rPr lang="ru-RU" sz="2400" smtClean="0"/>
              <a:t> нинг иловаларидан бири </a:t>
            </a:r>
            <a:r>
              <a:rPr lang="en-US" sz="2400" smtClean="0"/>
              <a:t>Excel</a:t>
            </a:r>
            <a:r>
              <a:rPr lang="ru-RU" sz="2400" smtClean="0"/>
              <a:t> электрон жадвал бошкача килиб айтганда </a:t>
            </a:r>
            <a:r>
              <a:rPr lang="ru-RU" sz="2400" u="sng" smtClean="0"/>
              <a:t>жадвал</a:t>
            </a:r>
            <a:r>
              <a:rPr lang="ru-RU" sz="2400" b="1" u="sng" smtClean="0"/>
              <a:t> процессори</a:t>
            </a:r>
            <a:r>
              <a:rPr lang="ru-RU" sz="2400" smtClean="0"/>
              <a:t> деб аталади. </a:t>
            </a:r>
          </a:p>
          <a:p>
            <a:pPr>
              <a:lnSpc>
                <a:spcPct val="90000"/>
              </a:lnSpc>
            </a:pPr>
            <a:r>
              <a:rPr lang="en-US" sz="2400" smtClean="0"/>
              <a:t>Excel</a:t>
            </a:r>
            <a:r>
              <a:rPr lang="ru-RU" sz="2400" smtClean="0"/>
              <a:t> жуда кенг сохаларда ишлатилади. Биринчи галда, бухгалтерлик ва инженерлик хисобларида, хисобот ва диаграммалар тузишда ва хоказо. </a:t>
            </a:r>
          </a:p>
          <a:p>
            <a:pPr>
              <a:lnSpc>
                <a:spcPct val="90000"/>
              </a:lnSpc>
            </a:pPr>
            <a:r>
              <a:rPr lang="en-US" sz="2400" smtClean="0"/>
              <a:t>Excel</a:t>
            </a:r>
            <a:r>
              <a:rPr lang="ru-RU" sz="2400" smtClean="0"/>
              <a:t> да куп хизмат (сервис) функциялари ишлайди. Бу маьлумотни текшириш, жадвал тузиш, расмлар чизиш, берилганлар билан ишлаш. </a:t>
            </a:r>
          </a:p>
          <a:p>
            <a:pPr>
              <a:lnSpc>
                <a:spcPct val="90000"/>
              </a:lnSpc>
            </a:pPr>
            <a:r>
              <a:rPr lang="ru-RU" sz="2400" smtClean="0"/>
              <a:t>Босмага эса ишчи китобни, варакни,  жуфт ёки ток варакларни чикариш мумкин.</a:t>
            </a:r>
          </a:p>
        </p:txBody>
      </p:sp>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pPr fontAlgn="auto">
              <a:spcAft>
                <a:spcPts val="0"/>
              </a:spcAft>
              <a:defRPr/>
            </a:pPr>
            <a:r>
              <a:rPr lang="en-US" sz="3200" b="1" smtClean="0"/>
              <a:t>Excel</a:t>
            </a:r>
            <a:r>
              <a:rPr lang="ru-RU" sz="3200" b="1" smtClean="0"/>
              <a:t> ни юклаш ва ундан чикиш.</a:t>
            </a:r>
          </a:p>
        </p:txBody>
      </p:sp>
      <p:sp>
        <p:nvSpPr>
          <p:cNvPr id="24579" name="Rectangle 3"/>
          <p:cNvSpPr>
            <a:spLocks noGrp="1" noChangeArrowheads="1"/>
          </p:cNvSpPr>
          <p:nvPr>
            <p:ph idx="1"/>
          </p:nvPr>
        </p:nvSpPr>
        <p:spPr/>
        <p:txBody>
          <a:bodyPr/>
          <a:lstStyle/>
          <a:p>
            <a:pPr>
              <a:lnSpc>
                <a:spcPct val="80000"/>
              </a:lnSpc>
            </a:pPr>
            <a:r>
              <a:rPr lang="ru-RU" sz="2800" smtClean="0"/>
              <a:t>	Бошка илова дастурларга ухшаш </a:t>
            </a:r>
            <a:r>
              <a:rPr lang="en-US" sz="2800" smtClean="0"/>
              <a:t>Excel</a:t>
            </a:r>
            <a:r>
              <a:rPr lang="ru-RU" sz="2800" smtClean="0"/>
              <a:t> илова дастурини куйидагича ишга тушириш мумкин:</a:t>
            </a:r>
          </a:p>
          <a:p>
            <a:pPr lvl="1">
              <a:lnSpc>
                <a:spcPct val="80000"/>
              </a:lnSpc>
            </a:pPr>
            <a:r>
              <a:rPr lang="ru-RU" sz="2400" smtClean="0"/>
              <a:t>1. Пуск -   Программы  -   </a:t>
            </a:r>
            <a:r>
              <a:rPr lang="en-US" sz="2400" smtClean="0"/>
              <a:t>Microsoft Excel</a:t>
            </a:r>
            <a:r>
              <a:rPr lang="ru-RU" sz="2400" smtClean="0"/>
              <a:t>;</a:t>
            </a:r>
          </a:p>
          <a:p>
            <a:pPr lvl="1">
              <a:lnSpc>
                <a:spcPct val="80000"/>
              </a:lnSpc>
            </a:pPr>
            <a:r>
              <a:rPr lang="ru-RU" sz="2400" smtClean="0"/>
              <a:t>2. Стол устидаги </a:t>
            </a:r>
            <a:r>
              <a:rPr lang="en-US" sz="2400" smtClean="0"/>
              <a:t>Excel</a:t>
            </a:r>
            <a:r>
              <a:rPr lang="ru-RU" sz="2400" smtClean="0"/>
              <a:t> га оид бирор хужжат ёрдамида;</a:t>
            </a:r>
          </a:p>
          <a:p>
            <a:pPr>
              <a:lnSpc>
                <a:spcPct val="80000"/>
              </a:lnSpc>
            </a:pPr>
            <a:endParaRPr lang="en-US" sz="2800" smtClean="0"/>
          </a:p>
          <a:p>
            <a:pPr>
              <a:lnSpc>
                <a:spcPct val="80000"/>
              </a:lnSpc>
            </a:pPr>
            <a:r>
              <a:rPr lang="en-US" sz="2800" smtClean="0"/>
              <a:t>Microsoft Excel</a:t>
            </a:r>
            <a:r>
              <a:rPr lang="ru-RU" sz="2800" smtClean="0"/>
              <a:t> доирасидан чикиш учун бош тавсияноманинг Файл булимидан Выход буйру\ини танлаймиз ёки </a:t>
            </a:r>
            <a:r>
              <a:rPr lang="en-US" sz="2800" smtClean="0"/>
              <a:t>Excel</a:t>
            </a:r>
            <a:r>
              <a:rPr lang="ru-RU" sz="2800" smtClean="0"/>
              <a:t> дарчасининг унг- юкори бурчагидаги “Х” белгили тугмага босамиз.</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2"/>
          <p:cNvSpPr>
            <a:spLocks noGrp="1" noChangeArrowheads="1"/>
          </p:cNvSpPr>
          <p:nvPr>
            <p:ph type="title"/>
          </p:nvPr>
        </p:nvSpPr>
        <p:spPr>
          <a:xfrm>
            <a:off x="457200" y="274638"/>
            <a:ext cx="8229600" cy="633412"/>
          </a:xfrm>
        </p:spPr>
        <p:txBody>
          <a:bodyPr/>
          <a:lstStyle/>
          <a:p>
            <a:pPr fontAlgn="auto">
              <a:spcAft>
                <a:spcPts val="0"/>
              </a:spcAft>
              <a:defRPr/>
            </a:pPr>
            <a:r>
              <a:rPr lang="en-US" sz="3200" b="1" smtClean="0"/>
              <a:t>Excel</a:t>
            </a:r>
            <a:r>
              <a:rPr lang="ru-RU" sz="3200" b="1" smtClean="0"/>
              <a:t> дастури дарчаси.</a:t>
            </a:r>
            <a:r>
              <a:rPr lang="ru-RU" sz="3200" smtClean="0"/>
              <a:t> </a:t>
            </a:r>
          </a:p>
        </p:txBody>
      </p:sp>
      <p:sp>
        <p:nvSpPr>
          <p:cNvPr id="25603" name="Rectangle 3"/>
          <p:cNvSpPr>
            <a:spLocks noGrp="1" noChangeArrowheads="1"/>
          </p:cNvSpPr>
          <p:nvPr>
            <p:ph idx="1"/>
          </p:nvPr>
        </p:nvSpPr>
        <p:spPr>
          <a:xfrm>
            <a:off x="457200" y="981075"/>
            <a:ext cx="8229600" cy="5472113"/>
          </a:xfrm>
        </p:spPr>
        <p:txBody>
          <a:bodyPr/>
          <a:lstStyle/>
          <a:p>
            <a:pPr>
              <a:lnSpc>
                <a:spcPct val="90000"/>
              </a:lnSpc>
            </a:pPr>
            <a:endParaRPr lang="ru-RU" sz="1800" smtClean="0"/>
          </a:p>
          <a:p>
            <a:pPr>
              <a:lnSpc>
                <a:spcPct val="90000"/>
              </a:lnSpc>
            </a:pPr>
            <a:endParaRPr lang="ru-RU" sz="1800" smtClean="0"/>
          </a:p>
          <a:p>
            <a:pPr>
              <a:lnSpc>
                <a:spcPct val="90000"/>
              </a:lnSpc>
            </a:pPr>
            <a:endParaRPr lang="ru-RU" sz="1800" smtClean="0"/>
          </a:p>
          <a:p>
            <a:pPr>
              <a:lnSpc>
                <a:spcPct val="90000"/>
              </a:lnSpc>
            </a:pPr>
            <a:endParaRPr lang="ru-RU" sz="1800" smtClean="0"/>
          </a:p>
          <a:p>
            <a:pPr>
              <a:lnSpc>
                <a:spcPct val="90000"/>
              </a:lnSpc>
            </a:pPr>
            <a:endParaRPr lang="ru-RU" sz="1800" smtClean="0"/>
          </a:p>
          <a:p>
            <a:pPr>
              <a:lnSpc>
                <a:spcPct val="90000"/>
              </a:lnSpc>
            </a:pPr>
            <a:endParaRPr lang="ru-RU" sz="1800" smtClean="0"/>
          </a:p>
          <a:p>
            <a:pPr>
              <a:lnSpc>
                <a:spcPct val="90000"/>
              </a:lnSpc>
            </a:pPr>
            <a:endParaRPr lang="ru-RU" sz="1800" smtClean="0"/>
          </a:p>
          <a:p>
            <a:pPr>
              <a:lnSpc>
                <a:spcPct val="90000"/>
              </a:lnSpc>
            </a:pPr>
            <a:endParaRPr lang="ru-RU" sz="1800" smtClean="0"/>
          </a:p>
          <a:p>
            <a:pPr>
              <a:lnSpc>
                <a:spcPct val="90000"/>
              </a:lnSpc>
            </a:pPr>
            <a:endParaRPr lang="ru-RU" sz="1800" smtClean="0"/>
          </a:p>
          <a:p>
            <a:pPr>
              <a:lnSpc>
                <a:spcPct val="90000"/>
              </a:lnSpc>
            </a:pPr>
            <a:endParaRPr lang="ru-RU" sz="1800" smtClean="0"/>
          </a:p>
          <a:p>
            <a:pPr>
              <a:lnSpc>
                <a:spcPct val="90000"/>
              </a:lnSpc>
            </a:pPr>
            <a:endParaRPr lang="ru-RU" sz="1800" smtClean="0"/>
          </a:p>
          <a:p>
            <a:pPr>
              <a:lnSpc>
                <a:spcPct val="90000"/>
              </a:lnSpc>
            </a:pPr>
            <a:endParaRPr lang="ru-RU" sz="1800" smtClean="0"/>
          </a:p>
          <a:p>
            <a:pPr>
              <a:lnSpc>
                <a:spcPct val="90000"/>
              </a:lnSpc>
            </a:pPr>
            <a:endParaRPr lang="ru-RU" sz="1800" smtClean="0"/>
          </a:p>
          <a:p>
            <a:pPr>
              <a:lnSpc>
                <a:spcPct val="90000"/>
              </a:lnSpc>
            </a:pPr>
            <a:r>
              <a:rPr lang="ru-RU" sz="1800" smtClean="0"/>
              <a:t>Дарчанинг бошида илованинг ва тахрирланувчи хужжатнинг номи</a:t>
            </a:r>
          </a:p>
          <a:p>
            <a:pPr>
              <a:lnSpc>
                <a:spcPct val="90000"/>
              </a:lnSpc>
            </a:pPr>
            <a:r>
              <a:rPr lang="ru-RU" sz="1800" smtClean="0"/>
              <a:t>Кейинги сатрларда мос равишда илова дастурнинг бош тавсиянома катори хамда иш куроллари ва формула каторлари жойлашган. </a:t>
            </a:r>
          </a:p>
          <a:p>
            <a:pPr>
              <a:lnSpc>
                <a:spcPct val="90000"/>
              </a:lnSpc>
            </a:pPr>
            <a:r>
              <a:rPr lang="ru-RU" sz="1800" smtClean="0"/>
              <a:t>Бу сатрлардан кейин иккиламчи дарча – хужжат дарчаси (</a:t>
            </a:r>
            <a:r>
              <a:rPr lang="en-US" sz="1800" b="1" smtClean="0"/>
              <a:t>Excel </a:t>
            </a:r>
            <a:r>
              <a:rPr lang="ru-RU" sz="1800" smtClean="0"/>
              <a:t>да ишчи варак деб аталади) жойлашган. </a:t>
            </a:r>
          </a:p>
        </p:txBody>
      </p:sp>
      <p:pic>
        <p:nvPicPr>
          <p:cNvPr id="2" name="Рисунок 1"/>
          <p:cNvPicPr>
            <a:picLocks noChangeAspect="1"/>
          </p:cNvPicPr>
          <p:nvPr/>
        </p:nvPicPr>
        <p:blipFill>
          <a:blip r:embed="rId2"/>
          <a:stretch>
            <a:fillRect/>
          </a:stretch>
        </p:blipFill>
        <p:spPr>
          <a:xfrm>
            <a:off x="457200" y="981075"/>
            <a:ext cx="6918210" cy="3888000"/>
          </a:xfrm>
          <a:prstGeom prst="rect">
            <a:avLst/>
          </a:prstGeom>
        </p:spPr>
      </p:pic>
    </p:spTree>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xfrm>
            <a:off x="457200" y="274638"/>
            <a:ext cx="8229600" cy="706437"/>
          </a:xfrm>
        </p:spPr>
        <p:txBody>
          <a:bodyPr/>
          <a:lstStyle/>
          <a:p>
            <a:pPr fontAlgn="auto">
              <a:spcAft>
                <a:spcPts val="0"/>
              </a:spcAft>
              <a:defRPr/>
            </a:pPr>
            <a:r>
              <a:rPr lang="ru-RU" sz="3200" b="1" smtClean="0"/>
              <a:t>Бош тавсиянома катори.</a:t>
            </a:r>
          </a:p>
        </p:txBody>
      </p:sp>
      <p:sp>
        <p:nvSpPr>
          <p:cNvPr id="26627" name="Rectangle 3"/>
          <p:cNvSpPr>
            <a:spLocks noGrp="1" noChangeArrowheads="1"/>
          </p:cNvSpPr>
          <p:nvPr>
            <p:ph idx="1"/>
          </p:nvPr>
        </p:nvSpPr>
        <p:spPr>
          <a:xfrm>
            <a:off x="1476375" y="1268413"/>
            <a:ext cx="7210425" cy="5256212"/>
          </a:xfrm>
        </p:spPr>
        <p:txBody>
          <a:bodyPr/>
          <a:lstStyle/>
          <a:p>
            <a:pPr>
              <a:lnSpc>
                <a:spcPct val="80000"/>
              </a:lnSpc>
            </a:pPr>
            <a:r>
              <a:rPr lang="ru-RU" sz="1800" smtClean="0"/>
              <a:t>-хамма операциялар, файллар билан боглик, чоп этиш ва сахифалаш формати.</a:t>
            </a:r>
          </a:p>
          <a:p>
            <a:pPr>
              <a:lnSpc>
                <a:spcPct val="80000"/>
              </a:lnSpc>
            </a:pPr>
            <a:r>
              <a:rPr lang="ru-RU" sz="1800" smtClean="0"/>
              <a:t>-хамма операциялар буфер алмашуви билан кидирув ва каторни алмаштириш, хамда йук килиш ва охирги операциялари такрорлаш.</a:t>
            </a:r>
          </a:p>
          <a:p>
            <a:pPr>
              <a:lnSpc>
                <a:spcPct val="80000"/>
              </a:lnSpc>
            </a:pPr>
            <a:r>
              <a:rPr lang="ru-RU" sz="1800" smtClean="0"/>
              <a:t>-хужжатнинг куриб чикиш вариантини ташкил этади ва колонтитулни бериш.</a:t>
            </a:r>
          </a:p>
          <a:p>
            <a:pPr>
              <a:lnSpc>
                <a:spcPct val="80000"/>
              </a:lnSpc>
            </a:pPr>
            <a:r>
              <a:rPr lang="ru-RU" sz="1800" smtClean="0"/>
              <a:t>-хамма операциялар кушиш билан боглик.</a:t>
            </a:r>
          </a:p>
          <a:p>
            <a:pPr>
              <a:lnSpc>
                <a:spcPct val="80000"/>
              </a:lnSpc>
            </a:pPr>
            <a:r>
              <a:rPr lang="ru-RU" sz="1800" smtClean="0"/>
              <a:t>-хамма форматлашга боглик нарсалар: абзацнинг куринишини, шрифт ва хоказо.</a:t>
            </a:r>
          </a:p>
          <a:p>
            <a:pPr>
              <a:lnSpc>
                <a:spcPct val="80000"/>
              </a:lnSpc>
            </a:pPr>
            <a:r>
              <a:rPr lang="ru-RU" sz="1800" smtClean="0"/>
              <a:t>-хар хил кушимча функциялар: ёзилганларнинг орфографик хатолари, </a:t>
            </a:r>
            <a:r>
              <a:rPr lang="en-US" sz="1800" smtClean="0"/>
              <a:t>Excel</a:t>
            </a:r>
            <a:r>
              <a:rPr lang="ru-RU" sz="1800" smtClean="0"/>
              <a:t> нинг настройкаси</a:t>
            </a:r>
          </a:p>
          <a:p>
            <a:pPr>
              <a:lnSpc>
                <a:spcPct val="80000"/>
              </a:lnSpc>
            </a:pPr>
            <a:r>
              <a:rPr lang="ru-RU" sz="1800" smtClean="0"/>
              <a:t>-хамма операциялар берилганлар билан боглик.</a:t>
            </a:r>
          </a:p>
          <a:p>
            <a:pPr>
              <a:lnSpc>
                <a:spcPct val="80000"/>
              </a:lnSpc>
            </a:pPr>
            <a:r>
              <a:rPr lang="ru-RU" sz="1800" smtClean="0"/>
              <a:t>-хамма операциялар иккинчи даражали </a:t>
            </a:r>
            <a:r>
              <a:rPr lang="en-US" sz="1800" smtClean="0"/>
              <a:t>Excel</a:t>
            </a:r>
            <a:r>
              <a:rPr lang="ru-RU" sz="1800" smtClean="0"/>
              <a:t> дарчалари билан бо\лик, хамда бир неча хужжатлар билан бирданига ишлаш.</a:t>
            </a:r>
          </a:p>
          <a:p>
            <a:pPr>
              <a:lnSpc>
                <a:spcPct val="80000"/>
              </a:lnSpc>
            </a:pPr>
            <a:r>
              <a:rPr lang="ru-RU" sz="1800" smtClean="0"/>
              <a:t>- ёрдамга тегишли булган хамма нарса </a:t>
            </a:r>
          </a:p>
        </p:txBody>
      </p:sp>
      <p:pic>
        <p:nvPicPr>
          <p:cNvPr id="26628"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549275"/>
            <a:ext cx="1333500" cy="561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xfrm>
            <a:off x="457200" y="274638"/>
            <a:ext cx="8229600" cy="706437"/>
          </a:xfrm>
        </p:spPr>
        <p:txBody>
          <a:bodyPr/>
          <a:lstStyle/>
          <a:p>
            <a:pPr fontAlgn="auto">
              <a:spcAft>
                <a:spcPts val="0"/>
              </a:spcAft>
              <a:defRPr/>
            </a:pPr>
            <a:r>
              <a:rPr lang="ru-RU" sz="3200" b="1" smtClean="0"/>
              <a:t>Ускуналар панеллари</a:t>
            </a:r>
          </a:p>
        </p:txBody>
      </p:sp>
      <p:sp>
        <p:nvSpPr>
          <p:cNvPr id="139267" name="Rectangle 3"/>
          <p:cNvSpPr>
            <a:spLocks noGrp="1" noChangeArrowheads="1"/>
          </p:cNvSpPr>
          <p:nvPr>
            <p:ph idx="1"/>
          </p:nvPr>
        </p:nvSpPr>
        <p:spPr/>
        <p:txBody>
          <a:bodyPr/>
          <a:lstStyle/>
          <a:p>
            <a:r>
              <a:rPr lang="ru-RU" sz="2000" b="1" smtClean="0"/>
              <a:t>Стандарт</a:t>
            </a:r>
            <a:r>
              <a:rPr lang="ru-RU" sz="2000" smtClean="0"/>
              <a:t> ускуналар панели.</a:t>
            </a:r>
          </a:p>
          <a:p>
            <a:endParaRPr lang="ru-RU" sz="2000" smtClean="0"/>
          </a:p>
          <a:p>
            <a:endParaRPr lang="ru-RU" sz="2000" smtClean="0"/>
          </a:p>
          <a:p>
            <a:r>
              <a:rPr lang="ru-RU" sz="2000" b="1" smtClean="0"/>
              <a:t>Форматлаш</a:t>
            </a:r>
            <a:r>
              <a:rPr lang="ru-RU" sz="2000" smtClean="0"/>
              <a:t> ускуналар панели.</a:t>
            </a:r>
          </a:p>
          <a:p>
            <a:endParaRPr lang="ru-RU" sz="2000" smtClean="0"/>
          </a:p>
          <a:p>
            <a:endParaRPr lang="ru-RU" sz="2000" smtClean="0"/>
          </a:p>
          <a:p>
            <a:r>
              <a:rPr lang="ru-RU" sz="2000" b="1" smtClean="0"/>
              <a:t>Чизиш</a:t>
            </a:r>
            <a:r>
              <a:rPr lang="ru-RU" sz="2000" smtClean="0"/>
              <a:t> ва тасвирлар билан ишлаш (</a:t>
            </a:r>
            <a:r>
              <a:rPr lang="ru-RU" sz="2000" b="1" smtClean="0"/>
              <a:t>Рисование</a:t>
            </a:r>
            <a:r>
              <a:rPr lang="ru-RU" sz="2000" smtClean="0"/>
              <a:t>) ускуналар панели.</a:t>
            </a:r>
          </a:p>
        </p:txBody>
      </p:sp>
      <p:pic>
        <p:nvPicPr>
          <p:cNvPr id="1392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989138"/>
            <a:ext cx="8291513"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926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3068638"/>
            <a:ext cx="8207375"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927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4437063"/>
            <a:ext cx="8135938"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39266"/>
                                        </p:tgtEl>
                                        <p:attrNameLst>
                                          <p:attrName>style.visibility</p:attrName>
                                        </p:attrNameLst>
                                      </p:cBhvr>
                                      <p:to>
                                        <p:strVal val="visible"/>
                                      </p:to>
                                    </p:set>
                                    <p:animEffect transition="in" filter="fade">
                                      <p:cBhvr>
                                        <p:cTn id="7" dur="1000"/>
                                        <p:tgtEl>
                                          <p:spTgt spid="139266"/>
                                        </p:tgtEl>
                                      </p:cBhvr>
                                    </p:animEffect>
                                    <p:anim calcmode="lin" valueType="num">
                                      <p:cBhvr>
                                        <p:cTn id="8" dur="1000" fill="hold"/>
                                        <p:tgtEl>
                                          <p:spTgt spid="139266"/>
                                        </p:tgtEl>
                                        <p:attrNameLst>
                                          <p:attrName>ppt_x</p:attrName>
                                        </p:attrNameLst>
                                      </p:cBhvr>
                                      <p:tavLst>
                                        <p:tav tm="0">
                                          <p:val>
                                            <p:strVal val="#ppt_x"/>
                                          </p:val>
                                        </p:tav>
                                        <p:tav tm="100000">
                                          <p:val>
                                            <p:strVal val="#ppt_x"/>
                                          </p:val>
                                        </p:tav>
                                      </p:tavLst>
                                    </p:anim>
                                    <p:anim calcmode="lin" valueType="num">
                                      <p:cBhvr>
                                        <p:cTn id="9" dur="1000" fill="hold"/>
                                        <p:tgtEl>
                                          <p:spTgt spid="13926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nodeType="afterEffect">
                                  <p:stCondLst>
                                    <p:cond delay="0"/>
                                  </p:stCondLst>
                                  <p:childTnLst>
                                    <p:set>
                                      <p:cBhvr>
                                        <p:cTn id="12" dur="1" fill="hold">
                                          <p:stCondLst>
                                            <p:cond delay="0"/>
                                          </p:stCondLst>
                                        </p:cTn>
                                        <p:tgtEl>
                                          <p:spTgt spid="139268"/>
                                        </p:tgtEl>
                                        <p:attrNameLst>
                                          <p:attrName>style.visibility</p:attrName>
                                        </p:attrNameLst>
                                      </p:cBhvr>
                                      <p:to>
                                        <p:strVal val="visible"/>
                                      </p:to>
                                    </p:set>
                                    <p:animEffect transition="in" filter="fade">
                                      <p:cBhvr>
                                        <p:cTn id="13" dur="1000"/>
                                        <p:tgtEl>
                                          <p:spTgt spid="139268"/>
                                        </p:tgtEl>
                                      </p:cBhvr>
                                    </p:animEffect>
                                    <p:anim calcmode="lin" valueType="num">
                                      <p:cBhvr>
                                        <p:cTn id="14" dur="1000" fill="hold"/>
                                        <p:tgtEl>
                                          <p:spTgt spid="139268"/>
                                        </p:tgtEl>
                                        <p:attrNameLst>
                                          <p:attrName>ppt_x</p:attrName>
                                        </p:attrNameLst>
                                      </p:cBhvr>
                                      <p:tavLst>
                                        <p:tav tm="0">
                                          <p:val>
                                            <p:strVal val="#ppt_x"/>
                                          </p:val>
                                        </p:tav>
                                        <p:tav tm="100000">
                                          <p:val>
                                            <p:strVal val="#ppt_x"/>
                                          </p:val>
                                        </p:tav>
                                      </p:tavLst>
                                    </p:anim>
                                    <p:anim calcmode="lin" valueType="num">
                                      <p:cBhvr>
                                        <p:cTn id="15" dur="1000" fill="hold"/>
                                        <p:tgtEl>
                                          <p:spTgt spid="139268"/>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2000"/>
                            </p:stCondLst>
                            <p:childTnLst>
                              <p:par>
                                <p:cTn id="17" presetID="42" presetClass="entr" presetSubtype="0" fill="hold" nodeType="afterEffect">
                                  <p:stCondLst>
                                    <p:cond delay="0"/>
                                  </p:stCondLst>
                                  <p:childTnLst>
                                    <p:set>
                                      <p:cBhvr>
                                        <p:cTn id="18" dur="1" fill="hold">
                                          <p:stCondLst>
                                            <p:cond delay="0"/>
                                          </p:stCondLst>
                                        </p:cTn>
                                        <p:tgtEl>
                                          <p:spTgt spid="139269"/>
                                        </p:tgtEl>
                                        <p:attrNameLst>
                                          <p:attrName>style.visibility</p:attrName>
                                        </p:attrNameLst>
                                      </p:cBhvr>
                                      <p:to>
                                        <p:strVal val="visible"/>
                                      </p:to>
                                    </p:set>
                                    <p:animEffect transition="in" filter="fade">
                                      <p:cBhvr>
                                        <p:cTn id="19" dur="1000"/>
                                        <p:tgtEl>
                                          <p:spTgt spid="139269"/>
                                        </p:tgtEl>
                                      </p:cBhvr>
                                    </p:animEffect>
                                    <p:anim calcmode="lin" valueType="num">
                                      <p:cBhvr>
                                        <p:cTn id="20" dur="1000" fill="hold"/>
                                        <p:tgtEl>
                                          <p:spTgt spid="139269"/>
                                        </p:tgtEl>
                                        <p:attrNameLst>
                                          <p:attrName>ppt_x</p:attrName>
                                        </p:attrNameLst>
                                      </p:cBhvr>
                                      <p:tavLst>
                                        <p:tav tm="0">
                                          <p:val>
                                            <p:strVal val="#ppt_x"/>
                                          </p:val>
                                        </p:tav>
                                        <p:tav tm="100000">
                                          <p:val>
                                            <p:strVal val="#ppt_x"/>
                                          </p:val>
                                        </p:tav>
                                      </p:tavLst>
                                    </p:anim>
                                    <p:anim calcmode="lin" valueType="num">
                                      <p:cBhvr>
                                        <p:cTn id="21" dur="1000" fill="hold"/>
                                        <p:tgtEl>
                                          <p:spTgt spid="139269"/>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9270"/>
                                        </p:tgtEl>
                                        <p:attrNameLst>
                                          <p:attrName>style.visibility</p:attrName>
                                        </p:attrNameLst>
                                      </p:cBhvr>
                                      <p:to>
                                        <p:strVal val="visible"/>
                                      </p:to>
                                    </p:set>
                                    <p:animEffect transition="in" filter="fade">
                                      <p:cBhvr>
                                        <p:cTn id="25" dur="1000"/>
                                        <p:tgtEl>
                                          <p:spTgt spid="139270"/>
                                        </p:tgtEl>
                                      </p:cBhvr>
                                    </p:animEffect>
                                    <p:anim calcmode="lin" valueType="num">
                                      <p:cBhvr>
                                        <p:cTn id="26" dur="1000" fill="hold"/>
                                        <p:tgtEl>
                                          <p:spTgt spid="139270"/>
                                        </p:tgtEl>
                                        <p:attrNameLst>
                                          <p:attrName>ppt_x</p:attrName>
                                        </p:attrNameLst>
                                      </p:cBhvr>
                                      <p:tavLst>
                                        <p:tav tm="0">
                                          <p:val>
                                            <p:strVal val="#ppt_x"/>
                                          </p:val>
                                        </p:tav>
                                        <p:tav tm="100000">
                                          <p:val>
                                            <p:strVal val="#ppt_x"/>
                                          </p:val>
                                        </p:tav>
                                      </p:tavLst>
                                    </p:anim>
                                    <p:anim calcmode="lin" valueType="num">
                                      <p:cBhvr>
                                        <p:cTn id="27" dur="1000" fill="hold"/>
                                        <p:tgtEl>
                                          <p:spTgt spid="139270"/>
                                        </p:tgtEl>
                                        <p:attrNameLst>
                                          <p:attrName>ppt_y</p:attrName>
                                        </p:attrNameLst>
                                      </p:cBhvr>
                                      <p:tavLst>
                                        <p:tav tm="0">
                                          <p:val>
                                            <p:strVal val="#ppt_y+.1"/>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42" presetClass="entr" presetSubtype="0" fill="hold" nodeType="clickEffect">
                                  <p:stCondLst>
                                    <p:cond delay="0"/>
                                  </p:stCondLst>
                                  <p:childTnLst>
                                    <p:set>
                                      <p:cBhvr>
                                        <p:cTn id="31" dur="1" fill="hold">
                                          <p:stCondLst>
                                            <p:cond delay="0"/>
                                          </p:stCondLst>
                                        </p:cTn>
                                        <p:tgtEl>
                                          <p:spTgt spid="139267">
                                            <p:txEl>
                                              <p:pRg st="0" end="0"/>
                                            </p:txEl>
                                          </p:spTgt>
                                        </p:tgtEl>
                                        <p:attrNameLst>
                                          <p:attrName>style.visibility</p:attrName>
                                        </p:attrNameLst>
                                      </p:cBhvr>
                                      <p:to>
                                        <p:strVal val="visible"/>
                                      </p:to>
                                    </p:set>
                                    <p:animEffect transition="in" filter="fade">
                                      <p:cBhvr>
                                        <p:cTn id="32" dur="1000"/>
                                        <p:tgtEl>
                                          <p:spTgt spid="139267">
                                            <p:txEl>
                                              <p:pRg st="0" end="0"/>
                                            </p:txEl>
                                          </p:spTgt>
                                        </p:tgtEl>
                                      </p:cBhvr>
                                    </p:animEffect>
                                    <p:anim calcmode="lin" valueType="num">
                                      <p:cBhvr>
                                        <p:cTn id="33" dur="1000" fill="hold"/>
                                        <p:tgtEl>
                                          <p:spTgt spid="139267">
                                            <p:txEl>
                                              <p:pRg st="0" end="0"/>
                                            </p:txEl>
                                          </p:spTgt>
                                        </p:tgtEl>
                                        <p:attrNameLst>
                                          <p:attrName>ppt_x</p:attrName>
                                        </p:attrNameLst>
                                      </p:cBhvr>
                                      <p:tavLst>
                                        <p:tav tm="0">
                                          <p:val>
                                            <p:strVal val="#ppt_x"/>
                                          </p:val>
                                        </p:tav>
                                        <p:tav tm="100000">
                                          <p:val>
                                            <p:strVal val="#ppt_x"/>
                                          </p:val>
                                        </p:tav>
                                      </p:tavLst>
                                    </p:anim>
                                    <p:anim calcmode="lin" valueType="num">
                                      <p:cBhvr>
                                        <p:cTn id="34" dur="1000" fill="hold"/>
                                        <p:tgtEl>
                                          <p:spTgt spid="139267">
                                            <p:txEl>
                                              <p:pRg st="0" end="0"/>
                                            </p:txEl>
                                          </p:spTgt>
                                        </p:tgtEl>
                                        <p:attrNameLst>
                                          <p:attrName>ppt_y</p:attrName>
                                        </p:attrNameLst>
                                      </p:cBhvr>
                                      <p:tavLst>
                                        <p:tav tm="0">
                                          <p:val>
                                            <p:strVal val="#ppt_y+.1"/>
                                          </p:val>
                                        </p:tav>
                                        <p:tav tm="100000">
                                          <p:val>
                                            <p:strVal val="#ppt_y"/>
                                          </p:val>
                                        </p:tav>
                                      </p:tavLst>
                                    </p:anim>
                                  </p:childTnLst>
                                </p:cTn>
                              </p:par>
                            </p:childTnLst>
                          </p:cTn>
                        </p:par>
                        <p:par>
                          <p:cTn id="35" fill="hold" nodeType="afterGroup">
                            <p:stCondLst>
                              <p:cond delay="1000"/>
                            </p:stCondLst>
                            <p:childTnLst>
                              <p:par>
                                <p:cTn id="36" presetID="42" presetClass="entr" presetSubtype="0" fill="hold" nodeType="afterEffect">
                                  <p:stCondLst>
                                    <p:cond delay="0"/>
                                  </p:stCondLst>
                                  <p:childTnLst>
                                    <p:set>
                                      <p:cBhvr>
                                        <p:cTn id="37" dur="1" fill="hold">
                                          <p:stCondLst>
                                            <p:cond delay="0"/>
                                          </p:stCondLst>
                                        </p:cTn>
                                        <p:tgtEl>
                                          <p:spTgt spid="139267">
                                            <p:txEl>
                                              <p:pRg st="3" end="3"/>
                                            </p:txEl>
                                          </p:spTgt>
                                        </p:tgtEl>
                                        <p:attrNameLst>
                                          <p:attrName>style.visibility</p:attrName>
                                        </p:attrNameLst>
                                      </p:cBhvr>
                                      <p:to>
                                        <p:strVal val="visible"/>
                                      </p:to>
                                    </p:set>
                                    <p:animEffect transition="in" filter="fade">
                                      <p:cBhvr>
                                        <p:cTn id="38" dur="2000"/>
                                        <p:tgtEl>
                                          <p:spTgt spid="139267">
                                            <p:txEl>
                                              <p:pRg st="3" end="3"/>
                                            </p:txEl>
                                          </p:spTgt>
                                        </p:tgtEl>
                                      </p:cBhvr>
                                    </p:animEffect>
                                    <p:anim calcmode="lin" valueType="num">
                                      <p:cBhvr>
                                        <p:cTn id="39" dur="2000" fill="hold"/>
                                        <p:tgtEl>
                                          <p:spTgt spid="139267">
                                            <p:txEl>
                                              <p:pRg st="3" end="3"/>
                                            </p:txEl>
                                          </p:spTgt>
                                        </p:tgtEl>
                                        <p:attrNameLst>
                                          <p:attrName>ppt_x</p:attrName>
                                        </p:attrNameLst>
                                      </p:cBhvr>
                                      <p:tavLst>
                                        <p:tav tm="0">
                                          <p:val>
                                            <p:strVal val="#ppt_x"/>
                                          </p:val>
                                        </p:tav>
                                        <p:tav tm="100000">
                                          <p:val>
                                            <p:strVal val="#ppt_x"/>
                                          </p:val>
                                        </p:tav>
                                      </p:tavLst>
                                    </p:anim>
                                    <p:anim calcmode="lin" valueType="num">
                                      <p:cBhvr>
                                        <p:cTn id="40" dur="2000" fill="hold"/>
                                        <p:tgtEl>
                                          <p:spTgt spid="139267">
                                            <p:txEl>
                                              <p:pRg st="3" end="3"/>
                                            </p:txEl>
                                          </p:spTgt>
                                        </p:tgtEl>
                                        <p:attrNameLst>
                                          <p:attrName>ppt_y</p:attrName>
                                        </p:attrNameLst>
                                      </p:cBhvr>
                                      <p:tavLst>
                                        <p:tav tm="0">
                                          <p:val>
                                            <p:strVal val="#ppt_y+.1"/>
                                          </p:val>
                                        </p:tav>
                                        <p:tav tm="100000">
                                          <p:val>
                                            <p:strVal val="#ppt_y"/>
                                          </p:val>
                                        </p:tav>
                                      </p:tavLst>
                                    </p:anim>
                                  </p:childTnLst>
                                </p:cTn>
                              </p:par>
                            </p:childTnLst>
                          </p:cTn>
                        </p:par>
                        <p:par>
                          <p:cTn id="41" fill="hold" nodeType="afterGroup">
                            <p:stCondLst>
                              <p:cond delay="3000"/>
                            </p:stCondLst>
                            <p:childTnLst>
                              <p:par>
                                <p:cTn id="42" presetID="42" presetClass="entr" presetSubtype="0" fill="hold" nodeType="afterEffect">
                                  <p:stCondLst>
                                    <p:cond delay="0"/>
                                  </p:stCondLst>
                                  <p:childTnLst>
                                    <p:set>
                                      <p:cBhvr>
                                        <p:cTn id="43" dur="1" fill="hold">
                                          <p:stCondLst>
                                            <p:cond delay="0"/>
                                          </p:stCondLst>
                                        </p:cTn>
                                        <p:tgtEl>
                                          <p:spTgt spid="139267">
                                            <p:txEl>
                                              <p:pRg st="6" end="6"/>
                                            </p:txEl>
                                          </p:spTgt>
                                        </p:tgtEl>
                                        <p:attrNameLst>
                                          <p:attrName>style.visibility</p:attrName>
                                        </p:attrNameLst>
                                      </p:cBhvr>
                                      <p:to>
                                        <p:strVal val="visible"/>
                                      </p:to>
                                    </p:set>
                                    <p:animEffect transition="in" filter="fade">
                                      <p:cBhvr>
                                        <p:cTn id="44" dur="2000"/>
                                        <p:tgtEl>
                                          <p:spTgt spid="139267">
                                            <p:txEl>
                                              <p:pRg st="6" end="6"/>
                                            </p:txEl>
                                          </p:spTgt>
                                        </p:tgtEl>
                                      </p:cBhvr>
                                    </p:animEffect>
                                    <p:anim calcmode="lin" valueType="num">
                                      <p:cBhvr>
                                        <p:cTn id="45" dur="2000" fill="hold"/>
                                        <p:tgtEl>
                                          <p:spTgt spid="139267">
                                            <p:txEl>
                                              <p:pRg st="6" end="6"/>
                                            </p:txEl>
                                          </p:spTgt>
                                        </p:tgtEl>
                                        <p:attrNameLst>
                                          <p:attrName>ppt_x</p:attrName>
                                        </p:attrNameLst>
                                      </p:cBhvr>
                                      <p:tavLst>
                                        <p:tav tm="0">
                                          <p:val>
                                            <p:strVal val="#ppt_x"/>
                                          </p:val>
                                        </p:tav>
                                        <p:tav tm="100000">
                                          <p:val>
                                            <p:strVal val="#ppt_x"/>
                                          </p:val>
                                        </p:tav>
                                      </p:tavLst>
                                    </p:anim>
                                    <p:anim calcmode="lin" valueType="num">
                                      <p:cBhvr>
                                        <p:cTn id="46" dur="2000" fill="hold"/>
                                        <p:tgtEl>
                                          <p:spTgt spid="139267">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468313" y="260350"/>
            <a:ext cx="8229600" cy="1143000"/>
          </a:xfrm>
        </p:spPr>
        <p:txBody>
          <a:bodyPr/>
          <a:lstStyle/>
          <a:p>
            <a:pPr fontAlgn="auto">
              <a:spcAft>
                <a:spcPts val="0"/>
              </a:spcAft>
              <a:defRPr/>
            </a:pPr>
            <a:r>
              <a:rPr lang="ru-RU" sz="3200" b="1" smtClean="0"/>
              <a:t>Хужжатнинг тузилиши.</a:t>
            </a:r>
          </a:p>
        </p:txBody>
      </p:sp>
      <p:sp>
        <p:nvSpPr>
          <p:cNvPr id="28675" name="Rectangle 3"/>
          <p:cNvSpPr>
            <a:spLocks noGrp="1" noChangeArrowheads="1"/>
          </p:cNvSpPr>
          <p:nvPr>
            <p:ph idx="1"/>
          </p:nvPr>
        </p:nvSpPr>
        <p:spPr/>
        <p:txBody>
          <a:bodyPr/>
          <a:lstStyle/>
          <a:p>
            <a:pPr>
              <a:lnSpc>
                <a:spcPct val="80000"/>
              </a:lnSpc>
            </a:pPr>
            <a:r>
              <a:rPr lang="en-US" sz="1800" smtClean="0"/>
              <a:t>Excel </a:t>
            </a:r>
            <a:r>
              <a:rPr lang="ru-RU" sz="1800" smtClean="0"/>
              <a:t>хужжати</a:t>
            </a:r>
            <a:r>
              <a:rPr lang="en-US" sz="1800" smtClean="0"/>
              <a:t> (</a:t>
            </a:r>
            <a:r>
              <a:rPr lang="ru-RU" sz="1800" smtClean="0"/>
              <a:t>яъни ќайта ишланадиган объект</a:t>
            </a:r>
            <a:r>
              <a:rPr lang="en-US" sz="1800" smtClean="0"/>
              <a:t>) </a:t>
            </a:r>
            <a:r>
              <a:rPr lang="ru-RU" sz="1800" smtClean="0"/>
              <a:t>кенгайтмаси</a:t>
            </a:r>
            <a:r>
              <a:rPr lang="en-US" sz="1800" smtClean="0"/>
              <a:t> </a:t>
            </a:r>
            <a:r>
              <a:rPr lang="en-US" sz="1800" b="1" smtClean="0"/>
              <a:t>.xls</a:t>
            </a:r>
            <a:r>
              <a:rPr lang="en-US" sz="1800" smtClean="0"/>
              <a:t> </a:t>
            </a:r>
            <a:r>
              <a:rPr lang="ru-RU" sz="1800" smtClean="0"/>
              <a:t>белгиланади</a:t>
            </a:r>
            <a:r>
              <a:rPr lang="en-US" sz="1800" smtClean="0"/>
              <a:t>.</a:t>
            </a:r>
            <a:endParaRPr lang="ru-RU" sz="1800" smtClean="0"/>
          </a:p>
          <a:p>
            <a:pPr>
              <a:lnSpc>
                <a:spcPct val="80000"/>
              </a:lnSpc>
            </a:pPr>
            <a:r>
              <a:rPr lang="ru-RU" sz="1800" smtClean="0"/>
              <a:t>Ехсе</a:t>
            </a:r>
            <a:r>
              <a:rPr lang="en-US" sz="1800" smtClean="0"/>
              <a:t>l </a:t>
            </a:r>
            <a:r>
              <a:rPr lang="ru-RU" sz="1800" smtClean="0"/>
              <a:t>да яратилган хужжат (файл) иш китоби деб номланади.</a:t>
            </a:r>
          </a:p>
          <a:p>
            <a:pPr>
              <a:lnSpc>
                <a:spcPct val="80000"/>
              </a:lnSpc>
            </a:pPr>
            <a:r>
              <a:rPr lang="ru-RU" sz="1800" smtClean="0"/>
              <a:t>Яратилган иш китобида 3та варак (Лист) булади.</a:t>
            </a:r>
          </a:p>
          <a:p>
            <a:pPr>
              <a:lnSpc>
                <a:spcPct val="80000"/>
              </a:lnSpc>
            </a:pPr>
            <a:r>
              <a:rPr lang="ru-RU" sz="1800" smtClean="0"/>
              <a:t>Хар бир </a:t>
            </a:r>
            <a:r>
              <a:rPr lang="en-US" sz="1800" smtClean="0"/>
              <a:t>*</a:t>
            </a:r>
            <a:r>
              <a:rPr lang="ru-RU" sz="1800" b="1" smtClean="0"/>
              <a:t>.</a:t>
            </a:r>
            <a:r>
              <a:rPr lang="en-US" sz="1800" b="1" smtClean="0"/>
              <a:t>xls</a:t>
            </a:r>
            <a:r>
              <a:rPr lang="ru-RU" sz="1800" smtClean="0"/>
              <a:t> файлда 1 дан 255 тагача электрон жадвал жойлашиши мумкин, уларнинг хар бири иш вараги деб аталади. </a:t>
            </a:r>
          </a:p>
          <a:p>
            <a:pPr>
              <a:lnSpc>
                <a:spcPct val="80000"/>
              </a:lnSpc>
            </a:pPr>
            <a:r>
              <a:rPr lang="en-US" sz="1800" smtClean="0"/>
              <a:t>Excel</a:t>
            </a:r>
            <a:r>
              <a:rPr lang="ru-RU" sz="1800" smtClean="0"/>
              <a:t> жадвали 16384 сатр ва 256 устундан иборат. Сатрлар бутун сонлар ёрдамида номерланади. Устунлар эса лотин алифбоси харфлари билан белгиланади, яьни А, В, ..., </a:t>
            </a:r>
            <a:r>
              <a:rPr lang="en-US" sz="1800" smtClean="0"/>
              <a:t>Z</a:t>
            </a:r>
            <a:r>
              <a:rPr lang="ru-RU" sz="1800" smtClean="0"/>
              <a:t>, АА, АВ, ..., </a:t>
            </a:r>
            <a:r>
              <a:rPr lang="en-US" sz="1800" smtClean="0"/>
              <a:t>IV</a:t>
            </a:r>
            <a:r>
              <a:rPr lang="ru-RU" sz="1800" smtClean="0"/>
              <a:t>. </a:t>
            </a:r>
          </a:p>
          <a:p>
            <a:pPr>
              <a:lnSpc>
                <a:spcPct val="80000"/>
              </a:lnSpc>
            </a:pPr>
            <a:r>
              <a:rPr lang="ru-RU" sz="1800" smtClean="0"/>
              <a:t>Устун сатрларнинг кесишиш жойида жадвалнинг ячейкалари жойлашган бўлади. Ихтиёрий ячейкага бошлангич маълумотларни -сон, матн ёки ихтиёрий маълумотни хисоблаш формуласини киритиш мумкин. </a:t>
            </a:r>
          </a:p>
          <a:p>
            <a:pPr>
              <a:lnSpc>
                <a:spcPct val="80000"/>
              </a:lnSpc>
            </a:pPr>
            <a:r>
              <a:rPr lang="ru-RU" sz="1800" smtClean="0"/>
              <a:t>Электрон жадвалдаги аниќ бир ячейкани курсатиш учун адреслардан фойдаланиш зарур, яъни адреслар ўзаро кесишадиган устун белгиси ва сатр номерларидан иборат бўлади ва улар оркали аниќланади. Масалан: А1, А8, С24, АА2 ва хоказо. </a:t>
            </a:r>
          </a:p>
        </p:txBody>
      </p:sp>
    </p:spTree>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a:xfrm>
            <a:off x="250825" y="274638"/>
            <a:ext cx="8642350" cy="2074862"/>
          </a:xfrm>
        </p:spPr>
        <p:txBody>
          <a:bodyPr/>
          <a:lstStyle/>
          <a:p>
            <a:pPr fontAlgn="auto">
              <a:spcAft>
                <a:spcPts val="0"/>
              </a:spcAft>
              <a:defRPr/>
            </a:pPr>
            <a:r>
              <a:rPr lang="ru-RU" b="1" smtClean="0"/>
              <a:t>Маълумотлар билан ишлаш.</a:t>
            </a:r>
            <a:r>
              <a:rPr lang="ru-RU" smtClean="0"/>
              <a:t> </a:t>
            </a:r>
            <a:r>
              <a:rPr lang="ru-RU" sz="3200" b="1" smtClean="0"/>
              <a:t>Функциялар устаси. </a:t>
            </a:r>
            <a:r>
              <a:rPr lang="en-US" smtClean="0"/>
              <a:t/>
            </a:r>
            <a:br>
              <a:rPr lang="en-US" smtClean="0"/>
            </a:br>
            <a:r>
              <a:rPr lang="en-US" smtClean="0"/>
              <a:t> </a:t>
            </a:r>
            <a:r>
              <a:rPr lang="ru-RU" sz="3200" smtClean="0"/>
              <a:t>Режа:</a:t>
            </a:r>
          </a:p>
        </p:txBody>
      </p:sp>
      <p:sp>
        <p:nvSpPr>
          <p:cNvPr id="142339" name="Rectangle 3"/>
          <p:cNvSpPr>
            <a:spLocks noGrp="1" noChangeArrowheads="1"/>
          </p:cNvSpPr>
          <p:nvPr>
            <p:ph idx="1"/>
          </p:nvPr>
        </p:nvSpPr>
        <p:spPr>
          <a:xfrm>
            <a:off x="457200" y="2565400"/>
            <a:ext cx="8229600" cy="3560763"/>
          </a:xfrm>
        </p:spPr>
        <p:txBody>
          <a:bodyPr/>
          <a:lstStyle/>
          <a:p>
            <a:pPr marL="990600" lvl="1" indent="-533400"/>
            <a:r>
              <a:rPr lang="ru-RU" sz="2000" b="1" smtClean="0"/>
              <a:t>Катакчага маълумот киритиш ва уни тахрирлаш.</a:t>
            </a:r>
          </a:p>
          <a:p>
            <a:pPr marL="990600" lvl="1" indent="-533400"/>
            <a:r>
              <a:rPr lang="ru-RU" sz="2000" b="1" smtClean="0"/>
              <a:t>Катакчани форматлаш (бичимлаш).</a:t>
            </a:r>
          </a:p>
          <a:p>
            <a:pPr marL="990600" lvl="1" indent="-533400"/>
            <a:r>
              <a:rPr lang="ru-RU" sz="2000" b="1" smtClean="0"/>
              <a:t>Сатр, устун ва вараклар устида амаллар.</a:t>
            </a:r>
          </a:p>
          <a:p>
            <a:pPr marL="990600" lvl="1" indent="-533400"/>
            <a:r>
              <a:rPr lang="ru-RU" sz="2000" b="1" smtClean="0"/>
              <a:t>Функциялар устаси.</a:t>
            </a:r>
          </a:p>
          <a:p>
            <a:pPr marL="990600" lvl="1" indent="-533400"/>
            <a:r>
              <a:rPr lang="ru-RU" sz="2000" b="1" smtClean="0"/>
              <a:t>Мисол.</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2000"/>
                                  </p:stCondLst>
                                  <p:childTnLst>
                                    <p:set>
                                      <p:cBhvr>
                                        <p:cTn id="6" dur="1" fill="hold">
                                          <p:stCondLst>
                                            <p:cond delay="0"/>
                                          </p:stCondLst>
                                        </p:cTn>
                                        <p:tgtEl>
                                          <p:spTgt spid="142338"/>
                                        </p:tgtEl>
                                        <p:attrNameLst>
                                          <p:attrName>style.visibility</p:attrName>
                                        </p:attrNameLst>
                                      </p:cBhvr>
                                      <p:to>
                                        <p:strVal val="visible"/>
                                      </p:to>
                                    </p:set>
                                    <p:anim calcmode="lin" valueType="num">
                                      <p:cBhvr additive="base">
                                        <p:cTn id="7" dur="500" fill="hold"/>
                                        <p:tgtEl>
                                          <p:spTgt spid="142338"/>
                                        </p:tgtEl>
                                        <p:attrNameLst>
                                          <p:attrName>ppt_x</p:attrName>
                                        </p:attrNameLst>
                                      </p:cBhvr>
                                      <p:tavLst>
                                        <p:tav tm="0">
                                          <p:val>
                                            <p:strVal val="#ppt_x"/>
                                          </p:val>
                                        </p:tav>
                                        <p:tav tm="100000">
                                          <p:val>
                                            <p:strVal val="#ppt_x"/>
                                          </p:val>
                                        </p:tav>
                                      </p:tavLst>
                                    </p:anim>
                                    <p:anim calcmode="lin" valueType="num">
                                      <p:cBhvr additive="base">
                                        <p:cTn id="8" dur="500" fill="hold"/>
                                        <p:tgtEl>
                                          <p:spTgt spid="142338"/>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500"/>
                            </p:stCondLst>
                            <p:childTnLst>
                              <p:par>
                                <p:cTn id="10" presetID="2" presetClass="entr" presetSubtype="4" fill="hold" grpId="0" nodeType="afterEffect">
                                  <p:stCondLst>
                                    <p:cond delay="2000"/>
                                  </p:stCondLst>
                                  <p:childTnLst>
                                    <p:set>
                                      <p:cBhvr>
                                        <p:cTn id="11" dur="1" fill="hold">
                                          <p:stCondLst>
                                            <p:cond delay="0"/>
                                          </p:stCondLst>
                                        </p:cTn>
                                        <p:tgtEl>
                                          <p:spTgt spid="142339">
                                            <p:txEl>
                                              <p:pRg st="0" end="0"/>
                                            </p:txEl>
                                          </p:spTgt>
                                        </p:tgtEl>
                                        <p:attrNameLst>
                                          <p:attrName>style.visibility</p:attrName>
                                        </p:attrNameLst>
                                      </p:cBhvr>
                                      <p:to>
                                        <p:strVal val="visible"/>
                                      </p:to>
                                    </p:set>
                                    <p:anim calcmode="lin" valueType="num">
                                      <p:cBhvr additive="base">
                                        <p:cTn id="12" dur="500" fill="hold"/>
                                        <p:tgtEl>
                                          <p:spTgt spid="142339">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42339">
                                            <p:txEl>
                                              <p:pRg st="0" end="0"/>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0"/>
                            </p:stCondLst>
                            <p:childTnLst>
                              <p:par>
                                <p:cTn id="15" presetID="2" presetClass="entr" presetSubtype="4" fill="hold" grpId="0" nodeType="afterEffect">
                                  <p:stCondLst>
                                    <p:cond delay="2000"/>
                                  </p:stCondLst>
                                  <p:childTnLst>
                                    <p:set>
                                      <p:cBhvr>
                                        <p:cTn id="16" dur="1" fill="hold">
                                          <p:stCondLst>
                                            <p:cond delay="0"/>
                                          </p:stCondLst>
                                        </p:cTn>
                                        <p:tgtEl>
                                          <p:spTgt spid="142339">
                                            <p:txEl>
                                              <p:pRg st="1" end="1"/>
                                            </p:txEl>
                                          </p:spTgt>
                                        </p:tgtEl>
                                        <p:attrNameLst>
                                          <p:attrName>style.visibility</p:attrName>
                                        </p:attrNameLst>
                                      </p:cBhvr>
                                      <p:to>
                                        <p:strVal val="visible"/>
                                      </p:to>
                                    </p:set>
                                    <p:anim calcmode="lin" valueType="num">
                                      <p:cBhvr additive="base">
                                        <p:cTn id="17" dur="500" fill="hold"/>
                                        <p:tgtEl>
                                          <p:spTgt spid="142339">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42339">
                                            <p:txEl>
                                              <p:pRg st="1" end="1"/>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7500"/>
                            </p:stCondLst>
                            <p:childTnLst>
                              <p:par>
                                <p:cTn id="20" presetID="2" presetClass="entr" presetSubtype="4" fill="hold" grpId="0" nodeType="afterEffect">
                                  <p:stCondLst>
                                    <p:cond delay="2000"/>
                                  </p:stCondLst>
                                  <p:childTnLst>
                                    <p:set>
                                      <p:cBhvr>
                                        <p:cTn id="21" dur="1" fill="hold">
                                          <p:stCondLst>
                                            <p:cond delay="0"/>
                                          </p:stCondLst>
                                        </p:cTn>
                                        <p:tgtEl>
                                          <p:spTgt spid="142339">
                                            <p:txEl>
                                              <p:pRg st="2" end="2"/>
                                            </p:txEl>
                                          </p:spTgt>
                                        </p:tgtEl>
                                        <p:attrNameLst>
                                          <p:attrName>style.visibility</p:attrName>
                                        </p:attrNameLst>
                                      </p:cBhvr>
                                      <p:to>
                                        <p:strVal val="visible"/>
                                      </p:to>
                                    </p:set>
                                    <p:anim calcmode="lin" valueType="num">
                                      <p:cBhvr additive="base">
                                        <p:cTn id="22" dur="500" fill="hold"/>
                                        <p:tgtEl>
                                          <p:spTgt spid="142339">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42339">
                                            <p:txEl>
                                              <p:pRg st="2" end="2"/>
                                            </p:txEl>
                                          </p:spTgt>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10000"/>
                            </p:stCondLst>
                            <p:childTnLst>
                              <p:par>
                                <p:cTn id="25" presetID="2" presetClass="entr" presetSubtype="4" fill="hold" grpId="0" nodeType="afterEffect">
                                  <p:stCondLst>
                                    <p:cond delay="2000"/>
                                  </p:stCondLst>
                                  <p:childTnLst>
                                    <p:set>
                                      <p:cBhvr>
                                        <p:cTn id="26" dur="1" fill="hold">
                                          <p:stCondLst>
                                            <p:cond delay="0"/>
                                          </p:stCondLst>
                                        </p:cTn>
                                        <p:tgtEl>
                                          <p:spTgt spid="142339">
                                            <p:txEl>
                                              <p:pRg st="3" end="3"/>
                                            </p:txEl>
                                          </p:spTgt>
                                        </p:tgtEl>
                                        <p:attrNameLst>
                                          <p:attrName>style.visibility</p:attrName>
                                        </p:attrNameLst>
                                      </p:cBhvr>
                                      <p:to>
                                        <p:strVal val="visible"/>
                                      </p:to>
                                    </p:set>
                                    <p:anim calcmode="lin" valueType="num">
                                      <p:cBhvr additive="base">
                                        <p:cTn id="27" dur="500" fill="hold"/>
                                        <p:tgtEl>
                                          <p:spTgt spid="142339">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42339">
                                            <p:txEl>
                                              <p:pRg st="3" end="3"/>
                                            </p:txEl>
                                          </p:spTgt>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2500"/>
                            </p:stCondLst>
                            <p:childTnLst>
                              <p:par>
                                <p:cTn id="30" presetID="2" presetClass="entr" presetSubtype="4" fill="hold" grpId="0" nodeType="afterEffect">
                                  <p:stCondLst>
                                    <p:cond delay="2000"/>
                                  </p:stCondLst>
                                  <p:childTnLst>
                                    <p:set>
                                      <p:cBhvr>
                                        <p:cTn id="31" dur="1" fill="hold">
                                          <p:stCondLst>
                                            <p:cond delay="0"/>
                                          </p:stCondLst>
                                        </p:cTn>
                                        <p:tgtEl>
                                          <p:spTgt spid="142339">
                                            <p:txEl>
                                              <p:pRg st="4" end="4"/>
                                            </p:txEl>
                                          </p:spTgt>
                                        </p:tgtEl>
                                        <p:attrNameLst>
                                          <p:attrName>style.visibility</p:attrName>
                                        </p:attrNameLst>
                                      </p:cBhvr>
                                      <p:to>
                                        <p:strVal val="visible"/>
                                      </p:to>
                                    </p:set>
                                    <p:anim calcmode="lin" valueType="num">
                                      <p:cBhvr additive="base">
                                        <p:cTn id="32" dur="500" fill="hold"/>
                                        <p:tgtEl>
                                          <p:spTgt spid="142339">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4233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142338"/>
                                        </p:tgtEl>
                                        <p:attrNameLst>
                                          <p:attrName>style.visibility</p:attrName>
                                        </p:attrNameLst>
                                      </p:cBhvr>
                                      <p:to>
                                        <p:strVal val="visible"/>
                                      </p:to>
                                    </p:set>
                                    <p:anim calcmode="lin" valueType="num">
                                      <p:cBhvr additive="base">
                                        <p:cTn id="38" dur="1000" fill="hold"/>
                                        <p:tgtEl>
                                          <p:spTgt spid="142338"/>
                                        </p:tgtEl>
                                        <p:attrNameLst>
                                          <p:attrName>ppt_x</p:attrName>
                                        </p:attrNameLst>
                                      </p:cBhvr>
                                      <p:tavLst>
                                        <p:tav tm="0">
                                          <p:val>
                                            <p:strVal val="#ppt_x"/>
                                          </p:val>
                                        </p:tav>
                                        <p:tav tm="100000">
                                          <p:val>
                                            <p:strVal val="#ppt_x"/>
                                          </p:val>
                                        </p:tav>
                                      </p:tavLst>
                                    </p:anim>
                                    <p:anim calcmode="lin" valueType="num">
                                      <p:cBhvr additive="base">
                                        <p:cTn id="39" dur="1000" fill="hold"/>
                                        <p:tgtEl>
                                          <p:spTgt spid="142338"/>
                                        </p:tgtEl>
                                        <p:attrNameLst>
                                          <p:attrName>ppt_y</p:attrName>
                                        </p:attrNameLst>
                                      </p:cBhvr>
                                      <p:tavLst>
                                        <p:tav tm="0">
                                          <p:val>
                                            <p:strVal val="1+#ppt_h/2"/>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 presetClass="entr" presetSubtype="10" fill="hold" grpId="1" nodeType="clickEffect">
                                  <p:stCondLst>
                                    <p:cond delay="0"/>
                                  </p:stCondLst>
                                  <p:childTnLst>
                                    <p:set>
                                      <p:cBhvr>
                                        <p:cTn id="43" dur="1" fill="hold">
                                          <p:stCondLst>
                                            <p:cond delay="0"/>
                                          </p:stCondLst>
                                        </p:cTn>
                                        <p:tgtEl>
                                          <p:spTgt spid="142339">
                                            <p:txEl>
                                              <p:pRg st="0" end="0"/>
                                            </p:txEl>
                                          </p:spTgt>
                                        </p:tgtEl>
                                        <p:attrNameLst>
                                          <p:attrName>style.visibility</p:attrName>
                                        </p:attrNameLst>
                                      </p:cBhvr>
                                      <p:to>
                                        <p:strVal val="visible"/>
                                      </p:to>
                                    </p:set>
                                    <p:animEffect transition="in" filter="blinds(horizontal)">
                                      <p:cBhvr>
                                        <p:cTn id="44" dur="500"/>
                                        <p:tgtEl>
                                          <p:spTgt spid="142339">
                                            <p:txEl>
                                              <p:pRg st="0" end="0"/>
                                            </p:txEl>
                                          </p:spTgt>
                                        </p:tgtEl>
                                      </p:cBhvr>
                                    </p:animEffect>
                                  </p:childTnLst>
                                </p:cTn>
                              </p:par>
                              <p:par>
                                <p:cTn id="45" presetID="3" presetClass="entr" presetSubtype="10" fill="hold" grpId="1" nodeType="withEffect">
                                  <p:stCondLst>
                                    <p:cond delay="0"/>
                                  </p:stCondLst>
                                  <p:childTnLst>
                                    <p:set>
                                      <p:cBhvr>
                                        <p:cTn id="46" dur="1" fill="hold">
                                          <p:stCondLst>
                                            <p:cond delay="0"/>
                                          </p:stCondLst>
                                        </p:cTn>
                                        <p:tgtEl>
                                          <p:spTgt spid="142339">
                                            <p:txEl>
                                              <p:pRg st="1" end="1"/>
                                            </p:txEl>
                                          </p:spTgt>
                                        </p:tgtEl>
                                        <p:attrNameLst>
                                          <p:attrName>style.visibility</p:attrName>
                                        </p:attrNameLst>
                                      </p:cBhvr>
                                      <p:to>
                                        <p:strVal val="visible"/>
                                      </p:to>
                                    </p:set>
                                    <p:animEffect transition="in" filter="blinds(horizontal)">
                                      <p:cBhvr>
                                        <p:cTn id="47" dur="500"/>
                                        <p:tgtEl>
                                          <p:spTgt spid="142339">
                                            <p:txEl>
                                              <p:pRg st="1" end="1"/>
                                            </p:txEl>
                                          </p:spTgt>
                                        </p:tgtEl>
                                      </p:cBhvr>
                                    </p:animEffect>
                                  </p:childTnLst>
                                </p:cTn>
                              </p:par>
                              <p:par>
                                <p:cTn id="48" presetID="3" presetClass="entr" presetSubtype="10" fill="hold" grpId="1" nodeType="withEffect">
                                  <p:stCondLst>
                                    <p:cond delay="0"/>
                                  </p:stCondLst>
                                  <p:childTnLst>
                                    <p:set>
                                      <p:cBhvr>
                                        <p:cTn id="49" dur="1" fill="hold">
                                          <p:stCondLst>
                                            <p:cond delay="0"/>
                                          </p:stCondLst>
                                        </p:cTn>
                                        <p:tgtEl>
                                          <p:spTgt spid="142339">
                                            <p:txEl>
                                              <p:pRg st="2" end="2"/>
                                            </p:txEl>
                                          </p:spTgt>
                                        </p:tgtEl>
                                        <p:attrNameLst>
                                          <p:attrName>style.visibility</p:attrName>
                                        </p:attrNameLst>
                                      </p:cBhvr>
                                      <p:to>
                                        <p:strVal val="visible"/>
                                      </p:to>
                                    </p:set>
                                    <p:animEffect transition="in" filter="blinds(horizontal)">
                                      <p:cBhvr>
                                        <p:cTn id="50" dur="500"/>
                                        <p:tgtEl>
                                          <p:spTgt spid="142339">
                                            <p:txEl>
                                              <p:pRg st="2" end="2"/>
                                            </p:txEl>
                                          </p:spTgt>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142339">
                                            <p:txEl>
                                              <p:pRg st="3" end="3"/>
                                            </p:txEl>
                                          </p:spTgt>
                                        </p:tgtEl>
                                        <p:attrNameLst>
                                          <p:attrName>style.visibility</p:attrName>
                                        </p:attrNameLst>
                                      </p:cBhvr>
                                      <p:to>
                                        <p:strVal val="visible"/>
                                      </p:to>
                                    </p:set>
                                    <p:animEffect transition="in" filter="blinds(horizontal)">
                                      <p:cBhvr>
                                        <p:cTn id="53" dur="500"/>
                                        <p:tgtEl>
                                          <p:spTgt spid="142339">
                                            <p:txEl>
                                              <p:pRg st="3" end="3"/>
                                            </p:txEl>
                                          </p:spTgt>
                                        </p:tgtEl>
                                      </p:cBhvr>
                                    </p:animEffect>
                                  </p:childTnLst>
                                </p:cTn>
                              </p:par>
                              <p:par>
                                <p:cTn id="54" presetID="3" presetClass="entr" presetSubtype="10" fill="hold" grpId="1" nodeType="withEffect">
                                  <p:stCondLst>
                                    <p:cond delay="0"/>
                                  </p:stCondLst>
                                  <p:childTnLst>
                                    <p:set>
                                      <p:cBhvr>
                                        <p:cTn id="55" dur="1" fill="hold">
                                          <p:stCondLst>
                                            <p:cond delay="0"/>
                                          </p:stCondLst>
                                        </p:cTn>
                                        <p:tgtEl>
                                          <p:spTgt spid="142339">
                                            <p:txEl>
                                              <p:pRg st="4" end="4"/>
                                            </p:txEl>
                                          </p:spTgt>
                                        </p:tgtEl>
                                        <p:attrNameLst>
                                          <p:attrName>style.visibility</p:attrName>
                                        </p:attrNameLst>
                                      </p:cBhvr>
                                      <p:to>
                                        <p:strVal val="visible"/>
                                      </p:to>
                                    </p:set>
                                    <p:animEffect transition="in" filter="blinds(horizontal)">
                                      <p:cBhvr>
                                        <p:cTn id="56" dur="500"/>
                                        <p:tgtEl>
                                          <p:spTgt spid="142339">
                                            <p:txEl>
                                              <p:pRg st="4" end="4"/>
                                            </p:txEl>
                                          </p:spTgt>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6" presetClass="entr" presetSubtype="16" fill="hold" grpId="2" nodeType="clickEffect">
                                  <p:stCondLst>
                                    <p:cond delay="0"/>
                                  </p:stCondLst>
                                  <p:childTnLst>
                                    <p:set>
                                      <p:cBhvr>
                                        <p:cTn id="60" dur="1" fill="hold">
                                          <p:stCondLst>
                                            <p:cond delay="0"/>
                                          </p:stCondLst>
                                        </p:cTn>
                                        <p:tgtEl>
                                          <p:spTgt spid="142339">
                                            <p:txEl>
                                              <p:pRg st="0" end="0"/>
                                            </p:txEl>
                                          </p:spTgt>
                                        </p:tgtEl>
                                        <p:attrNameLst>
                                          <p:attrName>style.visibility</p:attrName>
                                        </p:attrNameLst>
                                      </p:cBhvr>
                                      <p:to>
                                        <p:strVal val="visible"/>
                                      </p:to>
                                    </p:set>
                                    <p:animEffect transition="in" filter="circle(in)">
                                      <p:cBhvr>
                                        <p:cTn id="61" dur="2000"/>
                                        <p:tgtEl>
                                          <p:spTgt spid="142339">
                                            <p:txEl>
                                              <p:pRg st="0" end="0"/>
                                            </p:txEl>
                                          </p:spTgt>
                                        </p:tgtEl>
                                      </p:cBhvr>
                                    </p:animEffect>
                                  </p:childTnLst>
                                </p:cTn>
                              </p:par>
                              <p:par>
                                <p:cTn id="62" presetID="6" presetClass="entr" presetSubtype="16" fill="hold" grpId="2" nodeType="withEffect">
                                  <p:stCondLst>
                                    <p:cond delay="0"/>
                                  </p:stCondLst>
                                  <p:childTnLst>
                                    <p:set>
                                      <p:cBhvr>
                                        <p:cTn id="63" dur="1" fill="hold">
                                          <p:stCondLst>
                                            <p:cond delay="0"/>
                                          </p:stCondLst>
                                        </p:cTn>
                                        <p:tgtEl>
                                          <p:spTgt spid="142339">
                                            <p:txEl>
                                              <p:pRg st="1" end="1"/>
                                            </p:txEl>
                                          </p:spTgt>
                                        </p:tgtEl>
                                        <p:attrNameLst>
                                          <p:attrName>style.visibility</p:attrName>
                                        </p:attrNameLst>
                                      </p:cBhvr>
                                      <p:to>
                                        <p:strVal val="visible"/>
                                      </p:to>
                                    </p:set>
                                    <p:animEffect transition="in" filter="circle(in)">
                                      <p:cBhvr>
                                        <p:cTn id="64" dur="2000"/>
                                        <p:tgtEl>
                                          <p:spTgt spid="142339">
                                            <p:txEl>
                                              <p:pRg st="1" end="1"/>
                                            </p:txEl>
                                          </p:spTgt>
                                        </p:tgtEl>
                                      </p:cBhvr>
                                    </p:animEffect>
                                  </p:childTnLst>
                                </p:cTn>
                              </p:par>
                              <p:par>
                                <p:cTn id="65" presetID="6" presetClass="entr" presetSubtype="16" fill="hold" grpId="2" nodeType="withEffect">
                                  <p:stCondLst>
                                    <p:cond delay="0"/>
                                  </p:stCondLst>
                                  <p:childTnLst>
                                    <p:set>
                                      <p:cBhvr>
                                        <p:cTn id="66" dur="1" fill="hold">
                                          <p:stCondLst>
                                            <p:cond delay="0"/>
                                          </p:stCondLst>
                                        </p:cTn>
                                        <p:tgtEl>
                                          <p:spTgt spid="142339">
                                            <p:txEl>
                                              <p:pRg st="2" end="2"/>
                                            </p:txEl>
                                          </p:spTgt>
                                        </p:tgtEl>
                                        <p:attrNameLst>
                                          <p:attrName>style.visibility</p:attrName>
                                        </p:attrNameLst>
                                      </p:cBhvr>
                                      <p:to>
                                        <p:strVal val="visible"/>
                                      </p:to>
                                    </p:set>
                                    <p:animEffect transition="in" filter="circle(in)">
                                      <p:cBhvr>
                                        <p:cTn id="67" dur="2000"/>
                                        <p:tgtEl>
                                          <p:spTgt spid="142339">
                                            <p:txEl>
                                              <p:pRg st="2" end="2"/>
                                            </p:txEl>
                                          </p:spTgt>
                                        </p:tgtEl>
                                      </p:cBhvr>
                                    </p:animEffect>
                                  </p:childTnLst>
                                </p:cTn>
                              </p:par>
                              <p:par>
                                <p:cTn id="68" presetID="6" presetClass="entr" presetSubtype="16" fill="hold" grpId="2" nodeType="withEffect">
                                  <p:stCondLst>
                                    <p:cond delay="0"/>
                                  </p:stCondLst>
                                  <p:childTnLst>
                                    <p:set>
                                      <p:cBhvr>
                                        <p:cTn id="69" dur="1" fill="hold">
                                          <p:stCondLst>
                                            <p:cond delay="0"/>
                                          </p:stCondLst>
                                        </p:cTn>
                                        <p:tgtEl>
                                          <p:spTgt spid="142339">
                                            <p:txEl>
                                              <p:pRg st="3" end="3"/>
                                            </p:txEl>
                                          </p:spTgt>
                                        </p:tgtEl>
                                        <p:attrNameLst>
                                          <p:attrName>style.visibility</p:attrName>
                                        </p:attrNameLst>
                                      </p:cBhvr>
                                      <p:to>
                                        <p:strVal val="visible"/>
                                      </p:to>
                                    </p:set>
                                    <p:animEffect transition="in" filter="circle(in)">
                                      <p:cBhvr>
                                        <p:cTn id="70" dur="2000"/>
                                        <p:tgtEl>
                                          <p:spTgt spid="142339">
                                            <p:txEl>
                                              <p:pRg st="3" end="3"/>
                                            </p:txEl>
                                          </p:spTgt>
                                        </p:tgtEl>
                                      </p:cBhvr>
                                    </p:animEffect>
                                  </p:childTnLst>
                                </p:cTn>
                              </p:par>
                              <p:par>
                                <p:cTn id="71" presetID="6" presetClass="entr" presetSubtype="16" fill="hold" grpId="2" nodeType="withEffect">
                                  <p:stCondLst>
                                    <p:cond delay="0"/>
                                  </p:stCondLst>
                                  <p:childTnLst>
                                    <p:set>
                                      <p:cBhvr>
                                        <p:cTn id="72" dur="1" fill="hold">
                                          <p:stCondLst>
                                            <p:cond delay="0"/>
                                          </p:stCondLst>
                                        </p:cTn>
                                        <p:tgtEl>
                                          <p:spTgt spid="142339">
                                            <p:txEl>
                                              <p:pRg st="4" end="4"/>
                                            </p:txEl>
                                          </p:spTgt>
                                        </p:tgtEl>
                                        <p:attrNameLst>
                                          <p:attrName>style.visibility</p:attrName>
                                        </p:attrNameLst>
                                      </p:cBhvr>
                                      <p:to>
                                        <p:strVal val="visible"/>
                                      </p:to>
                                    </p:set>
                                    <p:animEffect transition="in" filter="circle(in)">
                                      <p:cBhvr>
                                        <p:cTn id="73" dur="2000"/>
                                        <p:tgtEl>
                                          <p:spTgt spid="1423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9" grpId="0" build="p" bldLvl="2" autoUpdateAnimBg="0" advAuto="2000"/>
      <p:bldP spid="142339" grpId="1" build="p"/>
      <p:bldP spid="142339" grpId="2"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a:xfrm>
            <a:off x="457200" y="274638"/>
            <a:ext cx="8229600" cy="922337"/>
          </a:xfrm>
        </p:spPr>
        <p:txBody>
          <a:bodyPr>
            <a:normAutofit fontScale="90000"/>
          </a:bodyPr>
          <a:lstStyle/>
          <a:p>
            <a:pPr fontAlgn="auto">
              <a:spcAft>
                <a:spcPts val="0"/>
              </a:spcAft>
              <a:defRPr/>
            </a:pPr>
            <a:r>
              <a:rPr lang="ru-RU" sz="3200" b="1" smtClean="0"/>
              <a:t>Катакчага маълумот киритиш ва уни тахрирлаш.</a:t>
            </a:r>
          </a:p>
        </p:txBody>
      </p:sp>
      <p:sp>
        <p:nvSpPr>
          <p:cNvPr id="30723" name="Rectangle 3"/>
          <p:cNvSpPr>
            <a:spLocks noGrp="1" noChangeArrowheads="1"/>
          </p:cNvSpPr>
          <p:nvPr>
            <p:ph idx="1"/>
          </p:nvPr>
        </p:nvSpPr>
        <p:spPr>
          <a:xfrm>
            <a:off x="457200" y="1268413"/>
            <a:ext cx="8229600" cy="5256212"/>
          </a:xfrm>
        </p:spPr>
        <p:txBody>
          <a:bodyPr/>
          <a:lstStyle/>
          <a:p>
            <a:pPr>
              <a:lnSpc>
                <a:spcPct val="80000"/>
              </a:lnSpc>
            </a:pPr>
            <a:r>
              <a:rPr lang="ru-RU" sz="1700" b="1" smtClean="0"/>
              <a:t>Алохида олинган ячейкага бирор маълумот киритиш учун унга сичконча курсаткичини келтириб, чап тугмасини босиш керак. Шундан сўнг формулалар сатрига сичконча курсаткичини келтириб, чап тугмасини босиш ва керакли маълумотни териш керак. Ушбу сатрдаги терилаётган маълумотлар танланган ячейкада хам ёзила бошлайди.</a:t>
            </a:r>
          </a:p>
          <a:p>
            <a:pPr>
              <a:lnSpc>
                <a:spcPct val="80000"/>
              </a:lnSpc>
            </a:pPr>
            <a:r>
              <a:rPr lang="ru-RU" sz="1700" b="1" u="sng" smtClean="0"/>
              <a:t>Сон</a:t>
            </a:r>
            <a:r>
              <a:rPr lang="ru-RU" sz="1700" b="1" smtClean="0"/>
              <a:t>. Раќам белгиларидан иборат (биринчи элементи « + » ёки «-» булиши мумкин), орасида факат биттагина «,» белгиси бўлган кетма-кетликни сон дейилади.  </a:t>
            </a:r>
          </a:p>
          <a:p>
            <a:pPr lvl="1">
              <a:lnSpc>
                <a:spcPct val="80000"/>
              </a:lnSpc>
            </a:pPr>
            <a:r>
              <a:rPr lang="ru-RU" sz="1500" b="1" smtClean="0"/>
              <a:t>Агар киритилаётган сон ячейканинг кенглигига сигмаса, у холда </a:t>
            </a:r>
            <a:r>
              <a:rPr lang="en-US" sz="1500" b="1" smtClean="0"/>
              <a:t>Excel </a:t>
            </a:r>
            <a:r>
              <a:rPr lang="ru-RU" sz="1500" b="1" smtClean="0"/>
              <a:t>ушбу сонни экспоненциал формада ифодалайди. </a:t>
            </a:r>
          </a:p>
          <a:p>
            <a:pPr lvl="1">
              <a:lnSpc>
                <a:spcPct val="80000"/>
              </a:lnSpc>
            </a:pPr>
            <a:r>
              <a:rPr lang="ru-RU" sz="1500" b="1" smtClean="0"/>
              <a:t>Одатда ячейкага сон тугри киритилса, у унг тарафга текисланиб колади.</a:t>
            </a:r>
          </a:p>
          <a:p>
            <a:pPr>
              <a:lnSpc>
                <a:spcPct val="80000"/>
              </a:lnSpc>
            </a:pPr>
            <a:r>
              <a:rPr lang="ru-RU" sz="1700" b="1" u="sng" smtClean="0"/>
              <a:t>Матн.</a:t>
            </a:r>
            <a:r>
              <a:rPr lang="ru-RU" sz="1700" b="1" smtClean="0"/>
              <a:t> Ячейкага киритилган харф, ракам ва хар хил символлар кетма-кетлик </a:t>
            </a:r>
            <a:r>
              <a:rPr lang="en-US" sz="1700" b="1" smtClean="0"/>
              <a:t>Excel</a:t>
            </a:r>
            <a:r>
              <a:rPr lang="ru-RU" sz="1700" b="1" smtClean="0"/>
              <a:t>да матн деб тушунади. </a:t>
            </a:r>
          </a:p>
          <a:p>
            <a:pPr lvl="1">
              <a:lnSpc>
                <a:spcPct val="80000"/>
              </a:lnSpc>
            </a:pPr>
            <a:r>
              <a:rPr lang="ru-RU" sz="1500" b="1" smtClean="0"/>
              <a:t>Матнля маълумотларнинг факат ячейка кенглигидаги ќисмигина кўриниб туради. Матннинг кўринмай турган ќисмларини формулалар сатрида кўриб олиш ёки ячейкани кенгайтириб куриш мумкин. </a:t>
            </a:r>
          </a:p>
          <a:p>
            <a:pPr lvl="1">
              <a:lnSpc>
                <a:spcPct val="80000"/>
              </a:lnSpc>
            </a:pPr>
            <a:r>
              <a:rPr lang="ru-RU" sz="1500" b="1" smtClean="0"/>
              <a:t>Бир ячейкага бир неча сатрдан иборат маълумот киритиш учун хар бир сатр охирида </a:t>
            </a:r>
            <a:r>
              <a:rPr lang="en-US" sz="1500" b="1" smtClean="0"/>
              <a:t>Alt </a:t>
            </a:r>
            <a:r>
              <a:rPr lang="ru-RU" sz="1500" b="1" smtClean="0"/>
              <a:t>+ </a:t>
            </a:r>
            <a:r>
              <a:rPr lang="en-US" sz="1500" b="1" smtClean="0"/>
              <a:t>Enter </a:t>
            </a:r>
            <a:r>
              <a:rPr lang="ru-RU" sz="1500" b="1" smtClean="0"/>
              <a:t>тугмаларини босиш керак.</a:t>
            </a:r>
          </a:p>
          <a:p>
            <a:pPr>
              <a:lnSpc>
                <a:spcPct val="80000"/>
              </a:lnSpc>
            </a:pPr>
            <a:r>
              <a:rPr lang="ru-RU" sz="1700" b="1" u="sng" smtClean="0"/>
              <a:t>Формула.</a:t>
            </a:r>
            <a:r>
              <a:rPr lang="ru-RU" sz="1700" b="1" smtClean="0"/>
              <a:t> Жадвал ячейка</a:t>
            </a:r>
            <a:r>
              <a:rPr lang="en-US" sz="1700" b="1" smtClean="0"/>
              <a:t>c</a:t>
            </a:r>
            <a:r>
              <a:rPr lang="ru-RU" sz="1700" b="1" smtClean="0"/>
              <a:t>ига «=» (тенглик) белгиси киритишдан бошланнади. Формулага бир хил типдаги катталиклар киритилиши мумкин бўлиб, уни олдий арифметик ифода деб аталади. Бундай ифоданинг ичига эса факат сонлар, ячейка адреслари ва функциялар киритилиб, улар бир - бири билан арифметик амал белгилари оркали богланган бўлади.</a:t>
            </a:r>
            <a:r>
              <a:rPr lang="ru-RU" sz="1700" smtClean="0"/>
              <a:t> </a:t>
            </a:r>
          </a:p>
        </p:txBody>
      </p:sp>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395288" y="274638"/>
            <a:ext cx="8291512" cy="2001837"/>
          </a:xfrm>
        </p:spPr>
        <p:txBody>
          <a:bodyPr/>
          <a:lstStyle/>
          <a:p>
            <a:pPr fontAlgn="auto">
              <a:spcAft>
                <a:spcPts val="0"/>
              </a:spcAft>
              <a:defRPr/>
            </a:pPr>
            <a:r>
              <a:rPr lang="ru-RU" sz="2800" b="1" smtClean="0"/>
              <a:t>                 Катакчани форматлаш. </a:t>
            </a:r>
            <a:br>
              <a:rPr lang="ru-RU" sz="2800" b="1" smtClean="0"/>
            </a:br>
            <a:r>
              <a:rPr lang="ru-RU" sz="1800" b="1" smtClean="0"/>
              <a:t/>
            </a:r>
            <a:br>
              <a:rPr lang="ru-RU" sz="1800" b="1" smtClean="0"/>
            </a:br>
            <a:r>
              <a:rPr lang="ru-RU" sz="1800" b="1" smtClean="0"/>
              <a:t>      </a:t>
            </a:r>
            <a:r>
              <a:rPr lang="ru-RU" sz="1800" smtClean="0"/>
              <a:t>Катакчага киритилиши мумкин булган маълумотлар типини, уларнинг текисланиши, ёзилиши, чегаралари ва сохасини созлаш мумкин</a:t>
            </a:r>
            <a:br>
              <a:rPr lang="ru-RU" sz="1800" smtClean="0"/>
            </a:br>
            <a:r>
              <a:rPr lang="ru-RU" sz="1800" smtClean="0"/>
              <a:t>      Бундай амаллар </a:t>
            </a:r>
            <a:r>
              <a:rPr lang="ru-RU" sz="1800" b="1" smtClean="0"/>
              <a:t>Формат </a:t>
            </a:r>
            <a:r>
              <a:rPr lang="ru-RU" sz="1800" smtClean="0"/>
              <a:t>менюси </a:t>
            </a:r>
            <a:r>
              <a:rPr lang="ru-RU" sz="1800" b="1" smtClean="0"/>
              <a:t>Ячейки…</a:t>
            </a:r>
            <a:r>
              <a:rPr lang="ru-RU" sz="1800" smtClean="0"/>
              <a:t> булимида бажарилади.</a:t>
            </a:r>
          </a:p>
        </p:txBody>
      </p:sp>
      <p:sp>
        <p:nvSpPr>
          <p:cNvPr id="31747" name="Rectangle 3"/>
          <p:cNvSpPr>
            <a:spLocks noGrp="1" noChangeArrowheads="1"/>
          </p:cNvSpPr>
          <p:nvPr>
            <p:ph idx="1"/>
          </p:nvPr>
        </p:nvSpPr>
        <p:spPr>
          <a:xfrm>
            <a:off x="4643438" y="2420938"/>
            <a:ext cx="4043362" cy="3705225"/>
          </a:xfrm>
        </p:spPr>
        <p:txBody>
          <a:bodyPr/>
          <a:lstStyle/>
          <a:p>
            <a:r>
              <a:rPr lang="ru-RU" sz="1800" b="1" smtClean="0"/>
              <a:t>Число –</a:t>
            </a:r>
          </a:p>
          <a:p>
            <a:r>
              <a:rPr lang="ru-RU" sz="1800" b="1" smtClean="0">
                <a:hlinkClick r:id="rId2" action="ppaction://hlinksldjump"/>
              </a:rPr>
              <a:t>Выравнивание</a:t>
            </a:r>
            <a:r>
              <a:rPr lang="ru-RU" sz="1800" b="1" smtClean="0"/>
              <a:t> –</a:t>
            </a:r>
          </a:p>
          <a:p>
            <a:r>
              <a:rPr lang="ru-RU" sz="1800" b="1" smtClean="0">
                <a:hlinkClick r:id="rId2" action="ppaction://hlinksldjump"/>
              </a:rPr>
              <a:t>Шрифт</a:t>
            </a:r>
            <a:r>
              <a:rPr lang="ru-RU" sz="1800" b="1" smtClean="0"/>
              <a:t> –</a:t>
            </a:r>
          </a:p>
          <a:p>
            <a:r>
              <a:rPr lang="ru-RU" sz="1800" b="1" smtClean="0">
                <a:hlinkClick r:id="rId3" action="ppaction://hlinksldjump"/>
              </a:rPr>
              <a:t>Граница</a:t>
            </a:r>
            <a:r>
              <a:rPr lang="ru-RU" sz="1800" b="1" smtClean="0"/>
              <a:t> –</a:t>
            </a:r>
          </a:p>
          <a:p>
            <a:r>
              <a:rPr lang="ru-RU" sz="1800" b="1" smtClean="0">
                <a:hlinkClick r:id="rId3" action="ppaction://hlinksldjump"/>
              </a:rPr>
              <a:t>Вид</a:t>
            </a:r>
            <a:r>
              <a:rPr lang="ru-RU" sz="1800" b="1" smtClean="0"/>
              <a:t> –</a:t>
            </a:r>
          </a:p>
          <a:p>
            <a:r>
              <a:rPr lang="ru-RU" sz="1800" b="1" smtClean="0"/>
              <a:t>Защита –</a:t>
            </a:r>
          </a:p>
          <a:p>
            <a:r>
              <a:rPr lang="ru-RU" sz="1800" smtClean="0"/>
              <a:t>.</a:t>
            </a:r>
          </a:p>
        </p:txBody>
      </p:sp>
      <p:pic>
        <p:nvPicPr>
          <p:cNvPr id="317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2632075"/>
            <a:ext cx="4200525" cy="367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pPr fontAlgn="auto">
              <a:spcAft>
                <a:spcPts val="0"/>
              </a:spcAft>
              <a:defRPr/>
            </a:pPr>
            <a:r>
              <a:rPr lang="ru-RU" sz="3200" b="1" smtClean="0"/>
              <a:t>Сатр, устун ва вараклар устида амаллар.</a:t>
            </a:r>
          </a:p>
        </p:txBody>
      </p:sp>
      <p:sp>
        <p:nvSpPr>
          <p:cNvPr id="32771" name="Rectangle 3"/>
          <p:cNvSpPr>
            <a:spLocks noGrp="1" noChangeArrowheads="1"/>
          </p:cNvSpPr>
          <p:nvPr>
            <p:ph idx="1"/>
          </p:nvPr>
        </p:nvSpPr>
        <p:spPr/>
        <p:txBody>
          <a:bodyPr/>
          <a:lstStyle/>
          <a:p>
            <a:pPr>
              <a:lnSpc>
                <a:spcPct val="90000"/>
              </a:lnSpc>
            </a:pPr>
            <a:r>
              <a:rPr lang="ru-RU" sz="1800" smtClean="0"/>
              <a:t>Устун кенглиги ва сатр баландлигини ўзгартириш </a:t>
            </a:r>
            <a:r>
              <a:rPr lang="ru-RU" sz="1800" b="1" smtClean="0"/>
              <a:t>Формат</a:t>
            </a:r>
            <a:r>
              <a:rPr lang="ru-RU" sz="1800" smtClean="0"/>
              <a:t> менюсининг </a:t>
            </a:r>
            <a:r>
              <a:rPr lang="ru-RU" sz="1800" b="1" smtClean="0"/>
              <a:t>Столбец(Строка)</a:t>
            </a:r>
            <a:r>
              <a:rPr lang="ru-RU" sz="1800" smtClean="0"/>
              <a:t> булимидан ёки жадвалда тегишли устун (сатр) чегарасини суриш оркали амалга оширилади.</a:t>
            </a:r>
          </a:p>
          <a:p>
            <a:pPr>
              <a:lnSpc>
                <a:spcPct val="90000"/>
              </a:lnSpc>
            </a:pPr>
            <a:r>
              <a:rPr lang="ru-RU" sz="1800" smtClean="0"/>
              <a:t>Устун,</a:t>
            </a:r>
            <a:r>
              <a:rPr lang="ru-RU" sz="1800" b="1" i="1" smtClean="0"/>
              <a:t> </a:t>
            </a:r>
            <a:r>
              <a:rPr lang="ru-RU" sz="1800" smtClean="0"/>
              <a:t>сатр,</a:t>
            </a:r>
            <a:r>
              <a:rPr lang="ru-RU" sz="1800" b="1" i="1" smtClean="0"/>
              <a:t> </a:t>
            </a:r>
            <a:r>
              <a:rPr lang="ru-RU" sz="1800" smtClean="0"/>
              <a:t>варакни кўшиш </a:t>
            </a:r>
            <a:r>
              <a:rPr lang="ru-RU" sz="1800" b="1" smtClean="0"/>
              <a:t>Вставка</a:t>
            </a:r>
            <a:r>
              <a:rPr lang="ru-RU" sz="1800" smtClean="0"/>
              <a:t> тавсияномасида амалга оширилади</a:t>
            </a:r>
          </a:p>
          <a:p>
            <a:pPr>
              <a:lnSpc>
                <a:spcPct val="90000"/>
              </a:lnSpc>
            </a:pPr>
            <a:r>
              <a:rPr lang="ru-RU" sz="1800" smtClean="0"/>
              <a:t> Устун,</a:t>
            </a:r>
            <a:r>
              <a:rPr lang="ru-RU" sz="1800" b="1" i="1" smtClean="0"/>
              <a:t> </a:t>
            </a:r>
            <a:r>
              <a:rPr lang="ru-RU" sz="1800" smtClean="0"/>
              <a:t>сатр,</a:t>
            </a:r>
            <a:r>
              <a:rPr lang="ru-RU" sz="1800" b="1" i="1" smtClean="0"/>
              <a:t> </a:t>
            </a:r>
            <a:r>
              <a:rPr lang="ru-RU" sz="1800" smtClean="0"/>
              <a:t>варакни йўкотиш </a:t>
            </a:r>
            <a:r>
              <a:rPr lang="ru-RU" sz="1800" b="1" smtClean="0"/>
              <a:t>Правка </a:t>
            </a:r>
            <a:r>
              <a:rPr lang="ru-RU" sz="1800" smtClean="0"/>
              <a:t>менюсида </a:t>
            </a:r>
            <a:r>
              <a:rPr lang="ru-RU" sz="1800" b="1" smtClean="0"/>
              <a:t>Удалить..</a:t>
            </a:r>
            <a:r>
              <a:rPr lang="ru-RU" sz="1800" smtClean="0"/>
              <a:t> бўлими ёки </a:t>
            </a:r>
            <a:r>
              <a:rPr lang="ru-RU" sz="1800" b="1" smtClean="0"/>
              <a:t>Удалить лист</a:t>
            </a:r>
            <a:r>
              <a:rPr lang="ru-RU" sz="1800" smtClean="0"/>
              <a:t> буйруги оркали бажарилади</a:t>
            </a:r>
            <a:endParaRPr lang="ru-RU" sz="1800" b="1" i="1" smtClean="0"/>
          </a:p>
          <a:p>
            <a:pPr>
              <a:lnSpc>
                <a:spcPct val="90000"/>
              </a:lnSpc>
              <a:buFontTx/>
              <a:buNone/>
            </a:pPr>
            <a:r>
              <a:rPr lang="ru-RU" sz="1800" b="1" i="1" smtClean="0"/>
              <a:t>		Варакка бошка ном бериш.</a:t>
            </a:r>
            <a:endParaRPr lang="ru-RU" sz="1800" b="1" smtClean="0"/>
          </a:p>
          <a:p>
            <a:pPr>
              <a:lnSpc>
                <a:spcPct val="90000"/>
              </a:lnSpc>
            </a:pPr>
            <a:r>
              <a:rPr lang="ru-RU" sz="1800" b="1" smtClean="0"/>
              <a:t>Формат</a:t>
            </a:r>
            <a:r>
              <a:rPr lang="ru-RU" sz="1800" smtClean="0"/>
              <a:t> тавсияномасидан </a:t>
            </a:r>
            <a:r>
              <a:rPr lang="ru-RU" sz="1800" b="1" smtClean="0"/>
              <a:t>Лист</a:t>
            </a:r>
            <a:r>
              <a:rPr lang="ru-RU" sz="1800" smtClean="0"/>
              <a:t> бўлимини танлаймиз, унинг ичида </a:t>
            </a:r>
            <a:r>
              <a:rPr lang="ru-RU" sz="1800" b="1" smtClean="0"/>
              <a:t>Переименовать</a:t>
            </a:r>
            <a:r>
              <a:rPr lang="ru-RU" sz="1800" smtClean="0"/>
              <a:t> бўлимини танлаб янги ном берамиз.</a:t>
            </a:r>
            <a:endParaRPr lang="ru-RU" sz="1800" b="1" smtClean="0"/>
          </a:p>
          <a:p>
            <a:pPr>
              <a:lnSpc>
                <a:spcPct val="90000"/>
              </a:lnSpc>
            </a:pPr>
            <a:r>
              <a:rPr lang="ru-RU" sz="1800" b="1" smtClean="0"/>
              <a:t>Скрыть</a:t>
            </a:r>
            <a:r>
              <a:rPr lang="ru-RU" sz="1800" smtClean="0"/>
              <a:t> – варак экранга ва принтерга чикмайди.</a:t>
            </a:r>
            <a:endParaRPr lang="ru-RU" sz="1800" b="1" smtClean="0"/>
          </a:p>
          <a:p>
            <a:pPr>
              <a:lnSpc>
                <a:spcPct val="90000"/>
              </a:lnSpc>
            </a:pPr>
            <a:r>
              <a:rPr lang="ru-RU" sz="1800" b="1" smtClean="0"/>
              <a:t>Показать</a:t>
            </a:r>
            <a:r>
              <a:rPr lang="ru-RU" sz="1800" smtClean="0"/>
              <a:t> – олдин бекитилган варакларни кўрсатиш</a:t>
            </a:r>
          </a:p>
          <a:p>
            <a:pPr>
              <a:lnSpc>
                <a:spcPct val="90000"/>
              </a:lnSpc>
            </a:pPr>
            <a:r>
              <a:rPr lang="ru-RU" sz="1800" b="1" smtClean="0"/>
              <a:t>Скрыть </a:t>
            </a:r>
            <a:r>
              <a:rPr lang="ru-RU" sz="1800" smtClean="0"/>
              <a:t>ва </a:t>
            </a:r>
            <a:r>
              <a:rPr lang="ru-RU" sz="1800" b="1" smtClean="0"/>
              <a:t>Показать </a:t>
            </a:r>
            <a:r>
              <a:rPr lang="ru-RU" sz="1800" smtClean="0"/>
              <a:t>амаллари устун ва</a:t>
            </a:r>
            <a:r>
              <a:rPr lang="ru-RU" sz="1800" b="1" i="1" smtClean="0"/>
              <a:t> </a:t>
            </a:r>
            <a:r>
              <a:rPr lang="ru-RU" sz="1800" smtClean="0"/>
              <a:t>сатрларга хам кулланиши мумкин</a:t>
            </a:r>
          </a:p>
          <a:p>
            <a:pPr>
              <a:lnSpc>
                <a:spcPct val="90000"/>
              </a:lnSpc>
            </a:pPr>
            <a:endParaRPr lang="ru-RU" sz="1800" smtClean="0"/>
          </a:p>
        </p:txBody>
      </p:sp>
    </p:spTree>
  </p:cSld>
  <p:clrMapOvr>
    <a:masterClrMapping/>
  </p:clrMapOvr>
  <p:transition spd="slow">
    <p:wheel spokes="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457200" y="274638"/>
            <a:ext cx="8229600" cy="706437"/>
          </a:xfrm>
        </p:spPr>
        <p:txBody>
          <a:bodyPr/>
          <a:lstStyle/>
          <a:p>
            <a:pPr fontAlgn="auto">
              <a:spcAft>
                <a:spcPts val="0"/>
              </a:spcAft>
              <a:defRPr/>
            </a:pPr>
            <a:r>
              <a:rPr lang="ru-RU" sz="3200" smtClean="0"/>
              <a:t>Функциялар устаси.</a:t>
            </a:r>
          </a:p>
        </p:txBody>
      </p:sp>
      <p:sp>
        <p:nvSpPr>
          <p:cNvPr id="33795" name="Rectangle 3"/>
          <p:cNvSpPr>
            <a:spLocks noGrp="1" noChangeArrowheads="1"/>
          </p:cNvSpPr>
          <p:nvPr>
            <p:ph idx="1"/>
          </p:nvPr>
        </p:nvSpPr>
        <p:spPr>
          <a:xfrm>
            <a:off x="457200" y="1052513"/>
            <a:ext cx="8229600" cy="2447925"/>
          </a:xfrm>
        </p:spPr>
        <p:txBody>
          <a:bodyPr/>
          <a:lstStyle/>
          <a:p>
            <a:pPr>
              <a:lnSpc>
                <a:spcPct val="80000"/>
              </a:lnSpc>
            </a:pPr>
            <a:r>
              <a:rPr lang="ru-RU" sz="1900" smtClean="0"/>
              <a:t>Формулалар ва функцияларни куллаш электрон жадвал дастурини энг асосий вазифаси.</a:t>
            </a:r>
            <a:endParaRPr lang="en-US" sz="1900" smtClean="0"/>
          </a:p>
          <a:p>
            <a:pPr>
              <a:lnSpc>
                <a:spcPct val="80000"/>
              </a:lnSpc>
            </a:pPr>
            <a:r>
              <a:rPr lang="ru-RU" sz="1900" smtClean="0"/>
              <a:t>Формулалардаги функцияларни функциялар устаси ёрдамида киритиш мумкин.</a:t>
            </a:r>
          </a:p>
          <a:p>
            <a:pPr>
              <a:lnSpc>
                <a:spcPct val="80000"/>
              </a:lnSpc>
            </a:pPr>
            <a:r>
              <a:rPr lang="ru-RU" sz="1900" smtClean="0"/>
              <a:t>Функциялар устаси        тугмаси ёрдамида очилади.</a:t>
            </a:r>
          </a:p>
          <a:p>
            <a:pPr>
              <a:lnSpc>
                <a:spcPct val="80000"/>
              </a:lnSpc>
            </a:pPr>
            <a:r>
              <a:rPr lang="ru-RU" sz="1900" smtClean="0"/>
              <a:t>Функция киритиш икки кадамда амалга оширилади</a:t>
            </a:r>
          </a:p>
          <a:p>
            <a:pPr>
              <a:lnSpc>
                <a:spcPct val="80000"/>
              </a:lnSpc>
            </a:pPr>
            <a:r>
              <a:rPr lang="ru-RU" sz="1900" smtClean="0"/>
              <a:t>1чи-кадамда 11та категориядан тегишлигини очиб керакли функция танланади</a:t>
            </a:r>
          </a:p>
        </p:txBody>
      </p:sp>
      <p:pic>
        <p:nvPicPr>
          <p:cNvPr id="337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3284538"/>
            <a:ext cx="3762375"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2138" y="1989138"/>
            <a:ext cx="3302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457200" y="274638"/>
            <a:ext cx="8229600" cy="2649537"/>
          </a:xfrm>
        </p:spPr>
        <p:txBody>
          <a:bodyPr>
            <a:normAutofit fontScale="90000"/>
          </a:bodyPr>
          <a:lstStyle/>
          <a:p>
            <a:pPr fontAlgn="auto">
              <a:spcAft>
                <a:spcPts val="0"/>
              </a:spcAft>
              <a:defRPr/>
            </a:pPr>
            <a:r>
              <a:rPr lang="ru-RU" sz="3200" smtClean="0"/>
              <a:t>                    Функциялар устаси.</a:t>
            </a:r>
            <a:br>
              <a:rPr lang="ru-RU" sz="3200" smtClean="0"/>
            </a:br>
            <a:r>
              <a:rPr lang="ru-RU" sz="3200" smtClean="0"/>
              <a:t/>
            </a:r>
            <a:br>
              <a:rPr lang="ru-RU" sz="3200" smtClean="0"/>
            </a:br>
            <a:r>
              <a:rPr lang="ru-RU" sz="1800" smtClean="0"/>
              <a:t>- 2чи каламда очилган </a:t>
            </a:r>
            <a:r>
              <a:rPr lang="ru-RU" sz="1800" b="1" smtClean="0"/>
              <a:t>Аргументы функции </a:t>
            </a:r>
            <a:r>
              <a:rPr lang="ru-RU" sz="1800" smtClean="0"/>
              <a:t>дарчасида киритилаетган функция аргументлари киритилади ва </a:t>
            </a:r>
            <a:r>
              <a:rPr lang="ru-RU" sz="1800" b="1" smtClean="0"/>
              <a:t>ОК </a:t>
            </a:r>
            <a:r>
              <a:rPr lang="ru-RU" sz="1800" smtClean="0"/>
              <a:t>тугмаси босилади.</a:t>
            </a:r>
            <a:br>
              <a:rPr lang="ru-RU" sz="1800" smtClean="0"/>
            </a:br>
            <a:r>
              <a:rPr lang="ru-RU" sz="1800" smtClean="0"/>
              <a:t>     Агар аргумент таркибида бошка функция киритилиши зарур булса функциялар устасини кушимча ишга тушириш формулалар каторининг чап томонидаги дарчадан бажарилади.</a:t>
            </a:r>
            <a:r>
              <a:rPr lang="en-US" sz="1800" smtClean="0"/>
              <a:t> </a:t>
            </a:r>
            <a:endParaRPr lang="ru-RU" sz="3200" b="1" smtClean="0"/>
          </a:p>
        </p:txBody>
      </p:sp>
      <p:pic>
        <p:nvPicPr>
          <p:cNvPr id="34819"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762125" y="2986088"/>
            <a:ext cx="4538663" cy="2300287"/>
          </a:xfr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
          <p:cNvSpPr>
            <a:spLocks noGrp="1" noChangeArrowheads="1"/>
          </p:cNvSpPr>
          <p:nvPr>
            <p:ph type="title"/>
          </p:nvPr>
        </p:nvSpPr>
        <p:spPr>
          <a:xfrm>
            <a:off x="457200" y="274638"/>
            <a:ext cx="8229600" cy="850900"/>
          </a:xfrm>
        </p:spPr>
        <p:txBody>
          <a:bodyPr/>
          <a:lstStyle/>
          <a:p>
            <a:pPr fontAlgn="auto">
              <a:spcAft>
                <a:spcPts val="0"/>
              </a:spcAft>
              <a:defRPr/>
            </a:pPr>
            <a:r>
              <a:rPr lang="ru-RU" sz="3200" b="1" smtClean="0"/>
              <a:t>Мисол</a:t>
            </a:r>
          </a:p>
        </p:txBody>
      </p:sp>
      <p:sp>
        <p:nvSpPr>
          <p:cNvPr id="35843" name="Rectangle 3"/>
          <p:cNvSpPr>
            <a:spLocks noGrp="1" noChangeArrowheads="1"/>
          </p:cNvSpPr>
          <p:nvPr>
            <p:ph idx="1"/>
          </p:nvPr>
        </p:nvSpPr>
        <p:spPr/>
        <p:txBody>
          <a:bodyPr/>
          <a:lstStyle/>
          <a:p>
            <a:endParaRPr lang="ru-RU" smtClean="0"/>
          </a:p>
          <a:p>
            <a:endParaRPr lang="ru-RU" smtClean="0"/>
          </a:p>
        </p:txBody>
      </p:sp>
      <p:graphicFrame>
        <p:nvGraphicFramePr>
          <p:cNvPr id="35844" name="Object 7"/>
          <p:cNvGraphicFramePr>
            <a:graphicFrameLocks noChangeAspect="1"/>
          </p:cNvGraphicFramePr>
          <p:nvPr/>
        </p:nvGraphicFramePr>
        <p:xfrm>
          <a:off x="1139825" y="1855788"/>
          <a:ext cx="2711450" cy="811212"/>
        </p:xfrm>
        <a:graphic>
          <a:graphicData uri="http://schemas.openxmlformats.org/presentationml/2006/ole">
            <mc:AlternateContent xmlns:mc="http://schemas.openxmlformats.org/markup-compatibility/2006">
              <mc:Choice xmlns:v="urn:schemas-microsoft-com:vml" Requires="v">
                <p:oleObj spid="_x0000_s35861" name="Формула" r:id="rId3" imgW="1079032" imgH="444307" progId="Equation.3">
                  <p:embed/>
                </p:oleObj>
              </mc:Choice>
              <mc:Fallback>
                <p:oleObj name="Формула" r:id="rId3" imgW="1079032" imgH="444307" progId="Equation.3">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9825" y="1855788"/>
                        <a:ext cx="2711450"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5845" name="Object 6"/>
          <p:cNvGraphicFramePr>
            <a:graphicFrameLocks noChangeAspect="1"/>
          </p:cNvGraphicFramePr>
          <p:nvPr/>
        </p:nvGraphicFramePr>
        <p:xfrm>
          <a:off x="2268538" y="2781300"/>
          <a:ext cx="900112" cy="376238"/>
        </p:xfrm>
        <a:graphic>
          <a:graphicData uri="http://schemas.openxmlformats.org/presentationml/2006/ole">
            <mc:AlternateContent xmlns:mc="http://schemas.openxmlformats.org/markup-compatibility/2006">
              <mc:Choice xmlns:v="urn:schemas-microsoft-com:vml" Requires="v">
                <p:oleObj spid="_x0000_s35862" name="Формула" r:id="rId5" imgW="520474" imgH="215806" progId="Equation.3">
                  <p:embed/>
                </p:oleObj>
              </mc:Choice>
              <mc:Fallback>
                <p:oleObj name="Формула" r:id="rId5" imgW="520474" imgH="215806"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8538" y="2781300"/>
                        <a:ext cx="900112"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5846" name="Object 5"/>
          <p:cNvGraphicFramePr>
            <a:graphicFrameLocks noChangeAspect="1"/>
          </p:cNvGraphicFramePr>
          <p:nvPr/>
        </p:nvGraphicFramePr>
        <p:xfrm>
          <a:off x="3419475" y="2781300"/>
          <a:ext cx="900113" cy="377825"/>
        </p:xfrm>
        <a:graphic>
          <a:graphicData uri="http://schemas.openxmlformats.org/presentationml/2006/ole">
            <mc:AlternateContent xmlns:mc="http://schemas.openxmlformats.org/markup-compatibility/2006">
              <mc:Choice xmlns:v="urn:schemas-microsoft-com:vml" Requires="v">
                <p:oleObj spid="_x0000_s35863" name="Формула" r:id="rId7" imgW="520474" imgH="215806" progId="Equation.3">
                  <p:embed/>
                </p:oleObj>
              </mc:Choice>
              <mc:Fallback>
                <p:oleObj name="Формула" r:id="rId7" imgW="520474" imgH="215806"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19475" y="2781300"/>
                        <a:ext cx="900113"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5847" name="Object 4"/>
          <p:cNvGraphicFramePr>
            <a:graphicFrameLocks noChangeAspect="1"/>
          </p:cNvGraphicFramePr>
          <p:nvPr/>
        </p:nvGraphicFramePr>
        <p:xfrm>
          <a:off x="1169988" y="2874963"/>
          <a:ext cx="900112" cy="328612"/>
        </p:xfrm>
        <a:graphic>
          <a:graphicData uri="http://schemas.openxmlformats.org/presentationml/2006/ole">
            <mc:AlternateContent xmlns:mc="http://schemas.openxmlformats.org/markup-compatibility/2006">
              <mc:Choice xmlns:v="urn:schemas-microsoft-com:vml" Requires="v">
                <p:oleObj spid="_x0000_s35864" name="Формула" r:id="rId9" imgW="558558" imgH="203112" progId="Equation.3">
                  <p:embed/>
                </p:oleObj>
              </mc:Choice>
              <mc:Fallback>
                <p:oleObj name="Формула" r:id="rId9" imgW="558558" imgH="203112" progId="Equation.3">
                  <p:embed/>
                  <p:pic>
                    <p:nvPicPr>
                      <p:cNvPr id="0" name="Object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69988" y="2874963"/>
                        <a:ext cx="900112"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5848" name="Rectangle 8"/>
          <p:cNvSpPr>
            <a:spLocks noChangeArrowheads="1"/>
          </p:cNvSpPr>
          <p:nvPr/>
        </p:nvSpPr>
        <p:spPr bwMode="auto">
          <a:xfrm>
            <a:off x="0" y="0"/>
            <a:ext cx="3725863"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35849" name="Rectangle 9"/>
          <p:cNvSpPr>
            <a:spLocks noChangeArrowheads="1"/>
          </p:cNvSpPr>
          <p:nvPr/>
        </p:nvSpPr>
        <p:spPr bwMode="auto">
          <a:xfrm>
            <a:off x="0" y="0"/>
            <a:ext cx="3725863"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35850" name="Rectangle 10"/>
          <p:cNvSpPr>
            <a:spLocks noChangeArrowheads="1"/>
          </p:cNvSpPr>
          <p:nvPr/>
        </p:nvSpPr>
        <p:spPr bwMode="auto">
          <a:xfrm>
            <a:off x="0" y="0"/>
            <a:ext cx="3725863"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sz="1400" baseline="-30000">
                <a:latin typeface="Times New Roman" panose="02020603050405020304" pitchFamily="18" charset="0"/>
                <a:cs typeface="Times New Roman" panose="02020603050405020304" pitchFamily="18" charset="0"/>
              </a:rPr>
              <a:t>   </a:t>
            </a:r>
            <a:endParaRPr lang="en-US"/>
          </a:p>
        </p:txBody>
      </p:sp>
      <p:sp>
        <p:nvSpPr>
          <p:cNvPr id="35851" name="Rectangle 11"/>
          <p:cNvSpPr>
            <a:spLocks noChangeArrowheads="1"/>
          </p:cNvSpPr>
          <p:nvPr/>
        </p:nvSpPr>
        <p:spPr bwMode="auto">
          <a:xfrm>
            <a:off x="0" y="0"/>
            <a:ext cx="3725863"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sz="1400">
                <a:latin typeface="Times New Roman" panose="02020603050405020304" pitchFamily="18" charset="0"/>
                <a:cs typeface="Times New Roman" panose="02020603050405020304" pitchFamily="18" charset="0"/>
              </a:rPr>
              <a:t>  </a:t>
            </a:r>
            <a:endParaRPr lang="en-US"/>
          </a:p>
        </p:txBody>
      </p:sp>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pPr fontAlgn="auto">
              <a:spcAft>
                <a:spcPts val="0"/>
              </a:spcAft>
              <a:defRPr/>
            </a:pPr>
            <a:r>
              <a:rPr lang="ru-RU" sz="3200" b="1" smtClean="0">
                <a:hlinkClick r:id="rId2" action="ppaction://hlinksldjump"/>
              </a:rPr>
              <a:t>Выравнивание		    Шрифт</a:t>
            </a:r>
            <a:endParaRPr lang="ru-RU" sz="3200" b="1" smtClean="0"/>
          </a:p>
        </p:txBody>
      </p:sp>
      <p:pic>
        <p:nvPicPr>
          <p:cNvPr id="36867"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50825" y="1557338"/>
            <a:ext cx="4321175" cy="3711575"/>
          </a:xfrm>
        </p:spPr>
      </p:pic>
      <p:pic>
        <p:nvPicPr>
          <p:cNvPr id="368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3438" y="1557338"/>
            <a:ext cx="4200525" cy="367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pPr fontAlgn="auto">
              <a:spcAft>
                <a:spcPts val="0"/>
              </a:spcAft>
              <a:defRPr/>
            </a:pPr>
            <a:r>
              <a:rPr lang="ru-RU" sz="3200" b="1" smtClean="0">
                <a:hlinkClick r:id="rId2" action="ppaction://hlinksldjump"/>
              </a:rPr>
              <a:t>Граница</a:t>
            </a:r>
            <a:r>
              <a:rPr lang="ru-RU" sz="3200" b="1" smtClean="0"/>
              <a:t>				 </a:t>
            </a:r>
            <a:r>
              <a:rPr lang="ru-RU" sz="3200" b="1" smtClean="0">
                <a:hlinkClick r:id="rId2" action="ppaction://hlinksldjump"/>
              </a:rPr>
              <a:t>Вид</a:t>
            </a:r>
            <a:endParaRPr lang="ru-RU" sz="3200" b="1" smtClean="0"/>
          </a:p>
        </p:txBody>
      </p:sp>
      <p:sp>
        <p:nvSpPr>
          <p:cNvPr id="37891" name="Rectangle 3"/>
          <p:cNvSpPr>
            <a:spLocks noGrp="1" noChangeArrowheads="1"/>
          </p:cNvSpPr>
          <p:nvPr>
            <p:ph idx="1"/>
          </p:nvPr>
        </p:nvSpPr>
        <p:spPr/>
        <p:txBody>
          <a:bodyPr/>
          <a:lstStyle/>
          <a:p>
            <a:endParaRPr lang="uz-Cyrl-UZ" smtClean="0"/>
          </a:p>
        </p:txBody>
      </p:sp>
      <p:pic>
        <p:nvPicPr>
          <p:cNvPr id="378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628775"/>
            <a:ext cx="4200525" cy="367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1628775"/>
            <a:ext cx="4200525" cy="367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a:xfrm>
            <a:off x="250825" y="274638"/>
            <a:ext cx="8642350" cy="2074862"/>
          </a:xfrm>
        </p:spPr>
        <p:txBody>
          <a:bodyPr/>
          <a:lstStyle/>
          <a:p>
            <a:pPr fontAlgn="auto">
              <a:spcAft>
                <a:spcPts val="0"/>
              </a:spcAft>
              <a:defRPr/>
            </a:pPr>
            <a:r>
              <a:rPr lang="ru-RU" sz="3200" b="1" smtClean="0"/>
              <a:t>Жадваллар ва диаграммалар билан ишлаш. </a:t>
            </a:r>
            <a:br>
              <a:rPr lang="ru-RU" sz="3200" b="1" smtClean="0"/>
            </a:br>
            <a:r>
              <a:rPr lang="en-US" sz="2000" smtClean="0"/>
              <a:t/>
            </a:r>
            <a:br>
              <a:rPr lang="en-US" sz="2000" smtClean="0"/>
            </a:br>
            <a:r>
              <a:rPr lang="en-US" smtClean="0"/>
              <a:t> </a:t>
            </a:r>
            <a:r>
              <a:rPr lang="ru-RU" sz="3200" smtClean="0"/>
              <a:t>Режа:</a:t>
            </a:r>
          </a:p>
        </p:txBody>
      </p:sp>
      <p:sp>
        <p:nvSpPr>
          <p:cNvPr id="149507" name="Rectangle 3"/>
          <p:cNvSpPr>
            <a:spLocks noGrp="1" noChangeArrowheads="1"/>
          </p:cNvSpPr>
          <p:nvPr>
            <p:ph idx="1"/>
          </p:nvPr>
        </p:nvSpPr>
        <p:spPr>
          <a:xfrm>
            <a:off x="457200" y="2276475"/>
            <a:ext cx="8229600" cy="3849688"/>
          </a:xfrm>
        </p:spPr>
        <p:txBody>
          <a:bodyPr/>
          <a:lstStyle/>
          <a:p>
            <a:pPr marL="355600" indent="-355600"/>
            <a:r>
              <a:rPr lang="ru-RU" sz="2000" b="1" smtClean="0"/>
              <a:t>Маълумотларни нусхалаш. Абсолют, нисбий ва аралаш манзиллар.</a:t>
            </a:r>
          </a:p>
          <a:p>
            <a:pPr marL="355600" indent="-355600"/>
            <a:r>
              <a:rPr lang="ru-RU" sz="2000" b="1" smtClean="0"/>
              <a:t>Маълумотларни автоматик тулдириш. Руйхатлар.</a:t>
            </a:r>
          </a:p>
          <a:p>
            <a:pPr marL="355600" indent="-355600"/>
            <a:r>
              <a:rPr lang="ru-RU" sz="2000" b="1" smtClean="0"/>
              <a:t>"Мастер диаграмм"ни ишга тушириш ва у билан ишлаш.</a:t>
            </a:r>
          </a:p>
          <a:p>
            <a:pPr marL="355600" indent="-355600"/>
            <a:r>
              <a:rPr lang="ru-RU" sz="2000" b="1" smtClean="0"/>
              <a:t>Берилган масалага мос диаграмма куриш.</a:t>
            </a:r>
            <a:endParaRPr lang="en-US" sz="2000" b="1" smtClean="0"/>
          </a:p>
          <a:p>
            <a:pPr marL="355600" indent="-355600"/>
            <a:r>
              <a:rPr lang="ru-RU" sz="2000" b="1" smtClean="0"/>
              <a:t>Турли хил функция графикларини чизиш.</a:t>
            </a:r>
            <a:r>
              <a:rPr lang="ru-RU" sz="2000" smtClean="0"/>
              <a:t> </a:t>
            </a:r>
          </a:p>
          <a:p>
            <a:pPr marL="355600" indent="-355600"/>
            <a:endParaRPr lang="ru-RU" sz="2000" smtClean="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2000"/>
                                  </p:stCondLst>
                                  <p:childTnLst>
                                    <p:set>
                                      <p:cBhvr>
                                        <p:cTn id="6" dur="1" fill="hold">
                                          <p:stCondLst>
                                            <p:cond delay="0"/>
                                          </p:stCondLst>
                                        </p:cTn>
                                        <p:tgtEl>
                                          <p:spTgt spid="149506"/>
                                        </p:tgtEl>
                                        <p:attrNameLst>
                                          <p:attrName>style.visibility</p:attrName>
                                        </p:attrNameLst>
                                      </p:cBhvr>
                                      <p:to>
                                        <p:strVal val="visible"/>
                                      </p:to>
                                    </p:set>
                                    <p:anim calcmode="lin" valueType="num">
                                      <p:cBhvr additive="base">
                                        <p:cTn id="7" dur="500" fill="hold"/>
                                        <p:tgtEl>
                                          <p:spTgt spid="149506"/>
                                        </p:tgtEl>
                                        <p:attrNameLst>
                                          <p:attrName>ppt_x</p:attrName>
                                        </p:attrNameLst>
                                      </p:cBhvr>
                                      <p:tavLst>
                                        <p:tav tm="0">
                                          <p:val>
                                            <p:strVal val="#ppt_x"/>
                                          </p:val>
                                        </p:tav>
                                        <p:tav tm="100000">
                                          <p:val>
                                            <p:strVal val="#ppt_x"/>
                                          </p:val>
                                        </p:tav>
                                      </p:tavLst>
                                    </p:anim>
                                    <p:anim calcmode="lin" valueType="num">
                                      <p:cBhvr additive="base">
                                        <p:cTn id="8" dur="500" fill="hold"/>
                                        <p:tgtEl>
                                          <p:spTgt spid="149506"/>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500"/>
                            </p:stCondLst>
                            <p:childTnLst>
                              <p:par>
                                <p:cTn id="10" presetID="2" presetClass="entr" presetSubtype="4" fill="hold" grpId="0" nodeType="afterEffect">
                                  <p:stCondLst>
                                    <p:cond delay="2000"/>
                                  </p:stCondLst>
                                  <p:childTnLst>
                                    <p:set>
                                      <p:cBhvr>
                                        <p:cTn id="11" dur="1" fill="hold">
                                          <p:stCondLst>
                                            <p:cond delay="0"/>
                                          </p:stCondLst>
                                        </p:cTn>
                                        <p:tgtEl>
                                          <p:spTgt spid="149507">
                                            <p:txEl>
                                              <p:pRg st="0" end="0"/>
                                            </p:txEl>
                                          </p:spTgt>
                                        </p:tgtEl>
                                        <p:attrNameLst>
                                          <p:attrName>style.visibility</p:attrName>
                                        </p:attrNameLst>
                                      </p:cBhvr>
                                      <p:to>
                                        <p:strVal val="visible"/>
                                      </p:to>
                                    </p:set>
                                    <p:anim calcmode="lin" valueType="num">
                                      <p:cBhvr additive="base">
                                        <p:cTn id="12" dur="500" fill="hold"/>
                                        <p:tgtEl>
                                          <p:spTgt spid="149507">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49507">
                                            <p:txEl>
                                              <p:pRg st="0" end="0"/>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0"/>
                            </p:stCondLst>
                            <p:childTnLst>
                              <p:par>
                                <p:cTn id="15" presetID="2" presetClass="entr" presetSubtype="4" fill="hold" grpId="0" nodeType="afterEffect">
                                  <p:stCondLst>
                                    <p:cond delay="2000"/>
                                  </p:stCondLst>
                                  <p:childTnLst>
                                    <p:set>
                                      <p:cBhvr>
                                        <p:cTn id="16" dur="1" fill="hold">
                                          <p:stCondLst>
                                            <p:cond delay="0"/>
                                          </p:stCondLst>
                                        </p:cTn>
                                        <p:tgtEl>
                                          <p:spTgt spid="149507">
                                            <p:txEl>
                                              <p:pRg st="1" end="1"/>
                                            </p:txEl>
                                          </p:spTgt>
                                        </p:tgtEl>
                                        <p:attrNameLst>
                                          <p:attrName>style.visibility</p:attrName>
                                        </p:attrNameLst>
                                      </p:cBhvr>
                                      <p:to>
                                        <p:strVal val="visible"/>
                                      </p:to>
                                    </p:set>
                                    <p:anim calcmode="lin" valueType="num">
                                      <p:cBhvr additive="base">
                                        <p:cTn id="17" dur="500" fill="hold"/>
                                        <p:tgtEl>
                                          <p:spTgt spid="149507">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49507">
                                            <p:txEl>
                                              <p:pRg st="1" end="1"/>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7500"/>
                            </p:stCondLst>
                            <p:childTnLst>
                              <p:par>
                                <p:cTn id="20" presetID="2" presetClass="entr" presetSubtype="4" fill="hold" grpId="0" nodeType="afterEffect">
                                  <p:stCondLst>
                                    <p:cond delay="2000"/>
                                  </p:stCondLst>
                                  <p:childTnLst>
                                    <p:set>
                                      <p:cBhvr>
                                        <p:cTn id="21" dur="1" fill="hold">
                                          <p:stCondLst>
                                            <p:cond delay="0"/>
                                          </p:stCondLst>
                                        </p:cTn>
                                        <p:tgtEl>
                                          <p:spTgt spid="149507">
                                            <p:txEl>
                                              <p:pRg st="2" end="2"/>
                                            </p:txEl>
                                          </p:spTgt>
                                        </p:tgtEl>
                                        <p:attrNameLst>
                                          <p:attrName>style.visibility</p:attrName>
                                        </p:attrNameLst>
                                      </p:cBhvr>
                                      <p:to>
                                        <p:strVal val="visible"/>
                                      </p:to>
                                    </p:set>
                                    <p:anim calcmode="lin" valueType="num">
                                      <p:cBhvr additive="base">
                                        <p:cTn id="22" dur="500" fill="hold"/>
                                        <p:tgtEl>
                                          <p:spTgt spid="149507">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49507">
                                            <p:txEl>
                                              <p:pRg st="2" end="2"/>
                                            </p:txEl>
                                          </p:spTgt>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10000"/>
                            </p:stCondLst>
                            <p:childTnLst>
                              <p:par>
                                <p:cTn id="25" presetID="2" presetClass="entr" presetSubtype="4" fill="hold" grpId="0" nodeType="afterEffect">
                                  <p:stCondLst>
                                    <p:cond delay="2000"/>
                                  </p:stCondLst>
                                  <p:childTnLst>
                                    <p:set>
                                      <p:cBhvr>
                                        <p:cTn id="26" dur="1" fill="hold">
                                          <p:stCondLst>
                                            <p:cond delay="0"/>
                                          </p:stCondLst>
                                        </p:cTn>
                                        <p:tgtEl>
                                          <p:spTgt spid="149507">
                                            <p:txEl>
                                              <p:pRg st="3" end="3"/>
                                            </p:txEl>
                                          </p:spTgt>
                                        </p:tgtEl>
                                        <p:attrNameLst>
                                          <p:attrName>style.visibility</p:attrName>
                                        </p:attrNameLst>
                                      </p:cBhvr>
                                      <p:to>
                                        <p:strVal val="visible"/>
                                      </p:to>
                                    </p:set>
                                    <p:anim calcmode="lin" valueType="num">
                                      <p:cBhvr additive="base">
                                        <p:cTn id="27" dur="500" fill="hold"/>
                                        <p:tgtEl>
                                          <p:spTgt spid="149507">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49507">
                                            <p:txEl>
                                              <p:pRg st="3" end="3"/>
                                            </p:txEl>
                                          </p:spTgt>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2500"/>
                            </p:stCondLst>
                            <p:childTnLst>
                              <p:par>
                                <p:cTn id="30" presetID="2" presetClass="entr" presetSubtype="4" fill="hold" grpId="0" nodeType="afterEffect">
                                  <p:stCondLst>
                                    <p:cond delay="2000"/>
                                  </p:stCondLst>
                                  <p:childTnLst>
                                    <p:set>
                                      <p:cBhvr>
                                        <p:cTn id="31" dur="1" fill="hold">
                                          <p:stCondLst>
                                            <p:cond delay="0"/>
                                          </p:stCondLst>
                                        </p:cTn>
                                        <p:tgtEl>
                                          <p:spTgt spid="149507">
                                            <p:txEl>
                                              <p:pRg st="4" end="4"/>
                                            </p:txEl>
                                          </p:spTgt>
                                        </p:tgtEl>
                                        <p:attrNameLst>
                                          <p:attrName>style.visibility</p:attrName>
                                        </p:attrNameLst>
                                      </p:cBhvr>
                                      <p:to>
                                        <p:strVal val="visible"/>
                                      </p:to>
                                    </p:set>
                                    <p:anim calcmode="lin" valueType="num">
                                      <p:cBhvr additive="base">
                                        <p:cTn id="32" dur="500" fill="hold"/>
                                        <p:tgtEl>
                                          <p:spTgt spid="149507">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4950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6" presetClass="entr" presetSubtype="16" fill="hold" grpId="1" nodeType="clickEffect">
                                  <p:stCondLst>
                                    <p:cond delay="0"/>
                                  </p:stCondLst>
                                  <p:childTnLst>
                                    <p:set>
                                      <p:cBhvr>
                                        <p:cTn id="37" dur="1" fill="hold">
                                          <p:stCondLst>
                                            <p:cond delay="0"/>
                                          </p:stCondLst>
                                        </p:cTn>
                                        <p:tgtEl>
                                          <p:spTgt spid="149507">
                                            <p:txEl>
                                              <p:pRg st="4" end="4"/>
                                            </p:txEl>
                                          </p:spTgt>
                                        </p:tgtEl>
                                        <p:attrNameLst>
                                          <p:attrName>style.visibility</p:attrName>
                                        </p:attrNameLst>
                                      </p:cBhvr>
                                      <p:to>
                                        <p:strVal val="visible"/>
                                      </p:to>
                                    </p:set>
                                    <p:animEffect transition="in" filter="circle(in)">
                                      <p:cBhvr>
                                        <p:cTn id="38" dur="2000"/>
                                        <p:tgtEl>
                                          <p:spTgt spid="1495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7" grpId="0" build="p" bldLvl="2" autoUpdateAnimBg="0" advAuto="2000"/>
      <p:bldP spid="149507" grpI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normAutofit fontScale="90000"/>
          </a:bodyPr>
          <a:lstStyle/>
          <a:p>
            <a:pPr fontAlgn="auto">
              <a:spcAft>
                <a:spcPts val="0"/>
              </a:spcAft>
              <a:defRPr/>
            </a:pPr>
            <a:r>
              <a:rPr lang="ru-RU" sz="3200" b="1" smtClean="0"/>
              <a:t>Маълумотларни нусхалаш. Абсолют, нисбий ва аралаш манзиллар.</a:t>
            </a:r>
          </a:p>
        </p:txBody>
      </p:sp>
      <p:sp>
        <p:nvSpPr>
          <p:cNvPr id="39939" name="Rectangle 3"/>
          <p:cNvSpPr>
            <a:spLocks noGrp="1" noChangeArrowheads="1"/>
          </p:cNvSpPr>
          <p:nvPr>
            <p:ph idx="1"/>
          </p:nvPr>
        </p:nvSpPr>
        <p:spPr/>
        <p:txBody>
          <a:bodyPr/>
          <a:lstStyle/>
          <a:p>
            <a:pPr>
              <a:lnSpc>
                <a:spcPct val="80000"/>
              </a:lnSpc>
            </a:pPr>
            <a:r>
              <a:rPr lang="ru-RU" sz="1600" smtClean="0"/>
              <a:t>Маълумотларни нусхалаш, кучириш ва учириш амаллари </a:t>
            </a:r>
            <a:r>
              <a:rPr lang="en-US" sz="1600" smtClean="0"/>
              <a:t>WORD</a:t>
            </a:r>
            <a:r>
              <a:rPr lang="ru-RU" sz="1600" smtClean="0"/>
              <a:t>дагига ухшаш бажарилади</a:t>
            </a:r>
          </a:p>
          <a:p>
            <a:pPr>
              <a:lnSpc>
                <a:spcPct val="80000"/>
              </a:lnSpc>
            </a:pPr>
            <a:r>
              <a:rPr lang="ru-RU" sz="1800" smtClean="0"/>
              <a:t>Формулаларни нусхалаш ва кучиришда </a:t>
            </a:r>
            <a:r>
              <a:rPr lang="en-US" sz="1800" smtClean="0"/>
              <a:t>Excel</a:t>
            </a:r>
            <a:r>
              <a:rPr lang="ru-RU" sz="1800" smtClean="0"/>
              <a:t> формулалардаги адресларни автоматик равишда ўзгартиради.</a:t>
            </a:r>
            <a:endParaRPr lang="ru-RU" sz="1600" smtClean="0"/>
          </a:p>
          <a:p>
            <a:pPr>
              <a:lnSpc>
                <a:spcPct val="80000"/>
              </a:lnSpc>
            </a:pPr>
            <a:r>
              <a:rPr lang="ru-RU" sz="1800" smtClean="0"/>
              <a:t>Устун ва сатр номерлари ёрдамида ифодаланган (А5, В9 ва хоказо) ячейканинг белгиси нисбий адрес ёки оддий адрес дейилади, Баъзи холларда эса адресларни ўзгартиришнинг кераги булмайди. Бундай ячейкаларнинг устун ёки сатр номери олдига $ - абсолют адрес белгисини жойлаштириши лозим. Масалан: $</a:t>
            </a:r>
            <a:r>
              <a:rPr lang="en-US" sz="1800" smtClean="0"/>
              <a:t>F</a:t>
            </a:r>
            <a:r>
              <a:rPr lang="ru-RU" sz="1800" smtClean="0"/>
              <a:t>6, </a:t>
            </a:r>
            <a:r>
              <a:rPr lang="en-US" sz="1800" smtClean="0"/>
              <a:t>G</a:t>
            </a:r>
            <a:r>
              <a:rPr lang="ru-RU" sz="1800" smtClean="0"/>
              <a:t>$12, $</a:t>
            </a:r>
            <a:r>
              <a:rPr lang="en-US" sz="1800" smtClean="0"/>
              <a:t>A</a:t>
            </a:r>
            <a:r>
              <a:rPr lang="ru-RU" sz="1800" smtClean="0"/>
              <a:t>$3 ва хоказо.</a:t>
            </a:r>
          </a:p>
          <a:p>
            <a:pPr>
              <a:lnSpc>
                <a:spcPct val="80000"/>
              </a:lnSpc>
            </a:pPr>
            <a:r>
              <a:rPr lang="ru-RU" sz="1800" smtClean="0"/>
              <a:t>Ячейкалар гурухига (ёнма-ён ёки устунда кетма-кет) мурожаат этиш учун биринчи ва охирги ячейкалар адреслари орасига икки нукта (:) ќўйиш кифоя. Масалан:</a:t>
            </a:r>
          </a:p>
          <a:p>
            <a:pPr>
              <a:lnSpc>
                <a:spcPct val="80000"/>
              </a:lnSpc>
            </a:pPr>
            <a:r>
              <a:rPr lang="ru-RU" sz="1800" smtClean="0"/>
              <a:t>А7:Е7 - 7 сатрдаги А, В, С, </a:t>
            </a:r>
            <a:r>
              <a:rPr lang="en-US" sz="1800" smtClean="0"/>
              <a:t>D</a:t>
            </a:r>
            <a:r>
              <a:rPr lang="ru-RU" sz="1800" smtClean="0"/>
              <a:t>, Е ячейкаларга мурожаатни курсатади;</a:t>
            </a:r>
          </a:p>
          <a:p>
            <a:pPr>
              <a:lnSpc>
                <a:spcPct val="80000"/>
              </a:lnSpc>
            </a:pPr>
            <a:r>
              <a:rPr lang="ru-RU" sz="1800" smtClean="0"/>
              <a:t>ВЗ:В6 - В устундаги 3, 4, 5, 6 ячейкаларга мурожаатни курсатади;</a:t>
            </a:r>
          </a:p>
          <a:p>
            <a:pPr>
              <a:lnSpc>
                <a:spcPct val="80000"/>
              </a:lnSpc>
            </a:pPr>
            <a:r>
              <a:rPr lang="ru-RU" sz="1800" smtClean="0"/>
              <a:t>Ячейкалар блокига мурожаат этиш учун эса, масалан С6:Е9 каби ифода ёзилади.</a:t>
            </a:r>
          </a:p>
        </p:txBody>
      </p:sp>
    </p:spTree>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normAutofit fontScale="90000"/>
          </a:bodyPr>
          <a:lstStyle/>
          <a:p>
            <a:pPr fontAlgn="auto">
              <a:spcAft>
                <a:spcPts val="0"/>
              </a:spcAft>
              <a:defRPr/>
            </a:pPr>
            <a:r>
              <a:rPr lang="ru-RU" sz="3200" b="1" smtClean="0"/>
              <a:t>Маълумотларни автоматик тулдириш. Руйхатлар.</a:t>
            </a:r>
          </a:p>
        </p:txBody>
      </p:sp>
      <p:sp>
        <p:nvSpPr>
          <p:cNvPr id="40963" name="Rectangle 3"/>
          <p:cNvSpPr>
            <a:spLocks noGrp="1" noChangeArrowheads="1"/>
          </p:cNvSpPr>
          <p:nvPr>
            <p:ph idx="1"/>
          </p:nvPr>
        </p:nvSpPr>
        <p:spPr/>
        <p:txBody>
          <a:bodyPr/>
          <a:lstStyle/>
          <a:p>
            <a:r>
              <a:rPr lang="ru-RU" sz="2000" smtClean="0"/>
              <a:t>Маълумотларни автоматик тулдириш </a:t>
            </a:r>
            <a:r>
              <a:rPr lang="ru-RU" sz="2000" b="1" smtClean="0"/>
              <a:t>(Автозаполнение) </a:t>
            </a:r>
            <a:r>
              <a:rPr lang="ru-RU" sz="2000" smtClean="0"/>
              <a:t>жорий катакча ёки белгиланган блокни ўнг-пастги бурчагидаги кора туртбурчак ёрдамида судраш оркали амалга оширилади.</a:t>
            </a:r>
          </a:p>
        </p:txBody>
      </p:sp>
    </p:spTree>
  </p:cSld>
  <p:clrMapOvr>
    <a:masterClrMapping/>
  </p:clrMapOvr>
  <p:transition spd="slow">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normAutofit fontScale="90000"/>
          </a:bodyPr>
          <a:lstStyle/>
          <a:p>
            <a:pPr fontAlgn="auto">
              <a:spcAft>
                <a:spcPts val="0"/>
              </a:spcAft>
              <a:defRPr/>
            </a:pPr>
            <a:r>
              <a:rPr lang="ru-RU" sz="2800" b="1" smtClean="0"/>
              <a:t>"Мастер диаграмм"ни ишга тушириш ва у билан ишлаш.</a:t>
            </a:r>
          </a:p>
        </p:txBody>
      </p:sp>
      <p:sp>
        <p:nvSpPr>
          <p:cNvPr id="41987" name="Rectangle 3"/>
          <p:cNvSpPr>
            <a:spLocks noGrp="1" noChangeArrowheads="1"/>
          </p:cNvSpPr>
          <p:nvPr>
            <p:ph idx="1"/>
          </p:nvPr>
        </p:nvSpPr>
        <p:spPr/>
        <p:txBody>
          <a:bodyPr/>
          <a:lstStyle/>
          <a:p>
            <a:pPr>
              <a:lnSpc>
                <a:spcPct val="80000"/>
              </a:lnSpc>
            </a:pPr>
            <a:r>
              <a:rPr lang="en-US" sz="2400" smtClean="0"/>
              <a:t>Excel</a:t>
            </a:r>
            <a:r>
              <a:rPr lang="ru-RU" sz="2400" smtClean="0"/>
              <a:t>да хисобланаётган мисолларни ва натижаларини  диаграмма</a:t>
            </a:r>
            <a:r>
              <a:rPr lang="uz-Cyrl-UZ" sz="2400" smtClean="0"/>
              <a:t>лар</a:t>
            </a:r>
            <a:r>
              <a:rPr lang="ru-RU" sz="2400" smtClean="0"/>
              <a:t> ёрдамида тасвирлаш уларни кургазмали, </a:t>
            </a:r>
            <a:r>
              <a:rPr lang="uz-Cyrl-UZ" sz="2400" smtClean="0"/>
              <a:t>яхширок тушунишга ёрдам беради.</a:t>
            </a:r>
            <a:endParaRPr lang="ru-RU" sz="2400" smtClean="0"/>
          </a:p>
          <a:p>
            <a:pPr>
              <a:lnSpc>
                <a:spcPct val="80000"/>
              </a:lnSpc>
            </a:pPr>
            <a:r>
              <a:rPr lang="ru-RU" sz="2400" b="1" smtClean="0"/>
              <a:t>«МАСТЕР ДИАГРАММ»</a:t>
            </a:r>
            <a:r>
              <a:rPr lang="ru-RU" sz="2400" smtClean="0"/>
              <a:t> (Диаграммалар устаси) ускуналар</a:t>
            </a:r>
            <a:r>
              <a:rPr lang="uz-Cyrl-UZ" sz="2400" smtClean="0"/>
              <a:t> </a:t>
            </a:r>
            <a:r>
              <a:rPr lang="ru-RU" sz="2400" smtClean="0"/>
              <a:t>панели ёки </a:t>
            </a:r>
            <a:r>
              <a:rPr lang="ru-RU" sz="2400" b="1" smtClean="0"/>
              <a:t>«Вставка»</a:t>
            </a:r>
            <a:r>
              <a:rPr lang="ru-RU" sz="2400" smtClean="0"/>
              <a:t> менюсидаги </a:t>
            </a:r>
            <a:r>
              <a:rPr lang="uz-Cyrl-UZ" sz="2400" smtClean="0"/>
              <a:t>қу</a:t>
            </a:r>
            <a:r>
              <a:rPr lang="ru-RU" sz="2400" smtClean="0"/>
              <a:t>йидаги тугма ёрдамида ишга туширилади:</a:t>
            </a:r>
          </a:p>
          <a:p>
            <a:pPr>
              <a:lnSpc>
                <a:spcPct val="80000"/>
              </a:lnSpc>
              <a:buFontTx/>
              <a:buNone/>
            </a:pPr>
            <a:r>
              <a:rPr lang="ru-RU" sz="2400" smtClean="0"/>
              <a:t>	 </a:t>
            </a:r>
          </a:p>
          <a:p>
            <a:pPr>
              <a:lnSpc>
                <a:spcPct val="80000"/>
              </a:lnSpc>
            </a:pPr>
            <a:r>
              <a:rPr lang="ru-RU" sz="2400" smtClean="0"/>
              <a:t>Диаграммаларни яратишни 7 кадамда амалга ошириш мумкин. Улардан биринчиси берилганларни ва формулаларни киритиб диаграмма ясаш учун керак булган маълумотлар жадвалини тайерлаш.</a:t>
            </a:r>
          </a:p>
          <a:p>
            <a:pPr>
              <a:lnSpc>
                <a:spcPct val="80000"/>
              </a:lnSpc>
              <a:buFont typeface="Wingdings 2" panose="05020102010507070707" pitchFamily="18" charset="2"/>
              <a:buNone/>
            </a:pPr>
            <a:endParaRPr lang="ru-RU" sz="2400" b="1" smtClean="0">
              <a:solidFill>
                <a:srgbClr val="000000"/>
              </a:solidFill>
            </a:endParaRPr>
          </a:p>
        </p:txBody>
      </p:sp>
      <p:pic>
        <p:nvPicPr>
          <p:cNvPr id="41988" name="Picture 4" descr="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8038" y="2997200"/>
            <a:ext cx="571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fontAlgn="auto">
              <a:spcAft>
                <a:spcPts val="0"/>
              </a:spcAft>
              <a:defRPr/>
            </a:pPr>
            <a:r>
              <a:rPr lang="en-US" sz="3200" smtClean="0">
                <a:solidFill>
                  <a:schemeClr val="tx1"/>
                </a:solidFill>
              </a:rPr>
              <a:t>1</a:t>
            </a:r>
            <a:r>
              <a:rPr lang="ru-RU" sz="3200" smtClean="0">
                <a:solidFill>
                  <a:schemeClr val="tx1"/>
                </a:solidFill>
              </a:rPr>
              <a:t>кадам</a:t>
            </a:r>
            <a:r>
              <a:rPr lang="en-US" sz="3200" smtClean="0">
                <a:solidFill>
                  <a:schemeClr val="tx1"/>
                </a:solidFill>
              </a:rPr>
              <a:t>. </a:t>
            </a:r>
            <a:r>
              <a:rPr lang="ru-RU" sz="3200" u="sng" smtClean="0">
                <a:solidFill>
                  <a:schemeClr val="tx1"/>
                </a:solidFill>
              </a:rPr>
              <a:t>Маълумотлар киритиш</a:t>
            </a:r>
            <a:r>
              <a:rPr lang="en-US" sz="3200" smtClean="0">
                <a:solidFill>
                  <a:schemeClr val="tx1"/>
                </a:solidFill>
              </a:rPr>
              <a:t> </a:t>
            </a:r>
            <a:br>
              <a:rPr lang="en-US" sz="3200" smtClean="0">
                <a:solidFill>
                  <a:schemeClr val="tx1"/>
                </a:solidFill>
              </a:rPr>
            </a:br>
            <a:r>
              <a:rPr lang="ru-RU" sz="3200" smtClean="0">
                <a:solidFill>
                  <a:schemeClr val="tx1"/>
                </a:solidFill>
              </a:rPr>
              <a:t>А) Берилганларни </a:t>
            </a:r>
            <a:r>
              <a:rPr lang="ru-RU" sz="3200" u="sng" smtClean="0">
                <a:solidFill>
                  <a:schemeClr val="tx1"/>
                </a:solidFill>
              </a:rPr>
              <a:t>киритиш</a:t>
            </a:r>
            <a:endParaRPr lang="ru-RU" sz="3200" smtClean="0">
              <a:solidFill>
                <a:schemeClr val="tx1"/>
              </a:solidFill>
            </a:endParaRPr>
          </a:p>
        </p:txBody>
      </p:sp>
      <p:sp>
        <p:nvSpPr>
          <p:cNvPr id="43011" name="Rectangle 3"/>
          <p:cNvSpPr>
            <a:spLocks noChangeArrowheads="1"/>
          </p:cNvSpPr>
          <p:nvPr/>
        </p:nvSpPr>
        <p:spPr bwMode="auto">
          <a:xfrm>
            <a:off x="838200" y="2133600"/>
            <a:ext cx="7531100" cy="39592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12" name="Rectangle 4"/>
          <p:cNvSpPr>
            <a:spLocks noChangeArrowheads="1"/>
          </p:cNvSpPr>
          <p:nvPr/>
        </p:nvSpPr>
        <p:spPr bwMode="auto">
          <a:xfrm>
            <a:off x="3940175" y="5235575"/>
            <a:ext cx="79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13" name="Rectangle 5"/>
          <p:cNvSpPr>
            <a:spLocks noChangeArrowheads="1"/>
          </p:cNvSpPr>
          <p:nvPr/>
        </p:nvSpPr>
        <p:spPr bwMode="auto">
          <a:xfrm>
            <a:off x="4797425" y="5235575"/>
            <a:ext cx="793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14" name="Rectangle 6"/>
          <p:cNvSpPr>
            <a:spLocks noChangeArrowheads="1"/>
          </p:cNvSpPr>
          <p:nvPr/>
        </p:nvSpPr>
        <p:spPr bwMode="auto">
          <a:xfrm>
            <a:off x="1268413" y="5245100"/>
            <a:ext cx="7937" cy="209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15" name="Rectangle 7"/>
          <p:cNvSpPr>
            <a:spLocks noChangeArrowheads="1"/>
          </p:cNvSpPr>
          <p:nvPr/>
        </p:nvSpPr>
        <p:spPr bwMode="auto">
          <a:xfrm>
            <a:off x="2111375" y="5245100"/>
            <a:ext cx="9525" cy="209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16" name="Rectangle 8"/>
          <p:cNvSpPr>
            <a:spLocks noChangeArrowheads="1"/>
          </p:cNvSpPr>
          <p:nvPr/>
        </p:nvSpPr>
        <p:spPr bwMode="auto">
          <a:xfrm>
            <a:off x="3940175" y="5245100"/>
            <a:ext cx="7938" cy="209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17" name="Rectangle 9"/>
          <p:cNvSpPr>
            <a:spLocks noChangeArrowheads="1"/>
          </p:cNvSpPr>
          <p:nvPr/>
        </p:nvSpPr>
        <p:spPr bwMode="auto">
          <a:xfrm>
            <a:off x="4797425" y="5245100"/>
            <a:ext cx="7938" cy="209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18" name="Rectangle 10"/>
          <p:cNvSpPr>
            <a:spLocks noChangeArrowheads="1"/>
          </p:cNvSpPr>
          <p:nvPr/>
        </p:nvSpPr>
        <p:spPr bwMode="auto">
          <a:xfrm>
            <a:off x="1268413" y="5456238"/>
            <a:ext cx="7937" cy="79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19" name="Rectangle 11"/>
          <p:cNvSpPr>
            <a:spLocks noChangeArrowheads="1"/>
          </p:cNvSpPr>
          <p:nvPr/>
        </p:nvSpPr>
        <p:spPr bwMode="auto">
          <a:xfrm>
            <a:off x="2111375" y="5456238"/>
            <a:ext cx="9525" cy="79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20" name="Rectangle 12"/>
          <p:cNvSpPr>
            <a:spLocks noChangeArrowheads="1"/>
          </p:cNvSpPr>
          <p:nvPr/>
        </p:nvSpPr>
        <p:spPr bwMode="auto">
          <a:xfrm>
            <a:off x="3940175" y="5456238"/>
            <a:ext cx="7938" cy="79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21" name="Rectangle 13"/>
          <p:cNvSpPr>
            <a:spLocks noChangeArrowheads="1"/>
          </p:cNvSpPr>
          <p:nvPr/>
        </p:nvSpPr>
        <p:spPr bwMode="auto">
          <a:xfrm>
            <a:off x="4797425" y="5456238"/>
            <a:ext cx="7938" cy="79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22" name="Rectangle 14"/>
          <p:cNvSpPr>
            <a:spLocks noChangeArrowheads="1"/>
          </p:cNvSpPr>
          <p:nvPr/>
        </p:nvSpPr>
        <p:spPr bwMode="auto">
          <a:xfrm>
            <a:off x="1268413" y="5464175"/>
            <a:ext cx="7937" cy="209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23" name="Rectangle 15"/>
          <p:cNvSpPr>
            <a:spLocks noChangeArrowheads="1"/>
          </p:cNvSpPr>
          <p:nvPr/>
        </p:nvSpPr>
        <p:spPr bwMode="auto">
          <a:xfrm>
            <a:off x="2111375" y="5464175"/>
            <a:ext cx="9525" cy="209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24" name="Rectangle 16"/>
          <p:cNvSpPr>
            <a:spLocks noChangeArrowheads="1"/>
          </p:cNvSpPr>
          <p:nvPr/>
        </p:nvSpPr>
        <p:spPr bwMode="auto">
          <a:xfrm>
            <a:off x="3940175" y="5464175"/>
            <a:ext cx="7938" cy="209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25" name="Rectangle 17"/>
          <p:cNvSpPr>
            <a:spLocks noChangeArrowheads="1"/>
          </p:cNvSpPr>
          <p:nvPr/>
        </p:nvSpPr>
        <p:spPr bwMode="auto">
          <a:xfrm>
            <a:off x="4797425" y="5464175"/>
            <a:ext cx="7938" cy="209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26" name="Rectangle 18"/>
          <p:cNvSpPr>
            <a:spLocks noChangeArrowheads="1"/>
          </p:cNvSpPr>
          <p:nvPr/>
        </p:nvSpPr>
        <p:spPr bwMode="auto">
          <a:xfrm>
            <a:off x="879475" y="5673725"/>
            <a:ext cx="7938"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27" name="Rectangle 19"/>
          <p:cNvSpPr>
            <a:spLocks noChangeArrowheads="1"/>
          </p:cNvSpPr>
          <p:nvPr/>
        </p:nvSpPr>
        <p:spPr bwMode="auto">
          <a:xfrm>
            <a:off x="887413" y="5673725"/>
            <a:ext cx="381000"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28" name="Rectangle 20"/>
          <p:cNvSpPr>
            <a:spLocks noChangeArrowheads="1"/>
          </p:cNvSpPr>
          <p:nvPr/>
        </p:nvSpPr>
        <p:spPr bwMode="auto">
          <a:xfrm>
            <a:off x="1268413" y="5673725"/>
            <a:ext cx="7937"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29" name="Rectangle 21"/>
          <p:cNvSpPr>
            <a:spLocks noChangeArrowheads="1"/>
          </p:cNvSpPr>
          <p:nvPr/>
        </p:nvSpPr>
        <p:spPr bwMode="auto">
          <a:xfrm>
            <a:off x="1276350" y="5673725"/>
            <a:ext cx="835025"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30" name="Rectangle 22"/>
          <p:cNvSpPr>
            <a:spLocks noChangeArrowheads="1"/>
          </p:cNvSpPr>
          <p:nvPr/>
        </p:nvSpPr>
        <p:spPr bwMode="auto">
          <a:xfrm>
            <a:off x="2111375" y="5673725"/>
            <a:ext cx="9525"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31" name="Rectangle 23"/>
          <p:cNvSpPr>
            <a:spLocks noChangeArrowheads="1"/>
          </p:cNvSpPr>
          <p:nvPr/>
        </p:nvSpPr>
        <p:spPr bwMode="auto">
          <a:xfrm>
            <a:off x="2120900" y="5673725"/>
            <a:ext cx="963613"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32" name="Rectangle 24"/>
          <p:cNvSpPr>
            <a:spLocks noChangeArrowheads="1"/>
          </p:cNvSpPr>
          <p:nvPr/>
        </p:nvSpPr>
        <p:spPr bwMode="auto">
          <a:xfrm>
            <a:off x="3084513" y="5673725"/>
            <a:ext cx="7937"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33" name="Rectangle 25"/>
          <p:cNvSpPr>
            <a:spLocks noChangeArrowheads="1"/>
          </p:cNvSpPr>
          <p:nvPr/>
        </p:nvSpPr>
        <p:spPr bwMode="auto">
          <a:xfrm>
            <a:off x="3092450" y="5673725"/>
            <a:ext cx="847725"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34" name="Rectangle 26"/>
          <p:cNvSpPr>
            <a:spLocks noChangeArrowheads="1"/>
          </p:cNvSpPr>
          <p:nvPr/>
        </p:nvSpPr>
        <p:spPr bwMode="auto">
          <a:xfrm>
            <a:off x="3940175" y="5673725"/>
            <a:ext cx="7938"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35" name="Rectangle 27"/>
          <p:cNvSpPr>
            <a:spLocks noChangeArrowheads="1"/>
          </p:cNvSpPr>
          <p:nvPr/>
        </p:nvSpPr>
        <p:spPr bwMode="auto">
          <a:xfrm>
            <a:off x="3948113" y="5673725"/>
            <a:ext cx="849312"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36" name="Rectangle 28"/>
          <p:cNvSpPr>
            <a:spLocks noChangeArrowheads="1"/>
          </p:cNvSpPr>
          <p:nvPr/>
        </p:nvSpPr>
        <p:spPr bwMode="auto">
          <a:xfrm>
            <a:off x="4797425" y="5673725"/>
            <a:ext cx="7938"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37" name="Rectangle 29"/>
          <p:cNvSpPr>
            <a:spLocks noChangeArrowheads="1"/>
          </p:cNvSpPr>
          <p:nvPr/>
        </p:nvSpPr>
        <p:spPr bwMode="auto">
          <a:xfrm>
            <a:off x="4805363" y="5673725"/>
            <a:ext cx="847725"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38" name="Rectangle 30"/>
          <p:cNvSpPr>
            <a:spLocks noChangeArrowheads="1"/>
          </p:cNvSpPr>
          <p:nvPr/>
        </p:nvSpPr>
        <p:spPr bwMode="auto">
          <a:xfrm>
            <a:off x="5653088" y="5673725"/>
            <a:ext cx="7937"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39" name="Rectangle 31"/>
          <p:cNvSpPr>
            <a:spLocks noChangeArrowheads="1"/>
          </p:cNvSpPr>
          <p:nvPr/>
        </p:nvSpPr>
        <p:spPr bwMode="auto">
          <a:xfrm>
            <a:off x="5661025" y="5673725"/>
            <a:ext cx="1490663"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40" name="Rectangle 32"/>
          <p:cNvSpPr>
            <a:spLocks noChangeArrowheads="1"/>
          </p:cNvSpPr>
          <p:nvPr/>
        </p:nvSpPr>
        <p:spPr bwMode="auto">
          <a:xfrm>
            <a:off x="7151688" y="5673725"/>
            <a:ext cx="7937"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41" name="Rectangle 33"/>
          <p:cNvSpPr>
            <a:spLocks noChangeArrowheads="1"/>
          </p:cNvSpPr>
          <p:nvPr/>
        </p:nvSpPr>
        <p:spPr bwMode="auto">
          <a:xfrm>
            <a:off x="1268413" y="5681663"/>
            <a:ext cx="7937" cy="209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42" name="Rectangle 34"/>
          <p:cNvSpPr>
            <a:spLocks noChangeArrowheads="1"/>
          </p:cNvSpPr>
          <p:nvPr/>
        </p:nvSpPr>
        <p:spPr bwMode="auto">
          <a:xfrm>
            <a:off x="1268413" y="5891213"/>
            <a:ext cx="7937" cy="79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43" name="Rectangle 35"/>
          <p:cNvSpPr>
            <a:spLocks noChangeArrowheads="1"/>
          </p:cNvSpPr>
          <p:nvPr/>
        </p:nvSpPr>
        <p:spPr bwMode="auto">
          <a:xfrm>
            <a:off x="2111375" y="5681663"/>
            <a:ext cx="9525" cy="209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44" name="Rectangle 36"/>
          <p:cNvSpPr>
            <a:spLocks noChangeArrowheads="1"/>
          </p:cNvSpPr>
          <p:nvPr/>
        </p:nvSpPr>
        <p:spPr bwMode="auto">
          <a:xfrm>
            <a:off x="2111375" y="5891213"/>
            <a:ext cx="9525" cy="79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45" name="Rectangle 37"/>
          <p:cNvSpPr>
            <a:spLocks noChangeArrowheads="1"/>
          </p:cNvSpPr>
          <p:nvPr/>
        </p:nvSpPr>
        <p:spPr bwMode="auto">
          <a:xfrm>
            <a:off x="3940175" y="5681663"/>
            <a:ext cx="7938" cy="209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46" name="Rectangle 38"/>
          <p:cNvSpPr>
            <a:spLocks noChangeArrowheads="1"/>
          </p:cNvSpPr>
          <p:nvPr/>
        </p:nvSpPr>
        <p:spPr bwMode="auto">
          <a:xfrm>
            <a:off x="3940175" y="5891213"/>
            <a:ext cx="7938" cy="79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47" name="Rectangle 39"/>
          <p:cNvSpPr>
            <a:spLocks noChangeArrowheads="1"/>
          </p:cNvSpPr>
          <p:nvPr/>
        </p:nvSpPr>
        <p:spPr bwMode="auto">
          <a:xfrm>
            <a:off x="4797425" y="5681663"/>
            <a:ext cx="7938" cy="209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48" name="Rectangle 40"/>
          <p:cNvSpPr>
            <a:spLocks noChangeArrowheads="1"/>
          </p:cNvSpPr>
          <p:nvPr/>
        </p:nvSpPr>
        <p:spPr bwMode="auto">
          <a:xfrm>
            <a:off x="4797425" y="5891213"/>
            <a:ext cx="7938" cy="79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grpSp>
        <p:nvGrpSpPr>
          <p:cNvPr id="2" name="Group 41"/>
          <p:cNvGrpSpPr>
            <a:grpSpLocks/>
          </p:cNvGrpSpPr>
          <p:nvPr/>
        </p:nvGrpSpPr>
        <p:grpSpPr bwMode="auto">
          <a:xfrm>
            <a:off x="871538" y="2135188"/>
            <a:ext cx="6296025" cy="3786187"/>
            <a:chOff x="549" y="1345"/>
            <a:chExt cx="3966" cy="2385"/>
          </a:xfrm>
        </p:grpSpPr>
        <p:grpSp>
          <p:nvGrpSpPr>
            <p:cNvPr id="43055" name="Group 42"/>
            <p:cNvGrpSpPr>
              <a:grpSpLocks/>
            </p:cNvGrpSpPr>
            <p:nvPr/>
          </p:nvGrpSpPr>
          <p:grpSpPr bwMode="auto">
            <a:xfrm>
              <a:off x="549" y="1345"/>
              <a:ext cx="3966" cy="491"/>
              <a:chOff x="549" y="1345"/>
              <a:chExt cx="3966" cy="491"/>
            </a:xfrm>
          </p:grpSpPr>
          <p:sp>
            <p:nvSpPr>
              <p:cNvPr id="43818" name="Rectangle 43"/>
              <p:cNvSpPr>
                <a:spLocks noChangeArrowheads="1"/>
              </p:cNvSpPr>
              <p:nvPr/>
            </p:nvSpPr>
            <p:spPr bwMode="auto">
              <a:xfrm>
                <a:off x="1035" y="1367"/>
                <a:ext cx="123"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a:solidFill>
                      <a:srgbClr val="000000"/>
                    </a:solidFill>
                  </a:rPr>
                  <a:t>A</a:t>
                </a:r>
                <a:endParaRPr lang="ru-RU" sz="2400">
                  <a:latin typeface="Times New Roman" panose="02020603050405020304" pitchFamily="18" charset="0"/>
                </a:endParaRPr>
              </a:p>
            </p:txBody>
          </p:sp>
          <p:sp>
            <p:nvSpPr>
              <p:cNvPr id="43819" name="Rectangle 44"/>
              <p:cNvSpPr>
                <a:spLocks noChangeArrowheads="1"/>
              </p:cNvSpPr>
              <p:nvPr/>
            </p:nvSpPr>
            <p:spPr bwMode="auto">
              <a:xfrm>
                <a:off x="1570" y="1367"/>
                <a:ext cx="123"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a:solidFill>
                      <a:srgbClr val="000000"/>
                    </a:solidFill>
                  </a:rPr>
                  <a:t>B</a:t>
                </a:r>
                <a:endParaRPr lang="ru-RU" sz="2400">
                  <a:latin typeface="Times New Roman" panose="02020603050405020304" pitchFamily="18" charset="0"/>
                </a:endParaRPr>
              </a:p>
            </p:txBody>
          </p:sp>
          <p:sp>
            <p:nvSpPr>
              <p:cNvPr id="43820" name="Rectangle 45"/>
              <p:cNvSpPr>
                <a:spLocks noChangeArrowheads="1"/>
              </p:cNvSpPr>
              <p:nvPr/>
            </p:nvSpPr>
            <p:spPr bwMode="auto">
              <a:xfrm>
                <a:off x="2107" y="1367"/>
                <a:ext cx="129"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a:solidFill>
                      <a:srgbClr val="000000"/>
                    </a:solidFill>
                  </a:rPr>
                  <a:t>C</a:t>
                </a:r>
                <a:endParaRPr lang="ru-RU" sz="2400">
                  <a:latin typeface="Times New Roman" panose="02020603050405020304" pitchFamily="18" charset="0"/>
                </a:endParaRPr>
              </a:p>
            </p:txBody>
          </p:sp>
          <p:sp>
            <p:nvSpPr>
              <p:cNvPr id="43821" name="Rectangle 46"/>
              <p:cNvSpPr>
                <a:spLocks noChangeArrowheads="1"/>
              </p:cNvSpPr>
              <p:nvPr/>
            </p:nvSpPr>
            <p:spPr bwMode="auto">
              <a:xfrm>
                <a:off x="2680" y="1367"/>
                <a:ext cx="129"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a:solidFill>
                      <a:srgbClr val="000000"/>
                    </a:solidFill>
                  </a:rPr>
                  <a:t>D</a:t>
                </a:r>
                <a:endParaRPr lang="ru-RU" sz="2400">
                  <a:latin typeface="Times New Roman" panose="02020603050405020304" pitchFamily="18" charset="0"/>
                </a:endParaRPr>
              </a:p>
            </p:txBody>
          </p:sp>
          <p:sp>
            <p:nvSpPr>
              <p:cNvPr id="43822" name="Rectangle 47"/>
              <p:cNvSpPr>
                <a:spLocks noChangeArrowheads="1"/>
              </p:cNvSpPr>
              <p:nvPr/>
            </p:nvSpPr>
            <p:spPr bwMode="auto">
              <a:xfrm>
                <a:off x="3252" y="1367"/>
                <a:ext cx="123"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a:solidFill>
                      <a:srgbClr val="000000"/>
                    </a:solidFill>
                  </a:rPr>
                  <a:t>E</a:t>
                </a:r>
                <a:endParaRPr lang="ru-RU" sz="2400">
                  <a:latin typeface="Times New Roman" panose="02020603050405020304" pitchFamily="18" charset="0"/>
                </a:endParaRPr>
              </a:p>
            </p:txBody>
          </p:sp>
          <p:sp>
            <p:nvSpPr>
              <p:cNvPr id="43823" name="Rectangle 48"/>
              <p:cNvSpPr>
                <a:spLocks noChangeArrowheads="1"/>
              </p:cNvSpPr>
              <p:nvPr/>
            </p:nvSpPr>
            <p:spPr bwMode="auto">
              <a:xfrm>
                <a:off x="3999" y="1367"/>
                <a:ext cx="117"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a:solidFill>
                      <a:srgbClr val="000000"/>
                    </a:solidFill>
                  </a:rPr>
                  <a:t>F</a:t>
                </a:r>
                <a:endParaRPr lang="ru-RU" sz="2400">
                  <a:latin typeface="Times New Roman" panose="02020603050405020304" pitchFamily="18" charset="0"/>
                </a:endParaRPr>
              </a:p>
            </p:txBody>
          </p:sp>
          <p:sp>
            <p:nvSpPr>
              <p:cNvPr id="43824" name="Rectangle 49"/>
              <p:cNvSpPr>
                <a:spLocks noChangeArrowheads="1"/>
              </p:cNvSpPr>
              <p:nvPr/>
            </p:nvSpPr>
            <p:spPr bwMode="auto">
              <a:xfrm>
                <a:off x="549" y="1345"/>
                <a:ext cx="15"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25" name="Line 50"/>
              <p:cNvSpPr>
                <a:spLocks noChangeShapeType="1"/>
              </p:cNvSpPr>
              <p:nvPr/>
            </p:nvSpPr>
            <p:spPr bwMode="auto">
              <a:xfrm>
                <a:off x="549" y="1345"/>
                <a:ext cx="1" cy="1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26" name="Rectangle 51"/>
              <p:cNvSpPr>
                <a:spLocks noChangeArrowheads="1"/>
              </p:cNvSpPr>
              <p:nvPr/>
            </p:nvSpPr>
            <p:spPr bwMode="auto">
              <a:xfrm>
                <a:off x="549" y="1345"/>
                <a:ext cx="15"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27" name="Line 52"/>
              <p:cNvSpPr>
                <a:spLocks noChangeShapeType="1"/>
              </p:cNvSpPr>
              <p:nvPr/>
            </p:nvSpPr>
            <p:spPr bwMode="auto">
              <a:xfrm>
                <a:off x="549" y="1345"/>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28" name="Line 53"/>
              <p:cNvSpPr>
                <a:spLocks noChangeShapeType="1"/>
              </p:cNvSpPr>
              <p:nvPr/>
            </p:nvSpPr>
            <p:spPr bwMode="auto">
              <a:xfrm>
                <a:off x="549" y="1345"/>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29" name="Rectangle 54"/>
              <p:cNvSpPr>
                <a:spLocks noChangeArrowheads="1"/>
              </p:cNvSpPr>
              <p:nvPr/>
            </p:nvSpPr>
            <p:spPr bwMode="auto">
              <a:xfrm>
                <a:off x="564" y="1345"/>
                <a:ext cx="230"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30" name="Line 55"/>
              <p:cNvSpPr>
                <a:spLocks noChangeShapeType="1"/>
              </p:cNvSpPr>
              <p:nvPr/>
            </p:nvSpPr>
            <p:spPr bwMode="auto">
              <a:xfrm>
                <a:off x="564" y="1345"/>
                <a:ext cx="23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31" name="Rectangle 56"/>
              <p:cNvSpPr>
                <a:spLocks noChangeArrowheads="1"/>
              </p:cNvSpPr>
              <p:nvPr/>
            </p:nvSpPr>
            <p:spPr bwMode="auto">
              <a:xfrm>
                <a:off x="794" y="1360"/>
                <a:ext cx="15"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32" name="Line 57"/>
              <p:cNvSpPr>
                <a:spLocks noChangeShapeType="1"/>
              </p:cNvSpPr>
              <p:nvPr/>
            </p:nvSpPr>
            <p:spPr bwMode="auto">
              <a:xfrm>
                <a:off x="794" y="1360"/>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33" name="Rectangle 58"/>
              <p:cNvSpPr>
                <a:spLocks noChangeArrowheads="1"/>
              </p:cNvSpPr>
              <p:nvPr/>
            </p:nvSpPr>
            <p:spPr bwMode="auto">
              <a:xfrm>
                <a:off x="794" y="1345"/>
                <a:ext cx="15"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34" name="Line 59"/>
              <p:cNvSpPr>
                <a:spLocks noChangeShapeType="1"/>
              </p:cNvSpPr>
              <p:nvPr/>
            </p:nvSpPr>
            <p:spPr bwMode="auto">
              <a:xfrm>
                <a:off x="794" y="1345"/>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35" name="Line 60"/>
              <p:cNvSpPr>
                <a:spLocks noChangeShapeType="1"/>
              </p:cNvSpPr>
              <p:nvPr/>
            </p:nvSpPr>
            <p:spPr bwMode="auto">
              <a:xfrm>
                <a:off x="794" y="1345"/>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36" name="Rectangle 61"/>
              <p:cNvSpPr>
                <a:spLocks noChangeArrowheads="1"/>
              </p:cNvSpPr>
              <p:nvPr/>
            </p:nvSpPr>
            <p:spPr bwMode="auto">
              <a:xfrm>
                <a:off x="809" y="1345"/>
                <a:ext cx="520"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37" name="Line 62"/>
              <p:cNvSpPr>
                <a:spLocks noChangeShapeType="1"/>
              </p:cNvSpPr>
              <p:nvPr/>
            </p:nvSpPr>
            <p:spPr bwMode="auto">
              <a:xfrm>
                <a:off x="809" y="1345"/>
                <a:ext cx="52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38" name="Rectangle 63"/>
              <p:cNvSpPr>
                <a:spLocks noChangeArrowheads="1"/>
              </p:cNvSpPr>
              <p:nvPr/>
            </p:nvSpPr>
            <p:spPr bwMode="auto">
              <a:xfrm>
                <a:off x="1329" y="1360"/>
                <a:ext cx="16"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39" name="Line 64"/>
              <p:cNvSpPr>
                <a:spLocks noChangeShapeType="1"/>
              </p:cNvSpPr>
              <p:nvPr/>
            </p:nvSpPr>
            <p:spPr bwMode="auto">
              <a:xfrm>
                <a:off x="1329" y="1360"/>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40" name="Rectangle 65"/>
              <p:cNvSpPr>
                <a:spLocks noChangeArrowheads="1"/>
              </p:cNvSpPr>
              <p:nvPr/>
            </p:nvSpPr>
            <p:spPr bwMode="auto">
              <a:xfrm>
                <a:off x="1329" y="1345"/>
                <a:ext cx="16"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41" name="Line 66"/>
              <p:cNvSpPr>
                <a:spLocks noChangeShapeType="1"/>
              </p:cNvSpPr>
              <p:nvPr/>
            </p:nvSpPr>
            <p:spPr bwMode="auto">
              <a:xfrm>
                <a:off x="1329" y="1345"/>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42" name="Line 67"/>
              <p:cNvSpPr>
                <a:spLocks noChangeShapeType="1"/>
              </p:cNvSpPr>
              <p:nvPr/>
            </p:nvSpPr>
            <p:spPr bwMode="auto">
              <a:xfrm>
                <a:off x="1329" y="1345"/>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43" name="Rectangle 68"/>
              <p:cNvSpPr>
                <a:spLocks noChangeArrowheads="1"/>
              </p:cNvSpPr>
              <p:nvPr/>
            </p:nvSpPr>
            <p:spPr bwMode="auto">
              <a:xfrm>
                <a:off x="1345" y="1345"/>
                <a:ext cx="521"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44" name="Line 69"/>
              <p:cNvSpPr>
                <a:spLocks noChangeShapeType="1"/>
              </p:cNvSpPr>
              <p:nvPr/>
            </p:nvSpPr>
            <p:spPr bwMode="auto">
              <a:xfrm>
                <a:off x="1345" y="1345"/>
                <a:ext cx="52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45" name="Rectangle 70"/>
              <p:cNvSpPr>
                <a:spLocks noChangeArrowheads="1"/>
              </p:cNvSpPr>
              <p:nvPr/>
            </p:nvSpPr>
            <p:spPr bwMode="auto">
              <a:xfrm>
                <a:off x="1866" y="1360"/>
                <a:ext cx="15"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46" name="Line 71"/>
              <p:cNvSpPr>
                <a:spLocks noChangeShapeType="1"/>
              </p:cNvSpPr>
              <p:nvPr/>
            </p:nvSpPr>
            <p:spPr bwMode="auto">
              <a:xfrm>
                <a:off x="1866" y="1360"/>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47" name="Rectangle 72"/>
              <p:cNvSpPr>
                <a:spLocks noChangeArrowheads="1"/>
              </p:cNvSpPr>
              <p:nvPr/>
            </p:nvSpPr>
            <p:spPr bwMode="auto">
              <a:xfrm>
                <a:off x="1866" y="1345"/>
                <a:ext cx="15"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48" name="Line 73"/>
              <p:cNvSpPr>
                <a:spLocks noChangeShapeType="1"/>
              </p:cNvSpPr>
              <p:nvPr/>
            </p:nvSpPr>
            <p:spPr bwMode="auto">
              <a:xfrm>
                <a:off x="1866" y="1345"/>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49" name="Line 74"/>
              <p:cNvSpPr>
                <a:spLocks noChangeShapeType="1"/>
              </p:cNvSpPr>
              <p:nvPr/>
            </p:nvSpPr>
            <p:spPr bwMode="auto">
              <a:xfrm>
                <a:off x="1866" y="1345"/>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50" name="Rectangle 75"/>
              <p:cNvSpPr>
                <a:spLocks noChangeArrowheads="1"/>
              </p:cNvSpPr>
              <p:nvPr/>
            </p:nvSpPr>
            <p:spPr bwMode="auto">
              <a:xfrm>
                <a:off x="1881" y="1345"/>
                <a:ext cx="529"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51" name="Line 76"/>
              <p:cNvSpPr>
                <a:spLocks noChangeShapeType="1"/>
              </p:cNvSpPr>
              <p:nvPr/>
            </p:nvSpPr>
            <p:spPr bwMode="auto">
              <a:xfrm>
                <a:off x="1881" y="1345"/>
                <a:ext cx="52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52" name="Rectangle 77"/>
              <p:cNvSpPr>
                <a:spLocks noChangeArrowheads="1"/>
              </p:cNvSpPr>
              <p:nvPr/>
            </p:nvSpPr>
            <p:spPr bwMode="auto">
              <a:xfrm>
                <a:off x="2410" y="1360"/>
                <a:ext cx="16"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53" name="Line 78"/>
              <p:cNvSpPr>
                <a:spLocks noChangeShapeType="1"/>
              </p:cNvSpPr>
              <p:nvPr/>
            </p:nvSpPr>
            <p:spPr bwMode="auto">
              <a:xfrm>
                <a:off x="2410" y="1360"/>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54" name="Rectangle 79"/>
              <p:cNvSpPr>
                <a:spLocks noChangeArrowheads="1"/>
              </p:cNvSpPr>
              <p:nvPr/>
            </p:nvSpPr>
            <p:spPr bwMode="auto">
              <a:xfrm>
                <a:off x="2410" y="1345"/>
                <a:ext cx="16"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55" name="Line 80"/>
              <p:cNvSpPr>
                <a:spLocks noChangeShapeType="1"/>
              </p:cNvSpPr>
              <p:nvPr/>
            </p:nvSpPr>
            <p:spPr bwMode="auto">
              <a:xfrm>
                <a:off x="2410" y="1345"/>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56" name="Line 81"/>
              <p:cNvSpPr>
                <a:spLocks noChangeShapeType="1"/>
              </p:cNvSpPr>
              <p:nvPr/>
            </p:nvSpPr>
            <p:spPr bwMode="auto">
              <a:xfrm>
                <a:off x="2410" y="1345"/>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57" name="Rectangle 82"/>
              <p:cNvSpPr>
                <a:spLocks noChangeArrowheads="1"/>
              </p:cNvSpPr>
              <p:nvPr/>
            </p:nvSpPr>
            <p:spPr bwMode="auto">
              <a:xfrm>
                <a:off x="2426" y="1345"/>
                <a:ext cx="585"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58" name="Line 83"/>
              <p:cNvSpPr>
                <a:spLocks noChangeShapeType="1"/>
              </p:cNvSpPr>
              <p:nvPr/>
            </p:nvSpPr>
            <p:spPr bwMode="auto">
              <a:xfrm>
                <a:off x="2426" y="1345"/>
                <a:ext cx="58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59" name="Rectangle 84"/>
              <p:cNvSpPr>
                <a:spLocks noChangeArrowheads="1"/>
              </p:cNvSpPr>
              <p:nvPr/>
            </p:nvSpPr>
            <p:spPr bwMode="auto">
              <a:xfrm>
                <a:off x="3011" y="1360"/>
                <a:ext cx="16"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60" name="Line 85"/>
              <p:cNvSpPr>
                <a:spLocks noChangeShapeType="1"/>
              </p:cNvSpPr>
              <p:nvPr/>
            </p:nvSpPr>
            <p:spPr bwMode="auto">
              <a:xfrm>
                <a:off x="3011" y="1360"/>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61" name="Rectangle 86"/>
              <p:cNvSpPr>
                <a:spLocks noChangeArrowheads="1"/>
              </p:cNvSpPr>
              <p:nvPr/>
            </p:nvSpPr>
            <p:spPr bwMode="auto">
              <a:xfrm>
                <a:off x="3011" y="1345"/>
                <a:ext cx="16"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62" name="Line 87"/>
              <p:cNvSpPr>
                <a:spLocks noChangeShapeType="1"/>
              </p:cNvSpPr>
              <p:nvPr/>
            </p:nvSpPr>
            <p:spPr bwMode="auto">
              <a:xfrm>
                <a:off x="3011" y="1345"/>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63" name="Line 88"/>
              <p:cNvSpPr>
                <a:spLocks noChangeShapeType="1"/>
              </p:cNvSpPr>
              <p:nvPr/>
            </p:nvSpPr>
            <p:spPr bwMode="auto">
              <a:xfrm>
                <a:off x="3011" y="1345"/>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64" name="Rectangle 89"/>
              <p:cNvSpPr>
                <a:spLocks noChangeArrowheads="1"/>
              </p:cNvSpPr>
              <p:nvPr/>
            </p:nvSpPr>
            <p:spPr bwMode="auto">
              <a:xfrm>
                <a:off x="3027" y="1345"/>
                <a:ext cx="521"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65" name="Line 90"/>
              <p:cNvSpPr>
                <a:spLocks noChangeShapeType="1"/>
              </p:cNvSpPr>
              <p:nvPr/>
            </p:nvSpPr>
            <p:spPr bwMode="auto">
              <a:xfrm>
                <a:off x="3027" y="1345"/>
                <a:ext cx="52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66" name="Rectangle 91"/>
              <p:cNvSpPr>
                <a:spLocks noChangeArrowheads="1"/>
              </p:cNvSpPr>
              <p:nvPr/>
            </p:nvSpPr>
            <p:spPr bwMode="auto">
              <a:xfrm>
                <a:off x="3548" y="1360"/>
                <a:ext cx="15"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67" name="Line 92"/>
              <p:cNvSpPr>
                <a:spLocks noChangeShapeType="1"/>
              </p:cNvSpPr>
              <p:nvPr/>
            </p:nvSpPr>
            <p:spPr bwMode="auto">
              <a:xfrm>
                <a:off x="3548" y="1360"/>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68" name="Rectangle 93"/>
              <p:cNvSpPr>
                <a:spLocks noChangeArrowheads="1"/>
              </p:cNvSpPr>
              <p:nvPr/>
            </p:nvSpPr>
            <p:spPr bwMode="auto">
              <a:xfrm>
                <a:off x="3548" y="1345"/>
                <a:ext cx="15"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69" name="Line 94"/>
              <p:cNvSpPr>
                <a:spLocks noChangeShapeType="1"/>
              </p:cNvSpPr>
              <p:nvPr/>
            </p:nvSpPr>
            <p:spPr bwMode="auto">
              <a:xfrm>
                <a:off x="3548" y="1345"/>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70" name="Line 95"/>
              <p:cNvSpPr>
                <a:spLocks noChangeShapeType="1"/>
              </p:cNvSpPr>
              <p:nvPr/>
            </p:nvSpPr>
            <p:spPr bwMode="auto">
              <a:xfrm>
                <a:off x="3548" y="1345"/>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71" name="Rectangle 96"/>
              <p:cNvSpPr>
                <a:spLocks noChangeArrowheads="1"/>
              </p:cNvSpPr>
              <p:nvPr/>
            </p:nvSpPr>
            <p:spPr bwMode="auto">
              <a:xfrm>
                <a:off x="3563" y="1345"/>
                <a:ext cx="937"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72" name="Line 97"/>
              <p:cNvSpPr>
                <a:spLocks noChangeShapeType="1"/>
              </p:cNvSpPr>
              <p:nvPr/>
            </p:nvSpPr>
            <p:spPr bwMode="auto">
              <a:xfrm>
                <a:off x="3563" y="1345"/>
                <a:ext cx="93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73" name="Rectangle 98"/>
              <p:cNvSpPr>
                <a:spLocks noChangeArrowheads="1"/>
              </p:cNvSpPr>
              <p:nvPr/>
            </p:nvSpPr>
            <p:spPr bwMode="auto">
              <a:xfrm>
                <a:off x="4500" y="1345"/>
                <a:ext cx="15"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74" name="Line 99"/>
              <p:cNvSpPr>
                <a:spLocks noChangeShapeType="1"/>
              </p:cNvSpPr>
              <p:nvPr/>
            </p:nvSpPr>
            <p:spPr bwMode="auto">
              <a:xfrm>
                <a:off x="4500" y="1345"/>
                <a:ext cx="1" cy="1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75" name="Rectangle 100"/>
              <p:cNvSpPr>
                <a:spLocks noChangeArrowheads="1"/>
              </p:cNvSpPr>
              <p:nvPr/>
            </p:nvSpPr>
            <p:spPr bwMode="auto">
              <a:xfrm>
                <a:off x="4500" y="1345"/>
                <a:ext cx="15" cy="1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76" name="Line 101"/>
              <p:cNvSpPr>
                <a:spLocks noChangeShapeType="1"/>
              </p:cNvSpPr>
              <p:nvPr/>
            </p:nvSpPr>
            <p:spPr bwMode="auto">
              <a:xfrm>
                <a:off x="4500" y="1345"/>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77" name="Line 102"/>
              <p:cNvSpPr>
                <a:spLocks noChangeShapeType="1"/>
              </p:cNvSpPr>
              <p:nvPr/>
            </p:nvSpPr>
            <p:spPr bwMode="auto">
              <a:xfrm>
                <a:off x="4500" y="1345"/>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78" name="Rectangle 103"/>
              <p:cNvSpPr>
                <a:spLocks noChangeArrowheads="1"/>
              </p:cNvSpPr>
              <p:nvPr/>
            </p:nvSpPr>
            <p:spPr bwMode="auto">
              <a:xfrm>
                <a:off x="549" y="1362"/>
                <a:ext cx="15" cy="12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79" name="Line 104"/>
              <p:cNvSpPr>
                <a:spLocks noChangeShapeType="1"/>
              </p:cNvSpPr>
              <p:nvPr/>
            </p:nvSpPr>
            <p:spPr bwMode="auto">
              <a:xfrm>
                <a:off x="549" y="1362"/>
                <a:ext cx="1" cy="12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80" name="Rectangle 105"/>
              <p:cNvSpPr>
                <a:spLocks noChangeArrowheads="1"/>
              </p:cNvSpPr>
              <p:nvPr/>
            </p:nvSpPr>
            <p:spPr bwMode="auto">
              <a:xfrm>
                <a:off x="794" y="1362"/>
                <a:ext cx="15" cy="12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81" name="Line 106"/>
              <p:cNvSpPr>
                <a:spLocks noChangeShapeType="1"/>
              </p:cNvSpPr>
              <p:nvPr/>
            </p:nvSpPr>
            <p:spPr bwMode="auto">
              <a:xfrm>
                <a:off x="794" y="1362"/>
                <a:ext cx="1" cy="12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82" name="Rectangle 107"/>
              <p:cNvSpPr>
                <a:spLocks noChangeArrowheads="1"/>
              </p:cNvSpPr>
              <p:nvPr/>
            </p:nvSpPr>
            <p:spPr bwMode="auto">
              <a:xfrm>
                <a:off x="1329" y="1362"/>
                <a:ext cx="16" cy="12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83" name="Line 108"/>
              <p:cNvSpPr>
                <a:spLocks noChangeShapeType="1"/>
              </p:cNvSpPr>
              <p:nvPr/>
            </p:nvSpPr>
            <p:spPr bwMode="auto">
              <a:xfrm>
                <a:off x="1329" y="1362"/>
                <a:ext cx="1" cy="12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84" name="Rectangle 109"/>
              <p:cNvSpPr>
                <a:spLocks noChangeArrowheads="1"/>
              </p:cNvSpPr>
              <p:nvPr/>
            </p:nvSpPr>
            <p:spPr bwMode="auto">
              <a:xfrm>
                <a:off x="1866" y="1362"/>
                <a:ext cx="15" cy="12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85" name="Line 110"/>
              <p:cNvSpPr>
                <a:spLocks noChangeShapeType="1"/>
              </p:cNvSpPr>
              <p:nvPr/>
            </p:nvSpPr>
            <p:spPr bwMode="auto">
              <a:xfrm>
                <a:off x="1866" y="1362"/>
                <a:ext cx="1" cy="12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86" name="Rectangle 111"/>
              <p:cNvSpPr>
                <a:spLocks noChangeArrowheads="1"/>
              </p:cNvSpPr>
              <p:nvPr/>
            </p:nvSpPr>
            <p:spPr bwMode="auto">
              <a:xfrm>
                <a:off x="2410" y="1362"/>
                <a:ext cx="16" cy="12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87" name="Line 112"/>
              <p:cNvSpPr>
                <a:spLocks noChangeShapeType="1"/>
              </p:cNvSpPr>
              <p:nvPr/>
            </p:nvSpPr>
            <p:spPr bwMode="auto">
              <a:xfrm>
                <a:off x="2410" y="1362"/>
                <a:ext cx="1" cy="12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88" name="Rectangle 113"/>
              <p:cNvSpPr>
                <a:spLocks noChangeArrowheads="1"/>
              </p:cNvSpPr>
              <p:nvPr/>
            </p:nvSpPr>
            <p:spPr bwMode="auto">
              <a:xfrm>
                <a:off x="3011" y="1362"/>
                <a:ext cx="16" cy="12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89" name="Line 114"/>
              <p:cNvSpPr>
                <a:spLocks noChangeShapeType="1"/>
              </p:cNvSpPr>
              <p:nvPr/>
            </p:nvSpPr>
            <p:spPr bwMode="auto">
              <a:xfrm>
                <a:off x="3011" y="1362"/>
                <a:ext cx="1" cy="12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90" name="Rectangle 115"/>
              <p:cNvSpPr>
                <a:spLocks noChangeArrowheads="1"/>
              </p:cNvSpPr>
              <p:nvPr/>
            </p:nvSpPr>
            <p:spPr bwMode="auto">
              <a:xfrm>
                <a:off x="3548" y="1362"/>
                <a:ext cx="15" cy="12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91" name="Line 116"/>
              <p:cNvSpPr>
                <a:spLocks noChangeShapeType="1"/>
              </p:cNvSpPr>
              <p:nvPr/>
            </p:nvSpPr>
            <p:spPr bwMode="auto">
              <a:xfrm>
                <a:off x="3548" y="1362"/>
                <a:ext cx="1" cy="12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92" name="Rectangle 117"/>
              <p:cNvSpPr>
                <a:spLocks noChangeArrowheads="1"/>
              </p:cNvSpPr>
              <p:nvPr/>
            </p:nvSpPr>
            <p:spPr bwMode="auto">
              <a:xfrm>
                <a:off x="4500" y="1362"/>
                <a:ext cx="15" cy="12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93" name="Line 118"/>
              <p:cNvSpPr>
                <a:spLocks noChangeShapeType="1"/>
              </p:cNvSpPr>
              <p:nvPr/>
            </p:nvSpPr>
            <p:spPr bwMode="auto">
              <a:xfrm>
                <a:off x="4500" y="1362"/>
                <a:ext cx="1" cy="12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94" name="Rectangle 119"/>
              <p:cNvSpPr>
                <a:spLocks noChangeArrowheads="1"/>
              </p:cNvSpPr>
              <p:nvPr/>
            </p:nvSpPr>
            <p:spPr bwMode="auto">
              <a:xfrm>
                <a:off x="573" y="1494"/>
                <a:ext cx="146"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1.</a:t>
                </a:r>
                <a:endParaRPr lang="ru-RU" sz="2400">
                  <a:latin typeface="Times New Roman" panose="02020603050405020304" pitchFamily="18" charset="0"/>
                </a:endParaRPr>
              </a:p>
            </p:txBody>
          </p:sp>
          <p:sp>
            <p:nvSpPr>
              <p:cNvPr id="43895" name="Rectangle 120"/>
              <p:cNvSpPr>
                <a:spLocks noChangeArrowheads="1"/>
              </p:cNvSpPr>
              <p:nvPr/>
            </p:nvSpPr>
            <p:spPr bwMode="auto">
              <a:xfrm>
                <a:off x="662" y="1494"/>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 </a:t>
                </a:r>
                <a:endParaRPr lang="ru-RU" sz="2400">
                  <a:latin typeface="Times New Roman" panose="02020603050405020304" pitchFamily="18" charset="0"/>
                </a:endParaRPr>
              </a:p>
            </p:txBody>
          </p:sp>
          <p:sp>
            <p:nvSpPr>
              <p:cNvPr id="43896" name="Rectangle 121"/>
              <p:cNvSpPr>
                <a:spLocks noChangeArrowheads="1"/>
              </p:cNvSpPr>
              <p:nvPr/>
            </p:nvSpPr>
            <p:spPr bwMode="auto">
              <a:xfrm>
                <a:off x="1506" y="1495"/>
                <a:ext cx="1503" cy="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900" b="1">
                    <a:solidFill>
                      <a:srgbClr val="000000"/>
                    </a:solidFill>
                  </a:rPr>
                  <a:t>Текисликдаги чизик</a:t>
                </a:r>
                <a:endParaRPr lang="ru-RU" sz="2400">
                  <a:latin typeface="Times New Roman" panose="02020603050405020304" pitchFamily="18" charset="0"/>
                </a:endParaRPr>
              </a:p>
            </p:txBody>
          </p:sp>
          <p:sp>
            <p:nvSpPr>
              <p:cNvPr id="43897" name="Rectangle 122"/>
              <p:cNvSpPr>
                <a:spLocks noChangeArrowheads="1"/>
              </p:cNvSpPr>
              <p:nvPr/>
            </p:nvSpPr>
            <p:spPr bwMode="auto">
              <a:xfrm>
                <a:off x="549" y="1490"/>
                <a:ext cx="1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98" name="Line 123"/>
              <p:cNvSpPr>
                <a:spLocks noChangeShapeType="1"/>
              </p:cNvSpPr>
              <p:nvPr/>
            </p:nvSpPr>
            <p:spPr bwMode="auto">
              <a:xfrm>
                <a:off x="549" y="1490"/>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99" name="Rectangle 124"/>
              <p:cNvSpPr>
                <a:spLocks noChangeArrowheads="1"/>
              </p:cNvSpPr>
              <p:nvPr/>
            </p:nvSpPr>
            <p:spPr bwMode="auto">
              <a:xfrm>
                <a:off x="564" y="149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00" name="Line 125"/>
              <p:cNvSpPr>
                <a:spLocks noChangeShapeType="1"/>
              </p:cNvSpPr>
              <p:nvPr/>
            </p:nvSpPr>
            <p:spPr bwMode="auto">
              <a:xfrm>
                <a:off x="564" y="149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01" name="Line 126"/>
              <p:cNvSpPr>
                <a:spLocks noChangeShapeType="1"/>
              </p:cNvSpPr>
              <p:nvPr/>
            </p:nvSpPr>
            <p:spPr bwMode="auto">
              <a:xfrm>
                <a:off x="564" y="149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02" name="Rectangle 127"/>
              <p:cNvSpPr>
                <a:spLocks noChangeArrowheads="1"/>
              </p:cNvSpPr>
              <p:nvPr/>
            </p:nvSpPr>
            <p:spPr bwMode="auto">
              <a:xfrm>
                <a:off x="569" y="1490"/>
                <a:ext cx="22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03" name="Line 128"/>
              <p:cNvSpPr>
                <a:spLocks noChangeShapeType="1"/>
              </p:cNvSpPr>
              <p:nvPr/>
            </p:nvSpPr>
            <p:spPr bwMode="auto">
              <a:xfrm>
                <a:off x="569" y="1490"/>
                <a:ext cx="22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04" name="Rectangle 129"/>
              <p:cNvSpPr>
                <a:spLocks noChangeArrowheads="1"/>
              </p:cNvSpPr>
              <p:nvPr/>
            </p:nvSpPr>
            <p:spPr bwMode="auto">
              <a:xfrm>
                <a:off x="794" y="149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05" name="Line 130"/>
              <p:cNvSpPr>
                <a:spLocks noChangeShapeType="1"/>
              </p:cNvSpPr>
              <p:nvPr/>
            </p:nvSpPr>
            <p:spPr bwMode="auto">
              <a:xfrm>
                <a:off x="794" y="149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06" name="Line 131"/>
              <p:cNvSpPr>
                <a:spLocks noChangeShapeType="1"/>
              </p:cNvSpPr>
              <p:nvPr/>
            </p:nvSpPr>
            <p:spPr bwMode="auto">
              <a:xfrm>
                <a:off x="794" y="149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07" name="Rectangle 132"/>
              <p:cNvSpPr>
                <a:spLocks noChangeArrowheads="1"/>
              </p:cNvSpPr>
              <p:nvPr/>
            </p:nvSpPr>
            <p:spPr bwMode="auto">
              <a:xfrm>
                <a:off x="799" y="1490"/>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08" name="Line 133"/>
              <p:cNvSpPr>
                <a:spLocks noChangeShapeType="1"/>
              </p:cNvSpPr>
              <p:nvPr/>
            </p:nvSpPr>
            <p:spPr bwMode="auto">
              <a:xfrm>
                <a:off x="799" y="1490"/>
                <a:ext cx="1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09" name="Rectangle 134"/>
              <p:cNvSpPr>
                <a:spLocks noChangeArrowheads="1"/>
              </p:cNvSpPr>
              <p:nvPr/>
            </p:nvSpPr>
            <p:spPr bwMode="auto">
              <a:xfrm>
                <a:off x="809" y="149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10" name="Line 135"/>
              <p:cNvSpPr>
                <a:spLocks noChangeShapeType="1"/>
              </p:cNvSpPr>
              <p:nvPr/>
            </p:nvSpPr>
            <p:spPr bwMode="auto">
              <a:xfrm>
                <a:off x="809" y="149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11" name="Line 136"/>
              <p:cNvSpPr>
                <a:spLocks noChangeShapeType="1"/>
              </p:cNvSpPr>
              <p:nvPr/>
            </p:nvSpPr>
            <p:spPr bwMode="auto">
              <a:xfrm>
                <a:off x="809" y="149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12" name="Rectangle 137"/>
              <p:cNvSpPr>
                <a:spLocks noChangeArrowheads="1"/>
              </p:cNvSpPr>
              <p:nvPr/>
            </p:nvSpPr>
            <p:spPr bwMode="auto">
              <a:xfrm>
                <a:off x="814" y="1490"/>
                <a:ext cx="51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13" name="Line 138"/>
              <p:cNvSpPr>
                <a:spLocks noChangeShapeType="1"/>
              </p:cNvSpPr>
              <p:nvPr/>
            </p:nvSpPr>
            <p:spPr bwMode="auto">
              <a:xfrm>
                <a:off x="814" y="1490"/>
                <a:ext cx="5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14" name="Rectangle 139"/>
              <p:cNvSpPr>
                <a:spLocks noChangeArrowheads="1"/>
              </p:cNvSpPr>
              <p:nvPr/>
            </p:nvSpPr>
            <p:spPr bwMode="auto">
              <a:xfrm>
                <a:off x="1329" y="149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15" name="Line 140"/>
              <p:cNvSpPr>
                <a:spLocks noChangeShapeType="1"/>
              </p:cNvSpPr>
              <p:nvPr/>
            </p:nvSpPr>
            <p:spPr bwMode="auto">
              <a:xfrm>
                <a:off x="1329" y="149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16" name="Line 141"/>
              <p:cNvSpPr>
                <a:spLocks noChangeShapeType="1"/>
              </p:cNvSpPr>
              <p:nvPr/>
            </p:nvSpPr>
            <p:spPr bwMode="auto">
              <a:xfrm>
                <a:off x="1329" y="149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17" name="Rectangle 142"/>
              <p:cNvSpPr>
                <a:spLocks noChangeArrowheads="1"/>
              </p:cNvSpPr>
              <p:nvPr/>
            </p:nvSpPr>
            <p:spPr bwMode="auto">
              <a:xfrm>
                <a:off x="1334" y="1490"/>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18" name="Line 143"/>
              <p:cNvSpPr>
                <a:spLocks noChangeShapeType="1"/>
              </p:cNvSpPr>
              <p:nvPr/>
            </p:nvSpPr>
            <p:spPr bwMode="auto">
              <a:xfrm>
                <a:off x="1334" y="1490"/>
                <a:ext cx="1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19" name="Rectangle 144"/>
              <p:cNvSpPr>
                <a:spLocks noChangeArrowheads="1"/>
              </p:cNvSpPr>
              <p:nvPr/>
            </p:nvSpPr>
            <p:spPr bwMode="auto">
              <a:xfrm>
                <a:off x="1345" y="149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20" name="Line 145"/>
              <p:cNvSpPr>
                <a:spLocks noChangeShapeType="1"/>
              </p:cNvSpPr>
              <p:nvPr/>
            </p:nvSpPr>
            <p:spPr bwMode="auto">
              <a:xfrm>
                <a:off x="1345" y="149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21" name="Line 146"/>
              <p:cNvSpPr>
                <a:spLocks noChangeShapeType="1"/>
              </p:cNvSpPr>
              <p:nvPr/>
            </p:nvSpPr>
            <p:spPr bwMode="auto">
              <a:xfrm>
                <a:off x="1345" y="149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22" name="Rectangle 147"/>
              <p:cNvSpPr>
                <a:spLocks noChangeArrowheads="1"/>
              </p:cNvSpPr>
              <p:nvPr/>
            </p:nvSpPr>
            <p:spPr bwMode="auto">
              <a:xfrm>
                <a:off x="1350" y="1490"/>
                <a:ext cx="51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23" name="Line 148"/>
              <p:cNvSpPr>
                <a:spLocks noChangeShapeType="1"/>
              </p:cNvSpPr>
              <p:nvPr/>
            </p:nvSpPr>
            <p:spPr bwMode="auto">
              <a:xfrm>
                <a:off x="1350" y="1490"/>
                <a:ext cx="5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24" name="Rectangle 149"/>
              <p:cNvSpPr>
                <a:spLocks noChangeArrowheads="1"/>
              </p:cNvSpPr>
              <p:nvPr/>
            </p:nvSpPr>
            <p:spPr bwMode="auto">
              <a:xfrm>
                <a:off x="1866" y="149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25" name="Line 150"/>
              <p:cNvSpPr>
                <a:spLocks noChangeShapeType="1"/>
              </p:cNvSpPr>
              <p:nvPr/>
            </p:nvSpPr>
            <p:spPr bwMode="auto">
              <a:xfrm>
                <a:off x="1866" y="149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26" name="Line 151"/>
              <p:cNvSpPr>
                <a:spLocks noChangeShapeType="1"/>
              </p:cNvSpPr>
              <p:nvPr/>
            </p:nvSpPr>
            <p:spPr bwMode="auto">
              <a:xfrm>
                <a:off x="1866" y="149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27" name="Rectangle 152"/>
              <p:cNvSpPr>
                <a:spLocks noChangeArrowheads="1"/>
              </p:cNvSpPr>
              <p:nvPr/>
            </p:nvSpPr>
            <p:spPr bwMode="auto">
              <a:xfrm>
                <a:off x="1871" y="1490"/>
                <a:ext cx="539"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28" name="Line 153"/>
              <p:cNvSpPr>
                <a:spLocks noChangeShapeType="1"/>
              </p:cNvSpPr>
              <p:nvPr/>
            </p:nvSpPr>
            <p:spPr bwMode="auto">
              <a:xfrm>
                <a:off x="1871" y="1490"/>
                <a:ext cx="5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29" name="Rectangle 154"/>
              <p:cNvSpPr>
                <a:spLocks noChangeArrowheads="1"/>
              </p:cNvSpPr>
              <p:nvPr/>
            </p:nvSpPr>
            <p:spPr bwMode="auto">
              <a:xfrm>
                <a:off x="2410" y="1490"/>
                <a:ext cx="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30" name="Line 155"/>
              <p:cNvSpPr>
                <a:spLocks noChangeShapeType="1"/>
              </p:cNvSpPr>
              <p:nvPr/>
            </p:nvSpPr>
            <p:spPr bwMode="auto">
              <a:xfrm>
                <a:off x="2410" y="1490"/>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31" name="Line 156"/>
              <p:cNvSpPr>
                <a:spLocks noChangeShapeType="1"/>
              </p:cNvSpPr>
              <p:nvPr/>
            </p:nvSpPr>
            <p:spPr bwMode="auto">
              <a:xfrm>
                <a:off x="2410" y="149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32" name="Rectangle 157"/>
              <p:cNvSpPr>
                <a:spLocks noChangeArrowheads="1"/>
              </p:cNvSpPr>
              <p:nvPr/>
            </p:nvSpPr>
            <p:spPr bwMode="auto">
              <a:xfrm>
                <a:off x="2416" y="1490"/>
                <a:ext cx="59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33" name="Line 158"/>
              <p:cNvSpPr>
                <a:spLocks noChangeShapeType="1"/>
              </p:cNvSpPr>
              <p:nvPr/>
            </p:nvSpPr>
            <p:spPr bwMode="auto">
              <a:xfrm>
                <a:off x="2416" y="1490"/>
                <a:ext cx="59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34" name="Rectangle 159"/>
              <p:cNvSpPr>
                <a:spLocks noChangeArrowheads="1"/>
              </p:cNvSpPr>
              <p:nvPr/>
            </p:nvSpPr>
            <p:spPr bwMode="auto">
              <a:xfrm>
                <a:off x="3011" y="149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35" name="Line 160"/>
              <p:cNvSpPr>
                <a:spLocks noChangeShapeType="1"/>
              </p:cNvSpPr>
              <p:nvPr/>
            </p:nvSpPr>
            <p:spPr bwMode="auto">
              <a:xfrm>
                <a:off x="3011" y="149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36" name="Line 161"/>
              <p:cNvSpPr>
                <a:spLocks noChangeShapeType="1"/>
              </p:cNvSpPr>
              <p:nvPr/>
            </p:nvSpPr>
            <p:spPr bwMode="auto">
              <a:xfrm>
                <a:off x="3011" y="149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37" name="Rectangle 162"/>
              <p:cNvSpPr>
                <a:spLocks noChangeArrowheads="1"/>
              </p:cNvSpPr>
              <p:nvPr/>
            </p:nvSpPr>
            <p:spPr bwMode="auto">
              <a:xfrm>
                <a:off x="3016" y="1490"/>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38" name="Line 163"/>
              <p:cNvSpPr>
                <a:spLocks noChangeShapeType="1"/>
              </p:cNvSpPr>
              <p:nvPr/>
            </p:nvSpPr>
            <p:spPr bwMode="auto">
              <a:xfrm>
                <a:off x="3016" y="1490"/>
                <a:ext cx="1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39" name="Rectangle 164"/>
              <p:cNvSpPr>
                <a:spLocks noChangeArrowheads="1"/>
              </p:cNvSpPr>
              <p:nvPr/>
            </p:nvSpPr>
            <p:spPr bwMode="auto">
              <a:xfrm>
                <a:off x="3027" y="149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40" name="Line 165"/>
              <p:cNvSpPr>
                <a:spLocks noChangeShapeType="1"/>
              </p:cNvSpPr>
              <p:nvPr/>
            </p:nvSpPr>
            <p:spPr bwMode="auto">
              <a:xfrm>
                <a:off x="3027" y="149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41" name="Line 166"/>
              <p:cNvSpPr>
                <a:spLocks noChangeShapeType="1"/>
              </p:cNvSpPr>
              <p:nvPr/>
            </p:nvSpPr>
            <p:spPr bwMode="auto">
              <a:xfrm>
                <a:off x="3027" y="149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42" name="Rectangle 167"/>
              <p:cNvSpPr>
                <a:spLocks noChangeArrowheads="1"/>
              </p:cNvSpPr>
              <p:nvPr/>
            </p:nvSpPr>
            <p:spPr bwMode="auto">
              <a:xfrm>
                <a:off x="3032" y="1490"/>
                <a:ext cx="51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43" name="Line 168"/>
              <p:cNvSpPr>
                <a:spLocks noChangeShapeType="1"/>
              </p:cNvSpPr>
              <p:nvPr/>
            </p:nvSpPr>
            <p:spPr bwMode="auto">
              <a:xfrm>
                <a:off x="3032" y="1490"/>
                <a:ext cx="5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44" name="Rectangle 169"/>
              <p:cNvSpPr>
                <a:spLocks noChangeArrowheads="1"/>
              </p:cNvSpPr>
              <p:nvPr/>
            </p:nvSpPr>
            <p:spPr bwMode="auto">
              <a:xfrm>
                <a:off x="3548" y="149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45" name="Line 170"/>
              <p:cNvSpPr>
                <a:spLocks noChangeShapeType="1"/>
              </p:cNvSpPr>
              <p:nvPr/>
            </p:nvSpPr>
            <p:spPr bwMode="auto">
              <a:xfrm>
                <a:off x="3548" y="149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46" name="Line 171"/>
              <p:cNvSpPr>
                <a:spLocks noChangeShapeType="1"/>
              </p:cNvSpPr>
              <p:nvPr/>
            </p:nvSpPr>
            <p:spPr bwMode="auto">
              <a:xfrm>
                <a:off x="3548" y="149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47" name="Rectangle 172"/>
              <p:cNvSpPr>
                <a:spLocks noChangeArrowheads="1"/>
              </p:cNvSpPr>
              <p:nvPr/>
            </p:nvSpPr>
            <p:spPr bwMode="auto">
              <a:xfrm>
                <a:off x="3553" y="1490"/>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48" name="Line 173"/>
              <p:cNvSpPr>
                <a:spLocks noChangeShapeType="1"/>
              </p:cNvSpPr>
              <p:nvPr/>
            </p:nvSpPr>
            <p:spPr bwMode="auto">
              <a:xfrm>
                <a:off x="3553" y="1490"/>
                <a:ext cx="1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49" name="Rectangle 174"/>
              <p:cNvSpPr>
                <a:spLocks noChangeArrowheads="1"/>
              </p:cNvSpPr>
              <p:nvPr/>
            </p:nvSpPr>
            <p:spPr bwMode="auto">
              <a:xfrm>
                <a:off x="3563" y="1490"/>
                <a:ext cx="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50" name="Line 175"/>
              <p:cNvSpPr>
                <a:spLocks noChangeShapeType="1"/>
              </p:cNvSpPr>
              <p:nvPr/>
            </p:nvSpPr>
            <p:spPr bwMode="auto">
              <a:xfrm>
                <a:off x="3563" y="1490"/>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51" name="Line 176"/>
              <p:cNvSpPr>
                <a:spLocks noChangeShapeType="1"/>
              </p:cNvSpPr>
              <p:nvPr/>
            </p:nvSpPr>
            <p:spPr bwMode="auto">
              <a:xfrm>
                <a:off x="3563" y="149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52" name="Rectangle 177"/>
              <p:cNvSpPr>
                <a:spLocks noChangeArrowheads="1"/>
              </p:cNvSpPr>
              <p:nvPr/>
            </p:nvSpPr>
            <p:spPr bwMode="auto">
              <a:xfrm>
                <a:off x="3569" y="1490"/>
                <a:ext cx="93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53" name="Line 178"/>
              <p:cNvSpPr>
                <a:spLocks noChangeShapeType="1"/>
              </p:cNvSpPr>
              <p:nvPr/>
            </p:nvSpPr>
            <p:spPr bwMode="auto">
              <a:xfrm>
                <a:off x="3569" y="1490"/>
                <a:ext cx="93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54" name="Rectangle 179"/>
              <p:cNvSpPr>
                <a:spLocks noChangeArrowheads="1"/>
              </p:cNvSpPr>
              <p:nvPr/>
            </p:nvSpPr>
            <p:spPr bwMode="auto">
              <a:xfrm>
                <a:off x="4500" y="149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55" name="Line 180"/>
              <p:cNvSpPr>
                <a:spLocks noChangeShapeType="1"/>
              </p:cNvSpPr>
              <p:nvPr/>
            </p:nvSpPr>
            <p:spPr bwMode="auto">
              <a:xfrm>
                <a:off x="4500" y="149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56" name="Line 181"/>
              <p:cNvSpPr>
                <a:spLocks noChangeShapeType="1"/>
              </p:cNvSpPr>
              <p:nvPr/>
            </p:nvSpPr>
            <p:spPr bwMode="auto">
              <a:xfrm>
                <a:off x="4500" y="149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57" name="Rectangle 182"/>
              <p:cNvSpPr>
                <a:spLocks noChangeArrowheads="1"/>
              </p:cNvSpPr>
              <p:nvPr/>
            </p:nvSpPr>
            <p:spPr bwMode="auto">
              <a:xfrm>
                <a:off x="4505" y="1490"/>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58" name="Line 183"/>
              <p:cNvSpPr>
                <a:spLocks noChangeShapeType="1"/>
              </p:cNvSpPr>
              <p:nvPr/>
            </p:nvSpPr>
            <p:spPr bwMode="auto">
              <a:xfrm>
                <a:off x="4505" y="1490"/>
                <a:ext cx="1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59" name="Rectangle 184"/>
              <p:cNvSpPr>
                <a:spLocks noChangeArrowheads="1"/>
              </p:cNvSpPr>
              <p:nvPr/>
            </p:nvSpPr>
            <p:spPr bwMode="auto">
              <a:xfrm>
                <a:off x="554" y="1495"/>
                <a:ext cx="5"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60" name="Line 185"/>
              <p:cNvSpPr>
                <a:spLocks noChangeShapeType="1"/>
              </p:cNvSpPr>
              <p:nvPr/>
            </p:nvSpPr>
            <p:spPr bwMode="auto">
              <a:xfrm>
                <a:off x="554" y="1495"/>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61" name="Rectangle 186"/>
              <p:cNvSpPr>
                <a:spLocks noChangeArrowheads="1"/>
              </p:cNvSpPr>
              <p:nvPr/>
            </p:nvSpPr>
            <p:spPr bwMode="auto">
              <a:xfrm>
                <a:off x="799" y="1495"/>
                <a:ext cx="5"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62" name="Line 187"/>
              <p:cNvSpPr>
                <a:spLocks noChangeShapeType="1"/>
              </p:cNvSpPr>
              <p:nvPr/>
            </p:nvSpPr>
            <p:spPr bwMode="auto">
              <a:xfrm>
                <a:off x="799" y="1495"/>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63" name="Rectangle 188"/>
              <p:cNvSpPr>
                <a:spLocks noChangeArrowheads="1"/>
              </p:cNvSpPr>
              <p:nvPr/>
            </p:nvSpPr>
            <p:spPr bwMode="auto">
              <a:xfrm>
                <a:off x="1330" y="1495"/>
                <a:ext cx="6"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64" name="Line 189"/>
              <p:cNvSpPr>
                <a:spLocks noChangeShapeType="1"/>
              </p:cNvSpPr>
              <p:nvPr/>
            </p:nvSpPr>
            <p:spPr bwMode="auto">
              <a:xfrm>
                <a:off x="1330" y="1495"/>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65" name="Rectangle 190"/>
              <p:cNvSpPr>
                <a:spLocks noChangeArrowheads="1"/>
              </p:cNvSpPr>
              <p:nvPr/>
            </p:nvSpPr>
            <p:spPr bwMode="auto">
              <a:xfrm>
                <a:off x="3022" y="1495"/>
                <a:ext cx="5"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66" name="Line 191"/>
              <p:cNvSpPr>
                <a:spLocks noChangeShapeType="1"/>
              </p:cNvSpPr>
              <p:nvPr/>
            </p:nvSpPr>
            <p:spPr bwMode="auto">
              <a:xfrm>
                <a:off x="3022" y="1495"/>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67" name="Rectangle 192"/>
              <p:cNvSpPr>
                <a:spLocks noChangeArrowheads="1"/>
              </p:cNvSpPr>
              <p:nvPr/>
            </p:nvSpPr>
            <p:spPr bwMode="auto">
              <a:xfrm>
                <a:off x="3561" y="1495"/>
                <a:ext cx="5"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68" name="Line 193"/>
              <p:cNvSpPr>
                <a:spLocks noChangeShapeType="1"/>
              </p:cNvSpPr>
              <p:nvPr/>
            </p:nvSpPr>
            <p:spPr bwMode="auto">
              <a:xfrm>
                <a:off x="3561" y="1495"/>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69" name="Rectangle 194"/>
              <p:cNvSpPr>
                <a:spLocks noChangeArrowheads="1"/>
              </p:cNvSpPr>
              <p:nvPr/>
            </p:nvSpPr>
            <p:spPr bwMode="auto">
              <a:xfrm>
                <a:off x="4505" y="1495"/>
                <a:ext cx="5"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70" name="Line 195"/>
              <p:cNvSpPr>
                <a:spLocks noChangeShapeType="1"/>
              </p:cNvSpPr>
              <p:nvPr/>
            </p:nvSpPr>
            <p:spPr bwMode="auto">
              <a:xfrm>
                <a:off x="4505" y="1495"/>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71" name="Rectangle 196"/>
              <p:cNvSpPr>
                <a:spLocks noChangeArrowheads="1"/>
              </p:cNvSpPr>
              <p:nvPr/>
            </p:nvSpPr>
            <p:spPr bwMode="auto">
              <a:xfrm>
                <a:off x="593" y="1684"/>
                <a:ext cx="146"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2.</a:t>
                </a:r>
                <a:endParaRPr lang="ru-RU" sz="2400">
                  <a:latin typeface="Times New Roman" panose="02020603050405020304" pitchFamily="18" charset="0"/>
                </a:endParaRPr>
              </a:p>
            </p:txBody>
          </p:sp>
          <p:sp>
            <p:nvSpPr>
              <p:cNvPr id="43972" name="Rectangle 197"/>
              <p:cNvSpPr>
                <a:spLocks noChangeArrowheads="1"/>
              </p:cNvSpPr>
              <p:nvPr/>
            </p:nvSpPr>
            <p:spPr bwMode="auto">
              <a:xfrm>
                <a:off x="681" y="1684"/>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 </a:t>
                </a:r>
                <a:endParaRPr lang="ru-RU" sz="2400">
                  <a:latin typeface="Times New Roman" panose="02020603050405020304" pitchFamily="18" charset="0"/>
                </a:endParaRPr>
              </a:p>
            </p:txBody>
          </p:sp>
          <p:sp>
            <p:nvSpPr>
              <p:cNvPr id="43973" name="Rectangle 198"/>
              <p:cNvSpPr>
                <a:spLocks noChangeArrowheads="1"/>
              </p:cNvSpPr>
              <p:nvPr/>
            </p:nvSpPr>
            <p:spPr bwMode="auto">
              <a:xfrm>
                <a:off x="554" y="1681"/>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74" name="Line 199"/>
              <p:cNvSpPr>
                <a:spLocks noChangeShapeType="1"/>
              </p:cNvSpPr>
              <p:nvPr/>
            </p:nvSpPr>
            <p:spPr bwMode="auto">
              <a:xfrm>
                <a:off x="554" y="168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75" name="Line 200"/>
              <p:cNvSpPr>
                <a:spLocks noChangeShapeType="1"/>
              </p:cNvSpPr>
              <p:nvPr/>
            </p:nvSpPr>
            <p:spPr bwMode="auto">
              <a:xfrm>
                <a:off x="554" y="168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76" name="Rectangle 201"/>
              <p:cNvSpPr>
                <a:spLocks noChangeArrowheads="1"/>
              </p:cNvSpPr>
              <p:nvPr/>
            </p:nvSpPr>
            <p:spPr bwMode="auto">
              <a:xfrm>
                <a:off x="559" y="1681"/>
                <a:ext cx="24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77" name="Line 202"/>
              <p:cNvSpPr>
                <a:spLocks noChangeShapeType="1"/>
              </p:cNvSpPr>
              <p:nvPr/>
            </p:nvSpPr>
            <p:spPr bwMode="auto">
              <a:xfrm>
                <a:off x="559" y="1681"/>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78" name="Rectangle 203"/>
              <p:cNvSpPr>
                <a:spLocks noChangeArrowheads="1"/>
              </p:cNvSpPr>
              <p:nvPr/>
            </p:nvSpPr>
            <p:spPr bwMode="auto">
              <a:xfrm>
                <a:off x="799" y="1681"/>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79" name="Line 204"/>
              <p:cNvSpPr>
                <a:spLocks noChangeShapeType="1"/>
              </p:cNvSpPr>
              <p:nvPr/>
            </p:nvSpPr>
            <p:spPr bwMode="auto">
              <a:xfrm>
                <a:off x="799" y="168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80" name="Line 205"/>
              <p:cNvSpPr>
                <a:spLocks noChangeShapeType="1"/>
              </p:cNvSpPr>
              <p:nvPr/>
            </p:nvSpPr>
            <p:spPr bwMode="auto">
              <a:xfrm>
                <a:off x="799" y="168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81" name="Rectangle 206"/>
              <p:cNvSpPr>
                <a:spLocks noChangeArrowheads="1"/>
              </p:cNvSpPr>
              <p:nvPr/>
            </p:nvSpPr>
            <p:spPr bwMode="auto">
              <a:xfrm>
                <a:off x="804" y="1681"/>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82" name="Line 207"/>
              <p:cNvSpPr>
                <a:spLocks noChangeShapeType="1"/>
              </p:cNvSpPr>
              <p:nvPr/>
            </p:nvSpPr>
            <p:spPr bwMode="auto">
              <a:xfrm>
                <a:off x="804" y="1681"/>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83" name="Rectangle 208"/>
              <p:cNvSpPr>
                <a:spLocks noChangeArrowheads="1"/>
              </p:cNvSpPr>
              <p:nvPr/>
            </p:nvSpPr>
            <p:spPr bwMode="auto">
              <a:xfrm>
                <a:off x="1330" y="1681"/>
                <a:ext cx="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84" name="Line 209"/>
              <p:cNvSpPr>
                <a:spLocks noChangeShapeType="1"/>
              </p:cNvSpPr>
              <p:nvPr/>
            </p:nvSpPr>
            <p:spPr bwMode="auto">
              <a:xfrm>
                <a:off x="1330" y="1681"/>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85" name="Line 210"/>
              <p:cNvSpPr>
                <a:spLocks noChangeShapeType="1"/>
              </p:cNvSpPr>
              <p:nvPr/>
            </p:nvSpPr>
            <p:spPr bwMode="auto">
              <a:xfrm>
                <a:off x="1330" y="168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86" name="Rectangle 211"/>
              <p:cNvSpPr>
                <a:spLocks noChangeArrowheads="1"/>
              </p:cNvSpPr>
              <p:nvPr/>
            </p:nvSpPr>
            <p:spPr bwMode="auto">
              <a:xfrm>
                <a:off x="1336" y="1681"/>
                <a:ext cx="607"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87" name="Line 212"/>
              <p:cNvSpPr>
                <a:spLocks noChangeShapeType="1"/>
              </p:cNvSpPr>
              <p:nvPr/>
            </p:nvSpPr>
            <p:spPr bwMode="auto">
              <a:xfrm>
                <a:off x="1336" y="1681"/>
                <a:ext cx="60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88" name="Rectangle 213"/>
              <p:cNvSpPr>
                <a:spLocks noChangeArrowheads="1"/>
              </p:cNvSpPr>
              <p:nvPr/>
            </p:nvSpPr>
            <p:spPr bwMode="auto">
              <a:xfrm>
                <a:off x="1943" y="1681"/>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89" name="Line 214"/>
              <p:cNvSpPr>
                <a:spLocks noChangeShapeType="1"/>
              </p:cNvSpPr>
              <p:nvPr/>
            </p:nvSpPr>
            <p:spPr bwMode="auto">
              <a:xfrm>
                <a:off x="1943" y="168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90" name="Line 215"/>
              <p:cNvSpPr>
                <a:spLocks noChangeShapeType="1"/>
              </p:cNvSpPr>
              <p:nvPr/>
            </p:nvSpPr>
            <p:spPr bwMode="auto">
              <a:xfrm>
                <a:off x="1943" y="168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91" name="Rectangle 216"/>
              <p:cNvSpPr>
                <a:spLocks noChangeArrowheads="1"/>
              </p:cNvSpPr>
              <p:nvPr/>
            </p:nvSpPr>
            <p:spPr bwMode="auto">
              <a:xfrm>
                <a:off x="1948" y="1681"/>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92" name="Line 217"/>
              <p:cNvSpPr>
                <a:spLocks noChangeShapeType="1"/>
              </p:cNvSpPr>
              <p:nvPr/>
            </p:nvSpPr>
            <p:spPr bwMode="auto">
              <a:xfrm>
                <a:off x="1948" y="1681"/>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93" name="Rectangle 218"/>
              <p:cNvSpPr>
                <a:spLocks noChangeArrowheads="1"/>
              </p:cNvSpPr>
              <p:nvPr/>
            </p:nvSpPr>
            <p:spPr bwMode="auto">
              <a:xfrm>
                <a:off x="2482" y="1681"/>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94" name="Line 219"/>
              <p:cNvSpPr>
                <a:spLocks noChangeShapeType="1"/>
              </p:cNvSpPr>
              <p:nvPr/>
            </p:nvSpPr>
            <p:spPr bwMode="auto">
              <a:xfrm>
                <a:off x="2482" y="168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95" name="Line 220"/>
              <p:cNvSpPr>
                <a:spLocks noChangeShapeType="1"/>
              </p:cNvSpPr>
              <p:nvPr/>
            </p:nvSpPr>
            <p:spPr bwMode="auto">
              <a:xfrm>
                <a:off x="2482" y="168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96" name="Rectangle 221"/>
              <p:cNvSpPr>
                <a:spLocks noChangeArrowheads="1"/>
              </p:cNvSpPr>
              <p:nvPr/>
            </p:nvSpPr>
            <p:spPr bwMode="auto">
              <a:xfrm>
                <a:off x="2487" y="1681"/>
                <a:ext cx="53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97" name="Line 222"/>
              <p:cNvSpPr>
                <a:spLocks noChangeShapeType="1"/>
              </p:cNvSpPr>
              <p:nvPr/>
            </p:nvSpPr>
            <p:spPr bwMode="auto">
              <a:xfrm>
                <a:off x="2487" y="1681"/>
                <a:ext cx="5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998" name="Rectangle 223"/>
              <p:cNvSpPr>
                <a:spLocks noChangeArrowheads="1"/>
              </p:cNvSpPr>
              <p:nvPr/>
            </p:nvSpPr>
            <p:spPr bwMode="auto">
              <a:xfrm>
                <a:off x="3022" y="1681"/>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999" name="Line 224"/>
              <p:cNvSpPr>
                <a:spLocks noChangeShapeType="1"/>
              </p:cNvSpPr>
              <p:nvPr/>
            </p:nvSpPr>
            <p:spPr bwMode="auto">
              <a:xfrm>
                <a:off x="3022" y="168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4000" name="Line 225"/>
              <p:cNvSpPr>
                <a:spLocks noChangeShapeType="1"/>
              </p:cNvSpPr>
              <p:nvPr/>
            </p:nvSpPr>
            <p:spPr bwMode="auto">
              <a:xfrm>
                <a:off x="3022" y="168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4001" name="Rectangle 226"/>
              <p:cNvSpPr>
                <a:spLocks noChangeArrowheads="1"/>
              </p:cNvSpPr>
              <p:nvPr/>
            </p:nvSpPr>
            <p:spPr bwMode="auto">
              <a:xfrm>
                <a:off x="3027" y="1681"/>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02" name="Line 227"/>
              <p:cNvSpPr>
                <a:spLocks noChangeShapeType="1"/>
              </p:cNvSpPr>
              <p:nvPr/>
            </p:nvSpPr>
            <p:spPr bwMode="auto">
              <a:xfrm>
                <a:off x="3027" y="1681"/>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4003" name="Rectangle 228"/>
              <p:cNvSpPr>
                <a:spLocks noChangeArrowheads="1"/>
              </p:cNvSpPr>
              <p:nvPr/>
            </p:nvSpPr>
            <p:spPr bwMode="auto">
              <a:xfrm>
                <a:off x="3561" y="1681"/>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04" name="Line 229"/>
              <p:cNvSpPr>
                <a:spLocks noChangeShapeType="1"/>
              </p:cNvSpPr>
              <p:nvPr/>
            </p:nvSpPr>
            <p:spPr bwMode="auto">
              <a:xfrm>
                <a:off x="3561" y="168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4005" name="Line 230"/>
              <p:cNvSpPr>
                <a:spLocks noChangeShapeType="1"/>
              </p:cNvSpPr>
              <p:nvPr/>
            </p:nvSpPr>
            <p:spPr bwMode="auto">
              <a:xfrm>
                <a:off x="3561" y="168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4006" name="Rectangle 231"/>
              <p:cNvSpPr>
                <a:spLocks noChangeArrowheads="1"/>
              </p:cNvSpPr>
              <p:nvPr/>
            </p:nvSpPr>
            <p:spPr bwMode="auto">
              <a:xfrm>
                <a:off x="3566" y="1681"/>
                <a:ext cx="939"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07" name="Line 232"/>
              <p:cNvSpPr>
                <a:spLocks noChangeShapeType="1"/>
              </p:cNvSpPr>
              <p:nvPr/>
            </p:nvSpPr>
            <p:spPr bwMode="auto">
              <a:xfrm>
                <a:off x="3566" y="1681"/>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4008" name="Rectangle 233"/>
              <p:cNvSpPr>
                <a:spLocks noChangeArrowheads="1"/>
              </p:cNvSpPr>
              <p:nvPr/>
            </p:nvSpPr>
            <p:spPr bwMode="auto">
              <a:xfrm>
                <a:off x="4505" y="1681"/>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09" name="Line 234"/>
              <p:cNvSpPr>
                <a:spLocks noChangeShapeType="1"/>
              </p:cNvSpPr>
              <p:nvPr/>
            </p:nvSpPr>
            <p:spPr bwMode="auto">
              <a:xfrm>
                <a:off x="4505" y="168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4010" name="Line 235"/>
              <p:cNvSpPr>
                <a:spLocks noChangeShapeType="1"/>
              </p:cNvSpPr>
              <p:nvPr/>
            </p:nvSpPr>
            <p:spPr bwMode="auto">
              <a:xfrm>
                <a:off x="4505" y="168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4011" name="Rectangle 236"/>
              <p:cNvSpPr>
                <a:spLocks noChangeArrowheads="1"/>
              </p:cNvSpPr>
              <p:nvPr/>
            </p:nvSpPr>
            <p:spPr bwMode="auto">
              <a:xfrm>
                <a:off x="554" y="1686"/>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12" name="Line 237"/>
              <p:cNvSpPr>
                <a:spLocks noChangeShapeType="1"/>
              </p:cNvSpPr>
              <p:nvPr/>
            </p:nvSpPr>
            <p:spPr bwMode="auto">
              <a:xfrm>
                <a:off x="554" y="1686"/>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4013" name="Rectangle 238"/>
              <p:cNvSpPr>
                <a:spLocks noChangeArrowheads="1"/>
              </p:cNvSpPr>
              <p:nvPr/>
            </p:nvSpPr>
            <p:spPr bwMode="auto">
              <a:xfrm>
                <a:off x="799" y="1686"/>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14" name="Line 239"/>
              <p:cNvSpPr>
                <a:spLocks noChangeShapeType="1"/>
              </p:cNvSpPr>
              <p:nvPr/>
            </p:nvSpPr>
            <p:spPr bwMode="auto">
              <a:xfrm>
                <a:off x="799" y="1686"/>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4015" name="Rectangle 240"/>
              <p:cNvSpPr>
                <a:spLocks noChangeArrowheads="1"/>
              </p:cNvSpPr>
              <p:nvPr/>
            </p:nvSpPr>
            <p:spPr bwMode="auto">
              <a:xfrm>
                <a:off x="1330" y="1686"/>
                <a:ext cx="6"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16" name="Line 241"/>
              <p:cNvSpPr>
                <a:spLocks noChangeShapeType="1"/>
              </p:cNvSpPr>
              <p:nvPr/>
            </p:nvSpPr>
            <p:spPr bwMode="auto">
              <a:xfrm>
                <a:off x="1330" y="1686"/>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4017" name="Rectangle 242"/>
              <p:cNvSpPr>
                <a:spLocks noChangeArrowheads="1"/>
              </p:cNvSpPr>
              <p:nvPr/>
            </p:nvSpPr>
            <p:spPr bwMode="auto">
              <a:xfrm>
                <a:off x="1943" y="1686"/>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grpSp>
        <p:grpSp>
          <p:nvGrpSpPr>
            <p:cNvPr id="43056" name="Group 243"/>
            <p:cNvGrpSpPr>
              <a:grpSpLocks/>
            </p:cNvGrpSpPr>
            <p:nvPr/>
          </p:nvGrpSpPr>
          <p:grpSpPr bwMode="auto">
            <a:xfrm>
              <a:off x="554" y="1686"/>
              <a:ext cx="3956" cy="773"/>
              <a:chOff x="554" y="1686"/>
              <a:chExt cx="3956" cy="773"/>
            </a:xfrm>
          </p:grpSpPr>
          <p:sp>
            <p:nvSpPr>
              <p:cNvPr id="43618" name="Line 244"/>
              <p:cNvSpPr>
                <a:spLocks noChangeShapeType="1"/>
              </p:cNvSpPr>
              <p:nvPr/>
            </p:nvSpPr>
            <p:spPr bwMode="auto">
              <a:xfrm>
                <a:off x="1943" y="1686"/>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19" name="Rectangle 245"/>
              <p:cNvSpPr>
                <a:spLocks noChangeArrowheads="1"/>
              </p:cNvSpPr>
              <p:nvPr/>
            </p:nvSpPr>
            <p:spPr bwMode="auto">
              <a:xfrm>
                <a:off x="2482" y="1686"/>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20" name="Line 246"/>
              <p:cNvSpPr>
                <a:spLocks noChangeShapeType="1"/>
              </p:cNvSpPr>
              <p:nvPr/>
            </p:nvSpPr>
            <p:spPr bwMode="auto">
              <a:xfrm>
                <a:off x="2482" y="1686"/>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21" name="Rectangle 247"/>
              <p:cNvSpPr>
                <a:spLocks noChangeArrowheads="1"/>
              </p:cNvSpPr>
              <p:nvPr/>
            </p:nvSpPr>
            <p:spPr bwMode="auto">
              <a:xfrm>
                <a:off x="3022" y="1686"/>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22" name="Line 248"/>
              <p:cNvSpPr>
                <a:spLocks noChangeShapeType="1"/>
              </p:cNvSpPr>
              <p:nvPr/>
            </p:nvSpPr>
            <p:spPr bwMode="auto">
              <a:xfrm>
                <a:off x="3022" y="1686"/>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23" name="Rectangle 249"/>
              <p:cNvSpPr>
                <a:spLocks noChangeArrowheads="1"/>
              </p:cNvSpPr>
              <p:nvPr/>
            </p:nvSpPr>
            <p:spPr bwMode="auto">
              <a:xfrm>
                <a:off x="3561" y="1686"/>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24" name="Line 250"/>
              <p:cNvSpPr>
                <a:spLocks noChangeShapeType="1"/>
              </p:cNvSpPr>
              <p:nvPr/>
            </p:nvSpPr>
            <p:spPr bwMode="auto">
              <a:xfrm>
                <a:off x="3561" y="1686"/>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25" name="Rectangle 251"/>
              <p:cNvSpPr>
                <a:spLocks noChangeArrowheads="1"/>
              </p:cNvSpPr>
              <p:nvPr/>
            </p:nvSpPr>
            <p:spPr bwMode="auto">
              <a:xfrm>
                <a:off x="4505" y="1686"/>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26" name="Line 252"/>
              <p:cNvSpPr>
                <a:spLocks noChangeShapeType="1"/>
              </p:cNvSpPr>
              <p:nvPr/>
            </p:nvSpPr>
            <p:spPr bwMode="auto">
              <a:xfrm>
                <a:off x="4505" y="1686"/>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27" name="Rectangle 253"/>
              <p:cNvSpPr>
                <a:spLocks noChangeArrowheads="1"/>
              </p:cNvSpPr>
              <p:nvPr/>
            </p:nvSpPr>
            <p:spPr bwMode="auto">
              <a:xfrm>
                <a:off x="593" y="1823"/>
                <a:ext cx="146"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3.</a:t>
                </a:r>
                <a:endParaRPr lang="ru-RU" sz="2400">
                  <a:latin typeface="Times New Roman" panose="02020603050405020304" pitchFamily="18" charset="0"/>
                </a:endParaRPr>
              </a:p>
            </p:txBody>
          </p:sp>
          <p:sp>
            <p:nvSpPr>
              <p:cNvPr id="43628" name="Rectangle 254"/>
              <p:cNvSpPr>
                <a:spLocks noChangeArrowheads="1"/>
              </p:cNvSpPr>
              <p:nvPr/>
            </p:nvSpPr>
            <p:spPr bwMode="auto">
              <a:xfrm>
                <a:off x="681" y="1823"/>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 </a:t>
                </a:r>
                <a:endParaRPr lang="ru-RU" sz="2400">
                  <a:latin typeface="Times New Roman" panose="02020603050405020304" pitchFamily="18" charset="0"/>
                </a:endParaRPr>
              </a:p>
            </p:txBody>
          </p:sp>
          <p:sp>
            <p:nvSpPr>
              <p:cNvPr id="43629" name="Rectangle 255"/>
              <p:cNvSpPr>
                <a:spLocks noChangeArrowheads="1"/>
              </p:cNvSpPr>
              <p:nvPr/>
            </p:nvSpPr>
            <p:spPr bwMode="auto">
              <a:xfrm>
                <a:off x="1348" y="1823"/>
                <a:ext cx="526" cy="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900" b="1">
                    <a:solidFill>
                      <a:srgbClr val="000000"/>
                    </a:solidFill>
                  </a:rPr>
                  <a:t>y=ax+b</a:t>
                </a:r>
                <a:endParaRPr lang="ru-RU" sz="2400">
                  <a:latin typeface="Times New Roman" panose="02020603050405020304" pitchFamily="18" charset="0"/>
                </a:endParaRPr>
              </a:p>
            </p:txBody>
          </p:sp>
          <p:sp>
            <p:nvSpPr>
              <p:cNvPr id="43630" name="Rectangle 256"/>
              <p:cNvSpPr>
                <a:spLocks noChangeArrowheads="1"/>
              </p:cNvSpPr>
              <p:nvPr/>
            </p:nvSpPr>
            <p:spPr bwMode="auto">
              <a:xfrm>
                <a:off x="2500" y="1823"/>
                <a:ext cx="331"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900" b="1">
                    <a:solidFill>
                      <a:srgbClr val="000000"/>
                    </a:solidFill>
                  </a:rPr>
                  <a:t>a=2</a:t>
                </a:r>
                <a:endParaRPr lang="ru-RU" sz="2400">
                  <a:latin typeface="Times New Roman" panose="02020603050405020304" pitchFamily="18" charset="0"/>
                </a:endParaRPr>
              </a:p>
            </p:txBody>
          </p:sp>
          <p:sp>
            <p:nvSpPr>
              <p:cNvPr id="43631" name="Rectangle 257"/>
              <p:cNvSpPr>
                <a:spLocks noChangeArrowheads="1"/>
              </p:cNvSpPr>
              <p:nvPr/>
            </p:nvSpPr>
            <p:spPr bwMode="auto">
              <a:xfrm>
                <a:off x="3039" y="1823"/>
                <a:ext cx="339"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900" b="1">
                    <a:solidFill>
                      <a:srgbClr val="000000"/>
                    </a:solidFill>
                  </a:rPr>
                  <a:t>b=1</a:t>
                </a:r>
                <a:endParaRPr lang="ru-RU" sz="2400">
                  <a:latin typeface="Times New Roman" panose="02020603050405020304" pitchFamily="18" charset="0"/>
                </a:endParaRPr>
              </a:p>
            </p:txBody>
          </p:sp>
          <p:sp>
            <p:nvSpPr>
              <p:cNvPr id="43632" name="Rectangle 258"/>
              <p:cNvSpPr>
                <a:spLocks noChangeArrowheads="1"/>
              </p:cNvSpPr>
              <p:nvPr/>
            </p:nvSpPr>
            <p:spPr bwMode="auto">
              <a:xfrm>
                <a:off x="3579" y="1823"/>
                <a:ext cx="814"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900" b="1">
                    <a:solidFill>
                      <a:srgbClr val="000000"/>
                    </a:solidFill>
                  </a:rPr>
                  <a:t>x=0(0,25)2</a:t>
                </a:r>
                <a:endParaRPr lang="ru-RU" sz="2400">
                  <a:latin typeface="Times New Roman" panose="02020603050405020304" pitchFamily="18" charset="0"/>
                </a:endParaRPr>
              </a:p>
            </p:txBody>
          </p:sp>
          <p:sp>
            <p:nvSpPr>
              <p:cNvPr id="43633" name="Rectangle 259"/>
              <p:cNvSpPr>
                <a:spLocks noChangeArrowheads="1"/>
              </p:cNvSpPr>
              <p:nvPr/>
            </p:nvSpPr>
            <p:spPr bwMode="auto">
              <a:xfrm>
                <a:off x="554" y="1818"/>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34" name="Line 260"/>
              <p:cNvSpPr>
                <a:spLocks noChangeShapeType="1"/>
              </p:cNvSpPr>
              <p:nvPr/>
            </p:nvSpPr>
            <p:spPr bwMode="auto">
              <a:xfrm>
                <a:off x="554" y="181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35" name="Line 261"/>
              <p:cNvSpPr>
                <a:spLocks noChangeShapeType="1"/>
              </p:cNvSpPr>
              <p:nvPr/>
            </p:nvSpPr>
            <p:spPr bwMode="auto">
              <a:xfrm>
                <a:off x="554" y="1818"/>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36" name="Rectangle 262"/>
              <p:cNvSpPr>
                <a:spLocks noChangeArrowheads="1"/>
              </p:cNvSpPr>
              <p:nvPr/>
            </p:nvSpPr>
            <p:spPr bwMode="auto">
              <a:xfrm>
                <a:off x="559" y="1818"/>
                <a:ext cx="24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37" name="Line 263"/>
              <p:cNvSpPr>
                <a:spLocks noChangeShapeType="1"/>
              </p:cNvSpPr>
              <p:nvPr/>
            </p:nvSpPr>
            <p:spPr bwMode="auto">
              <a:xfrm>
                <a:off x="559" y="1818"/>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38" name="Rectangle 264"/>
              <p:cNvSpPr>
                <a:spLocks noChangeArrowheads="1"/>
              </p:cNvSpPr>
              <p:nvPr/>
            </p:nvSpPr>
            <p:spPr bwMode="auto">
              <a:xfrm>
                <a:off x="799" y="1818"/>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39" name="Line 265"/>
              <p:cNvSpPr>
                <a:spLocks noChangeShapeType="1"/>
              </p:cNvSpPr>
              <p:nvPr/>
            </p:nvSpPr>
            <p:spPr bwMode="auto">
              <a:xfrm>
                <a:off x="799" y="181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40" name="Line 266"/>
              <p:cNvSpPr>
                <a:spLocks noChangeShapeType="1"/>
              </p:cNvSpPr>
              <p:nvPr/>
            </p:nvSpPr>
            <p:spPr bwMode="auto">
              <a:xfrm>
                <a:off x="799" y="1818"/>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41" name="Rectangle 267"/>
              <p:cNvSpPr>
                <a:spLocks noChangeArrowheads="1"/>
              </p:cNvSpPr>
              <p:nvPr/>
            </p:nvSpPr>
            <p:spPr bwMode="auto">
              <a:xfrm>
                <a:off x="804" y="1818"/>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42" name="Line 268"/>
              <p:cNvSpPr>
                <a:spLocks noChangeShapeType="1"/>
              </p:cNvSpPr>
              <p:nvPr/>
            </p:nvSpPr>
            <p:spPr bwMode="auto">
              <a:xfrm>
                <a:off x="804" y="1818"/>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43" name="Rectangle 269"/>
              <p:cNvSpPr>
                <a:spLocks noChangeArrowheads="1"/>
              </p:cNvSpPr>
              <p:nvPr/>
            </p:nvSpPr>
            <p:spPr bwMode="auto">
              <a:xfrm>
                <a:off x="1330" y="1818"/>
                <a:ext cx="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44" name="Line 270"/>
              <p:cNvSpPr>
                <a:spLocks noChangeShapeType="1"/>
              </p:cNvSpPr>
              <p:nvPr/>
            </p:nvSpPr>
            <p:spPr bwMode="auto">
              <a:xfrm>
                <a:off x="1330" y="1818"/>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45" name="Line 271"/>
              <p:cNvSpPr>
                <a:spLocks noChangeShapeType="1"/>
              </p:cNvSpPr>
              <p:nvPr/>
            </p:nvSpPr>
            <p:spPr bwMode="auto">
              <a:xfrm>
                <a:off x="1330" y="1818"/>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46" name="Rectangle 272"/>
              <p:cNvSpPr>
                <a:spLocks noChangeArrowheads="1"/>
              </p:cNvSpPr>
              <p:nvPr/>
            </p:nvSpPr>
            <p:spPr bwMode="auto">
              <a:xfrm>
                <a:off x="1336" y="1818"/>
                <a:ext cx="607"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47" name="Line 273"/>
              <p:cNvSpPr>
                <a:spLocks noChangeShapeType="1"/>
              </p:cNvSpPr>
              <p:nvPr/>
            </p:nvSpPr>
            <p:spPr bwMode="auto">
              <a:xfrm>
                <a:off x="1336" y="1818"/>
                <a:ext cx="60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48" name="Rectangle 274"/>
              <p:cNvSpPr>
                <a:spLocks noChangeArrowheads="1"/>
              </p:cNvSpPr>
              <p:nvPr/>
            </p:nvSpPr>
            <p:spPr bwMode="auto">
              <a:xfrm>
                <a:off x="1943" y="1818"/>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49" name="Line 275"/>
              <p:cNvSpPr>
                <a:spLocks noChangeShapeType="1"/>
              </p:cNvSpPr>
              <p:nvPr/>
            </p:nvSpPr>
            <p:spPr bwMode="auto">
              <a:xfrm>
                <a:off x="1943" y="181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50" name="Line 276"/>
              <p:cNvSpPr>
                <a:spLocks noChangeShapeType="1"/>
              </p:cNvSpPr>
              <p:nvPr/>
            </p:nvSpPr>
            <p:spPr bwMode="auto">
              <a:xfrm>
                <a:off x="1943" y="1818"/>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51" name="Rectangle 277"/>
              <p:cNvSpPr>
                <a:spLocks noChangeArrowheads="1"/>
              </p:cNvSpPr>
              <p:nvPr/>
            </p:nvSpPr>
            <p:spPr bwMode="auto">
              <a:xfrm>
                <a:off x="1948" y="1818"/>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52" name="Line 278"/>
              <p:cNvSpPr>
                <a:spLocks noChangeShapeType="1"/>
              </p:cNvSpPr>
              <p:nvPr/>
            </p:nvSpPr>
            <p:spPr bwMode="auto">
              <a:xfrm>
                <a:off x="1948" y="1818"/>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53" name="Rectangle 279"/>
              <p:cNvSpPr>
                <a:spLocks noChangeArrowheads="1"/>
              </p:cNvSpPr>
              <p:nvPr/>
            </p:nvSpPr>
            <p:spPr bwMode="auto">
              <a:xfrm>
                <a:off x="2482" y="1818"/>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54" name="Line 280"/>
              <p:cNvSpPr>
                <a:spLocks noChangeShapeType="1"/>
              </p:cNvSpPr>
              <p:nvPr/>
            </p:nvSpPr>
            <p:spPr bwMode="auto">
              <a:xfrm>
                <a:off x="2482" y="181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55" name="Line 281"/>
              <p:cNvSpPr>
                <a:spLocks noChangeShapeType="1"/>
              </p:cNvSpPr>
              <p:nvPr/>
            </p:nvSpPr>
            <p:spPr bwMode="auto">
              <a:xfrm>
                <a:off x="2482" y="1818"/>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56" name="Rectangle 282"/>
              <p:cNvSpPr>
                <a:spLocks noChangeArrowheads="1"/>
              </p:cNvSpPr>
              <p:nvPr/>
            </p:nvSpPr>
            <p:spPr bwMode="auto">
              <a:xfrm>
                <a:off x="2487" y="1818"/>
                <a:ext cx="53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57" name="Line 283"/>
              <p:cNvSpPr>
                <a:spLocks noChangeShapeType="1"/>
              </p:cNvSpPr>
              <p:nvPr/>
            </p:nvSpPr>
            <p:spPr bwMode="auto">
              <a:xfrm>
                <a:off x="2487" y="1818"/>
                <a:ext cx="5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58" name="Rectangle 284"/>
              <p:cNvSpPr>
                <a:spLocks noChangeArrowheads="1"/>
              </p:cNvSpPr>
              <p:nvPr/>
            </p:nvSpPr>
            <p:spPr bwMode="auto">
              <a:xfrm>
                <a:off x="3022" y="1818"/>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59" name="Line 285"/>
              <p:cNvSpPr>
                <a:spLocks noChangeShapeType="1"/>
              </p:cNvSpPr>
              <p:nvPr/>
            </p:nvSpPr>
            <p:spPr bwMode="auto">
              <a:xfrm>
                <a:off x="3022" y="181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60" name="Line 286"/>
              <p:cNvSpPr>
                <a:spLocks noChangeShapeType="1"/>
              </p:cNvSpPr>
              <p:nvPr/>
            </p:nvSpPr>
            <p:spPr bwMode="auto">
              <a:xfrm>
                <a:off x="3022" y="1818"/>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61" name="Rectangle 287"/>
              <p:cNvSpPr>
                <a:spLocks noChangeArrowheads="1"/>
              </p:cNvSpPr>
              <p:nvPr/>
            </p:nvSpPr>
            <p:spPr bwMode="auto">
              <a:xfrm>
                <a:off x="3027" y="1818"/>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62" name="Line 288"/>
              <p:cNvSpPr>
                <a:spLocks noChangeShapeType="1"/>
              </p:cNvSpPr>
              <p:nvPr/>
            </p:nvSpPr>
            <p:spPr bwMode="auto">
              <a:xfrm>
                <a:off x="3027" y="1818"/>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63" name="Rectangle 289"/>
              <p:cNvSpPr>
                <a:spLocks noChangeArrowheads="1"/>
              </p:cNvSpPr>
              <p:nvPr/>
            </p:nvSpPr>
            <p:spPr bwMode="auto">
              <a:xfrm>
                <a:off x="3561" y="1818"/>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64" name="Line 290"/>
              <p:cNvSpPr>
                <a:spLocks noChangeShapeType="1"/>
              </p:cNvSpPr>
              <p:nvPr/>
            </p:nvSpPr>
            <p:spPr bwMode="auto">
              <a:xfrm>
                <a:off x="3561" y="181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65" name="Line 291"/>
              <p:cNvSpPr>
                <a:spLocks noChangeShapeType="1"/>
              </p:cNvSpPr>
              <p:nvPr/>
            </p:nvSpPr>
            <p:spPr bwMode="auto">
              <a:xfrm>
                <a:off x="3561" y="1818"/>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66" name="Rectangle 292"/>
              <p:cNvSpPr>
                <a:spLocks noChangeArrowheads="1"/>
              </p:cNvSpPr>
              <p:nvPr/>
            </p:nvSpPr>
            <p:spPr bwMode="auto">
              <a:xfrm>
                <a:off x="3566" y="1818"/>
                <a:ext cx="939"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67" name="Line 293"/>
              <p:cNvSpPr>
                <a:spLocks noChangeShapeType="1"/>
              </p:cNvSpPr>
              <p:nvPr/>
            </p:nvSpPr>
            <p:spPr bwMode="auto">
              <a:xfrm>
                <a:off x="3566" y="1818"/>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68" name="Rectangle 294"/>
              <p:cNvSpPr>
                <a:spLocks noChangeArrowheads="1"/>
              </p:cNvSpPr>
              <p:nvPr/>
            </p:nvSpPr>
            <p:spPr bwMode="auto">
              <a:xfrm>
                <a:off x="4505" y="1818"/>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69" name="Line 295"/>
              <p:cNvSpPr>
                <a:spLocks noChangeShapeType="1"/>
              </p:cNvSpPr>
              <p:nvPr/>
            </p:nvSpPr>
            <p:spPr bwMode="auto">
              <a:xfrm>
                <a:off x="4505" y="181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70" name="Line 296"/>
              <p:cNvSpPr>
                <a:spLocks noChangeShapeType="1"/>
              </p:cNvSpPr>
              <p:nvPr/>
            </p:nvSpPr>
            <p:spPr bwMode="auto">
              <a:xfrm>
                <a:off x="4505" y="1818"/>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71" name="Rectangle 297"/>
              <p:cNvSpPr>
                <a:spLocks noChangeArrowheads="1"/>
              </p:cNvSpPr>
              <p:nvPr/>
            </p:nvSpPr>
            <p:spPr bwMode="auto">
              <a:xfrm>
                <a:off x="554" y="1823"/>
                <a:ext cx="5"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72" name="Line 298"/>
              <p:cNvSpPr>
                <a:spLocks noChangeShapeType="1"/>
              </p:cNvSpPr>
              <p:nvPr/>
            </p:nvSpPr>
            <p:spPr bwMode="auto">
              <a:xfrm>
                <a:off x="554" y="1823"/>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73" name="Rectangle 299"/>
              <p:cNvSpPr>
                <a:spLocks noChangeArrowheads="1"/>
              </p:cNvSpPr>
              <p:nvPr/>
            </p:nvSpPr>
            <p:spPr bwMode="auto">
              <a:xfrm>
                <a:off x="799" y="1823"/>
                <a:ext cx="5"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74" name="Line 300"/>
              <p:cNvSpPr>
                <a:spLocks noChangeShapeType="1"/>
              </p:cNvSpPr>
              <p:nvPr/>
            </p:nvSpPr>
            <p:spPr bwMode="auto">
              <a:xfrm>
                <a:off x="799" y="1823"/>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75" name="Rectangle 301"/>
              <p:cNvSpPr>
                <a:spLocks noChangeArrowheads="1"/>
              </p:cNvSpPr>
              <p:nvPr/>
            </p:nvSpPr>
            <p:spPr bwMode="auto">
              <a:xfrm>
                <a:off x="1330" y="1823"/>
                <a:ext cx="6"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76" name="Line 302"/>
              <p:cNvSpPr>
                <a:spLocks noChangeShapeType="1"/>
              </p:cNvSpPr>
              <p:nvPr/>
            </p:nvSpPr>
            <p:spPr bwMode="auto">
              <a:xfrm>
                <a:off x="1330" y="1823"/>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77" name="Rectangle 303"/>
              <p:cNvSpPr>
                <a:spLocks noChangeArrowheads="1"/>
              </p:cNvSpPr>
              <p:nvPr/>
            </p:nvSpPr>
            <p:spPr bwMode="auto">
              <a:xfrm>
                <a:off x="1943" y="1823"/>
                <a:ext cx="5"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78" name="Line 304"/>
              <p:cNvSpPr>
                <a:spLocks noChangeShapeType="1"/>
              </p:cNvSpPr>
              <p:nvPr/>
            </p:nvSpPr>
            <p:spPr bwMode="auto">
              <a:xfrm>
                <a:off x="1943" y="1823"/>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79" name="Rectangle 305"/>
              <p:cNvSpPr>
                <a:spLocks noChangeArrowheads="1"/>
              </p:cNvSpPr>
              <p:nvPr/>
            </p:nvSpPr>
            <p:spPr bwMode="auto">
              <a:xfrm>
                <a:off x="2482" y="1823"/>
                <a:ext cx="5"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80" name="Line 306"/>
              <p:cNvSpPr>
                <a:spLocks noChangeShapeType="1"/>
              </p:cNvSpPr>
              <p:nvPr/>
            </p:nvSpPr>
            <p:spPr bwMode="auto">
              <a:xfrm>
                <a:off x="2482" y="1823"/>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81" name="Rectangle 307"/>
              <p:cNvSpPr>
                <a:spLocks noChangeArrowheads="1"/>
              </p:cNvSpPr>
              <p:nvPr/>
            </p:nvSpPr>
            <p:spPr bwMode="auto">
              <a:xfrm>
                <a:off x="3022" y="1823"/>
                <a:ext cx="5"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82" name="Line 308"/>
              <p:cNvSpPr>
                <a:spLocks noChangeShapeType="1"/>
              </p:cNvSpPr>
              <p:nvPr/>
            </p:nvSpPr>
            <p:spPr bwMode="auto">
              <a:xfrm>
                <a:off x="3022" y="1823"/>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83" name="Rectangle 309"/>
              <p:cNvSpPr>
                <a:spLocks noChangeArrowheads="1"/>
              </p:cNvSpPr>
              <p:nvPr/>
            </p:nvSpPr>
            <p:spPr bwMode="auto">
              <a:xfrm>
                <a:off x="3561" y="1823"/>
                <a:ext cx="5"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84" name="Line 310"/>
              <p:cNvSpPr>
                <a:spLocks noChangeShapeType="1"/>
              </p:cNvSpPr>
              <p:nvPr/>
            </p:nvSpPr>
            <p:spPr bwMode="auto">
              <a:xfrm>
                <a:off x="3561" y="1823"/>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85" name="Rectangle 311"/>
              <p:cNvSpPr>
                <a:spLocks noChangeArrowheads="1"/>
              </p:cNvSpPr>
              <p:nvPr/>
            </p:nvSpPr>
            <p:spPr bwMode="auto">
              <a:xfrm>
                <a:off x="4505" y="1823"/>
                <a:ext cx="5" cy="18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86" name="Line 312"/>
              <p:cNvSpPr>
                <a:spLocks noChangeShapeType="1"/>
              </p:cNvSpPr>
              <p:nvPr/>
            </p:nvSpPr>
            <p:spPr bwMode="auto">
              <a:xfrm>
                <a:off x="4505" y="1823"/>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87" name="Rectangle 313"/>
              <p:cNvSpPr>
                <a:spLocks noChangeArrowheads="1"/>
              </p:cNvSpPr>
              <p:nvPr/>
            </p:nvSpPr>
            <p:spPr bwMode="auto">
              <a:xfrm>
                <a:off x="593" y="2014"/>
                <a:ext cx="146"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4.</a:t>
                </a:r>
                <a:endParaRPr lang="ru-RU" sz="2400">
                  <a:latin typeface="Times New Roman" panose="02020603050405020304" pitchFamily="18" charset="0"/>
                </a:endParaRPr>
              </a:p>
            </p:txBody>
          </p:sp>
          <p:sp>
            <p:nvSpPr>
              <p:cNvPr id="43688" name="Rectangle 314"/>
              <p:cNvSpPr>
                <a:spLocks noChangeArrowheads="1"/>
              </p:cNvSpPr>
              <p:nvPr/>
            </p:nvSpPr>
            <p:spPr bwMode="auto">
              <a:xfrm>
                <a:off x="681" y="2014"/>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 </a:t>
                </a:r>
                <a:endParaRPr lang="ru-RU" sz="2400">
                  <a:latin typeface="Times New Roman" panose="02020603050405020304" pitchFamily="18" charset="0"/>
                </a:endParaRPr>
              </a:p>
            </p:txBody>
          </p:sp>
          <p:sp>
            <p:nvSpPr>
              <p:cNvPr id="43689" name="Rectangle 315"/>
              <p:cNvSpPr>
                <a:spLocks noChangeArrowheads="1"/>
              </p:cNvSpPr>
              <p:nvPr/>
            </p:nvSpPr>
            <p:spPr bwMode="auto">
              <a:xfrm>
                <a:off x="554" y="2009"/>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90" name="Line 316"/>
              <p:cNvSpPr>
                <a:spLocks noChangeShapeType="1"/>
              </p:cNvSpPr>
              <p:nvPr/>
            </p:nvSpPr>
            <p:spPr bwMode="auto">
              <a:xfrm>
                <a:off x="554" y="2009"/>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91" name="Line 317"/>
              <p:cNvSpPr>
                <a:spLocks noChangeShapeType="1"/>
              </p:cNvSpPr>
              <p:nvPr/>
            </p:nvSpPr>
            <p:spPr bwMode="auto">
              <a:xfrm>
                <a:off x="554" y="2009"/>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92" name="Rectangle 318"/>
              <p:cNvSpPr>
                <a:spLocks noChangeArrowheads="1"/>
              </p:cNvSpPr>
              <p:nvPr/>
            </p:nvSpPr>
            <p:spPr bwMode="auto">
              <a:xfrm>
                <a:off x="559" y="2009"/>
                <a:ext cx="24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93" name="Line 319"/>
              <p:cNvSpPr>
                <a:spLocks noChangeShapeType="1"/>
              </p:cNvSpPr>
              <p:nvPr/>
            </p:nvSpPr>
            <p:spPr bwMode="auto">
              <a:xfrm>
                <a:off x="559" y="2009"/>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94" name="Rectangle 320"/>
              <p:cNvSpPr>
                <a:spLocks noChangeArrowheads="1"/>
              </p:cNvSpPr>
              <p:nvPr/>
            </p:nvSpPr>
            <p:spPr bwMode="auto">
              <a:xfrm>
                <a:off x="799" y="2009"/>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95" name="Line 321"/>
              <p:cNvSpPr>
                <a:spLocks noChangeShapeType="1"/>
              </p:cNvSpPr>
              <p:nvPr/>
            </p:nvSpPr>
            <p:spPr bwMode="auto">
              <a:xfrm>
                <a:off x="799" y="2009"/>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96" name="Line 322"/>
              <p:cNvSpPr>
                <a:spLocks noChangeShapeType="1"/>
              </p:cNvSpPr>
              <p:nvPr/>
            </p:nvSpPr>
            <p:spPr bwMode="auto">
              <a:xfrm>
                <a:off x="799" y="2009"/>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97" name="Rectangle 323"/>
              <p:cNvSpPr>
                <a:spLocks noChangeArrowheads="1"/>
              </p:cNvSpPr>
              <p:nvPr/>
            </p:nvSpPr>
            <p:spPr bwMode="auto">
              <a:xfrm>
                <a:off x="804" y="2009"/>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98" name="Line 324"/>
              <p:cNvSpPr>
                <a:spLocks noChangeShapeType="1"/>
              </p:cNvSpPr>
              <p:nvPr/>
            </p:nvSpPr>
            <p:spPr bwMode="auto">
              <a:xfrm>
                <a:off x="804" y="2009"/>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99" name="Rectangle 325"/>
              <p:cNvSpPr>
                <a:spLocks noChangeArrowheads="1"/>
              </p:cNvSpPr>
              <p:nvPr/>
            </p:nvSpPr>
            <p:spPr bwMode="auto">
              <a:xfrm>
                <a:off x="1330" y="2009"/>
                <a:ext cx="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00" name="Line 326"/>
              <p:cNvSpPr>
                <a:spLocks noChangeShapeType="1"/>
              </p:cNvSpPr>
              <p:nvPr/>
            </p:nvSpPr>
            <p:spPr bwMode="auto">
              <a:xfrm>
                <a:off x="1330" y="2009"/>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01" name="Line 327"/>
              <p:cNvSpPr>
                <a:spLocks noChangeShapeType="1"/>
              </p:cNvSpPr>
              <p:nvPr/>
            </p:nvSpPr>
            <p:spPr bwMode="auto">
              <a:xfrm>
                <a:off x="1330" y="2009"/>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02" name="Rectangle 328"/>
              <p:cNvSpPr>
                <a:spLocks noChangeArrowheads="1"/>
              </p:cNvSpPr>
              <p:nvPr/>
            </p:nvSpPr>
            <p:spPr bwMode="auto">
              <a:xfrm>
                <a:off x="1336" y="2009"/>
                <a:ext cx="607"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03" name="Line 329"/>
              <p:cNvSpPr>
                <a:spLocks noChangeShapeType="1"/>
              </p:cNvSpPr>
              <p:nvPr/>
            </p:nvSpPr>
            <p:spPr bwMode="auto">
              <a:xfrm>
                <a:off x="1336" y="2009"/>
                <a:ext cx="60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04" name="Rectangle 330"/>
              <p:cNvSpPr>
                <a:spLocks noChangeArrowheads="1"/>
              </p:cNvSpPr>
              <p:nvPr/>
            </p:nvSpPr>
            <p:spPr bwMode="auto">
              <a:xfrm>
                <a:off x="1943" y="2009"/>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05" name="Line 331"/>
              <p:cNvSpPr>
                <a:spLocks noChangeShapeType="1"/>
              </p:cNvSpPr>
              <p:nvPr/>
            </p:nvSpPr>
            <p:spPr bwMode="auto">
              <a:xfrm>
                <a:off x="1943" y="2009"/>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06" name="Line 332"/>
              <p:cNvSpPr>
                <a:spLocks noChangeShapeType="1"/>
              </p:cNvSpPr>
              <p:nvPr/>
            </p:nvSpPr>
            <p:spPr bwMode="auto">
              <a:xfrm>
                <a:off x="1943" y="2009"/>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07" name="Rectangle 333"/>
              <p:cNvSpPr>
                <a:spLocks noChangeArrowheads="1"/>
              </p:cNvSpPr>
              <p:nvPr/>
            </p:nvSpPr>
            <p:spPr bwMode="auto">
              <a:xfrm>
                <a:off x="1948" y="2009"/>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08" name="Line 334"/>
              <p:cNvSpPr>
                <a:spLocks noChangeShapeType="1"/>
              </p:cNvSpPr>
              <p:nvPr/>
            </p:nvSpPr>
            <p:spPr bwMode="auto">
              <a:xfrm>
                <a:off x="1948" y="2009"/>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09" name="Rectangle 335"/>
              <p:cNvSpPr>
                <a:spLocks noChangeArrowheads="1"/>
              </p:cNvSpPr>
              <p:nvPr/>
            </p:nvSpPr>
            <p:spPr bwMode="auto">
              <a:xfrm>
                <a:off x="2482" y="2009"/>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10" name="Line 336"/>
              <p:cNvSpPr>
                <a:spLocks noChangeShapeType="1"/>
              </p:cNvSpPr>
              <p:nvPr/>
            </p:nvSpPr>
            <p:spPr bwMode="auto">
              <a:xfrm>
                <a:off x="2482" y="2009"/>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11" name="Line 337"/>
              <p:cNvSpPr>
                <a:spLocks noChangeShapeType="1"/>
              </p:cNvSpPr>
              <p:nvPr/>
            </p:nvSpPr>
            <p:spPr bwMode="auto">
              <a:xfrm>
                <a:off x="2482" y="2009"/>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12" name="Rectangle 338"/>
              <p:cNvSpPr>
                <a:spLocks noChangeArrowheads="1"/>
              </p:cNvSpPr>
              <p:nvPr/>
            </p:nvSpPr>
            <p:spPr bwMode="auto">
              <a:xfrm>
                <a:off x="2487" y="2009"/>
                <a:ext cx="53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13" name="Line 339"/>
              <p:cNvSpPr>
                <a:spLocks noChangeShapeType="1"/>
              </p:cNvSpPr>
              <p:nvPr/>
            </p:nvSpPr>
            <p:spPr bwMode="auto">
              <a:xfrm>
                <a:off x="2487" y="2009"/>
                <a:ext cx="5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14" name="Rectangle 340"/>
              <p:cNvSpPr>
                <a:spLocks noChangeArrowheads="1"/>
              </p:cNvSpPr>
              <p:nvPr/>
            </p:nvSpPr>
            <p:spPr bwMode="auto">
              <a:xfrm>
                <a:off x="3022" y="2009"/>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15" name="Line 341"/>
              <p:cNvSpPr>
                <a:spLocks noChangeShapeType="1"/>
              </p:cNvSpPr>
              <p:nvPr/>
            </p:nvSpPr>
            <p:spPr bwMode="auto">
              <a:xfrm>
                <a:off x="3022" y="2009"/>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16" name="Line 342"/>
              <p:cNvSpPr>
                <a:spLocks noChangeShapeType="1"/>
              </p:cNvSpPr>
              <p:nvPr/>
            </p:nvSpPr>
            <p:spPr bwMode="auto">
              <a:xfrm>
                <a:off x="3022" y="2009"/>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17" name="Rectangle 343"/>
              <p:cNvSpPr>
                <a:spLocks noChangeArrowheads="1"/>
              </p:cNvSpPr>
              <p:nvPr/>
            </p:nvSpPr>
            <p:spPr bwMode="auto">
              <a:xfrm>
                <a:off x="3027" y="2009"/>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18" name="Line 344"/>
              <p:cNvSpPr>
                <a:spLocks noChangeShapeType="1"/>
              </p:cNvSpPr>
              <p:nvPr/>
            </p:nvSpPr>
            <p:spPr bwMode="auto">
              <a:xfrm>
                <a:off x="3027" y="2009"/>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19" name="Rectangle 345"/>
              <p:cNvSpPr>
                <a:spLocks noChangeArrowheads="1"/>
              </p:cNvSpPr>
              <p:nvPr/>
            </p:nvSpPr>
            <p:spPr bwMode="auto">
              <a:xfrm>
                <a:off x="3561" y="2009"/>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20" name="Line 346"/>
              <p:cNvSpPr>
                <a:spLocks noChangeShapeType="1"/>
              </p:cNvSpPr>
              <p:nvPr/>
            </p:nvSpPr>
            <p:spPr bwMode="auto">
              <a:xfrm>
                <a:off x="3561" y="2009"/>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21" name="Line 347"/>
              <p:cNvSpPr>
                <a:spLocks noChangeShapeType="1"/>
              </p:cNvSpPr>
              <p:nvPr/>
            </p:nvSpPr>
            <p:spPr bwMode="auto">
              <a:xfrm>
                <a:off x="3561" y="2009"/>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22" name="Rectangle 348"/>
              <p:cNvSpPr>
                <a:spLocks noChangeArrowheads="1"/>
              </p:cNvSpPr>
              <p:nvPr/>
            </p:nvSpPr>
            <p:spPr bwMode="auto">
              <a:xfrm>
                <a:off x="3566" y="2009"/>
                <a:ext cx="939"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23" name="Line 349"/>
              <p:cNvSpPr>
                <a:spLocks noChangeShapeType="1"/>
              </p:cNvSpPr>
              <p:nvPr/>
            </p:nvSpPr>
            <p:spPr bwMode="auto">
              <a:xfrm>
                <a:off x="3566" y="2009"/>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24" name="Rectangle 350"/>
              <p:cNvSpPr>
                <a:spLocks noChangeArrowheads="1"/>
              </p:cNvSpPr>
              <p:nvPr/>
            </p:nvSpPr>
            <p:spPr bwMode="auto">
              <a:xfrm>
                <a:off x="4505" y="2009"/>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25" name="Line 351"/>
              <p:cNvSpPr>
                <a:spLocks noChangeShapeType="1"/>
              </p:cNvSpPr>
              <p:nvPr/>
            </p:nvSpPr>
            <p:spPr bwMode="auto">
              <a:xfrm>
                <a:off x="4505" y="2009"/>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26" name="Line 352"/>
              <p:cNvSpPr>
                <a:spLocks noChangeShapeType="1"/>
              </p:cNvSpPr>
              <p:nvPr/>
            </p:nvSpPr>
            <p:spPr bwMode="auto">
              <a:xfrm>
                <a:off x="4505" y="2009"/>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27" name="Rectangle 353"/>
              <p:cNvSpPr>
                <a:spLocks noChangeArrowheads="1"/>
              </p:cNvSpPr>
              <p:nvPr/>
            </p:nvSpPr>
            <p:spPr bwMode="auto">
              <a:xfrm>
                <a:off x="554" y="2014"/>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28" name="Line 354"/>
              <p:cNvSpPr>
                <a:spLocks noChangeShapeType="1"/>
              </p:cNvSpPr>
              <p:nvPr/>
            </p:nvSpPr>
            <p:spPr bwMode="auto">
              <a:xfrm>
                <a:off x="554" y="201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29" name="Rectangle 355"/>
              <p:cNvSpPr>
                <a:spLocks noChangeArrowheads="1"/>
              </p:cNvSpPr>
              <p:nvPr/>
            </p:nvSpPr>
            <p:spPr bwMode="auto">
              <a:xfrm>
                <a:off x="799" y="2014"/>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30" name="Line 356"/>
              <p:cNvSpPr>
                <a:spLocks noChangeShapeType="1"/>
              </p:cNvSpPr>
              <p:nvPr/>
            </p:nvSpPr>
            <p:spPr bwMode="auto">
              <a:xfrm>
                <a:off x="799" y="201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31" name="Rectangle 357"/>
              <p:cNvSpPr>
                <a:spLocks noChangeArrowheads="1"/>
              </p:cNvSpPr>
              <p:nvPr/>
            </p:nvSpPr>
            <p:spPr bwMode="auto">
              <a:xfrm>
                <a:off x="1330" y="2014"/>
                <a:ext cx="6"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32" name="Line 358"/>
              <p:cNvSpPr>
                <a:spLocks noChangeShapeType="1"/>
              </p:cNvSpPr>
              <p:nvPr/>
            </p:nvSpPr>
            <p:spPr bwMode="auto">
              <a:xfrm>
                <a:off x="1330" y="201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33" name="Rectangle 359"/>
              <p:cNvSpPr>
                <a:spLocks noChangeArrowheads="1"/>
              </p:cNvSpPr>
              <p:nvPr/>
            </p:nvSpPr>
            <p:spPr bwMode="auto">
              <a:xfrm>
                <a:off x="1943" y="2014"/>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34" name="Line 360"/>
              <p:cNvSpPr>
                <a:spLocks noChangeShapeType="1"/>
              </p:cNvSpPr>
              <p:nvPr/>
            </p:nvSpPr>
            <p:spPr bwMode="auto">
              <a:xfrm>
                <a:off x="1943" y="201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35" name="Rectangle 361"/>
              <p:cNvSpPr>
                <a:spLocks noChangeArrowheads="1"/>
              </p:cNvSpPr>
              <p:nvPr/>
            </p:nvSpPr>
            <p:spPr bwMode="auto">
              <a:xfrm>
                <a:off x="2482" y="2014"/>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36" name="Line 362"/>
              <p:cNvSpPr>
                <a:spLocks noChangeShapeType="1"/>
              </p:cNvSpPr>
              <p:nvPr/>
            </p:nvSpPr>
            <p:spPr bwMode="auto">
              <a:xfrm>
                <a:off x="2482" y="201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37" name="Rectangle 363"/>
              <p:cNvSpPr>
                <a:spLocks noChangeArrowheads="1"/>
              </p:cNvSpPr>
              <p:nvPr/>
            </p:nvSpPr>
            <p:spPr bwMode="auto">
              <a:xfrm>
                <a:off x="3022" y="2014"/>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38" name="Line 364"/>
              <p:cNvSpPr>
                <a:spLocks noChangeShapeType="1"/>
              </p:cNvSpPr>
              <p:nvPr/>
            </p:nvSpPr>
            <p:spPr bwMode="auto">
              <a:xfrm>
                <a:off x="3022" y="201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39" name="Rectangle 365"/>
              <p:cNvSpPr>
                <a:spLocks noChangeArrowheads="1"/>
              </p:cNvSpPr>
              <p:nvPr/>
            </p:nvSpPr>
            <p:spPr bwMode="auto">
              <a:xfrm>
                <a:off x="3561" y="2014"/>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40" name="Line 366"/>
              <p:cNvSpPr>
                <a:spLocks noChangeShapeType="1"/>
              </p:cNvSpPr>
              <p:nvPr/>
            </p:nvSpPr>
            <p:spPr bwMode="auto">
              <a:xfrm>
                <a:off x="3561" y="201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41" name="Rectangle 367"/>
              <p:cNvSpPr>
                <a:spLocks noChangeArrowheads="1"/>
              </p:cNvSpPr>
              <p:nvPr/>
            </p:nvSpPr>
            <p:spPr bwMode="auto">
              <a:xfrm>
                <a:off x="4505" y="2014"/>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42" name="Line 368"/>
              <p:cNvSpPr>
                <a:spLocks noChangeShapeType="1"/>
              </p:cNvSpPr>
              <p:nvPr/>
            </p:nvSpPr>
            <p:spPr bwMode="auto">
              <a:xfrm>
                <a:off x="4505" y="201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43" name="Rectangle 369"/>
              <p:cNvSpPr>
                <a:spLocks noChangeArrowheads="1"/>
              </p:cNvSpPr>
              <p:nvPr/>
            </p:nvSpPr>
            <p:spPr bwMode="auto">
              <a:xfrm>
                <a:off x="582" y="2151"/>
                <a:ext cx="146"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5.</a:t>
                </a:r>
                <a:endParaRPr lang="ru-RU" sz="2400">
                  <a:latin typeface="Times New Roman" panose="02020603050405020304" pitchFamily="18" charset="0"/>
                </a:endParaRPr>
              </a:p>
            </p:txBody>
          </p:sp>
          <p:sp>
            <p:nvSpPr>
              <p:cNvPr id="43744" name="Rectangle 370"/>
              <p:cNvSpPr>
                <a:spLocks noChangeArrowheads="1"/>
              </p:cNvSpPr>
              <p:nvPr/>
            </p:nvSpPr>
            <p:spPr bwMode="auto">
              <a:xfrm>
                <a:off x="671" y="2151"/>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 </a:t>
                </a:r>
                <a:endParaRPr lang="ru-RU" sz="2400">
                  <a:latin typeface="Times New Roman" panose="02020603050405020304" pitchFamily="18" charset="0"/>
                </a:endParaRPr>
              </a:p>
            </p:txBody>
          </p:sp>
          <p:sp>
            <p:nvSpPr>
              <p:cNvPr id="43745" name="Rectangle 371"/>
              <p:cNvSpPr>
                <a:spLocks noChangeArrowheads="1"/>
              </p:cNvSpPr>
              <p:nvPr/>
            </p:nvSpPr>
            <p:spPr bwMode="auto">
              <a:xfrm>
                <a:off x="1037" y="2151"/>
                <a:ext cx="11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a</a:t>
                </a:r>
                <a:endParaRPr lang="ru-RU" sz="2400">
                  <a:latin typeface="Times New Roman" panose="02020603050405020304" pitchFamily="18" charset="0"/>
                </a:endParaRPr>
              </a:p>
            </p:txBody>
          </p:sp>
          <p:sp>
            <p:nvSpPr>
              <p:cNvPr id="43746" name="Rectangle 372"/>
              <p:cNvSpPr>
                <a:spLocks noChangeArrowheads="1"/>
              </p:cNvSpPr>
              <p:nvPr/>
            </p:nvSpPr>
            <p:spPr bwMode="auto">
              <a:xfrm>
                <a:off x="1606" y="2151"/>
                <a:ext cx="122"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b</a:t>
                </a:r>
                <a:endParaRPr lang="ru-RU" sz="2400">
                  <a:latin typeface="Times New Roman" panose="02020603050405020304" pitchFamily="18" charset="0"/>
                </a:endParaRPr>
              </a:p>
            </p:txBody>
          </p:sp>
          <p:sp>
            <p:nvSpPr>
              <p:cNvPr id="43747" name="Rectangle 373"/>
              <p:cNvSpPr>
                <a:spLocks noChangeArrowheads="1"/>
              </p:cNvSpPr>
              <p:nvPr/>
            </p:nvSpPr>
            <p:spPr bwMode="auto">
              <a:xfrm>
                <a:off x="2170" y="2151"/>
                <a:ext cx="146"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 x</a:t>
                </a:r>
                <a:endParaRPr lang="ru-RU" sz="2400">
                  <a:latin typeface="Times New Roman" panose="02020603050405020304" pitchFamily="18" charset="0"/>
                </a:endParaRPr>
              </a:p>
            </p:txBody>
          </p:sp>
          <p:sp>
            <p:nvSpPr>
              <p:cNvPr id="43748" name="Rectangle 374"/>
              <p:cNvSpPr>
                <a:spLocks noChangeArrowheads="1"/>
              </p:cNvSpPr>
              <p:nvPr/>
            </p:nvSpPr>
            <p:spPr bwMode="auto">
              <a:xfrm>
                <a:off x="2724" y="2151"/>
                <a:ext cx="114"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y</a:t>
                </a:r>
                <a:endParaRPr lang="ru-RU" sz="2400">
                  <a:latin typeface="Times New Roman" panose="02020603050405020304" pitchFamily="18" charset="0"/>
                </a:endParaRPr>
              </a:p>
            </p:txBody>
          </p:sp>
          <p:sp>
            <p:nvSpPr>
              <p:cNvPr id="43749" name="Rectangle 375"/>
              <p:cNvSpPr>
                <a:spLocks noChangeArrowheads="1"/>
              </p:cNvSpPr>
              <p:nvPr/>
            </p:nvSpPr>
            <p:spPr bwMode="auto">
              <a:xfrm>
                <a:off x="554" y="2146"/>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50" name="Line 376"/>
              <p:cNvSpPr>
                <a:spLocks noChangeShapeType="1"/>
              </p:cNvSpPr>
              <p:nvPr/>
            </p:nvSpPr>
            <p:spPr bwMode="auto">
              <a:xfrm>
                <a:off x="554" y="2146"/>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51" name="Line 377"/>
              <p:cNvSpPr>
                <a:spLocks noChangeShapeType="1"/>
              </p:cNvSpPr>
              <p:nvPr/>
            </p:nvSpPr>
            <p:spPr bwMode="auto">
              <a:xfrm>
                <a:off x="554" y="2146"/>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52" name="Rectangle 378"/>
              <p:cNvSpPr>
                <a:spLocks noChangeArrowheads="1"/>
              </p:cNvSpPr>
              <p:nvPr/>
            </p:nvSpPr>
            <p:spPr bwMode="auto">
              <a:xfrm>
                <a:off x="559" y="2146"/>
                <a:ext cx="24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53" name="Line 379"/>
              <p:cNvSpPr>
                <a:spLocks noChangeShapeType="1"/>
              </p:cNvSpPr>
              <p:nvPr/>
            </p:nvSpPr>
            <p:spPr bwMode="auto">
              <a:xfrm>
                <a:off x="559" y="2146"/>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54" name="Rectangle 380"/>
              <p:cNvSpPr>
                <a:spLocks noChangeArrowheads="1"/>
              </p:cNvSpPr>
              <p:nvPr/>
            </p:nvSpPr>
            <p:spPr bwMode="auto">
              <a:xfrm>
                <a:off x="799" y="2146"/>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55" name="Line 381"/>
              <p:cNvSpPr>
                <a:spLocks noChangeShapeType="1"/>
              </p:cNvSpPr>
              <p:nvPr/>
            </p:nvSpPr>
            <p:spPr bwMode="auto">
              <a:xfrm>
                <a:off x="799" y="2146"/>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56" name="Line 382"/>
              <p:cNvSpPr>
                <a:spLocks noChangeShapeType="1"/>
              </p:cNvSpPr>
              <p:nvPr/>
            </p:nvSpPr>
            <p:spPr bwMode="auto">
              <a:xfrm>
                <a:off x="799" y="2146"/>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57" name="Rectangle 383"/>
              <p:cNvSpPr>
                <a:spLocks noChangeArrowheads="1"/>
              </p:cNvSpPr>
              <p:nvPr/>
            </p:nvSpPr>
            <p:spPr bwMode="auto">
              <a:xfrm>
                <a:off x="804" y="2146"/>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58" name="Line 384"/>
              <p:cNvSpPr>
                <a:spLocks noChangeShapeType="1"/>
              </p:cNvSpPr>
              <p:nvPr/>
            </p:nvSpPr>
            <p:spPr bwMode="auto">
              <a:xfrm>
                <a:off x="804" y="2146"/>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59" name="Rectangle 385"/>
              <p:cNvSpPr>
                <a:spLocks noChangeArrowheads="1"/>
              </p:cNvSpPr>
              <p:nvPr/>
            </p:nvSpPr>
            <p:spPr bwMode="auto">
              <a:xfrm>
                <a:off x="1330" y="2146"/>
                <a:ext cx="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60" name="Line 386"/>
              <p:cNvSpPr>
                <a:spLocks noChangeShapeType="1"/>
              </p:cNvSpPr>
              <p:nvPr/>
            </p:nvSpPr>
            <p:spPr bwMode="auto">
              <a:xfrm>
                <a:off x="1330" y="2146"/>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61" name="Line 387"/>
              <p:cNvSpPr>
                <a:spLocks noChangeShapeType="1"/>
              </p:cNvSpPr>
              <p:nvPr/>
            </p:nvSpPr>
            <p:spPr bwMode="auto">
              <a:xfrm>
                <a:off x="1330" y="2146"/>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62" name="Rectangle 388"/>
              <p:cNvSpPr>
                <a:spLocks noChangeArrowheads="1"/>
              </p:cNvSpPr>
              <p:nvPr/>
            </p:nvSpPr>
            <p:spPr bwMode="auto">
              <a:xfrm>
                <a:off x="1336" y="2146"/>
                <a:ext cx="607"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63" name="Line 389"/>
              <p:cNvSpPr>
                <a:spLocks noChangeShapeType="1"/>
              </p:cNvSpPr>
              <p:nvPr/>
            </p:nvSpPr>
            <p:spPr bwMode="auto">
              <a:xfrm>
                <a:off x="1336" y="2146"/>
                <a:ext cx="60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64" name="Rectangle 390"/>
              <p:cNvSpPr>
                <a:spLocks noChangeArrowheads="1"/>
              </p:cNvSpPr>
              <p:nvPr/>
            </p:nvSpPr>
            <p:spPr bwMode="auto">
              <a:xfrm>
                <a:off x="1943" y="2146"/>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65" name="Line 391"/>
              <p:cNvSpPr>
                <a:spLocks noChangeShapeType="1"/>
              </p:cNvSpPr>
              <p:nvPr/>
            </p:nvSpPr>
            <p:spPr bwMode="auto">
              <a:xfrm>
                <a:off x="1943" y="2146"/>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66" name="Line 392"/>
              <p:cNvSpPr>
                <a:spLocks noChangeShapeType="1"/>
              </p:cNvSpPr>
              <p:nvPr/>
            </p:nvSpPr>
            <p:spPr bwMode="auto">
              <a:xfrm>
                <a:off x="1943" y="2146"/>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67" name="Rectangle 393"/>
              <p:cNvSpPr>
                <a:spLocks noChangeArrowheads="1"/>
              </p:cNvSpPr>
              <p:nvPr/>
            </p:nvSpPr>
            <p:spPr bwMode="auto">
              <a:xfrm>
                <a:off x="1948" y="2146"/>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68" name="Line 394"/>
              <p:cNvSpPr>
                <a:spLocks noChangeShapeType="1"/>
              </p:cNvSpPr>
              <p:nvPr/>
            </p:nvSpPr>
            <p:spPr bwMode="auto">
              <a:xfrm>
                <a:off x="1948" y="2146"/>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69" name="Rectangle 395"/>
              <p:cNvSpPr>
                <a:spLocks noChangeArrowheads="1"/>
              </p:cNvSpPr>
              <p:nvPr/>
            </p:nvSpPr>
            <p:spPr bwMode="auto">
              <a:xfrm>
                <a:off x="2482" y="2146"/>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70" name="Line 396"/>
              <p:cNvSpPr>
                <a:spLocks noChangeShapeType="1"/>
              </p:cNvSpPr>
              <p:nvPr/>
            </p:nvSpPr>
            <p:spPr bwMode="auto">
              <a:xfrm>
                <a:off x="2482" y="2146"/>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71" name="Line 397"/>
              <p:cNvSpPr>
                <a:spLocks noChangeShapeType="1"/>
              </p:cNvSpPr>
              <p:nvPr/>
            </p:nvSpPr>
            <p:spPr bwMode="auto">
              <a:xfrm>
                <a:off x="2482" y="2146"/>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72" name="Rectangle 398"/>
              <p:cNvSpPr>
                <a:spLocks noChangeArrowheads="1"/>
              </p:cNvSpPr>
              <p:nvPr/>
            </p:nvSpPr>
            <p:spPr bwMode="auto">
              <a:xfrm>
                <a:off x="2487" y="2146"/>
                <a:ext cx="53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73" name="Line 399"/>
              <p:cNvSpPr>
                <a:spLocks noChangeShapeType="1"/>
              </p:cNvSpPr>
              <p:nvPr/>
            </p:nvSpPr>
            <p:spPr bwMode="auto">
              <a:xfrm>
                <a:off x="2487" y="2146"/>
                <a:ext cx="5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74" name="Rectangle 400"/>
              <p:cNvSpPr>
                <a:spLocks noChangeArrowheads="1"/>
              </p:cNvSpPr>
              <p:nvPr/>
            </p:nvSpPr>
            <p:spPr bwMode="auto">
              <a:xfrm>
                <a:off x="3022" y="2146"/>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75" name="Line 401"/>
              <p:cNvSpPr>
                <a:spLocks noChangeShapeType="1"/>
              </p:cNvSpPr>
              <p:nvPr/>
            </p:nvSpPr>
            <p:spPr bwMode="auto">
              <a:xfrm>
                <a:off x="3022" y="2146"/>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76" name="Line 402"/>
              <p:cNvSpPr>
                <a:spLocks noChangeShapeType="1"/>
              </p:cNvSpPr>
              <p:nvPr/>
            </p:nvSpPr>
            <p:spPr bwMode="auto">
              <a:xfrm>
                <a:off x="3022" y="2146"/>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77" name="Rectangle 403"/>
              <p:cNvSpPr>
                <a:spLocks noChangeArrowheads="1"/>
              </p:cNvSpPr>
              <p:nvPr/>
            </p:nvSpPr>
            <p:spPr bwMode="auto">
              <a:xfrm>
                <a:off x="3027" y="2146"/>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78" name="Line 404"/>
              <p:cNvSpPr>
                <a:spLocks noChangeShapeType="1"/>
              </p:cNvSpPr>
              <p:nvPr/>
            </p:nvSpPr>
            <p:spPr bwMode="auto">
              <a:xfrm>
                <a:off x="3027" y="2146"/>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79" name="Rectangle 405"/>
              <p:cNvSpPr>
                <a:spLocks noChangeArrowheads="1"/>
              </p:cNvSpPr>
              <p:nvPr/>
            </p:nvSpPr>
            <p:spPr bwMode="auto">
              <a:xfrm>
                <a:off x="3561" y="2146"/>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80" name="Line 406"/>
              <p:cNvSpPr>
                <a:spLocks noChangeShapeType="1"/>
              </p:cNvSpPr>
              <p:nvPr/>
            </p:nvSpPr>
            <p:spPr bwMode="auto">
              <a:xfrm>
                <a:off x="3561" y="2146"/>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81" name="Line 407"/>
              <p:cNvSpPr>
                <a:spLocks noChangeShapeType="1"/>
              </p:cNvSpPr>
              <p:nvPr/>
            </p:nvSpPr>
            <p:spPr bwMode="auto">
              <a:xfrm>
                <a:off x="3561" y="2146"/>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82" name="Rectangle 408"/>
              <p:cNvSpPr>
                <a:spLocks noChangeArrowheads="1"/>
              </p:cNvSpPr>
              <p:nvPr/>
            </p:nvSpPr>
            <p:spPr bwMode="auto">
              <a:xfrm>
                <a:off x="3566" y="2146"/>
                <a:ext cx="939"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83" name="Line 409"/>
              <p:cNvSpPr>
                <a:spLocks noChangeShapeType="1"/>
              </p:cNvSpPr>
              <p:nvPr/>
            </p:nvSpPr>
            <p:spPr bwMode="auto">
              <a:xfrm>
                <a:off x="3566" y="2146"/>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84" name="Rectangle 410"/>
              <p:cNvSpPr>
                <a:spLocks noChangeArrowheads="1"/>
              </p:cNvSpPr>
              <p:nvPr/>
            </p:nvSpPr>
            <p:spPr bwMode="auto">
              <a:xfrm>
                <a:off x="4505" y="2146"/>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85" name="Line 411"/>
              <p:cNvSpPr>
                <a:spLocks noChangeShapeType="1"/>
              </p:cNvSpPr>
              <p:nvPr/>
            </p:nvSpPr>
            <p:spPr bwMode="auto">
              <a:xfrm>
                <a:off x="4505" y="2146"/>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86" name="Line 412"/>
              <p:cNvSpPr>
                <a:spLocks noChangeShapeType="1"/>
              </p:cNvSpPr>
              <p:nvPr/>
            </p:nvSpPr>
            <p:spPr bwMode="auto">
              <a:xfrm>
                <a:off x="4505" y="2146"/>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87" name="Rectangle 413"/>
              <p:cNvSpPr>
                <a:spLocks noChangeArrowheads="1"/>
              </p:cNvSpPr>
              <p:nvPr/>
            </p:nvSpPr>
            <p:spPr bwMode="auto">
              <a:xfrm>
                <a:off x="554" y="2151"/>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88" name="Line 414"/>
              <p:cNvSpPr>
                <a:spLocks noChangeShapeType="1"/>
              </p:cNvSpPr>
              <p:nvPr/>
            </p:nvSpPr>
            <p:spPr bwMode="auto">
              <a:xfrm>
                <a:off x="554" y="2151"/>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89" name="Rectangle 415"/>
              <p:cNvSpPr>
                <a:spLocks noChangeArrowheads="1"/>
              </p:cNvSpPr>
              <p:nvPr/>
            </p:nvSpPr>
            <p:spPr bwMode="auto">
              <a:xfrm>
                <a:off x="799" y="2151"/>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90" name="Line 416"/>
              <p:cNvSpPr>
                <a:spLocks noChangeShapeType="1"/>
              </p:cNvSpPr>
              <p:nvPr/>
            </p:nvSpPr>
            <p:spPr bwMode="auto">
              <a:xfrm>
                <a:off x="799" y="2151"/>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91" name="Rectangle 417"/>
              <p:cNvSpPr>
                <a:spLocks noChangeArrowheads="1"/>
              </p:cNvSpPr>
              <p:nvPr/>
            </p:nvSpPr>
            <p:spPr bwMode="auto">
              <a:xfrm>
                <a:off x="1330" y="2151"/>
                <a:ext cx="6"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92" name="Line 418"/>
              <p:cNvSpPr>
                <a:spLocks noChangeShapeType="1"/>
              </p:cNvSpPr>
              <p:nvPr/>
            </p:nvSpPr>
            <p:spPr bwMode="auto">
              <a:xfrm>
                <a:off x="1330" y="2151"/>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93" name="Rectangle 419"/>
              <p:cNvSpPr>
                <a:spLocks noChangeArrowheads="1"/>
              </p:cNvSpPr>
              <p:nvPr/>
            </p:nvSpPr>
            <p:spPr bwMode="auto">
              <a:xfrm>
                <a:off x="1943" y="2151"/>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94" name="Line 420"/>
              <p:cNvSpPr>
                <a:spLocks noChangeShapeType="1"/>
              </p:cNvSpPr>
              <p:nvPr/>
            </p:nvSpPr>
            <p:spPr bwMode="auto">
              <a:xfrm>
                <a:off x="1943" y="2151"/>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95" name="Rectangle 421"/>
              <p:cNvSpPr>
                <a:spLocks noChangeArrowheads="1"/>
              </p:cNvSpPr>
              <p:nvPr/>
            </p:nvSpPr>
            <p:spPr bwMode="auto">
              <a:xfrm>
                <a:off x="2482" y="2151"/>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96" name="Line 422"/>
              <p:cNvSpPr>
                <a:spLocks noChangeShapeType="1"/>
              </p:cNvSpPr>
              <p:nvPr/>
            </p:nvSpPr>
            <p:spPr bwMode="auto">
              <a:xfrm>
                <a:off x="2482" y="2151"/>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97" name="Rectangle 423"/>
              <p:cNvSpPr>
                <a:spLocks noChangeArrowheads="1"/>
              </p:cNvSpPr>
              <p:nvPr/>
            </p:nvSpPr>
            <p:spPr bwMode="auto">
              <a:xfrm>
                <a:off x="3022" y="2151"/>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798" name="Line 424"/>
              <p:cNvSpPr>
                <a:spLocks noChangeShapeType="1"/>
              </p:cNvSpPr>
              <p:nvPr/>
            </p:nvSpPr>
            <p:spPr bwMode="auto">
              <a:xfrm>
                <a:off x="3022" y="2151"/>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799" name="Rectangle 425"/>
              <p:cNvSpPr>
                <a:spLocks noChangeArrowheads="1"/>
              </p:cNvSpPr>
              <p:nvPr/>
            </p:nvSpPr>
            <p:spPr bwMode="auto">
              <a:xfrm>
                <a:off x="3561" y="2151"/>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00" name="Line 426"/>
              <p:cNvSpPr>
                <a:spLocks noChangeShapeType="1"/>
              </p:cNvSpPr>
              <p:nvPr/>
            </p:nvSpPr>
            <p:spPr bwMode="auto">
              <a:xfrm>
                <a:off x="3561" y="2151"/>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01" name="Rectangle 427"/>
              <p:cNvSpPr>
                <a:spLocks noChangeArrowheads="1"/>
              </p:cNvSpPr>
              <p:nvPr/>
            </p:nvSpPr>
            <p:spPr bwMode="auto">
              <a:xfrm>
                <a:off x="4505" y="2151"/>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02" name="Line 428"/>
              <p:cNvSpPr>
                <a:spLocks noChangeShapeType="1"/>
              </p:cNvSpPr>
              <p:nvPr/>
            </p:nvSpPr>
            <p:spPr bwMode="auto">
              <a:xfrm>
                <a:off x="4505" y="2151"/>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03" name="Rectangle 429"/>
              <p:cNvSpPr>
                <a:spLocks noChangeArrowheads="1"/>
              </p:cNvSpPr>
              <p:nvPr/>
            </p:nvSpPr>
            <p:spPr bwMode="auto">
              <a:xfrm>
                <a:off x="593" y="2307"/>
                <a:ext cx="146"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6.</a:t>
                </a:r>
                <a:endParaRPr lang="ru-RU" sz="2400">
                  <a:latin typeface="Times New Roman" panose="02020603050405020304" pitchFamily="18" charset="0"/>
                </a:endParaRPr>
              </a:p>
            </p:txBody>
          </p:sp>
          <p:sp>
            <p:nvSpPr>
              <p:cNvPr id="43804" name="Rectangle 430"/>
              <p:cNvSpPr>
                <a:spLocks noChangeArrowheads="1"/>
              </p:cNvSpPr>
              <p:nvPr/>
            </p:nvSpPr>
            <p:spPr bwMode="auto">
              <a:xfrm>
                <a:off x="681" y="2307"/>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 </a:t>
                </a:r>
                <a:endParaRPr lang="ru-RU" sz="2400">
                  <a:latin typeface="Times New Roman" panose="02020603050405020304" pitchFamily="18" charset="0"/>
                </a:endParaRPr>
              </a:p>
            </p:txBody>
          </p:sp>
          <p:sp>
            <p:nvSpPr>
              <p:cNvPr id="43805" name="Rectangle 431"/>
              <p:cNvSpPr>
                <a:spLocks noChangeArrowheads="1"/>
              </p:cNvSpPr>
              <p:nvPr/>
            </p:nvSpPr>
            <p:spPr bwMode="auto">
              <a:xfrm>
                <a:off x="1257" y="2307"/>
                <a:ext cx="11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2</a:t>
                </a:r>
                <a:endParaRPr lang="ru-RU" sz="2400">
                  <a:latin typeface="Times New Roman" panose="02020603050405020304" pitchFamily="18" charset="0"/>
                </a:endParaRPr>
              </a:p>
            </p:txBody>
          </p:sp>
          <p:sp>
            <p:nvSpPr>
              <p:cNvPr id="43806" name="Rectangle 432"/>
              <p:cNvSpPr>
                <a:spLocks noChangeArrowheads="1"/>
              </p:cNvSpPr>
              <p:nvPr/>
            </p:nvSpPr>
            <p:spPr bwMode="auto">
              <a:xfrm>
                <a:off x="1870" y="2307"/>
                <a:ext cx="11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1</a:t>
                </a:r>
                <a:endParaRPr lang="ru-RU" sz="2400">
                  <a:latin typeface="Times New Roman" panose="02020603050405020304" pitchFamily="18" charset="0"/>
                </a:endParaRPr>
              </a:p>
            </p:txBody>
          </p:sp>
          <p:sp>
            <p:nvSpPr>
              <p:cNvPr id="43807" name="Rectangle 433"/>
              <p:cNvSpPr>
                <a:spLocks noChangeArrowheads="1"/>
              </p:cNvSpPr>
              <p:nvPr/>
            </p:nvSpPr>
            <p:spPr bwMode="auto">
              <a:xfrm>
                <a:off x="2409" y="2307"/>
                <a:ext cx="11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0</a:t>
                </a:r>
                <a:endParaRPr lang="ru-RU" sz="2400">
                  <a:latin typeface="Times New Roman" panose="02020603050405020304" pitchFamily="18" charset="0"/>
                </a:endParaRPr>
              </a:p>
            </p:txBody>
          </p:sp>
          <p:sp>
            <p:nvSpPr>
              <p:cNvPr id="43808" name="Rectangle 434"/>
              <p:cNvSpPr>
                <a:spLocks noChangeArrowheads="1"/>
              </p:cNvSpPr>
              <p:nvPr/>
            </p:nvSpPr>
            <p:spPr bwMode="auto">
              <a:xfrm>
                <a:off x="554" y="2283"/>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09" name="Line 435"/>
              <p:cNvSpPr>
                <a:spLocks noChangeShapeType="1"/>
              </p:cNvSpPr>
              <p:nvPr/>
            </p:nvSpPr>
            <p:spPr bwMode="auto">
              <a:xfrm>
                <a:off x="554" y="2283"/>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10" name="Rectangle 436"/>
              <p:cNvSpPr>
                <a:spLocks noChangeArrowheads="1"/>
              </p:cNvSpPr>
              <p:nvPr/>
            </p:nvSpPr>
            <p:spPr bwMode="auto">
              <a:xfrm>
                <a:off x="559" y="2283"/>
                <a:ext cx="24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11" name="Line 437"/>
              <p:cNvSpPr>
                <a:spLocks noChangeShapeType="1"/>
              </p:cNvSpPr>
              <p:nvPr/>
            </p:nvSpPr>
            <p:spPr bwMode="auto">
              <a:xfrm>
                <a:off x="559" y="2283"/>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12" name="Rectangle 438"/>
              <p:cNvSpPr>
                <a:spLocks noChangeArrowheads="1"/>
              </p:cNvSpPr>
              <p:nvPr/>
            </p:nvSpPr>
            <p:spPr bwMode="auto">
              <a:xfrm>
                <a:off x="799" y="2283"/>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13" name="Line 439"/>
              <p:cNvSpPr>
                <a:spLocks noChangeShapeType="1"/>
              </p:cNvSpPr>
              <p:nvPr/>
            </p:nvSpPr>
            <p:spPr bwMode="auto">
              <a:xfrm>
                <a:off x="799" y="2283"/>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14" name="Rectangle 440"/>
              <p:cNvSpPr>
                <a:spLocks noChangeArrowheads="1"/>
              </p:cNvSpPr>
              <p:nvPr/>
            </p:nvSpPr>
            <p:spPr bwMode="auto">
              <a:xfrm>
                <a:off x="804" y="2283"/>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15" name="Line 441"/>
              <p:cNvSpPr>
                <a:spLocks noChangeShapeType="1"/>
              </p:cNvSpPr>
              <p:nvPr/>
            </p:nvSpPr>
            <p:spPr bwMode="auto">
              <a:xfrm>
                <a:off x="804" y="2283"/>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816" name="Rectangle 442"/>
              <p:cNvSpPr>
                <a:spLocks noChangeArrowheads="1"/>
              </p:cNvSpPr>
              <p:nvPr/>
            </p:nvSpPr>
            <p:spPr bwMode="auto">
              <a:xfrm>
                <a:off x="1330" y="2283"/>
                <a:ext cx="6"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817" name="Line 443"/>
              <p:cNvSpPr>
                <a:spLocks noChangeShapeType="1"/>
              </p:cNvSpPr>
              <p:nvPr/>
            </p:nvSpPr>
            <p:spPr bwMode="auto">
              <a:xfrm>
                <a:off x="1330" y="2283"/>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grpSp>
        <p:grpSp>
          <p:nvGrpSpPr>
            <p:cNvPr id="43057" name="Group 444"/>
            <p:cNvGrpSpPr>
              <a:grpSpLocks/>
            </p:cNvGrpSpPr>
            <p:nvPr/>
          </p:nvGrpSpPr>
          <p:grpSpPr bwMode="auto">
            <a:xfrm>
              <a:off x="554" y="2283"/>
              <a:ext cx="3956" cy="624"/>
              <a:chOff x="554" y="2283"/>
              <a:chExt cx="3956" cy="624"/>
            </a:xfrm>
          </p:grpSpPr>
          <p:sp>
            <p:nvSpPr>
              <p:cNvPr id="43418" name="Rectangle 445"/>
              <p:cNvSpPr>
                <a:spLocks noChangeArrowheads="1"/>
              </p:cNvSpPr>
              <p:nvPr/>
            </p:nvSpPr>
            <p:spPr bwMode="auto">
              <a:xfrm>
                <a:off x="1336" y="2283"/>
                <a:ext cx="598"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19" name="Line 446"/>
              <p:cNvSpPr>
                <a:spLocks noChangeShapeType="1"/>
              </p:cNvSpPr>
              <p:nvPr/>
            </p:nvSpPr>
            <p:spPr bwMode="auto">
              <a:xfrm>
                <a:off x="1336" y="2283"/>
                <a:ext cx="59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20" name="Rectangle 447"/>
              <p:cNvSpPr>
                <a:spLocks noChangeArrowheads="1"/>
              </p:cNvSpPr>
              <p:nvPr/>
            </p:nvSpPr>
            <p:spPr bwMode="auto">
              <a:xfrm>
                <a:off x="1934" y="2283"/>
                <a:ext cx="23"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21" name="Line 448"/>
              <p:cNvSpPr>
                <a:spLocks noChangeShapeType="1"/>
              </p:cNvSpPr>
              <p:nvPr/>
            </p:nvSpPr>
            <p:spPr bwMode="auto">
              <a:xfrm>
                <a:off x="1934" y="2283"/>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22" name="Rectangle 449"/>
              <p:cNvSpPr>
                <a:spLocks noChangeArrowheads="1"/>
              </p:cNvSpPr>
              <p:nvPr/>
            </p:nvSpPr>
            <p:spPr bwMode="auto">
              <a:xfrm>
                <a:off x="1934" y="2283"/>
                <a:ext cx="23" cy="2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23" name="Line 450"/>
              <p:cNvSpPr>
                <a:spLocks noChangeShapeType="1"/>
              </p:cNvSpPr>
              <p:nvPr/>
            </p:nvSpPr>
            <p:spPr bwMode="auto">
              <a:xfrm>
                <a:off x="1934" y="2283"/>
                <a:ext cx="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24" name="Line 451"/>
              <p:cNvSpPr>
                <a:spLocks noChangeShapeType="1"/>
              </p:cNvSpPr>
              <p:nvPr/>
            </p:nvSpPr>
            <p:spPr bwMode="auto">
              <a:xfrm>
                <a:off x="1934" y="2283"/>
                <a:ext cx="1" cy="2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25" name="Rectangle 452"/>
              <p:cNvSpPr>
                <a:spLocks noChangeArrowheads="1"/>
              </p:cNvSpPr>
              <p:nvPr/>
            </p:nvSpPr>
            <p:spPr bwMode="auto">
              <a:xfrm>
                <a:off x="1957" y="2283"/>
                <a:ext cx="23" cy="2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26" name="Line 453"/>
              <p:cNvSpPr>
                <a:spLocks noChangeShapeType="1"/>
              </p:cNvSpPr>
              <p:nvPr/>
            </p:nvSpPr>
            <p:spPr bwMode="auto">
              <a:xfrm>
                <a:off x="1957" y="2283"/>
                <a:ext cx="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27" name="Line 454"/>
              <p:cNvSpPr>
                <a:spLocks noChangeShapeType="1"/>
              </p:cNvSpPr>
              <p:nvPr/>
            </p:nvSpPr>
            <p:spPr bwMode="auto">
              <a:xfrm>
                <a:off x="1957" y="2283"/>
                <a:ext cx="1" cy="2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28" name="Rectangle 455"/>
              <p:cNvSpPr>
                <a:spLocks noChangeArrowheads="1"/>
              </p:cNvSpPr>
              <p:nvPr/>
            </p:nvSpPr>
            <p:spPr bwMode="auto">
              <a:xfrm>
                <a:off x="1980" y="2283"/>
                <a:ext cx="493" cy="2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29" name="Line 456"/>
              <p:cNvSpPr>
                <a:spLocks noChangeShapeType="1"/>
              </p:cNvSpPr>
              <p:nvPr/>
            </p:nvSpPr>
            <p:spPr bwMode="auto">
              <a:xfrm>
                <a:off x="1980" y="2283"/>
                <a:ext cx="49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30" name="Rectangle 457"/>
              <p:cNvSpPr>
                <a:spLocks noChangeArrowheads="1"/>
              </p:cNvSpPr>
              <p:nvPr/>
            </p:nvSpPr>
            <p:spPr bwMode="auto">
              <a:xfrm>
                <a:off x="2473" y="2283"/>
                <a:ext cx="23"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31" name="Line 458"/>
              <p:cNvSpPr>
                <a:spLocks noChangeShapeType="1"/>
              </p:cNvSpPr>
              <p:nvPr/>
            </p:nvSpPr>
            <p:spPr bwMode="auto">
              <a:xfrm>
                <a:off x="2473" y="2283"/>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32" name="Rectangle 459"/>
              <p:cNvSpPr>
                <a:spLocks noChangeArrowheads="1"/>
              </p:cNvSpPr>
              <p:nvPr/>
            </p:nvSpPr>
            <p:spPr bwMode="auto">
              <a:xfrm>
                <a:off x="2473" y="2283"/>
                <a:ext cx="23" cy="2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33" name="Line 460"/>
              <p:cNvSpPr>
                <a:spLocks noChangeShapeType="1"/>
              </p:cNvSpPr>
              <p:nvPr/>
            </p:nvSpPr>
            <p:spPr bwMode="auto">
              <a:xfrm>
                <a:off x="2473" y="2283"/>
                <a:ext cx="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34" name="Line 461"/>
              <p:cNvSpPr>
                <a:spLocks noChangeShapeType="1"/>
              </p:cNvSpPr>
              <p:nvPr/>
            </p:nvSpPr>
            <p:spPr bwMode="auto">
              <a:xfrm>
                <a:off x="2473" y="2283"/>
                <a:ext cx="1" cy="2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35" name="Rectangle 462"/>
              <p:cNvSpPr>
                <a:spLocks noChangeArrowheads="1"/>
              </p:cNvSpPr>
              <p:nvPr/>
            </p:nvSpPr>
            <p:spPr bwMode="auto">
              <a:xfrm>
                <a:off x="2496" y="2283"/>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36" name="Line 463"/>
              <p:cNvSpPr>
                <a:spLocks noChangeShapeType="1"/>
              </p:cNvSpPr>
              <p:nvPr/>
            </p:nvSpPr>
            <p:spPr bwMode="auto">
              <a:xfrm>
                <a:off x="2496" y="2283"/>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37" name="Rectangle 464"/>
              <p:cNvSpPr>
                <a:spLocks noChangeArrowheads="1"/>
              </p:cNvSpPr>
              <p:nvPr/>
            </p:nvSpPr>
            <p:spPr bwMode="auto">
              <a:xfrm>
                <a:off x="3022" y="2283"/>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38" name="Line 465"/>
              <p:cNvSpPr>
                <a:spLocks noChangeShapeType="1"/>
              </p:cNvSpPr>
              <p:nvPr/>
            </p:nvSpPr>
            <p:spPr bwMode="auto">
              <a:xfrm>
                <a:off x="3022" y="2283"/>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39" name="Rectangle 466"/>
              <p:cNvSpPr>
                <a:spLocks noChangeArrowheads="1"/>
              </p:cNvSpPr>
              <p:nvPr/>
            </p:nvSpPr>
            <p:spPr bwMode="auto">
              <a:xfrm>
                <a:off x="3027" y="2283"/>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40" name="Line 467"/>
              <p:cNvSpPr>
                <a:spLocks noChangeShapeType="1"/>
              </p:cNvSpPr>
              <p:nvPr/>
            </p:nvSpPr>
            <p:spPr bwMode="auto">
              <a:xfrm>
                <a:off x="3027" y="2283"/>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41" name="Rectangle 468"/>
              <p:cNvSpPr>
                <a:spLocks noChangeArrowheads="1"/>
              </p:cNvSpPr>
              <p:nvPr/>
            </p:nvSpPr>
            <p:spPr bwMode="auto">
              <a:xfrm>
                <a:off x="3561" y="2283"/>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42" name="Line 469"/>
              <p:cNvSpPr>
                <a:spLocks noChangeShapeType="1"/>
              </p:cNvSpPr>
              <p:nvPr/>
            </p:nvSpPr>
            <p:spPr bwMode="auto">
              <a:xfrm>
                <a:off x="3561" y="2283"/>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43" name="Rectangle 470"/>
              <p:cNvSpPr>
                <a:spLocks noChangeArrowheads="1"/>
              </p:cNvSpPr>
              <p:nvPr/>
            </p:nvSpPr>
            <p:spPr bwMode="auto">
              <a:xfrm>
                <a:off x="3566" y="2283"/>
                <a:ext cx="939"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44" name="Line 471"/>
              <p:cNvSpPr>
                <a:spLocks noChangeShapeType="1"/>
              </p:cNvSpPr>
              <p:nvPr/>
            </p:nvSpPr>
            <p:spPr bwMode="auto">
              <a:xfrm>
                <a:off x="3566" y="2283"/>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45" name="Rectangle 472"/>
              <p:cNvSpPr>
                <a:spLocks noChangeArrowheads="1"/>
              </p:cNvSpPr>
              <p:nvPr/>
            </p:nvSpPr>
            <p:spPr bwMode="auto">
              <a:xfrm>
                <a:off x="4505" y="2283"/>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46" name="Line 473"/>
              <p:cNvSpPr>
                <a:spLocks noChangeShapeType="1"/>
              </p:cNvSpPr>
              <p:nvPr/>
            </p:nvSpPr>
            <p:spPr bwMode="auto">
              <a:xfrm>
                <a:off x="4505" y="2283"/>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47" name="Rectangle 474"/>
              <p:cNvSpPr>
                <a:spLocks noChangeArrowheads="1"/>
              </p:cNvSpPr>
              <p:nvPr/>
            </p:nvSpPr>
            <p:spPr bwMode="auto">
              <a:xfrm>
                <a:off x="554" y="2307"/>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48" name="Line 475"/>
              <p:cNvSpPr>
                <a:spLocks noChangeShapeType="1"/>
              </p:cNvSpPr>
              <p:nvPr/>
            </p:nvSpPr>
            <p:spPr bwMode="auto">
              <a:xfrm>
                <a:off x="554" y="2307"/>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49" name="Rectangle 476"/>
              <p:cNvSpPr>
                <a:spLocks noChangeArrowheads="1"/>
              </p:cNvSpPr>
              <p:nvPr/>
            </p:nvSpPr>
            <p:spPr bwMode="auto">
              <a:xfrm>
                <a:off x="799" y="2307"/>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50" name="Line 477"/>
              <p:cNvSpPr>
                <a:spLocks noChangeShapeType="1"/>
              </p:cNvSpPr>
              <p:nvPr/>
            </p:nvSpPr>
            <p:spPr bwMode="auto">
              <a:xfrm>
                <a:off x="799" y="2307"/>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51" name="Rectangle 478"/>
              <p:cNvSpPr>
                <a:spLocks noChangeArrowheads="1"/>
              </p:cNvSpPr>
              <p:nvPr/>
            </p:nvSpPr>
            <p:spPr bwMode="auto">
              <a:xfrm>
                <a:off x="1330" y="2307"/>
                <a:ext cx="6"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52" name="Line 479"/>
              <p:cNvSpPr>
                <a:spLocks noChangeShapeType="1"/>
              </p:cNvSpPr>
              <p:nvPr/>
            </p:nvSpPr>
            <p:spPr bwMode="auto">
              <a:xfrm>
                <a:off x="1330" y="2307"/>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53" name="Rectangle 480"/>
              <p:cNvSpPr>
                <a:spLocks noChangeArrowheads="1"/>
              </p:cNvSpPr>
              <p:nvPr/>
            </p:nvSpPr>
            <p:spPr bwMode="auto">
              <a:xfrm>
                <a:off x="1934" y="2307"/>
                <a:ext cx="23"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54" name="Line 481"/>
              <p:cNvSpPr>
                <a:spLocks noChangeShapeType="1"/>
              </p:cNvSpPr>
              <p:nvPr/>
            </p:nvSpPr>
            <p:spPr bwMode="auto">
              <a:xfrm>
                <a:off x="1934" y="2307"/>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55" name="Rectangle 482"/>
              <p:cNvSpPr>
                <a:spLocks noChangeArrowheads="1"/>
              </p:cNvSpPr>
              <p:nvPr/>
            </p:nvSpPr>
            <p:spPr bwMode="auto">
              <a:xfrm>
                <a:off x="2473" y="2307"/>
                <a:ext cx="23"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56" name="Line 483"/>
              <p:cNvSpPr>
                <a:spLocks noChangeShapeType="1"/>
              </p:cNvSpPr>
              <p:nvPr/>
            </p:nvSpPr>
            <p:spPr bwMode="auto">
              <a:xfrm>
                <a:off x="2473" y="2307"/>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57" name="Rectangle 484"/>
              <p:cNvSpPr>
                <a:spLocks noChangeArrowheads="1"/>
              </p:cNvSpPr>
              <p:nvPr/>
            </p:nvSpPr>
            <p:spPr bwMode="auto">
              <a:xfrm>
                <a:off x="3022" y="2307"/>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58" name="Line 485"/>
              <p:cNvSpPr>
                <a:spLocks noChangeShapeType="1"/>
              </p:cNvSpPr>
              <p:nvPr/>
            </p:nvSpPr>
            <p:spPr bwMode="auto">
              <a:xfrm>
                <a:off x="3022" y="2307"/>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59" name="Rectangle 486"/>
              <p:cNvSpPr>
                <a:spLocks noChangeArrowheads="1"/>
              </p:cNvSpPr>
              <p:nvPr/>
            </p:nvSpPr>
            <p:spPr bwMode="auto">
              <a:xfrm>
                <a:off x="3561" y="2307"/>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60" name="Line 487"/>
              <p:cNvSpPr>
                <a:spLocks noChangeShapeType="1"/>
              </p:cNvSpPr>
              <p:nvPr/>
            </p:nvSpPr>
            <p:spPr bwMode="auto">
              <a:xfrm>
                <a:off x="3561" y="2307"/>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61" name="Rectangle 488"/>
              <p:cNvSpPr>
                <a:spLocks noChangeArrowheads="1"/>
              </p:cNvSpPr>
              <p:nvPr/>
            </p:nvSpPr>
            <p:spPr bwMode="auto">
              <a:xfrm>
                <a:off x="4505" y="2307"/>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62" name="Line 489"/>
              <p:cNvSpPr>
                <a:spLocks noChangeShapeType="1"/>
              </p:cNvSpPr>
              <p:nvPr/>
            </p:nvSpPr>
            <p:spPr bwMode="auto">
              <a:xfrm>
                <a:off x="4505" y="2307"/>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63" name="Rectangle 490"/>
              <p:cNvSpPr>
                <a:spLocks noChangeArrowheads="1"/>
              </p:cNvSpPr>
              <p:nvPr/>
            </p:nvSpPr>
            <p:spPr bwMode="auto">
              <a:xfrm>
                <a:off x="593" y="2463"/>
                <a:ext cx="146"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7.</a:t>
                </a:r>
                <a:endParaRPr lang="ru-RU" sz="2400">
                  <a:latin typeface="Times New Roman" panose="02020603050405020304" pitchFamily="18" charset="0"/>
                </a:endParaRPr>
              </a:p>
            </p:txBody>
          </p:sp>
          <p:sp>
            <p:nvSpPr>
              <p:cNvPr id="43464" name="Rectangle 491"/>
              <p:cNvSpPr>
                <a:spLocks noChangeArrowheads="1"/>
              </p:cNvSpPr>
              <p:nvPr/>
            </p:nvSpPr>
            <p:spPr bwMode="auto">
              <a:xfrm>
                <a:off x="681" y="2463"/>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00000"/>
                    </a:solidFill>
                  </a:rPr>
                  <a:t> </a:t>
                </a:r>
                <a:endParaRPr lang="ru-RU" sz="2400">
                  <a:latin typeface="Times New Roman" panose="02020603050405020304" pitchFamily="18" charset="0"/>
                </a:endParaRPr>
              </a:p>
            </p:txBody>
          </p:sp>
          <p:sp>
            <p:nvSpPr>
              <p:cNvPr id="43465" name="Rectangle 492"/>
              <p:cNvSpPr>
                <a:spLocks noChangeArrowheads="1"/>
              </p:cNvSpPr>
              <p:nvPr/>
            </p:nvSpPr>
            <p:spPr bwMode="auto">
              <a:xfrm>
                <a:off x="1957" y="2463"/>
                <a:ext cx="516" cy="123"/>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66" name="Rectangle 493"/>
              <p:cNvSpPr>
                <a:spLocks noChangeArrowheads="1"/>
              </p:cNvSpPr>
              <p:nvPr/>
            </p:nvSpPr>
            <p:spPr bwMode="auto">
              <a:xfrm>
                <a:off x="2262" y="2463"/>
                <a:ext cx="269"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0,25</a:t>
                </a:r>
                <a:endParaRPr lang="ru-RU" sz="2400">
                  <a:latin typeface="Times New Roman" panose="02020603050405020304" pitchFamily="18" charset="0"/>
                </a:endParaRPr>
              </a:p>
            </p:txBody>
          </p:sp>
          <p:sp>
            <p:nvSpPr>
              <p:cNvPr id="43467" name="Rectangle 494"/>
              <p:cNvSpPr>
                <a:spLocks noChangeArrowheads="1"/>
              </p:cNvSpPr>
              <p:nvPr/>
            </p:nvSpPr>
            <p:spPr bwMode="auto">
              <a:xfrm>
                <a:off x="1957" y="2586"/>
                <a:ext cx="516" cy="9"/>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68" name="Rectangle 495"/>
              <p:cNvSpPr>
                <a:spLocks noChangeArrowheads="1"/>
              </p:cNvSpPr>
              <p:nvPr/>
            </p:nvSpPr>
            <p:spPr bwMode="auto">
              <a:xfrm>
                <a:off x="554" y="2439"/>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69" name="Line 496"/>
              <p:cNvSpPr>
                <a:spLocks noChangeShapeType="1"/>
              </p:cNvSpPr>
              <p:nvPr/>
            </p:nvSpPr>
            <p:spPr bwMode="auto">
              <a:xfrm>
                <a:off x="554" y="2439"/>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70" name="Rectangle 497"/>
              <p:cNvSpPr>
                <a:spLocks noChangeArrowheads="1"/>
              </p:cNvSpPr>
              <p:nvPr/>
            </p:nvSpPr>
            <p:spPr bwMode="auto">
              <a:xfrm>
                <a:off x="559" y="2439"/>
                <a:ext cx="24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71" name="Line 498"/>
              <p:cNvSpPr>
                <a:spLocks noChangeShapeType="1"/>
              </p:cNvSpPr>
              <p:nvPr/>
            </p:nvSpPr>
            <p:spPr bwMode="auto">
              <a:xfrm>
                <a:off x="559" y="2439"/>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72" name="Rectangle 499"/>
              <p:cNvSpPr>
                <a:spLocks noChangeArrowheads="1"/>
              </p:cNvSpPr>
              <p:nvPr/>
            </p:nvSpPr>
            <p:spPr bwMode="auto">
              <a:xfrm>
                <a:off x="799" y="2439"/>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73" name="Line 500"/>
              <p:cNvSpPr>
                <a:spLocks noChangeShapeType="1"/>
              </p:cNvSpPr>
              <p:nvPr/>
            </p:nvSpPr>
            <p:spPr bwMode="auto">
              <a:xfrm>
                <a:off x="799" y="2439"/>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74" name="Rectangle 501"/>
              <p:cNvSpPr>
                <a:spLocks noChangeArrowheads="1"/>
              </p:cNvSpPr>
              <p:nvPr/>
            </p:nvSpPr>
            <p:spPr bwMode="auto">
              <a:xfrm>
                <a:off x="804" y="2439"/>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75" name="Line 502"/>
              <p:cNvSpPr>
                <a:spLocks noChangeShapeType="1"/>
              </p:cNvSpPr>
              <p:nvPr/>
            </p:nvSpPr>
            <p:spPr bwMode="auto">
              <a:xfrm>
                <a:off x="804" y="2439"/>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76" name="Rectangle 503"/>
              <p:cNvSpPr>
                <a:spLocks noChangeArrowheads="1"/>
              </p:cNvSpPr>
              <p:nvPr/>
            </p:nvSpPr>
            <p:spPr bwMode="auto">
              <a:xfrm>
                <a:off x="1330" y="2439"/>
                <a:ext cx="6"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77" name="Line 504"/>
              <p:cNvSpPr>
                <a:spLocks noChangeShapeType="1"/>
              </p:cNvSpPr>
              <p:nvPr/>
            </p:nvSpPr>
            <p:spPr bwMode="auto">
              <a:xfrm>
                <a:off x="1330" y="2439"/>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78" name="Rectangle 505"/>
              <p:cNvSpPr>
                <a:spLocks noChangeArrowheads="1"/>
              </p:cNvSpPr>
              <p:nvPr/>
            </p:nvSpPr>
            <p:spPr bwMode="auto">
              <a:xfrm>
                <a:off x="1336" y="2439"/>
                <a:ext cx="598"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79" name="Line 506"/>
              <p:cNvSpPr>
                <a:spLocks noChangeShapeType="1"/>
              </p:cNvSpPr>
              <p:nvPr/>
            </p:nvSpPr>
            <p:spPr bwMode="auto">
              <a:xfrm>
                <a:off x="1336" y="2439"/>
                <a:ext cx="59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80" name="Rectangle 507"/>
              <p:cNvSpPr>
                <a:spLocks noChangeArrowheads="1"/>
              </p:cNvSpPr>
              <p:nvPr/>
            </p:nvSpPr>
            <p:spPr bwMode="auto">
              <a:xfrm>
                <a:off x="1934" y="2439"/>
                <a:ext cx="23"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81" name="Line 508"/>
              <p:cNvSpPr>
                <a:spLocks noChangeShapeType="1"/>
              </p:cNvSpPr>
              <p:nvPr/>
            </p:nvSpPr>
            <p:spPr bwMode="auto">
              <a:xfrm>
                <a:off x="1934" y="2439"/>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82" name="Rectangle 509"/>
              <p:cNvSpPr>
                <a:spLocks noChangeArrowheads="1"/>
              </p:cNvSpPr>
              <p:nvPr/>
            </p:nvSpPr>
            <p:spPr bwMode="auto">
              <a:xfrm>
                <a:off x="1957" y="2439"/>
                <a:ext cx="516" cy="2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83" name="Line 510"/>
              <p:cNvSpPr>
                <a:spLocks noChangeShapeType="1"/>
              </p:cNvSpPr>
              <p:nvPr/>
            </p:nvSpPr>
            <p:spPr bwMode="auto">
              <a:xfrm>
                <a:off x="1957" y="2439"/>
                <a:ext cx="5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84" name="Rectangle 511"/>
              <p:cNvSpPr>
                <a:spLocks noChangeArrowheads="1"/>
              </p:cNvSpPr>
              <p:nvPr/>
            </p:nvSpPr>
            <p:spPr bwMode="auto">
              <a:xfrm>
                <a:off x="1957" y="2462"/>
                <a:ext cx="516" cy="1"/>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85" name="Rectangle 512"/>
              <p:cNvSpPr>
                <a:spLocks noChangeArrowheads="1"/>
              </p:cNvSpPr>
              <p:nvPr/>
            </p:nvSpPr>
            <p:spPr bwMode="auto">
              <a:xfrm>
                <a:off x="2473" y="2439"/>
                <a:ext cx="23"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86" name="Line 513"/>
              <p:cNvSpPr>
                <a:spLocks noChangeShapeType="1"/>
              </p:cNvSpPr>
              <p:nvPr/>
            </p:nvSpPr>
            <p:spPr bwMode="auto">
              <a:xfrm>
                <a:off x="2473" y="2439"/>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87" name="Rectangle 514"/>
              <p:cNvSpPr>
                <a:spLocks noChangeArrowheads="1"/>
              </p:cNvSpPr>
              <p:nvPr/>
            </p:nvSpPr>
            <p:spPr bwMode="auto">
              <a:xfrm>
                <a:off x="2496" y="2439"/>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88" name="Line 515"/>
              <p:cNvSpPr>
                <a:spLocks noChangeShapeType="1"/>
              </p:cNvSpPr>
              <p:nvPr/>
            </p:nvSpPr>
            <p:spPr bwMode="auto">
              <a:xfrm>
                <a:off x="2496" y="2439"/>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89" name="Rectangle 516"/>
              <p:cNvSpPr>
                <a:spLocks noChangeArrowheads="1"/>
              </p:cNvSpPr>
              <p:nvPr/>
            </p:nvSpPr>
            <p:spPr bwMode="auto">
              <a:xfrm>
                <a:off x="3022" y="2439"/>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90" name="Line 517"/>
              <p:cNvSpPr>
                <a:spLocks noChangeShapeType="1"/>
              </p:cNvSpPr>
              <p:nvPr/>
            </p:nvSpPr>
            <p:spPr bwMode="auto">
              <a:xfrm>
                <a:off x="3022" y="2439"/>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91" name="Rectangle 518"/>
              <p:cNvSpPr>
                <a:spLocks noChangeArrowheads="1"/>
              </p:cNvSpPr>
              <p:nvPr/>
            </p:nvSpPr>
            <p:spPr bwMode="auto">
              <a:xfrm>
                <a:off x="3027" y="2439"/>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92" name="Line 519"/>
              <p:cNvSpPr>
                <a:spLocks noChangeShapeType="1"/>
              </p:cNvSpPr>
              <p:nvPr/>
            </p:nvSpPr>
            <p:spPr bwMode="auto">
              <a:xfrm>
                <a:off x="3027" y="2439"/>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93" name="Rectangle 520"/>
              <p:cNvSpPr>
                <a:spLocks noChangeArrowheads="1"/>
              </p:cNvSpPr>
              <p:nvPr/>
            </p:nvSpPr>
            <p:spPr bwMode="auto">
              <a:xfrm>
                <a:off x="3561" y="2439"/>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94" name="Line 521"/>
              <p:cNvSpPr>
                <a:spLocks noChangeShapeType="1"/>
              </p:cNvSpPr>
              <p:nvPr/>
            </p:nvSpPr>
            <p:spPr bwMode="auto">
              <a:xfrm>
                <a:off x="3561" y="2439"/>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95" name="Rectangle 522"/>
              <p:cNvSpPr>
                <a:spLocks noChangeArrowheads="1"/>
              </p:cNvSpPr>
              <p:nvPr/>
            </p:nvSpPr>
            <p:spPr bwMode="auto">
              <a:xfrm>
                <a:off x="3566" y="2439"/>
                <a:ext cx="939"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96" name="Line 523"/>
              <p:cNvSpPr>
                <a:spLocks noChangeShapeType="1"/>
              </p:cNvSpPr>
              <p:nvPr/>
            </p:nvSpPr>
            <p:spPr bwMode="auto">
              <a:xfrm>
                <a:off x="3566" y="2439"/>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97" name="Rectangle 524"/>
              <p:cNvSpPr>
                <a:spLocks noChangeArrowheads="1"/>
              </p:cNvSpPr>
              <p:nvPr/>
            </p:nvSpPr>
            <p:spPr bwMode="auto">
              <a:xfrm>
                <a:off x="4505" y="2439"/>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98" name="Line 525"/>
              <p:cNvSpPr>
                <a:spLocks noChangeShapeType="1"/>
              </p:cNvSpPr>
              <p:nvPr/>
            </p:nvSpPr>
            <p:spPr bwMode="auto">
              <a:xfrm>
                <a:off x="4505" y="2439"/>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99" name="Rectangle 526"/>
              <p:cNvSpPr>
                <a:spLocks noChangeArrowheads="1"/>
              </p:cNvSpPr>
              <p:nvPr/>
            </p:nvSpPr>
            <p:spPr bwMode="auto">
              <a:xfrm>
                <a:off x="554" y="2463"/>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00" name="Line 527"/>
              <p:cNvSpPr>
                <a:spLocks noChangeShapeType="1"/>
              </p:cNvSpPr>
              <p:nvPr/>
            </p:nvSpPr>
            <p:spPr bwMode="auto">
              <a:xfrm>
                <a:off x="554" y="2463"/>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01" name="Rectangle 528"/>
              <p:cNvSpPr>
                <a:spLocks noChangeArrowheads="1"/>
              </p:cNvSpPr>
              <p:nvPr/>
            </p:nvSpPr>
            <p:spPr bwMode="auto">
              <a:xfrm>
                <a:off x="799" y="2463"/>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02" name="Line 529"/>
              <p:cNvSpPr>
                <a:spLocks noChangeShapeType="1"/>
              </p:cNvSpPr>
              <p:nvPr/>
            </p:nvSpPr>
            <p:spPr bwMode="auto">
              <a:xfrm>
                <a:off x="799" y="2463"/>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03" name="Rectangle 530"/>
              <p:cNvSpPr>
                <a:spLocks noChangeArrowheads="1"/>
              </p:cNvSpPr>
              <p:nvPr/>
            </p:nvSpPr>
            <p:spPr bwMode="auto">
              <a:xfrm>
                <a:off x="1330" y="2463"/>
                <a:ext cx="6"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04" name="Line 531"/>
              <p:cNvSpPr>
                <a:spLocks noChangeShapeType="1"/>
              </p:cNvSpPr>
              <p:nvPr/>
            </p:nvSpPr>
            <p:spPr bwMode="auto">
              <a:xfrm>
                <a:off x="1330" y="2463"/>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05" name="Rectangle 532"/>
              <p:cNvSpPr>
                <a:spLocks noChangeArrowheads="1"/>
              </p:cNvSpPr>
              <p:nvPr/>
            </p:nvSpPr>
            <p:spPr bwMode="auto">
              <a:xfrm>
                <a:off x="1934" y="2463"/>
                <a:ext cx="23"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06" name="Line 533"/>
              <p:cNvSpPr>
                <a:spLocks noChangeShapeType="1"/>
              </p:cNvSpPr>
              <p:nvPr/>
            </p:nvSpPr>
            <p:spPr bwMode="auto">
              <a:xfrm>
                <a:off x="1934" y="2463"/>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07" name="Rectangle 534"/>
              <p:cNvSpPr>
                <a:spLocks noChangeArrowheads="1"/>
              </p:cNvSpPr>
              <p:nvPr/>
            </p:nvSpPr>
            <p:spPr bwMode="auto">
              <a:xfrm>
                <a:off x="2473" y="2463"/>
                <a:ext cx="23"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08" name="Line 535"/>
              <p:cNvSpPr>
                <a:spLocks noChangeShapeType="1"/>
              </p:cNvSpPr>
              <p:nvPr/>
            </p:nvSpPr>
            <p:spPr bwMode="auto">
              <a:xfrm>
                <a:off x="2473" y="2463"/>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09" name="Rectangle 536"/>
              <p:cNvSpPr>
                <a:spLocks noChangeArrowheads="1"/>
              </p:cNvSpPr>
              <p:nvPr/>
            </p:nvSpPr>
            <p:spPr bwMode="auto">
              <a:xfrm>
                <a:off x="3022" y="2463"/>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10" name="Line 537"/>
              <p:cNvSpPr>
                <a:spLocks noChangeShapeType="1"/>
              </p:cNvSpPr>
              <p:nvPr/>
            </p:nvSpPr>
            <p:spPr bwMode="auto">
              <a:xfrm>
                <a:off x="3022" y="2463"/>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11" name="Rectangle 538"/>
              <p:cNvSpPr>
                <a:spLocks noChangeArrowheads="1"/>
              </p:cNvSpPr>
              <p:nvPr/>
            </p:nvSpPr>
            <p:spPr bwMode="auto">
              <a:xfrm>
                <a:off x="3561" y="2463"/>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12" name="Line 539"/>
              <p:cNvSpPr>
                <a:spLocks noChangeShapeType="1"/>
              </p:cNvSpPr>
              <p:nvPr/>
            </p:nvSpPr>
            <p:spPr bwMode="auto">
              <a:xfrm>
                <a:off x="3561" y="2463"/>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13" name="Rectangle 540"/>
              <p:cNvSpPr>
                <a:spLocks noChangeArrowheads="1"/>
              </p:cNvSpPr>
              <p:nvPr/>
            </p:nvSpPr>
            <p:spPr bwMode="auto">
              <a:xfrm>
                <a:off x="4505" y="2463"/>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14" name="Line 541"/>
              <p:cNvSpPr>
                <a:spLocks noChangeShapeType="1"/>
              </p:cNvSpPr>
              <p:nvPr/>
            </p:nvSpPr>
            <p:spPr bwMode="auto">
              <a:xfrm>
                <a:off x="4505" y="2463"/>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15" name="Rectangle 542"/>
              <p:cNvSpPr>
                <a:spLocks noChangeArrowheads="1"/>
              </p:cNvSpPr>
              <p:nvPr/>
            </p:nvSpPr>
            <p:spPr bwMode="auto">
              <a:xfrm>
                <a:off x="593" y="2618"/>
                <a:ext cx="146"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8.</a:t>
                </a:r>
                <a:endParaRPr lang="ru-RU" sz="2400">
                  <a:latin typeface="Times New Roman" panose="02020603050405020304" pitchFamily="18" charset="0"/>
                </a:endParaRPr>
              </a:p>
            </p:txBody>
          </p:sp>
          <p:sp>
            <p:nvSpPr>
              <p:cNvPr id="43516" name="Rectangle 543"/>
              <p:cNvSpPr>
                <a:spLocks noChangeArrowheads="1"/>
              </p:cNvSpPr>
              <p:nvPr/>
            </p:nvSpPr>
            <p:spPr bwMode="auto">
              <a:xfrm>
                <a:off x="681" y="2618"/>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 </a:t>
                </a:r>
                <a:endParaRPr lang="ru-RU" sz="2400">
                  <a:latin typeface="Times New Roman" panose="02020603050405020304" pitchFamily="18" charset="0"/>
                </a:endParaRPr>
              </a:p>
            </p:txBody>
          </p:sp>
          <p:sp>
            <p:nvSpPr>
              <p:cNvPr id="43517" name="Rectangle 544"/>
              <p:cNvSpPr>
                <a:spLocks noChangeArrowheads="1"/>
              </p:cNvSpPr>
              <p:nvPr/>
            </p:nvSpPr>
            <p:spPr bwMode="auto">
              <a:xfrm>
                <a:off x="554" y="2594"/>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18" name="Line 545"/>
              <p:cNvSpPr>
                <a:spLocks noChangeShapeType="1"/>
              </p:cNvSpPr>
              <p:nvPr/>
            </p:nvSpPr>
            <p:spPr bwMode="auto">
              <a:xfrm>
                <a:off x="554" y="2594"/>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19" name="Rectangle 546"/>
              <p:cNvSpPr>
                <a:spLocks noChangeArrowheads="1"/>
              </p:cNvSpPr>
              <p:nvPr/>
            </p:nvSpPr>
            <p:spPr bwMode="auto">
              <a:xfrm>
                <a:off x="559" y="2594"/>
                <a:ext cx="24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20" name="Line 547"/>
              <p:cNvSpPr>
                <a:spLocks noChangeShapeType="1"/>
              </p:cNvSpPr>
              <p:nvPr/>
            </p:nvSpPr>
            <p:spPr bwMode="auto">
              <a:xfrm>
                <a:off x="559" y="2594"/>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21" name="Rectangle 548"/>
              <p:cNvSpPr>
                <a:spLocks noChangeArrowheads="1"/>
              </p:cNvSpPr>
              <p:nvPr/>
            </p:nvSpPr>
            <p:spPr bwMode="auto">
              <a:xfrm>
                <a:off x="799" y="2594"/>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22" name="Line 549"/>
              <p:cNvSpPr>
                <a:spLocks noChangeShapeType="1"/>
              </p:cNvSpPr>
              <p:nvPr/>
            </p:nvSpPr>
            <p:spPr bwMode="auto">
              <a:xfrm>
                <a:off x="799" y="2594"/>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23" name="Rectangle 550"/>
              <p:cNvSpPr>
                <a:spLocks noChangeArrowheads="1"/>
              </p:cNvSpPr>
              <p:nvPr/>
            </p:nvSpPr>
            <p:spPr bwMode="auto">
              <a:xfrm>
                <a:off x="804" y="2594"/>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24" name="Line 551"/>
              <p:cNvSpPr>
                <a:spLocks noChangeShapeType="1"/>
              </p:cNvSpPr>
              <p:nvPr/>
            </p:nvSpPr>
            <p:spPr bwMode="auto">
              <a:xfrm>
                <a:off x="804" y="2594"/>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25" name="Rectangle 552"/>
              <p:cNvSpPr>
                <a:spLocks noChangeArrowheads="1"/>
              </p:cNvSpPr>
              <p:nvPr/>
            </p:nvSpPr>
            <p:spPr bwMode="auto">
              <a:xfrm>
                <a:off x="1330" y="2594"/>
                <a:ext cx="6"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26" name="Line 553"/>
              <p:cNvSpPr>
                <a:spLocks noChangeShapeType="1"/>
              </p:cNvSpPr>
              <p:nvPr/>
            </p:nvSpPr>
            <p:spPr bwMode="auto">
              <a:xfrm>
                <a:off x="1330" y="2594"/>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27" name="Rectangle 554"/>
              <p:cNvSpPr>
                <a:spLocks noChangeArrowheads="1"/>
              </p:cNvSpPr>
              <p:nvPr/>
            </p:nvSpPr>
            <p:spPr bwMode="auto">
              <a:xfrm>
                <a:off x="1336" y="2594"/>
                <a:ext cx="598"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28" name="Line 555"/>
              <p:cNvSpPr>
                <a:spLocks noChangeShapeType="1"/>
              </p:cNvSpPr>
              <p:nvPr/>
            </p:nvSpPr>
            <p:spPr bwMode="auto">
              <a:xfrm>
                <a:off x="1336" y="2594"/>
                <a:ext cx="59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29" name="Rectangle 556"/>
              <p:cNvSpPr>
                <a:spLocks noChangeArrowheads="1"/>
              </p:cNvSpPr>
              <p:nvPr/>
            </p:nvSpPr>
            <p:spPr bwMode="auto">
              <a:xfrm>
                <a:off x="1943" y="2617"/>
                <a:ext cx="5" cy="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30" name="Line 557"/>
              <p:cNvSpPr>
                <a:spLocks noChangeShapeType="1"/>
              </p:cNvSpPr>
              <p:nvPr/>
            </p:nvSpPr>
            <p:spPr bwMode="auto">
              <a:xfrm>
                <a:off x="1943" y="261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31" name="Rectangle 558"/>
              <p:cNvSpPr>
                <a:spLocks noChangeArrowheads="1"/>
              </p:cNvSpPr>
              <p:nvPr/>
            </p:nvSpPr>
            <p:spPr bwMode="auto">
              <a:xfrm>
                <a:off x="1934" y="2594"/>
                <a:ext cx="23" cy="2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32" name="Line 559"/>
              <p:cNvSpPr>
                <a:spLocks noChangeShapeType="1"/>
              </p:cNvSpPr>
              <p:nvPr/>
            </p:nvSpPr>
            <p:spPr bwMode="auto">
              <a:xfrm>
                <a:off x="1934" y="2594"/>
                <a:ext cx="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33" name="Line 560"/>
              <p:cNvSpPr>
                <a:spLocks noChangeShapeType="1"/>
              </p:cNvSpPr>
              <p:nvPr/>
            </p:nvSpPr>
            <p:spPr bwMode="auto">
              <a:xfrm>
                <a:off x="1934" y="2594"/>
                <a:ext cx="1" cy="2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34" name="Rectangle 561"/>
              <p:cNvSpPr>
                <a:spLocks noChangeArrowheads="1"/>
              </p:cNvSpPr>
              <p:nvPr/>
            </p:nvSpPr>
            <p:spPr bwMode="auto">
              <a:xfrm>
                <a:off x="1934" y="2594"/>
                <a:ext cx="23" cy="2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35" name="Line 562"/>
              <p:cNvSpPr>
                <a:spLocks noChangeShapeType="1"/>
              </p:cNvSpPr>
              <p:nvPr/>
            </p:nvSpPr>
            <p:spPr bwMode="auto">
              <a:xfrm>
                <a:off x="1934" y="2594"/>
                <a:ext cx="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36" name="Line 563"/>
              <p:cNvSpPr>
                <a:spLocks noChangeShapeType="1"/>
              </p:cNvSpPr>
              <p:nvPr/>
            </p:nvSpPr>
            <p:spPr bwMode="auto">
              <a:xfrm>
                <a:off x="1934" y="2594"/>
                <a:ext cx="1" cy="2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37" name="Rectangle 564"/>
              <p:cNvSpPr>
                <a:spLocks noChangeArrowheads="1"/>
              </p:cNvSpPr>
              <p:nvPr/>
            </p:nvSpPr>
            <p:spPr bwMode="auto">
              <a:xfrm>
                <a:off x="1957" y="2594"/>
                <a:ext cx="23" cy="2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38" name="Line 565"/>
              <p:cNvSpPr>
                <a:spLocks noChangeShapeType="1"/>
              </p:cNvSpPr>
              <p:nvPr/>
            </p:nvSpPr>
            <p:spPr bwMode="auto">
              <a:xfrm>
                <a:off x="1957" y="2594"/>
                <a:ext cx="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39" name="Line 566"/>
              <p:cNvSpPr>
                <a:spLocks noChangeShapeType="1"/>
              </p:cNvSpPr>
              <p:nvPr/>
            </p:nvSpPr>
            <p:spPr bwMode="auto">
              <a:xfrm>
                <a:off x="1957" y="2594"/>
                <a:ext cx="1" cy="2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40" name="Rectangle 567"/>
              <p:cNvSpPr>
                <a:spLocks noChangeArrowheads="1"/>
              </p:cNvSpPr>
              <p:nvPr/>
            </p:nvSpPr>
            <p:spPr bwMode="auto">
              <a:xfrm>
                <a:off x="1980" y="2594"/>
                <a:ext cx="493" cy="2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41" name="Line 568"/>
              <p:cNvSpPr>
                <a:spLocks noChangeShapeType="1"/>
              </p:cNvSpPr>
              <p:nvPr/>
            </p:nvSpPr>
            <p:spPr bwMode="auto">
              <a:xfrm>
                <a:off x="1980" y="2594"/>
                <a:ext cx="49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42" name="Rectangle 569"/>
              <p:cNvSpPr>
                <a:spLocks noChangeArrowheads="1"/>
              </p:cNvSpPr>
              <p:nvPr/>
            </p:nvSpPr>
            <p:spPr bwMode="auto">
              <a:xfrm>
                <a:off x="2482" y="2617"/>
                <a:ext cx="5" cy="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43" name="Line 570"/>
              <p:cNvSpPr>
                <a:spLocks noChangeShapeType="1"/>
              </p:cNvSpPr>
              <p:nvPr/>
            </p:nvSpPr>
            <p:spPr bwMode="auto">
              <a:xfrm>
                <a:off x="2482" y="261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44" name="Rectangle 571"/>
              <p:cNvSpPr>
                <a:spLocks noChangeArrowheads="1"/>
              </p:cNvSpPr>
              <p:nvPr/>
            </p:nvSpPr>
            <p:spPr bwMode="auto">
              <a:xfrm>
                <a:off x="2473" y="2594"/>
                <a:ext cx="23" cy="2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45" name="Line 572"/>
              <p:cNvSpPr>
                <a:spLocks noChangeShapeType="1"/>
              </p:cNvSpPr>
              <p:nvPr/>
            </p:nvSpPr>
            <p:spPr bwMode="auto">
              <a:xfrm>
                <a:off x="2473" y="2594"/>
                <a:ext cx="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46" name="Line 573"/>
              <p:cNvSpPr>
                <a:spLocks noChangeShapeType="1"/>
              </p:cNvSpPr>
              <p:nvPr/>
            </p:nvSpPr>
            <p:spPr bwMode="auto">
              <a:xfrm>
                <a:off x="2473" y="2594"/>
                <a:ext cx="1" cy="2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47" name="Rectangle 574"/>
              <p:cNvSpPr>
                <a:spLocks noChangeArrowheads="1"/>
              </p:cNvSpPr>
              <p:nvPr/>
            </p:nvSpPr>
            <p:spPr bwMode="auto">
              <a:xfrm>
                <a:off x="2473" y="2594"/>
                <a:ext cx="23" cy="2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48" name="Line 575"/>
              <p:cNvSpPr>
                <a:spLocks noChangeShapeType="1"/>
              </p:cNvSpPr>
              <p:nvPr/>
            </p:nvSpPr>
            <p:spPr bwMode="auto">
              <a:xfrm>
                <a:off x="2473" y="2594"/>
                <a:ext cx="2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49" name="Line 576"/>
              <p:cNvSpPr>
                <a:spLocks noChangeShapeType="1"/>
              </p:cNvSpPr>
              <p:nvPr/>
            </p:nvSpPr>
            <p:spPr bwMode="auto">
              <a:xfrm>
                <a:off x="2473" y="2594"/>
                <a:ext cx="1" cy="2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50" name="Rectangle 577"/>
              <p:cNvSpPr>
                <a:spLocks noChangeArrowheads="1"/>
              </p:cNvSpPr>
              <p:nvPr/>
            </p:nvSpPr>
            <p:spPr bwMode="auto">
              <a:xfrm>
                <a:off x="2496" y="2594"/>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51" name="Line 578"/>
              <p:cNvSpPr>
                <a:spLocks noChangeShapeType="1"/>
              </p:cNvSpPr>
              <p:nvPr/>
            </p:nvSpPr>
            <p:spPr bwMode="auto">
              <a:xfrm>
                <a:off x="2496" y="2594"/>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52" name="Rectangle 579"/>
              <p:cNvSpPr>
                <a:spLocks noChangeArrowheads="1"/>
              </p:cNvSpPr>
              <p:nvPr/>
            </p:nvSpPr>
            <p:spPr bwMode="auto">
              <a:xfrm>
                <a:off x="3022" y="2594"/>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53" name="Line 580"/>
              <p:cNvSpPr>
                <a:spLocks noChangeShapeType="1"/>
              </p:cNvSpPr>
              <p:nvPr/>
            </p:nvSpPr>
            <p:spPr bwMode="auto">
              <a:xfrm>
                <a:off x="3022" y="2594"/>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54" name="Rectangle 581"/>
              <p:cNvSpPr>
                <a:spLocks noChangeArrowheads="1"/>
              </p:cNvSpPr>
              <p:nvPr/>
            </p:nvSpPr>
            <p:spPr bwMode="auto">
              <a:xfrm>
                <a:off x="3027" y="2594"/>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55" name="Line 582"/>
              <p:cNvSpPr>
                <a:spLocks noChangeShapeType="1"/>
              </p:cNvSpPr>
              <p:nvPr/>
            </p:nvSpPr>
            <p:spPr bwMode="auto">
              <a:xfrm>
                <a:off x="3027" y="2594"/>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56" name="Rectangle 583"/>
              <p:cNvSpPr>
                <a:spLocks noChangeArrowheads="1"/>
              </p:cNvSpPr>
              <p:nvPr/>
            </p:nvSpPr>
            <p:spPr bwMode="auto">
              <a:xfrm>
                <a:off x="3561" y="2594"/>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57" name="Line 584"/>
              <p:cNvSpPr>
                <a:spLocks noChangeShapeType="1"/>
              </p:cNvSpPr>
              <p:nvPr/>
            </p:nvSpPr>
            <p:spPr bwMode="auto">
              <a:xfrm>
                <a:off x="3561" y="2594"/>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58" name="Rectangle 585"/>
              <p:cNvSpPr>
                <a:spLocks noChangeArrowheads="1"/>
              </p:cNvSpPr>
              <p:nvPr/>
            </p:nvSpPr>
            <p:spPr bwMode="auto">
              <a:xfrm>
                <a:off x="3566" y="2594"/>
                <a:ext cx="939"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59" name="Line 586"/>
              <p:cNvSpPr>
                <a:spLocks noChangeShapeType="1"/>
              </p:cNvSpPr>
              <p:nvPr/>
            </p:nvSpPr>
            <p:spPr bwMode="auto">
              <a:xfrm>
                <a:off x="3566" y="2594"/>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60" name="Rectangle 587"/>
              <p:cNvSpPr>
                <a:spLocks noChangeArrowheads="1"/>
              </p:cNvSpPr>
              <p:nvPr/>
            </p:nvSpPr>
            <p:spPr bwMode="auto">
              <a:xfrm>
                <a:off x="4505" y="2594"/>
                <a:ext cx="5" cy="2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61" name="Line 588"/>
              <p:cNvSpPr>
                <a:spLocks noChangeShapeType="1"/>
              </p:cNvSpPr>
              <p:nvPr/>
            </p:nvSpPr>
            <p:spPr bwMode="auto">
              <a:xfrm>
                <a:off x="4505" y="2594"/>
                <a:ext cx="1"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62" name="Rectangle 589"/>
              <p:cNvSpPr>
                <a:spLocks noChangeArrowheads="1"/>
              </p:cNvSpPr>
              <p:nvPr/>
            </p:nvSpPr>
            <p:spPr bwMode="auto">
              <a:xfrm>
                <a:off x="554" y="2618"/>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63" name="Line 590"/>
              <p:cNvSpPr>
                <a:spLocks noChangeShapeType="1"/>
              </p:cNvSpPr>
              <p:nvPr/>
            </p:nvSpPr>
            <p:spPr bwMode="auto">
              <a:xfrm>
                <a:off x="554" y="2618"/>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64" name="Rectangle 591"/>
              <p:cNvSpPr>
                <a:spLocks noChangeArrowheads="1"/>
              </p:cNvSpPr>
              <p:nvPr/>
            </p:nvSpPr>
            <p:spPr bwMode="auto">
              <a:xfrm>
                <a:off x="799" y="2618"/>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65" name="Line 592"/>
              <p:cNvSpPr>
                <a:spLocks noChangeShapeType="1"/>
              </p:cNvSpPr>
              <p:nvPr/>
            </p:nvSpPr>
            <p:spPr bwMode="auto">
              <a:xfrm>
                <a:off x="799" y="2618"/>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66" name="Rectangle 593"/>
              <p:cNvSpPr>
                <a:spLocks noChangeArrowheads="1"/>
              </p:cNvSpPr>
              <p:nvPr/>
            </p:nvSpPr>
            <p:spPr bwMode="auto">
              <a:xfrm>
                <a:off x="1330" y="2618"/>
                <a:ext cx="6"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67" name="Line 594"/>
              <p:cNvSpPr>
                <a:spLocks noChangeShapeType="1"/>
              </p:cNvSpPr>
              <p:nvPr/>
            </p:nvSpPr>
            <p:spPr bwMode="auto">
              <a:xfrm>
                <a:off x="1330" y="2618"/>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68" name="Rectangle 595"/>
              <p:cNvSpPr>
                <a:spLocks noChangeArrowheads="1"/>
              </p:cNvSpPr>
              <p:nvPr/>
            </p:nvSpPr>
            <p:spPr bwMode="auto">
              <a:xfrm>
                <a:off x="1943" y="2618"/>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69" name="Line 596"/>
              <p:cNvSpPr>
                <a:spLocks noChangeShapeType="1"/>
              </p:cNvSpPr>
              <p:nvPr/>
            </p:nvSpPr>
            <p:spPr bwMode="auto">
              <a:xfrm>
                <a:off x="1943" y="2618"/>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70" name="Rectangle 597"/>
              <p:cNvSpPr>
                <a:spLocks noChangeArrowheads="1"/>
              </p:cNvSpPr>
              <p:nvPr/>
            </p:nvSpPr>
            <p:spPr bwMode="auto">
              <a:xfrm>
                <a:off x="2482" y="2618"/>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71" name="Line 598"/>
              <p:cNvSpPr>
                <a:spLocks noChangeShapeType="1"/>
              </p:cNvSpPr>
              <p:nvPr/>
            </p:nvSpPr>
            <p:spPr bwMode="auto">
              <a:xfrm>
                <a:off x="2482" y="2618"/>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72" name="Rectangle 599"/>
              <p:cNvSpPr>
                <a:spLocks noChangeArrowheads="1"/>
              </p:cNvSpPr>
              <p:nvPr/>
            </p:nvSpPr>
            <p:spPr bwMode="auto">
              <a:xfrm>
                <a:off x="3022" y="2618"/>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73" name="Line 600"/>
              <p:cNvSpPr>
                <a:spLocks noChangeShapeType="1"/>
              </p:cNvSpPr>
              <p:nvPr/>
            </p:nvSpPr>
            <p:spPr bwMode="auto">
              <a:xfrm>
                <a:off x="3022" y="2618"/>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74" name="Rectangle 601"/>
              <p:cNvSpPr>
                <a:spLocks noChangeArrowheads="1"/>
              </p:cNvSpPr>
              <p:nvPr/>
            </p:nvSpPr>
            <p:spPr bwMode="auto">
              <a:xfrm>
                <a:off x="3561" y="2618"/>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75" name="Line 602"/>
              <p:cNvSpPr>
                <a:spLocks noChangeShapeType="1"/>
              </p:cNvSpPr>
              <p:nvPr/>
            </p:nvSpPr>
            <p:spPr bwMode="auto">
              <a:xfrm>
                <a:off x="3561" y="2618"/>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76" name="Rectangle 603"/>
              <p:cNvSpPr>
                <a:spLocks noChangeArrowheads="1"/>
              </p:cNvSpPr>
              <p:nvPr/>
            </p:nvSpPr>
            <p:spPr bwMode="auto">
              <a:xfrm>
                <a:off x="4505" y="2618"/>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77" name="Line 604"/>
              <p:cNvSpPr>
                <a:spLocks noChangeShapeType="1"/>
              </p:cNvSpPr>
              <p:nvPr/>
            </p:nvSpPr>
            <p:spPr bwMode="auto">
              <a:xfrm>
                <a:off x="4505" y="2618"/>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78" name="Rectangle 605"/>
              <p:cNvSpPr>
                <a:spLocks noChangeArrowheads="1"/>
              </p:cNvSpPr>
              <p:nvPr/>
            </p:nvSpPr>
            <p:spPr bwMode="auto">
              <a:xfrm>
                <a:off x="593" y="2755"/>
                <a:ext cx="146"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9.</a:t>
                </a:r>
                <a:endParaRPr lang="ru-RU" sz="2400">
                  <a:latin typeface="Times New Roman" panose="02020603050405020304" pitchFamily="18" charset="0"/>
                </a:endParaRPr>
              </a:p>
            </p:txBody>
          </p:sp>
          <p:sp>
            <p:nvSpPr>
              <p:cNvPr id="43579" name="Rectangle 606"/>
              <p:cNvSpPr>
                <a:spLocks noChangeArrowheads="1"/>
              </p:cNvSpPr>
              <p:nvPr/>
            </p:nvSpPr>
            <p:spPr bwMode="auto">
              <a:xfrm>
                <a:off x="681" y="2755"/>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 </a:t>
                </a:r>
                <a:endParaRPr lang="ru-RU" sz="2400">
                  <a:latin typeface="Times New Roman" panose="02020603050405020304" pitchFamily="18" charset="0"/>
                </a:endParaRPr>
              </a:p>
            </p:txBody>
          </p:sp>
          <p:sp>
            <p:nvSpPr>
              <p:cNvPr id="43580" name="Rectangle 607"/>
              <p:cNvSpPr>
                <a:spLocks noChangeArrowheads="1"/>
              </p:cNvSpPr>
              <p:nvPr/>
            </p:nvSpPr>
            <p:spPr bwMode="auto">
              <a:xfrm>
                <a:off x="554" y="275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81" name="Line 608"/>
              <p:cNvSpPr>
                <a:spLocks noChangeShapeType="1"/>
              </p:cNvSpPr>
              <p:nvPr/>
            </p:nvSpPr>
            <p:spPr bwMode="auto">
              <a:xfrm>
                <a:off x="554" y="275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82" name="Line 609"/>
              <p:cNvSpPr>
                <a:spLocks noChangeShapeType="1"/>
              </p:cNvSpPr>
              <p:nvPr/>
            </p:nvSpPr>
            <p:spPr bwMode="auto">
              <a:xfrm>
                <a:off x="554" y="275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83" name="Rectangle 610"/>
              <p:cNvSpPr>
                <a:spLocks noChangeArrowheads="1"/>
              </p:cNvSpPr>
              <p:nvPr/>
            </p:nvSpPr>
            <p:spPr bwMode="auto">
              <a:xfrm>
                <a:off x="559" y="2750"/>
                <a:ext cx="24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84" name="Line 611"/>
              <p:cNvSpPr>
                <a:spLocks noChangeShapeType="1"/>
              </p:cNvSpPr>
              <p:nvPr/>
            </p:nvSpPr>
            <p:spPr bwMode="auto">
              <a:xfrm>
                <a:off x="559" y="2750"/>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85" name="Rectangle 612"/>
              <p:cNvSpPr>
                <a:spLocks noChangeArrowheads="1"/>
              </p:cNvSpPr>
              <p:nvPr/>
            </p:nvSpPr>
            <p:spPr bwMode="auto">
              <a:xfrm>
                <a:off x="799" y="275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86" name="Line 613"/>
              <p:cNvSpPr>
                <a:spLocks noChangeShapeType="1"/>
              </p:cNvSpPr>
              <p:nvPr/>
            </p:nvSpPr>
            <p:spPr bwMode="auto">
              <a:xfrm>
                <a:off x="799" y="275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87" name="Line 614"/>
              <p:cNvSpPr>
                <a:spLocks noChangeShapeType="1"/>
              </p:cNvSpPr>
              <p:nvPr/>
            </p:nvSpPr>
            <p:spPr bwMode="auto">
              <a:xfrm>
                <a:off x="799" y="275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88" name="Rectangle 615"/>
              <p:cNvSpPr>
                <a:spLocks noChangeArrowheads="1"/>
              </p:cNvSpPr>
              <p:nvPr/>
            </p:nvSpPr>
            <p:spPr bwMode="auto">
              <a:xfrm>
                <a:off x="804" y="2750"/>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89" name="Line 616"/>
              <p:cNvSpPr>
                <a:spLocks noChangeShapeType="1"/>
              </p:cNvSpPr>
              <p:nvPr/>
            </p:nvSpPr>
            <p:spPr bwMode="auto">
              <a:xfrm>
                <a:off x="804" y="2750"/>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90" name="Rectangle 617"/>
              <p:cNvSpPr>
                <a:spLocks noChangeArrowheads="1"/>
              </p:cNvSpPr>
              <p:nvPr/>
            </p:nvSpPr>
            <p:spPr bwMode="auto">
              <a:xfrm>
                <a:off x="1330" y="2750"/>
                <a:ext cx="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91" name="Line 618"/>
              <p:cNvSpPr>
                <a:spLocks noChangeShapeType="1"/>
              </p:cNvSpPr>
              <p:nvPr/>
            </p:nvSpPr>
            <p:spPr bwMode="auto">
              <a:xfrm>
                <a:off x="1330" y="2750"/>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92" name="Line 619"/>
              <p:cNvSpPr>
                <a:spLocks noChangeShapeType="1"/>
              </p:cNvSpPr>
              <p:nvPr/>
            </p:nvSpPr>
            <p:spPr bwMode="auto">
              <a:xfrm>
                <a:off x="1330" y="275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93" name="Rectangle 620"/>
              <p:cNvSpPr>
                <a:spLocks noChangeArrowheads="1"/>
              </p:cNvSpPr>
              <p:nvPr/>
            </p:nvSpPr>
            <p:spPr bwMode="auto">
              <a:xfrm>
                <a:off x="1336" y="2750"/>
                <a:ext cx="607"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94" name="Line 621"/>
              <p:cNvSpPr>
                <a:spLocks noChangeShapeType="1"/>
              </p:cNvSpPr>
              <p:nvPr/>
            </p:nvSpPr>
            <p:spPr bwMode="auto">
              <a:xfrm>
                <a:off x="1336" y="2750"/>
                <a:ext cx="60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95" name="Rectangle 622"/>
              <p:cNvSpPr>
                <a:spLocks noChangeArrowheads="1"/>
              </p:cNvSpPr>
              <p:nvPr/>
            </p:nvSpPr>
            <p:spPr bwMode="auto">
              <a:xfrm>
                <a:off x="1943" y="275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96" name="Line 623"/>
              <p:cNvSpPr>
                <a:spLocks noChangeShapeType="1"/>
              </p:cNvSpPr>
              <p:nvPr/>
            </p:nvSpPr>
            <p:spPr bwMode="auto">
              <a:xfrm>
                <a:off x="1943" y="275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97" name="Line 624"/>
              <p:cNvSpPr>
                <a:spLocks noChangeShapeType="1"/>
              </p:cNvSpPr>
              <p:nvPr/>
            </p:nvSpPr>
            <p:spPr bwMode="auto">
              <a:xfrm>
                <a:off x="1943" y="275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598" name="Rectangle 625"/>
              <p:cNvSpPr>
                <a:spLocks noChangeArrowheads="1"/>
              </p:cNvSpPr>
              <p:nvPr/>
            </p:nvSpPr>
            <p:spPr bwMode="auto">
              <a:xfrm>
                <a:off x="1948" y="2750"/>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599" name="Line 626"/>
              <p:cNvSpPr>
                <a:spLocks noChangeShapeType="1"/>
              </p:cNvSpPr>
              <p:nvPr/>
            </p:nvSpPr>
            <p:spPr bwMode="auto">
              <a:xfrm>
                <a:off x="1948" y="2750"/>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00" name="Rectangle 627"/>
              <p:cNvSpPr>
                <a:spLocks noChangeArrowheads="1"/>
              </p:cNvSpPr>
              <p:nvPr/>
            </p:nvSpPr>
            <p:spPr bwMode="auto">
              <a:xfrm>
                <a:off x="2482" y="275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01" name="Line 628"/>
              <p:cNvSpPr>
                <a:spLocks noChangeShapeType="1"/>
              </p:cNvSpPr>
              <p:nvPr/>
            </p:nvSpPr>
            <p:spPr bwMode="auto">
              <a:xfrm>
                <a:off x="2482" y="275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02" name="Line 629"/>
              <p:cNvSpPr>
                <a:spLocks noChangeShapeType="1"/>
              </p:cNvSpPr>
              <p:nvPr/>
            </p:nvSpPr>
            <p:spPr bwMode="auto">
              <a:xfrm>
                <a:off x="2482" y="275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03" name="Rectangle 630"/>
              <p:cNvSpPr>
                <a:spLocks noChangeArrowheads="1"/>
              </p:cNvSpPr>
              <p:nvPr/>
            </p:nvSpPr>
            <p:spPr bwMode="auto">
              <a:xfrm>
                <a:off x="2487" y="2750"/>
                <a:ext cx="53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04" name="Line 631"/>
              <p:cNvSpPr>
                <a:spLocks noChangeShapeType="1"/>
              </p:cNvSpPr>
              <p:nvPr/>
            </p:nvSpPr>
            <p:spPr bwMode="auto">
              <a:xfrm>
                <a:off x="2487" y="2750"/>
                <a:ext cx="5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05" name="Rectangle 632"/>
              <p:cNvSpPr>
                <a:spLocks noChangeArrowheads="1"/>
              </p:cNvSpPr>
              <p:nvPr/>
            </p:nvSpPr>
            <p:spPr bwMode="auto">
              <a:xfrm>
                <a:off x="3022" y="275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06" name="Line 633"/>
              <p:cNvSpPr>
                <a:spLocks noChangeShapeType="1"/>
              </p:cNvSpPr>
              <p:nvPr/>
            </p:nvSpPr>
            <p:spPr bwMode="auto">
              <a:xfrm>
                <a:off x="3022" y="275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07" name="Line 634"/>
              <p:cNvSpPr>
                <a:spLocks noChangeShapeType="1"/>
              </p:cNvSpPr>
              <p:nvPr/>
            </p:nvSpPr>
            <p:spPr bwMode="auto">
              <a:xfrm>
                <a:off x="3022" y="275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08" name="Rectangle 635"/>
              <p:cNvSpPr>
                <a:spLocks noChangeArrowheads="1"/>
              </p:cNvSpPr>
              <p:nvPr/>
            </p:nvSpPr>
            <p:spPr bwMode="auto">
              <a:xfrm>
                <a:off x="3027" y="2750"/>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09" name="Line 636"/>
              <p:cNvSpPr>
                <a:spLocks noChangeShapeType="1"/>
              </p:cNvSpPr>
              <p:nvPr/>
            </p:nvSpPr>
            <p:spPr bwMode="auto">
              <a:xfrm>
                <a:off x="3027" y="2750"/>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10" name="Rectangle 637"/>
              <p:cNvSpPr>
                <a:spLocks noChangeArrowheads="1"/>
              </p:cNvSpPr>
              <p:nvPr/>
            </p:nvSpPr>
            <p:spPr bwMode="auto">
              <a:xfrm>
                <a:off x="3561" y="275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11" name="Line 638"/>
              <p:cNvSpPr>
                <a:spLocks noChangeShapeType="1"/>
              </p:cNvSpPr>
              <p:nvPr/>
            </p:nvSpPr>
            <p:spPr bwMode="auto">
              <a:xfrm>
                <a:off x="3561" y="275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12" name="Line 639"/>
              <p:cNvSpPr>
                <a:spLocks noChangeShapeType="1"/>
              </p:cNvSpPr>
              <p:nvPr/>
            </p:nvSpPr>
            <p:spPr bwMode="auto">
              <a:xfrm>
                <a:off x="3561" y="275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13" name="Rectangle 640"/>
              <p:cNvSpPr>
                <a:spLocks noChangeArrowheads="1"/>
              </p:cNvSpPr>
              <p:nvPr/>
            </p:nvSpPr>
            <p:spPr bwMode="auto">
              <a:xfrm>
                <a:off x="3566" y="2750"/>
                <a:ext cx="939"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14" name="Line 641"/>
              <p:cNvSpPr>
                <a:spLocks noChangeShapeType="1"/>
              </p:cNvSpPr>
              <p:nvPr/>
            </p:nvSpPr>
            <p:spPr bwMode="auto">
              <a:xfrm>
                <a:off x="3566" y="2750"/>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15" name="Rectangle 642"/>
              <p:cNvSpPr>
                <a:spLocks noChangeArrowheads="1"/>
              </p:cNvSpPr>
              <p:nvPr/>
            </p:nvSpPr>
            <p:spPr bwMode="auto">
              <a:xfrm>
                <a:off x="4505" y="2750"/>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616" name="Line 643"/>
              <p:cNvSpPr>
                <a:spLocks noChangeShapeType="1"/>
              </p:cNvSpPr>
              <p:nvPr/>
            </p:nvSpPr>
            <p:spPr bwMode="auto">
              <a:xfrm>
                <a:off x="4505" y="2750"/>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617" name="Line 644"/>
              <p:cNvSpPr>
                <a:spLocks noChangeShapeType="1"/>
              </p:cNvSpPr>
              <p:nvPr/>
            </p:nvSpPr>
            <p:spPr bwMode="auto">
              <a:xfrm>
                <a:off x="4505" y="2750"/>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grpSp>
        <p:grpSp>
          <p:nvGrpSpPr>
            <p:cNvPr id="43058" name="Group 645"/>
            <p:cNvGrpSpPr>
              <a:grpSpLocks/>
            </p:cNvGrpSpPr>
            <p:nvPr/>
          </p:nvGrpSpPr>
          <p:grpSpPr bwMode="auto">
            <a:xfrm>
              <a:off x="554" y="2755"/>
              <a:ext cx="3956" cy="701"/>
              <a:chOff x="554" y="2755"/>
              <a:chExt cx="3956" cy="701"/>
            </a:xfrm>
          </p:grpSpPr>
          <p:sp>
            <p:nvSpPr>
              <p:cNvPr id="43218" name="Rectangle 646"/>
              <p:cNvSpPr>
                <a:spLocks noChangeArrowheads="1"/>
              </p:cNvSpPr>
              <p:nvPr/>
            </p:nvSpPr>
            <p:spPr bwMode="auto">
              <a:xfrm>
                <a:off x="554" y="2755"/>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19" name="Line 647"/>
              <p:cNvSpPr>
                <a:spLocks noChangeShapeType="1"/>
              </p:cNvSpPr>
              <p:nvPr/>
            </p:nvSpPr>
            <p:spPr bwMode="auto">
              <a:xfrm>
                <a:off x="554" y="2755"/>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20" name="Rectangle 648"/>
              <p:cNvSpPr>
                <a:spLocks noChangeArrowheads="1"/>
              </p:cNvSpPr>
              <p:nvPr/>
            </p:nvSpPr>
            <p:spPr bwMode="auto">
              <a:xfrm>
                <a:off x="799" y="2755"/>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21" name="Line 649"/>
              <p:cNvSpPr>
                <a:spLocks noChangeShapeType="1"/>
              </p:cNvSpPr>
              <p:nvPr/>
            </p:nvSpPr>
            <p:spPr bwMode="auto">
              <a:xfrm>
                <a:off x="799" y="2755"/>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22" name="Rectangle 650"/>
              <p:cNvSpPr>
                <a:spLocks noChangeArrowheads="1"/>
              </p:cNvSpPr>
              <p:nvPr/>
            </p:nvSpPr>
            <p:spPr bwMode="auto">
              <a:xfrm>
                <a:off x="1330" y="2755"/>
                <a:ext cx="6"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23" name="Line 651"/>
              <p:cNvSpPr>
                <a:spLocks noChangeShapeType="1"/>
              </p:cNvSpPr>
              <p:nvPr/>
            </p:nvSpPr>
            <p:spPr bwMode="auto">
              <a:xfrm>
                <a:off x="1330" y="2755"/>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24" name="Rectangle 652"/>
              <p:cNvSpPr>
                <a:spLocks noChangeArrowheads="1"/>
              </p:cNvSpPr>
              <p:nvPr/>
            </p:nvSpPr>
            <p:spPr bwMode="auto">
              <a:xfrm>
                <a:off x="1943" y="2755"/>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25" name="Line 653"/>
              <p:cNvSpPr>
                <a:spLocks noChangeShapeType="1"/>
              </p:cNvSpPr>
              <p:nvPr/>
            </p:nvSpPr>
            <p:spPr bwMode="auto">
              <a:xfrm>
                <a:off x="1943" y="2755"/>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26" name="Rectangle 654"/>
              <p:cNvSpPr>
                <a:spLocks noChangeArrowheads="1"/>
              </p:cNvSpPr>
              <p:nvPr/>
            </p:nvSpPr>
            <p:spPr bwMode="auto">
              <a:xfrm>
                <a:off x="2482" y="2755"/>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27" name="Line 655"/>
              <p:cNvSpPr>
                <a:spLocks noChangeShapeType="1"/>
              </p:cNvSpPr>
              <p:nvPr/>
            </p:nvSpPr>
            <p:spPr bwMode="auto">
              <a:xfrm>
                <a:off x="2482" y="2755"/>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28" name="Rectangle 656"/>
              <p:cNvSpPr>
                <a:spLocks noChangeArrowheads="1"/>
              </p:cNvSpPr>
              <p:nvPr/>
            </p:nvSpPr>
            <p:spPr bwMode="auto">
              <a:xfrm>
                <a:off x="3022" y="2755"/>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29" name="Line 657"/>
              <p:cNvSpPr>
                <a:spLocks noChangeShapeType="1"/>
              </p:cNvSpPr>
              <p:nvPr/>
            </p:nvSpPr>
            <p:spPr bwMode="auto">
              <a:xfrm>
                <a:off x="3022" y="2755"/>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30" name="Rectangle 658"/>
              <p:cNvSpPr>
                <a:spLocks noChangeArrowheads="1"/>
              </p:cNvSpPr>
              <p:nvPr/>
            </p:nvSpPr>
            <p:spPr bwMode="auto">
              <a:xfrm>
                <a:off x="3561" y="2755"/>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31" name="Line 659"/>
              <p:cNvSpPr>
                <a:spLocks noChangeShapeType="1"/>
              </p:cNvSpPr>
              <p:nvPr/>
            </p:nvSpPr>
            <p:spPr bwMode="auto">
              <a:xfrm>
                <a:off x="3561" y="2755"/>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32" name="Rectangle 660"/>
              <p:cNvSpPr>
                <a:spLocks noChangeArrowheads="1"/>
              </p:cNvSpPr>
              <p:nvPr/>
            </p:nvSpPr>
            <p:spPr bwMode="auto">
              <a:xfrm>
                <a:off x="4505" y="2755"/>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33" name="Line 661"/>
              <p:cNvSpPr>
                <a:spLocks noChangeShapeType="1"/>
              </p:cNvSpPr>
              <p:nvPr/>
            </p:nvSpPr>
            <p:spPr bwMode="auto">
              <a:xfrm>
                <a:off x="4505" y="2755"/>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34" name="Rectangle 662"/>
              <p:cNvSpPr>
                <a:spLocks noChangeArrowheads="1"/>
              </p:cNvSpPr>
              <p:nvPr/>
            </p:nvSpPr>
            <p:spPr bwMode="auto">
              <a:xfrm>
                <a:off x="593" y="2892"/>
                <a:ext cx="208"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10.</a:t>
                </a:r>
                <a:endParaRPr lang="ru-RU" sz="2400">
                  <a:latin typeface="Times New Roman" panose="02020603050405020304" pitchFamily="18" charset="0"/>
                </a:endParaRPr>
              </a:p>
            </p:txBody>
          </p:sp>
          <p:sp>
            <p:nvSpPr>
              <p:cNvPr id="43235" name="Rectangle 663"/>
              <p:cNvSpPr>
                <a:spLocks noChangeArrowheads="1"/>
              </p:cNvSpPr>
              <p:nvPr/>
            </p:nvSpPr>
            <p:spPr bwMode="auto">
              <a:xfrm>
                <a:off x="740" y="2892"/>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 </a:t>
                </a:r>
                <a:endParaRPr lang="ru-RU" sz="2400">
                  <a:latin typeface="Times New Roman" panose="02020603050405020304" pitchFamily="18" charset="0"/>
                </a:endParaRPr>
              </a:p>
            </p:txBody>
          </p:sp>
          <p:sp>
            <p:nvSpPr>
              <p:cNvPr id="43236" name="Rectangle 664"/>
              <p:cNvSpPr>
                <a:spLocks noChangeArrowheads="1"/>
              </p:cNvSpPr>
              <p:nvPr/>
            </p:nvSpPr>
            <p:spPr bwMode="auto">
              <a:xfrm>
                <a:off x="554" y="2887"/>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37" name="Line 665"/>
              <p:cNvSpPr>
                <a:spLocks noChangeShapeType="1"/>
              </p:cNvSpPr>
              <p:nvPr/>
            </p:nvSpPr>
            <p:spPr bwMode="auto">
              <a:xfrm>
                <a:off x="554" y="288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38" name="Line 666"/>
              <p:cNvSpPr>
                <a:spLocks noChangeShapeType="1"/>
              </p:cNvSpPr>
              <p:nvPr/>
            </p:nvSpPr>
            <p:spPr bwMode="auto">
              <a:xfrm>
                <a:off x="554" y="288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39" name="Rectangle 667"/>
              <p:cNvSpPr>
                <a:spLocks noChangeArrowheads="1"/>
              </p:cNvSpPr>
              <p:nvPr/>
            </p:nvSpPr>
            <p:spPr bwMode="auto">
              <a:xfrm>
                <a:off x="559" y="2887"/>
                <a:ext cx="24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40" name="Line 668"/>
              <p:cNvSpPr>
                <a:spLocks noChangeShapeType="1"/>
              </p:cNvSpPr>
              <p:nvPr/>
            </p:nvSpPr>
            <p:spPr bwMode="auto">
              <a:xfrm>
                <a:off x="559" y="2887"/>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41" name="Rectangle 669"/>
              <p:cNvSpPr>
                <a:spLocks noChangeArrowheads="1"/>
              </p:cNvSpPr>
              <p:nvPr/>
            </p:nvSpPr>
            <p:spPr bwMode="auto">
              <a:xfrm>
                <a:off x="799" y="2887"/>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42" name="Line 670"/>
              <p:cNvSpPr>
                <a:spLocks noChangeShapeType="1"/>
              </p:cNvSpPr>
              <p:nvPr/>
            </p:nvSpPr>
            <p:spPr bwMode="auto">
              <a:xfrm>
                <a:off x="799" y="288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43" name="Line 671"/>
              <p:cNvSpPr>
                <a:spLocks noChangeShapeType="1"/>
              </p:cNvSpPr>
              <p:nvPr/>
            </p:nvSpPr>
            <p:spPr bwMode="auto">
              <a:xfrm>
                <a:off x="799" y="288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44" name="Rectangle 672"/>
              <p:cNvSpPr>
                <a:spLocks noChangeArrowheads="1"/>
              </p:cNvSpPr>
              <p:nvPr/>
            </p:nvSpPr>
            <p:spPr bwMode="auto">
              <a:xfrm>
                <a:off x="804" y="2887"/>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45" name="Line 673"/>
              <p:cNvSpPr>
                <a:spLocks noChangeShapeType="1"/>
              </p:cNvSpPr>
              <p:nvPr/>
            </p:nvSpPr>
            <p:spPr bwMode="auto">
              <a:xfrm>
                <a:off x="804" y="2887"/>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46" name="Rectangle 674"/>
              <p:cNvSpPr>
                <a:spLocks noChangeArrowheads="1"/>
              </p:cNvSpPr>
              <p:nvPr/>
            </p:nvSpPr>
            <p:spPr bwMode="auto">
              <a:xfrm>
                <a:off x="1330" y="2887"/>
                <a:ext cx="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47" name="Line 675"/>
              <p:cNvSpPr>
                <a:spLocks noChangeShapeType="1"/>
              </p:cNvSpPr>
              <p:nvPr/>
            </p:nvSpPr>
            <p:spPr bwMode="auto">
              <a:xfrm>
                <a:off x="1330" y="2887"/>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48" name="Line 676"/>
              <p:cNvSpPr>
                <a:spLocks noChangeShapeType="1"/>
              </p:cNvSpPr>
              <p:nvPr/>
            </p:nvSpPr>
            <p:spPr bwMode="auto">
              <a:xfrm>
                <a:off x="1330" y="288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49" name="Rectangle 677"/>
              <p:cNvSpPr>
                <a:spLocks noChangeArrowheads="1"/>
              </p:cNvSpPr>
              <p:nvPr/>
            </p:nvSpPr>
            <p:spPr bwMode="auto">
              <a:xfrm>
                <a:off x="1336" y="2887"/>
                <a:ext cx="607"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50" name="Line 678"/>
              <p:cNvSpPr>
                <a:spLocks noChangeShapeType="1"/>
              </p:cNvSpPr>
              <p:nvPr/>
            </p:nvSpPr>
            <p:spPr bwMode="auto">
              <a:xfrm>
                <a:off x="1336" y="2887"/>
                <a:ext cx="60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51" name="Rectangle 679"/>
              <p:cNvSpPr>
                <a:spLocks noChangeArrowheads="1"/>
              </p:cNvSpPr>
              <p:nvPr/>
            </p:nvSpPr>
            <p:spPr bwMode="auto">
              <a:xfrm>
                <a:off x="1943" y="2887"/>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52" name="Line 680"/>
              <p:cNvSpPr>
                <a:spLocks noChangeShapeType="1"/>
              </p:cNvSpPr>
              <p:nvPr/>
            </p:nvSpPr>
            <p:spPr bwMode="auto">
              <a:xfrm>
                <a:off x="1943" y="288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53" name="Line 681"/>
              <p:cNvSpPr>
                <a:spLocks noChangeShapeType="1"/>
              </p:cNvSpPr>
              <p:nvPr/>
            </p:nvSpPr>
            <p:spPr bwMode="auto">
              <a:xfrm>
                <a:off x="1943" y="288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54" name="Rectangle 682"/>
              <p:cNvSpPr>
                <a:spLocks noChangeArrowheads="1"/>
              </p:cNvSpPr>
              <p:nvPr/>
            </p:nvSpPr>
            <p:spPr bwMode="auto">
              <a:xfrm>
                <a:off x="1948" y="2887"/>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55" name="Line 683"/>
              <p:cNvSpPr>
                <a:spLocks noChangeShapeType="1"/>
              </p:cNvSpPr>
              <p:nvPr/>
            </p:nvSpPr>
            <p:spPr bwMode="auto">
              <a:xfrm>
                <a:off x="1948" y="2887"/>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56" name="Rectangle 684"/>
              <p:cNvSpPr>
                <a:spLocks noChangeArrowheads="1"/>
              </p:cNvSpPr>
              <p:nvPr/>
            </p:nvSpPr>
            <p:spPr bwMode="auto">
              <a:xfrm>
                <a:off x="2482" y="2887"/>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57" name="Line 685"/>
              <p:cNvSpPr>
                <a:spLocks noChangeShapeType="1"/>
              </p:cNvSpPr>
              <p:nvPr/>
            </p:nvSpPr>
            <p:spPr bwMode="auto">
              <a:xfrm>
                <a:off x="2482" y="288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58" name="Line 686"/>
              <p:cNvSpPr>
                <a:spLocks noChangeShapeType="1"/>
              </p:cNvSpPr>
              <p:nvPr/>
            </p:nvSpPr>
            <p:spPr bwMode="auto">
              <a:xfrm>
                <a:off x="2482" y="288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59" name="Rectangle 687"/>
              <p:cNvSpPr>
                <a:spLocks noChangeArrowheads="1"/>
              </p:cNvSpPr>
              <p:nvPr/>
            </p:nvSpPr>
            <p:spPr bwMode="auto">
              <a:xfrm>
                <a:off x="2487" y="2887"/>
                <a:ext cx="53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60" name="Line 688"/>
              <p:cNvSpPr>
                <a:spLocks noChangeShapeType="1"/>
              </p:cNvSpPr>
              <p:nvPr/>
            </p:nvSpPr>
            <p:spPr bwMode="auto">
              <a:xfrm>
                <a:off x="2487" y="2887"/>
                <a:ext cx="5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61" name="Rectangle 689"/>
              <p:cNvSpPr>
                <a:spLocks noChangeArrowheads="1"/>
              </p:cNvSpPr>
              <p:nvPr/>
            </p:nvSpPr>
            <p:spPr bwMode="auto">
              <a:xfrm>
                <a:off x="3022" y="2887"/>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62" name="Line 690"/>
              <p:cNvSpPr>
                <a:spLocks noChangeShapeType="1"/>
              </p:cNvSpPr>
              <p:nvPr/>
            </p:nvSpPr>
            <p:spPr bwMode="auto">
              <a:xfrm>
                <a:off x="3022" y="288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63" name="Line 691"/>
              <p:cNvSpPr>
                <a:spLocks noChangeShapeType="1"/>
              </p:cNvSpPr>
              <p:nvPr/>
            </p:nvSpPr>
            <p:spPr bwMode="auto">
              <a:xfrm>
                <a:off x="3022" y="288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64" name="Rectangle 692"/>
              <p:cNvSpPr>
                <a:spLocks noChangeArrowheads="1"/>
              </p:cNvSpPr>
              <p:nvPr/>
            </p:nvSpPr>
            <p:spPr bwMode="auto">
              <a:xfrm>
                <a:off x="3027" y="2887"/>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65" name="Line 693"/>
              <p:cNvSpPr>
                <a:spLocks noChangeShapeType="1"/>
              </p:cNvSpPr>
              <p:nvPr/>
            </p:nvSpPr>
            <p:spPr bwMode="auto">
              <a:xfrm>
                <a:off x="3027" y="2887"/>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66" name="Rectangle 694"/>
              <p:cNvSpPr>
                <a:spLocks noChangeArrowheads="1"/>
              </p:cNvSpPr>
              <p:nvPr/>
            </p:nvSpPr>
            <p:spPr bwMode="auto">
              <a:xfrm>
                <a:off x="3561" y="2887"/>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67" name="Line 695"/>
              <p:cNvSpPr>
                <a:spLocks noChangeShapeType="1"/>
              </p:cNvSpPr>
              <p:nvPr/>
            </p:nvSpPr>
            <p:spPr bwMode="auto">
              <a:xfrm>
                <a:off x="3561" y="288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68" name="Line 696"/>
              <p:cNvSpPr>
                <a:spLocks noChangeShapeType="1"/>
              </p:cNvSpPr>
              <p:nvPr/>
            </p:nvSpPr>
            <p:spPr bwMode="auto">
              <a:xfrm>
                <a:off x="3561" y="288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69" name="Rectangle 697"/>
              <p:cNvSpPr>
                <a:spLocks noChangeArrowheads="1"/>
              </p:cNvSpPr>
              <p:nvPr/>
            </p:nvSpPr>
            <p:spPr bwMode="auto">
              <a:xfrm>
                <a:off x="3566" y="2887"/>
                <a:ext cx="939"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70" name="Line 698"/>
              <p:cNvSpPr>
                <a:spLocks noChangeShapeType="1"/>
              </p:cNvSpPr>
              <p:nvPr/>
            </p:nvSpPr>
            <p:spPr bwMode="auto">
              <a:xfrm>
                <a:off x="3566" y="2887"/>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71" name="Rectangle 699"/>
              <p:cNvSpPr>
                <a:spLocks noChangeArrowheads="1"/>
              </p:cNvSpPr>
              <p:nvPr/>
            </p:nvSpPr>
            <p:spPr bwMode="auto">
              <a:xfrm>
                <a:off x="4505" y="2887"/>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72" name="Line 700"/>
              <p:cNvSpPr>
                <a:spLocks noChangeShapeType="1"/>
              </p:cNvSpPr>
              <p:nvPr/>
            </p:nvSpPr>
            <p:spPr bwMode="auto">
              <a:xfrm>
                <a:off x="4505" y="288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73" name="Line 701"/>
              <p:cNvSpPr>
                <a:spLocks noChangeShapeType="1"/>
              </p:cNvSpPr>
              <p:nvPr/>
            </p:nvSpPr>
            <p:spPr bwMode="auto">
              <a:xfrm>
                <a:off x="4505" y="288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74" name="Rectangle 702"/>
              <p:cNvSpPr>
                <a:spLocks noChangeArrowheads="1"/>
              </p:cNvSpPr>
              <p:nvPr/>
            </p:nvSpPr>
            <p:spPr bwMode="auto">
              <a:xfrm>
                <a:off x="554" y="2892"/>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75" name="Line 703"/>
              <p:cNvSpPr>
                <a:spLocks noChangeShapeType="1"/>
              </p:cNvSpPr>
              <p:nvPr/>
            </p:nvSpPr>
            <p:spPr bwMode="auto">
              <a:xfrm>
                <a:off x="554" y="289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76" name="Rectangle 704"/>
              <p:cNvSpPr>
                <a:spLocks noChangeArrowheads="1"/>
              </p:cNvSpPr>
              <p:nvPr/>
            </p:nvSpPr>
            <p:spPr bwMode="auto">
              <a:xfrm>
                <a:off x="799" y="2892"/>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77" name="Line 705"/>
              <p:cNvSpPr>
                <a:spLocks noChangeShapeType="1"/>
              </p:cNvSpPr>
              <p:nvPr/>
            </p:nvSpPr>
            <p:spPr bwMode="auto">
              <a:xfrm>
                <a:off x="799" y="289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78" name="Rectangle 706"/>
              <p:cNvSpPr>
                <a:spLocks noChangeArrowheads="1"/>
              </p:cNvSpPr>
              <p:nvPr/>
            </p:nvSpPr>
            <p:spPr bwMode="auto">
              <a:xfrm>
                <a:off x="1330" y="2892"/>
                <a:ext cx="6"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79" name="Line 707"/>
              <p:cNvSpPr>
                <a:spLocks noChangeShapeType="1"/>
              </p:cNvSpPr>
              <p:nvPr/>
            </p:nvSpPr>
            <p:spPr bwMode="auto">
              <a:xfrm>
                <a:off x="1330" y="289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80" name="Rectangle 708"/>
              <p:cNvSpPr>
                <a:spLocks noChangeArrowheads="1"/>
              </p:cNvSpPr>
              <p:nvPr/>
            </p:nvSpPr>
            <p:spPr bwMode="auto">
              <a:xfrm>
                <a:off x="1943" y="2892"/>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81" name="Line 709"/>
              <p:cNvSpPr>
                <a:spLocks noChangeShapeType="1"/>
              </p:cNvSpPr>
              <p:nvPr/>
            </p:nvSpPr>
            <p:spPr bwMode="auto">
              <a:xfrm>
                <a:off x="1943" y="289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82" name="Rectangle 710"/>
              <p:cNvSpPr>
                <a:spLocks noChangeArrowheads="1"/>
              </p:cNvSpPr>
              <p:nvPr/>
            </p:nvSpPr>
            <p:spPr bwMode="auto">
              <a:xfrm>
                <a:off x="2482" y="2892"/>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83" name="Line 711"/>
              <p:cNvSpPr>
                <a:spLocks noChangeShapeType="1"/>
              </p:cNvSpPr>
              <p:nvPr/>
            </p:nvSpPr>
            <p:spPr bwMode="auto">
              <a:xfrm>
                <a:off x="2482" y="289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84" name="Rectangle 712"/>
              <p:cNvSpPr>
                <a:spLocks noChangeArrowheads="1"/>
              </p:cNvSpPr>
              <p:nvPr/>
            </p:nvSpPr>
            <p:spPr bwMode="auto">
              <a:xfrm>
                <a:off x="3022" y="2892"/>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85" name="Line 713"/>
              <p:cNvSpPr>
                <a:spLocks noChangeShapeType="1"/>
              </p:cNvSpPr>
              <p:nvPr/>
            </p:nvSpPr>
            <p:spPr bwMode="auto">
              <a:xfrm>
                <a:off x="3022" y="289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86" name="Rectangle 714"/>
              <p:cNvSpPr>
                <a:spLocks noChangeArrowheads="1"/>
              </p:cNvSpPr>
              <p:nvPr/>
            </p:nvSpPr>
            <p:spPr bwMode="auto">
              <a:xfrm>
                <a:off x="3561" y="2892"/>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87" name="Line 715"/>
              <p:cNvSpPr>
                <a:spLocks noChangeShapeType="1"/>
              </p:cNvSpPr>
              <p:nvPr/>
            </p:nvSpPr>
            <p:spPr bwMode="auto">
              <a:xfrm>
                <a:off x="3561" y="289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88" name="Rectangle 716"/>
              <p:cNvSpPr>
                <a:spLocks noChangeArrowheads="1"/>
              </p:cNvSpPr>
              <p:nvPr/>
            </p:nvSpPr>
            <p:spPr bwMode="auto">
              <a:xfrm>
                <a:off x="4505" y="2892"/>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89" name="Line 717"/>
              <p:cNvSpPr>
                <a:spLocks noChangeShapeType="1"/>
              </p:cNvSpPr>
              <p:nvPr/>
            </p:nvSpPr>
            <p:spPr bwMode="auto">
              <a:xfrm>
                <a:off x="4505" y="289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90" name="Rectangle 718"/>
              <p:cNvSpPr>
                <a:spLocks noChangeArrowheads="1"/>
              </p:cNvSpPr>
              <p:nvPr/>
            </p:nvSpPr>
            <p:spPr bwMode="auto">
              <a:xfrm>
                <a:off x="593" y="3029"/>
                <a:ext cx="208"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11.</a:t>
                </a:r>
                <a:endParaRPr lang="ru-RU" sz="2400">
                  <a:latin typeface="Times New Roman" panose="02020603050405020304" pitchFamily="18" charset="0"/>
                </a:endParaRPr>
              </a:p>
            </p:txBody>
          </p:sp>
          <p:sp>
            <p:nvSpPr>
              <p:cNvPr id="43291" name="Rectangle 719"/>
              <p:cNvSpPr>
                <a:spLocks noChangeArrowheads="1"/>
              </p:cNvSpPr>
              <p:nvPr/>
            </p:nvSpPr>
            <p:spPr bwMode="auto">
              <a:xfrm>
                <a:off x="740" y="3029"/>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 </a:t>
                </a:r>
                <a:endParaRPr lang="ru-RU" sz="2400">
                  <a:latin typeface="Times New Roman" panose="02020603050405020304" pitchFamily="18" charset="0"/>
                </a:endParaRPr>
              </a:p>
            </p:txBody>
          </p:sp>
          <p:sp>
            <p:nvSpPr>
              <p:cNvPr id="43292" name="Rectangle 720"/>
              <p:cNvSpPr>
                <a:spLocks noChangeArrowheads="1"/>
              </p:cNvSpPr>
              <p:nvPr/>
            </p:nvSpPr>
            <p:spPr bwMode="auto">
              <a:xfrm>
                <a:off x="554" y="3024"/>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93" name="Line 721"/>
              <p:cNvSpPr>
                <a:spLocks noChangeShapeType="1"/>
              </p:cNvSpPr>
              <p:nvPr/>
            </p:nvSpPr>
            <p:spPr bwMode="auto">
              <a:xfrm>
                <a:off x="554" y="302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94" name="Line 722"/>
              <p:cNvSpPr>
                <a:spLocks noChangeShapeType="1"/>
              </p:cNvSpPr>
              <p:nvPr/>
            </p:nvSpPr>
            <p:spPr bwMode="auto">
              <a:xfrm>
                <a:off x="554" y="302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95" name="Rectangle 723"/>
              <p:cNvSpPr>
                <a:spLocks noChangeArrowheads="1"/>
              </p:cNvSpPr>
              <p:nvPr/>
            </p:nvSpPr>
            <p:spPr bwMode="auto">
              <a:xfrm>
                <a:off x="559" y="3024"/>
                <a:ext cx="24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96" name="Line 724"/>
              <p:cNvSpPr>
                <a:spLocks noChangeShapeType="1"/>
              </p:cNvSpPr>
              <p:nvPr/>
            </p:nvSpPr>
            <p:spPr bwMode="auto">
              <a:xfrm>
                <a:off x="559" y="3024"/>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97" name="Rectangle 725"/>
              <p:cNvSpPr>
                <a:spLocks noChangeArrowheads="1"/>
              </p:cNvSpPr>
              <p:nvPr/>
            </p:nvSpPr>
            <p:spPr bwMode="auto">
              <a:xfrm>
                <a:off x="799" y="3024"/>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98" name="Line 726"/>
              <p:cNvSpPr>
                <a:spLocks noChangeShapeType="1"/>
              </p:cNvSpPr>
              <p:nvPr/>
            </p:nvSpPr>
            <p:spPr bwMode="auto">
              <a:xfrm>
                <a:off x="799" y="302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99" name="Line 727"/>
              <p:cNvSpPr>
                <a:spLocks noChangeShapeType="1"/>
              </p:cNvSpPr>
              <p:nvPr/>
            </p:nvSpPr>
            <p:spPr bwMode="auto">
              <a:xfrm>
                <a:off x="799" y="302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00" name="Rectangle 728"/>
              <p:cNvSpPr>
                <a:spLocks noChangeArrowheads="1"/>
              </p:cNvSpPr>
              <p:nvPr/>
            </p:nvSpPr>
            <p:spPr bwMode="auto">
              <a:xfrm>
                <a:off x="804" y="3024"/>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01" name="Line 729"/>
              <p:cNvSpPr>
                <a:spLocks noChangeShapeType="1"/>
              </p:cNvSpPr>
              <p:nvPr/>
            </p:nvSpPr>
            <p:spPr bwMode="auto">
              <a:xfrm>
                <a:off x="804" y="3024"/>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02" name="Rectangle 730"/>
              <p:cNvSpPr>
                <a:spLocks noChangeArrowheads="1"/>
              </p:cNvSpPr>
              <p:nvPr/>
            </p:nvSpPr>
            <p:spPr bwMode="auto">
              <a:xfrm>
                <a:off x="1330" y="3024"/>
                <a:ext cx="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03" name="Line 731"/>
              <p:cNvSpPr>
                <a:spLocks noChangeShapeType="1"/>
              </p:cNvSpPr>
              <p:nvPr/>
            </p:nvSpPr>
            <p:spPr bwMode="auto">
              <a:xfrm>
                <a:off x="1330" y="3024"/>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04" name="Line 732"/>
              <p:cNvSpPr>
                <a:spLocks noChangeShapeType="1"/>
              </p:cNvSpPr>
              <p:nvPr/>
            </p:nvSpPr>
            <p:spPr bwMode="auto">
              <a:xfrm>
                <a:off x="1330" y="302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05" name="Rectangle 733"/>
              <p:cNvSpPr>
                <a:spLocks noChangeArrowheads="1"/>
              </p:cNvSpPr>
              <p:nvPr/>
            </p:nvSpPr>
            <p:spPr bwMode="auto">
              <a:xfrm>
                <a:off x="1336" y="3024"/>
                <a:ext cx="607"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06" name="Line 734"/>
              <p:cNvSpPr>
                <a:spLocks noChangeShapeType="1"/>
              </p:cNvSpPr>
              <p:nvPr/>
            </p:nvSpPr>
            <p:spPr bwMode="auto">
              <a:xfrm>
                <a:off x="1336" y="3024"/>
                <a:ext cx="60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07" name="Rectangle 735"/>
              <p:cNvSpPr>
                <a:spLocks noChangeArrowheads="1"/>
              </p:cNvSpPr>
              <p:nvPr/>
            </p:nvSpPr>
            <p:spPr bwMode="auto">
              <a:xfrm>
                <a:off x="1943" y="3024"/>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08" name="Line 736"/>
              <p:cNvSpPr>
                <a:spLocks noChangeShapeType="1"/>
              </p:cNvSpPr>
              <p:nvPr/>
            </p:nvSpPr>
            <p:spPr bwMode="auto">
              <a:xfrm>
                <a:off x="1943" y="302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09" name="Line 737"/>
              <p:cNvSpPr>
                <a:spLocks noChangeShapeType="1"/>
              </p:cNvSpPr>
              <p:nvPr/>
            </p:nvSpPr>
            <p:spPr bwMode="auto">
              <a:xfrm>
                <a:off x="1943" y="302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10" name="Rectangle 738"/>
              <p:cNvSpPr>
                <a:spLocks noChangeArrowheads="1"/>
              </p:cNvSpPr>
              <p:nvPr/>
            </p:nvSpPr>
            <p:spPr bwMode="auto">
              <a:xfrm>
                <a:off x="1948" y="3024"/>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11" name="Line 739"/>
              <p:cNvSpPr>
                <a:spLocks noChangeShapeType="1"/>
              </p:cNvSpPr>
              <p:nvPr/>
            </p:nvSpPr>
            <p:spPr bwMode="auto">
              <a:xfrm>
                <a:off x="1948" y="3024"/>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12" name="Rectangle 740"/>
              <p:cNvSpPr>
                <a:spLocks noChangeArrowheads="1"/>
              </p:cNvSpPr>
              <p:nvPr/>
            </p:nvSpPr>
            <p:spPr bwMode="auto">
              <a:xfrm>
                <a:off x="2482" y="3024"/>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13" name="Line 741"/>
              <p:cNvSpPr>
                <a:spLocks noChangeShapeType="1"/>
              </p:cNvSpPr>
              <p:nvPr/>
            </p:nvSpPr>
            <p:spPr bwMode="auto">
              <a:xfrm>
                <a:off x="2482" y="302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14" name="Line 742"/>
              <p:cNvSpPr>
                <a:spLocks noChangeShapeType="1"/>
              </p:cNvSpPr>
              <p:nvPr/>
            </p:nvSpPr>
            <p:spPr bwMode="auto">
              <a:xfrm>
                <a:off x="2482" y="302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15" name="Rectangle 743"/>
              <p:cNvSpPr>
                <a:spLocks noChangeArrowheads="1"/>
              </p:cNvSpPr>
              <p:nvPr/>
            </p:nvSpPr>
            <p:spPr bwMode="auto">
              <a:xfrm>
                <a:off x="2487" y="3024"/>
                <a:ext cx="53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16" name="Line 744"/>
              <p:cNvSpPr>
                <a:spLocks noChangeShapeType="1"/>
              </p:cNvSpPr>
              <p:nvPr/>
            </p:nvSpPr>
            <p:spPr bwMode="auto">
              <a:xfrm>
                <a:off x="2487" y="3024"/>
                <a:ext cx="5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17" name="Rectangle 745"/>
              <p:cNvSpPr>
                <a:spLocks noChangeArrowheads="1"/>
              </p:cNvSpPr>
              <p:nvPr/>
            </p:nvSpPr>
            <p:spPr bwMode="auto">
              <a:xfrm>
                <a:off x="3022" y="3024"/>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18" name="Line 746"/>
              <p:cNvSpPr>
                <a:spLocks noChangeShapeType="1"/>
              </p:cNvSpPr>
              <p:nvPr/>
            </p:nvSpPr>
            <p:spPr bwMode="auto">
              <a:xfrm>
                <a:off x="3022" y="302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19" name="Line 747"/>
              <p:cNvSpPr>
                <a:spLocks noChangeShapeType="1"/>
              </p:cNvSpPr>
              <p:nvPr/>
            </p:nvSpPr>
            <p:spPr bwMode="auto">
              <a:xfrm>
                <a:off x="3022" y="302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20" name="Rectangle 748"/>
              <p:cNvSpPr>
                <a:spLocks noChangeArrowheads="1"/>
              </p:cNvSpPr>
              <p:nvPr/>
            </p:nvSpPr>
            <p:spPr bwMode="auto">
              <a:xfrm>
                <a:off x="3027" y="3024"/>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21" name="Line 749"/>
              <p:cNvSpPr>
                <a:spLocks noChangeShapeType="1"/>
              </p:cNvSpPr>
              <p:nvPr/>
            </p:nvSpPr>
            <p:spPr bwMode="auto">
              <a:xfrm>
                <a:off x="3027" y="3024"/>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22" name="Rectangle 750"/>
              <p:cNvSpPr>
                <a:spLocks noChangeArrowheads="1"/>
              </p:cNvSpPr>
              <p:nvPr/>
            </p:nvSpPr>
            <p:spPr bwMode="auto">
              <a:xfrm>
                <a:off x="3561" y="3024"/>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23" name="Line 751"/>
              <p:cNvSpPr>
                <a:spLocks noChangeShapeType="1"/>
              </p:cNvSpPr>
              <p:nvPr/>
            </p:nvSpPr>
            <p:spPr bwMode="auto">
              <a:xfrm>
                <a:off x="3561" y="302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24" name="Line 752"/>
              <p:cNvSpPr>
                <a:spLocks noChangeShapeType="1"/>
              </p:cNvSpPr>
              <p:nvPr/>
            </p:nvSpPr>
            <p:spPr bwMode="auto">
              <a:xfrm>
                <a:off x="3561" y="302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25" name="Rectangle 753"/>
              <p:cNvSpPr>
                <a:spLocks noChangeArrowheads="1"/>
              </p:cNvSpPr>
              <p:nvPr/>
            </p:nvSpPr>
            <p:spPr bwMode="auto">
              <a:xfrm>
                <a:off x="3566" y="3024"/>
                <a:ext cx="939"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26" name="Line 754"/>
              <p:cNvSpPr>
                <a:spLocks noChangeShapeType="1"/>
              </p:cNvSpPr>
              <p:nvPr/>
            </p:nvSpPr>
            <p:spPr bwMode="auto">
              <a:xfrm>
                <a:off x="3566" y="3024"/>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27" name="Rectangle 755"/>
              <p:cNvSpPr>
                <a:spLocks noChangeArrowheads="1"/>
              </p:cNvSpPr>
              <p:nvPr/>
            </p:nvSpPr>
            <p:spPr bwMode="auto">
              <a:xfrm>
                <a:off x="4505" y="3024"/>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28" name="Line 756"/>
              <p:cNvSpPr>
                <a:spLocks noChangeShapeType="1"/>
              </p:cNvSpPr>
              <p:nvPr/>
            </p:nvSpPr>
            <p:spPr bwMode="auto">
              <a:xfrm>
                <a:off x="4505" y="302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29" name="Line 757"/>
              <p:cNvSpPr>
                <a:spLocks noChangeShapeType="1"/>
              </p:cNvSpPr>
              <p:nvPr/>
            </p:nvSpPr>
            <p:spPr bwMode="auto">
              <a:xfrm>
                <a:off x="4505" y="302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30" name="Rectangle 758"/>
              <p:cNvSpPr>
                <a:spLocks noChangeArrowheads="1"/>
              </p:cNvSpPr>
              <p:nvPr/>
            </p:nvSpPr>
            <p:spPr bwMode="auto">
              <a:xfrm>
                <a:off x="554" y="3029"/>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31" name="Line 759"/>
              <p:cNvSpPr>
                <a:spLocks noChangeShapeType="1"/>
              </p:cNvSpPr>
              <p:nvPr/>
            </p:nvSpPr>
            <p:spPr bwMode="auto">
              <a:xfrm>
                <a:off x="554" y="302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32" name="Rectangle 760"/>
              <p:cNvSpPr>
                <a:spLocks noChangeArrowheads="1"/>
              </p:cNvSpPr>
              <p:nvPr/>
            </p:nvSpPr>
            <p:spPr bwMode="auto">
              <a:xfrm>
                <a:off x="799" y="3029"/>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33" name="Line 761"/>
              <p:cNvSpPr>
                <a:spLocks noChangeShapeType="1"/>
              </p:cNvSpPr>
              <p:nvPr/>
            </p:nvSpPr>
            <p:spPr bwMode="auto">
              <a:xfrm>
                <a:off x="799" y="302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34" name="Rectangle 762"/>
              <p:cNvSpPr>
                <a:spLocks noChangeArrowheads="1"/>
              </p:cNvSpPr>
              <p:nvPr/>
            </p:nvSpPr>
            <p:spPr bwMode="auto">
              <a:xfrm>
                <a:off x="1330" y="3029"/>
                <a:ext cx="6"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35" name="Line 763"/>
              <p:cNvSpPr>
                <a:spLocks noChangeShapeType="1"/>
              </p:cNvSpPr>
              <p:nvPr/>
            </p:nvSpPr>
            <p:spPr bwMode="auto">
              <a:xfrm>
                <a:off x="1330" y="302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36" name="Rectangle 764"/>
              <p:cNvSpPr>
                <a:spLocks noChangeArrowheads="1"/>
              </p:cNvSpPr>
              <p:nvPr/>
            </p:nvSpPr>
            <p:spPr bwMode="auto">
              <a:xfrm>
                <a:off x="1943" y="3029"/>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37" name="Line 765"/>
              <p:cNvSpPr>
                <a:spLocks noChangeShapeType="1"/>
              </p:cNvSpPr>
              <p:nvPr/>
            </p:nvSpPr>
            <p:spPr bwMode="auto">
              <a:xfrm>
                <a:off x="1943" y="302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38" name="Rectangle 766"/>
              <p:cNvSpPr>
                <a:spLocks noChangeArrowheads="1"/>
              </p:cNvSpPr>
              <p:nvPr/>
            </p:nvSpPr>
            <p:spPr bwMode="auto">
              <a:xfrm>
                <a:off x="2482" y="3029"/>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39" name="Line 767"/>
              <p:cNvSpPr>
                <a:spLocks noChangeShapeType="1"/>
              </p:cNvSpPr>
              <p:nvPr/>
            </p:nvSpPr>
            <p:spPr bwMode="auto">
              <a:xfrm>
                <a:off x="2482" y="302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40" name="Rectangle 768"/>
              <p:cNvSpPr>
                <a:spLocks noChangeArrowheads="1"/>
              </p:cNvSpPr>
              <p:nvPr/>
            </p:nvSpPr>
            <p:spPr bwMode="auto">
              <a:xfrm>
                <a:off x="3022" y="3029"/>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41" name="Line 769"/>
              <p:cNvSpPr>
                <a:spLocks noChangeShapeType="1"/>
              </p:cNvSpPr>
              <p:nvPr/>
            </p:nvSpPr>
            <p:spPr bwMode="auto">
              <a:xfrm>
                <a:off x="3022" y="302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42" name="Rectangle 770"/>
              <p:cNvSpPr>
                <a:spLocks noChangeArrowheads="1"/>
              </p:cNvSpPr>
              <p:nvPr/>
            </p:nvSpPr>
            <p:spPr bwMode="auto">
              <a:xfrm>
                <a:off x="3561" y="3029"/>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43" name="Line 771"/>
              <p:cNvSpPr>
                <a:spLocks noChangeShapeType="1"/>
              </p:cNvSpPr>
              <p:nvPr/>
            </p:nvSpPr>
            <p:spPr bwMode="auto">
              <a:xfrm>
                <a:off x="3561" y="302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44" name="Rectangle 772"/>
              <p:cNvSpPr>
                <a:spLocks noChangeArrowheads="1"/>
              </p:cNvSpPr>
              <p:nvPr/>
            </p:nvSpPr>
            <p:spPr bwMode="auto">
              <a:xfrm>
                <a:off x="4505" y="3029"/>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45" name="Line 773"/>
              <p:cNvSpPr>
                <a:spLocks noChangeShapeType="1"/>
              </p:cNvSpPr>
              <p:nvPr/>
            </p:nvSpPr>
            <p:spPr bwMode="auto">
              <a:xfrm>
                <a:off x="4505" y="302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46" name="Rectangle 774"/>
              <p:cNvSpPr>
                <a:spLocks noChangeArrowheads="1"/>
              </p:cNvSpPr>
              <p:nvPr/>
            </p:nvSpPr>
            <p:spPr bwMode="auto">
              <a:xfrm>
                <a:off x="593" y="3167"/>
                <a:ext cx="208"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12.</a:t>
                </a:r>
                <a:endParaRPr lang="ru-RU" sz="2400">
                  <a:latin typeface="Times New Roman" panose="02020603050405020304" pitchFamily="18" charset="0"/>
                </a:endParaRPr>
              </a:p>
            </p:txBody>
          </p:sp>
          <p:sp>
            <p:nvSpPr>
              <p:cNvPr id="43347" name="Rectangle 775"/>
              <p:cNvSpPr>
                <a:spLocks noChangeArrowheads="1"/>
              </p:cNvSpPr>
              <p:nvPr/>
            </p:nvSpPr>
            <p:spPr bwMode="auto">
              <a:xfrm>
                <a:off x="740" y="3167"/>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 </a:t>
                </a:r>
                <a:endParaRPr lang="ru-RU" sz="2400">
                  <a:latin typeface="Times New Roman" panose="02020603050405020304" pitchFamily="18" charset="0"/>
                </a:endParaRPr>
              </a:p>
            </p:txBody>
          </p:sp>
          <p:sp>
            <p:nvSpPr>
              <p:cNvPr id="43348" name="Rectangle 776"/>
              <p:cNvSpPr>
                <a:spLocks noChangeArrowheads="1"/>
              </p:cNvSpPr>
              <p:nvPr/>
            </p:nvSpPr>
            <p:spPr bwMode="auto">
              <a:xfrm>
                <a:off x="554" y="3161"/>
                <a:ext cx="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49" name="Line 777"/>
              <p:cNvSpPr>
                <a:spLocks noChangeShapeType="1"/>
              </p:cNvSpPr>
              <p:nvPr/>
            </p:nvSpPr>
            <p:spPr bwMode="auto">
              <a:xfrm>
                <a:off x="554" y="316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50" name="Line 778"/>
              <p:cNvSpPr>
                <a:spLocks noChangeShapeType="1"/>
              </p:cNvSpPr>
              <p:nvPr/>
            </p:nvSpPr>
            <p:spPr bwMode="auto">
              <a:xfrm>
                <a:off x="554" y="3161"/>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51" name="Rectangle 779"/>
              <p:cNvSpPr>
                <a:spLocks noChangeArrowheads="1"/>
              </p:cNvSpPr>
              <p:nvPr/>
            </p:nvSpPr>
            <p:spPr bwMode="auto">
              <a:xfrm>
                <a:off x="559" y="3161"/>
                <a:ext cx="24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52" name="Line 780"/>
              <p:cNvSpPr>
                <a:spLocks noChangeShapeType="1"/>
              </p:cNvSpPr>
              <p:nvPr/>
            </p:nvSpPr>
            <p:spPr bwMode="auto">
              <a:xfrm>
                <a:off x="559" y="3161"/>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53" name="Rectangle 781"/>
              <p:cNvSpPr>
                <a:spLocks noChangeArrowheads="1"/>
              </p:cNvSpPr>
              <p:nvPr/>
            </p:nvSpPr>
            <p:spPr bwMode="auto">
              <a:xfrm>
                <a:off x="799" y="3161"/>
                <a:ext cx="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54" name="Line 782"/>
              <p:cNvSpPr>
                <a:spLocks noChangeShapeType="1"/>
              </p:cNvSpPr>
              <p:nvPr/>
            </p:nvSpPr>
            <p:spPr bwMode="auto">
              <a:xfrm>
                <a:off x="799" y="316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55" name="Line 783"/>
              <p:cNvSpPr>
                <a:spLocks noChangeShapeType="1"/>
              </p:cNvSpPr>
              <p:nvPr/>
            </p:nvSpPr>
            <p:spPr bwMode="auto">
              <a:xfrm>
                <a:off x="799" y="3161"/>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56" name="Rectangle 784"/>
              <p:cNvSpPr>
                <a:spLocks noChangeArrowheads="1"/>
              </p:cNvSpPr>
              <p:nvPr/>
            </p:nvSpPr>
            <p:spPr bwMode="auto">
              <a:xfrm>
                <a:off x="804" y="3161"/>
                <a:ext cx="526"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57" name="Line 785"/>
              <p:cNvSpPr>
                <a:spLocks noChangeShapeType="1"/>
              </p:cNvSpPr>
              <p:nvPr/>
            </p:nvSpPr>
            <p:spPr bwMode="auto">
              <a:xfrm>
                <a:off x="804" y="3161"/>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58" name="Rectangle 786"/>
              <p:cNvSpPr>
                <a:spLocks noChangeArrowheads="1"/>
              </p:cNvSpPr>
              <p:nvPr/>
            </p:nvSpPr>
            <p:spPr bwMode="auto">
              <a:xfrm>
                <a:off x="1330" y="3161"/>
                <a:ext cx="6"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59" name="Line 787"/>
              <p:cNvSpPr>
                <a:spLocks noChangeShapeType="1"/>
              </p:cNvSpPr>
              <p:nvPr/>
            </p:nvSpPr>
            <p:spPr bwMode="auto">
              <a:xfrm>
                <a:off x="1330" y="3161"/>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60" name="Line 788"/>
              <p:cNvSpPr>
                <a:spLocks noChangeShapeType="1"/>
              </p:cNvSpPr>
              <p:nvPr/>
            </p:nvSpPr>
            <p:spPr bwMode="auto">
              <a:xfrm>
                <a:off x="1330" y="3161"/>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61" name="Rectangle 789"/>
              <p:cNvSpPr>
                <a:spLocks noChangeArrowheads="1"/>
              </p:cNvSpPr>
              <p:nvPr/>
            </p:nvSpPr>
            <p:spPr bwMode="auto">
              <a:xfrm>
                <a:off x="1336" y="3161"/>
                <a:ext cx="607"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62" name="Line 790"/>
              <p:cNvSpPr>
                <a:spLocks noChangeShapeType="1"/>
              </p:cNvSpPr>
              <p:nvPr/>
            </p:nvSpPr>
            <p:spPr bwMode="auto">
              <a:xfrm>
                <a:off x="1336" y="3161"/>
                <a:ext cx="60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63" name="Rectangle 791"/>
              <p:cNvSpPr>
                <a:spLocks noChangeArrowheads="1"/>
              </p:cNvSpPr>
              <p:nvPr/>
            </p:nvSpPr>
            <p:spPr bwMode="auto">
              <a:xfrm>
                <a:off x="1943" y="3161"/>
                <a:ext cx="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64" name="Line 792"/>
              <p:cNvSpPr>
                <a:spLocks noChangeShapeType="1"/>
              </p:cNvSpPr>
              <p:nvPr/>
            </p:nvSpPr>
            <p:spPr bwMode="auto">
              <a:xfrm>
                <a:off x="1943" y="316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65" name="Line 793"/>
              <p:cNvSpPr>
                <a:spLocks noChangeShapeType="1"/>
              </p:cNvSpPr>
              <p:nvPr/>
            </p:nvSpPr>
            <p:spPr bwMode="auto">
              <a:xfrm>
                <a:off x="1943" y="3161"/>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66" name="Rectangle 794"/>
              <p:cNvSpPr>
                <a:spLocks noChangeArrowheads="1"/>
              </p:cNvSpPr>
              <p:nvPr/>
            </p:nvSpPr>
            <p:spPr bwMode="auto">
              <a:xfrm>
                <a:off x="1948" y="3161"/>
                <a:ext cx="534"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67" name="Line 795"/>
              <p:cNvSpPr>
                <a:spLocks noChangeShapeType="1"/>
              </p:cNvSpPr>
              <p:nvPr/>
            </p:nvSpPr>
            <p:spPr bwMode="auto">
              <a:xfrm>
                <a:off x="1948" y="3161"/>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68" name="Rectangle 796"/>
              <p:cNvSpPr>
                <a:spLocks noChangeArrowheads="1"/>
              </p:cNvSpPr>
              <p:nvPr/>
            </p:nvSpPr>
            <p:spPr bwMode="auto">
              <a:xfrm>
                <a:off x="2482" y="3161"/>
                <a:ext cx="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69" name="Line 797"/>
              <p:cNvSpPr>
                <a:spLocks noChangeShapeType="1"/>
              </p:cNvSpPr>
              <p:nvPr/>
            </p:nvSpPr>
            <p:spPr bwMode="auto">
              <a:xfrm>
                <a:off x="2482" y="316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70" name="Line 798"/>
              <p:cNvSpPr>
                <a:spLocks noChangeShapeType="1"/>
              </p:cNvSpPr>
              <p:nvPr/>
            </p:nvSpPr>
            <p:spPr bwMode="auto">
              <a:xfrm>
                <a:off x="2482" y="3161"/>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71" name="Rectangle 799"/>
              <p:cNvSpPr>
                <a:spLocks noChangeArrowheads="1"/>
              </p:cNvSpPr>
              <p:nvPr/>
            </p:nvSpPr>
            <p:spPr bwMode="auto">
              <a:xfrm>
                <a:off x="2487" y="3161"/>
                <a:ext cx="53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72" name="Line 800"/>
              <p:cNvSpPr>
                <a:spLocks noChangeShapeType="1"/>
              </p:cNvSpPr>
              <p:nvPr/>
            </p:nvSpPr>
            <p:spPr bwMode="auto">
              <a:xfrm>
                <a:off x="2487" y="3161"/>
                <a:ext cx="5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73" name="Rectangle 801"/>
              <p:cNvSpPr>
                <a:spLocks noChangeArrowheads="1"/>
              </p:cNvSpPr>
              <p:nvPr/>
            </p:nvSpPr>
            <p:spPr bwMode="auto">
              <a:xfrm>
                <a:off x="3022" y="3161"/>
                <a:ext cx="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74" name="Line 802"/>
              <p:cNvSpPr>
                <a:spLocks noChangeShapeType="1"/>
              </p:cNvSpPr>
              <p:nvPr/>
            </p:nvSpPr>
            <p:spPr bwMode="auto">
              <a:xfrm>
                <a:off x="3022" y="316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75" name="Line 803"/>
              <p:cNvSpPr>
                <a:spLocks noChangeShapeType="1"/>
              </p:cNvSpPr>
              <p:nvPr/>
            </p:nvSpPr>
            <p:spPr bwMode="auto">
              <a:xfrm>
                <a:off x="3022" y="3161"/>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76" name="Rectangle 804"/>
              <p:cNvSpPr>
                <a:spLocks noChangeArrowheads="1"/>
              </p:cNvSpPr>
              <p:nvPr/>
            </p:nvSpPr>
            <p:spPr bwMode="auto">
              <a:xfrm>
                <a:off x="3027" y="3161"/>
                <a:ext cx="534"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77" name="Line 805"/>
              <p:cNvSpPr>
                <a:spLocks noChangeShapeType="1"/>
              </p:cNvSpPr>
              <p:nvPr/>
            </p:nvSpPr>
            <p:spPr bwMode="auto">
              <a:xfrm>
                <a:off x="3027" y="3161"/>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78" name="Rectangle 806"/>
              <p:cNvSpPr>
                <a:spLocks noChangeArrowheads="1"/>
              </p:cNvSpPr>
              <p:nvPr/>
            </p:nvSpPr>
            <p:spPr bwMode="auto">
              <a:xfrm>
                <a:off x="3561" y="3161"/>
                <a:ext cx="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79" name="Line 807"/>
              <p:cNvSpPr>
                <a:spLocks noChangeShapeType="1"/>
              </p:cNvSpPr>
              <p:nvPr/>
            </p:nvSpPr>
            <p:spPr bwMode="auto">
              <a:xfrm>
                <a:off x="3561" y="316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80" name="Line 808"/>
              <p:cNvSpPr>
                <a:spLocks noChangeShapeType="1"/>
              </p:cNvSpPr>
              <p:nvPr/>
            </p:nvSpPr>
            <p:spPr bwMode="auto">
              <a:xfrm>
                <a:off x="3561" y="3161"/>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81" name="Rectangle 809"/>
              <p:cNvSpPr>
                <a:spLocks noChangeArrowheads="1"/>
              </p:cNvSpPr>
              <p:nvPr/>
            </p:nvSpPr>
            <p:spPr bwMode="auto">
              <a:xfrm>
                <a:off x="3566" y="3161"/>
                <a:ext cx="939"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82" name="Line 810"/>
              <p:cNvSpPr>
                <a:spLocks noChangeShapeType="1"/>
              </p:cNvSpPr>
              <p:nvPr/>
            </p:nvSpPr>
            <p:spPr bwMode="auto">
              <a:xfrm>
                <a:off x="3566" y="3161"/>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83" name="Rectangle 811"/>
              <p:cNvSpPr>
                <a:spLocks noChangeArrowheads="1"/>
              </p:cNvSpPr>
              <p:nvPr/>
            </p:nvSpPr>
            <p:spPr bwMode="auto">
              <a:xfrm>
                <a:off x="4505" y="3161"/>
                <a:ext cx="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84" name="Line 812"/>
              <p:cNvSpPr>
                <a:spLocks noChangeShapeType="1"/>
              </p:cNvSpPr>
              <p:nvPr/>
            </p:nvSpPr>
            <p:spPr bwMode="auto">
              <a:xfrm>
                <a:off x="4505" y="316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85" name="Line 813"/>
              <p:cNvSpPr>
                <a:spLocks noChangeShapeType="1"/>
              </p:cNvSpPr>
              <p:nvPr/>
            </p:nvSpPr>
            <p:spPr bwMode="auto">
              <a:xfrm>
                <a:off x="4505" y="3161"/>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86" name="Rectangle 814"/>
              <p:cNvSpPr>
                <a:spLocks noChangeArrowheads="1"/>
              </p:cNvSpPr>
              <p:nvPr/>
            </p:nvSpPr>
            <p:spPr bwMode="auto">
              <a:xfrm>
                <a:off x="554" y="3167"/>
                <a:ext cx="5" cy="13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87" name="Line 815"/>
              <p:cNvSpPr>
                <a:spLocks noChangeShapeType="1"/>
              </p:cNvSpPr>
              <p:nvPr/>
            </p:nvSpPr>
            <p:spPr bwMode="auto">
              <a:xfrm>
                <a:off x="554" y="3167"/>
                <a:ext cx="1" cy="13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88" name="Rectangle 816"/>
              <p:cNvSpPr>
                <a:spLocks noChangeArrowheads="1"/>
              </p:cNvSpPr>
              <p:nvPr/>
            </p:nvSpPr>
            <p:spPr bwMode="auto">
              <a:xfrm>
                <a:off x="799" y="3167"/>
                <a:ext cx="5" cy="13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89" name="Line 817"/>
              <p:cNvSpPr>
                <a:spLocks noChangeShapeType="1"/>
              </p:cNvSpPr>
              <p:nvPr/>
            </p:nvSpPr>
            <p:spPr bwMode="auto">
              <a:xfrm>
                <a:off x="799" y="3167"/>
                <a:ext cx="1" cy="13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90" name="Rectangle 818"/>
              <p:cNvSpPr>
                <a:spLocks noChangeArrowheads="1"/>
              </p:cNvSpPr>
              <p:nvPr/>
            </p:nvSpPr>
            <p:spPr bwMode="auto">
              <a:xfrm>
                <a:off x="1330" y="3167"/>
                <a:ext cx="6" cy="13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91" name="Line 819"/>
              <p:cNvSpPr>
                <a:spLocks noChangeShapeType="1"/>
              </p:cNvSpPr>
              <p:nvPr/>
            </p:nvSpPr>
            <p:spPr bwMode="auto">
              <a:xfrm>
                <a:off x="1330" y="3167"/>
                <a:ext cx="1" cy="13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92" name="Rectangle 820"/>
              <p:cNvSpPr>
                <a:spLocks noChangeArrowheads="1"/>
              </p:cNvSpPr>
              <p:nvPr/>
            </p:nvSpPr>
            <p:spPr bwMode="auto">
              <a:xfrm>
                <a:off x="1943" y="3167"/>
                <a:ext cx="5" cy="13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93" name="Line 821"/>
              <p:cNvSpPr>
                <a:spLocks noChangeShapeType="1"/>
              </p:cNvSpPr>
              <p:nvPr/>
            </p:nvSpPr>
            <p:spPr bwMode="auto">
              <a:xfrm>
                <a:off x="1943" y="3167"/>
                <a:ext cx="1" cy="13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94" name="Rectangle 822"/>
              <p:cNvSpPr>
                <a:spLocks noChangeArrowheads="1"/>
              </p:cNvSpPr>
              <p:nvPr/>
            </p:nvSpPr>
            <p:spPr bwMode="auto">
              <a:xfrm>
                <a:off x="2482" y="3167"/>
                <a:ext cx="5" cy="13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95" name="Line 823"/>
              <p:cNvSpPr>
                <a:spLocks noChangeShapeType="1"/>
              </p:cNvSpPr>
              <p:nvPr/>
            </p:nvSpPr>
            <p:spPr bwMode="auto">
              <a:xfrm>
                <a:off x="2482" y="3167"/>
                <a:ext cx="1" cy="13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96" name="Rectangle 824"/>
              <p:cNvSpPr>
                <a:spLocks noChangeArrowheads="1"/>
              </p:cNvSpPr>
              <p:nvPr/>
            </p:nvSpPr>
            <p:spPr bwMode="auto">
              <a:xfrm>
                <a:off x="3022" y="3167"/>
                <a:ext cx="5" cy="13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97" name="Line 825"/>
              <p:cNvSpPr>
                <a:spLocks noChangeShapeType="1"/>
              </p:cNvSpPr>
              <p:nvPr/>
            </p:nvSpPr>
            <p:spPr bwMode="auto">
              <a:xfrm>
                <a:off x="3022" y="3167"/>
                <a:ext cx="1" cy="13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398" name="Rectangle 826"/>
              <p:cNvSpPr>
                <a:spLocks noChangeArrowheads="1"/>
              </p:cNvSpPr>
              <p:nvPr/>
            </p:nvSpPr>
            <p:spPr bwMode="auto">
              <a:xfrm>
                <a:off x="3561" y="3167"/>
                <a:ext cx="5" cy="13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399" name="Line 827"/>
              <p:cNvSpPr>
                <a:spLocks noChangeShapeType="1"/>
              </p:cNvSpPr>
              <p:nvPr/>
            </p:nvSpPr>
            <p:spPr bwMode="auto">
              <a:xfrm>
                <a:off x="3561" y="3167"/>
                <a:ext cx="1" cy="13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00" name="Rectangle 828"/>
              <p:cNvSpPr>
                <a:spLocks noChangeArrowheads="1"/>
              </p:cNvSpPr>
              <p:nvPr/>
            </p:nvSpPr>
            <p:spPr bwMode="auto">
              <a:xfrm>
                <a:off x="4505" y="3167"/>
                <a:ext cx="5" cy="13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01" name="Line 829"/>
              <p:cNvSpPr>
                <a:spLocks noChangeShapeType="1"/>
              </p:cNvSpPr>
              <p:nvPr/>
            </p:nvSpPr>
            <p:spPr bwMode="auto">
              <a:xfrm>
                <a:off x="4505" y="3167"/>
                <a:ext cx="1" cy="13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02" name="Rectangle 830"/>
              <p:cNvSpPr>
                <a:spLocks noChangeArrowheads="1"/>
              </p:cNvSpPr>
              <p:nvPr/>
            </p:nvSpPr>
            <p:spPr bwMode="auto">
              <a:xfrm>
                <a:off x="593" y="3304"/>
                <a:ext cx="208"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13.</a:t>
                </a:r>
                <a:endParaRPr lang="ru-RU" sz="2400">
                  <a:latin typeface="Times New Roman" panose="02020603050405020304" pitchFamily="18" charset="0"/>
                </a:endParaRPr>
              </a:p>
            </p:txBody>
          </p:sp>
          <p:sp>
            <p:nvSpPr>
              <p:cNvPr id="43403" name="Rectangle 831"/>
              <p:cNvSpPr>
                <a:spLocks noChangeArrowheads="1"/>
              </p:cNvSpPr>
              <p:nvPr/>
            </p:nvSpPr>
            <p:spPr bwMode="auto">
              <a:xfrm>
                <a:off x="740" y="3304"/>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 </a:t>
                </a:r>
                <a:endParaRPr lang="ru-RU" sz="2400">
                  <a:latin typeface="Times New Roman" panose="02020603050405020304" pitchFamily="18" charset="0"/>
                </a:endParaRPr>
              </a:p>
            </p:txBody>
          </p:sp>
          <p:sp>
            <p:nvSpPr>
              <p:cNvPr id="43404" name="Rectangle 832"/>
              <p:cNvSpPr>
                <a:spLocks noChangeArrowheads="1"/>
              </p:cNvSpPr>
              <p:nvPr/>
            </p:nvSpPr>
            <p:spPr bwMode="auto">
              <a:xfrm>
                <a:off x="554" y="3298"/>
                <a:ext cx="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05" name="Line 833"/>
              <p:cNvSpPr>
                <a:spLocks noChangeShapeType="1"/>
              </p:cNvSpPr>
              <p:nvPr/>
            </p:nvSpPr>
            <p:spPr bwMode="auto">
              <a:xfrm>
                <a:off x="554" y="329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06" name="Line 834"/>
              <p:cNvSpPr>
                <a:spLocks noChangeShapeType="1"/>
              </p:cNvSpPr>
              <p:nvPr/>
            </p:nvSpPr>
            <p:spPr bwMode="auto">
              <a:xfrm>
                <a:off x="554" y="3298"/>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07" name="Rectangle 835"/>
              <p:cNvSpPr>
                <a:spLocks noChangeArrowheads="1"/>
              </p:cNvSpPr>
              <p:nvPr/>
            </p:nvSpPr>
            <p:spPr bwMode="auto">
              <a:xfrm>
                <a:off x="559" y="3298"/>
                <a:ext cx="24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08" name="Line 836"/>
              <p:cNvSpPr>
                <a:spLocks noChangeShapeType="1"/>
              </p:cNvSpPr>
              <p:nvPr/>
            </p:nvSpPr>
            <p:spPr bwMode="auto">
              <a:xfrm>
                <a:off x="559" y="3298"/>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09" name="Rectangle 837"/>
              <p:cNvSpPr>
                <a:spLocks noChangeArrowheads="1"/>
              </p:cNvSpPr>
              <p:nvPr/>
            </p:nvSpPr>
            <p:spPr bwMode="auto">
              <a:xfrm>
                <a:off x="799" y="3298"/>
                <a:ext cx="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10" name="Line 838"/>
              <p:cNvSpPr>
                <a:spLocks noChangeShapeType="1"/>
              </p:cNvSpPr>
              <p:nvPr/>
            </p:nvSpPr>
            <p:spPr bwMode="auto">
              <a:xfrm>
                <a:off x="799" y="329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11" name="Line 839"/>
              <p:cNvSpPr>
                <a:spLocks noChangeShapeType="1"/>
              </p:cNvSpPr>
              <p:nvPr/>
            </p:nvSpPr>
            <p:spPr bwMode="auto">
              <a:xfrm>
                <a:off x="799" y="3298"/>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12" name="Rectangle 840"/>
              <p:cNvSpPr>
                <a:spLocks noChangeArrowheads="1"/>
              </p:cNvSpPr>
              <p:nvPr/>
            </p:nvSpPr>
            <p:spPr bwMode="auto">
              <a:xfrm>
                <a:off x="804" y="3298"/>
                <a:ext cx="526"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13" name="Line 841"/>
              <p:cNvSpPr>
                <a:spLocks noChangeShapeType="1"/>
              </p:cNvSpPr>
              <p:nvPr/>
            </p:nvSpPr>
            <p:spPr bwMode="auto">
              <a:xfrm>
                <a:off x="804" y="3298"/>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14" name="Rectangle 842"/>
              <p:cNvSpPr>
                <a:spLocks noChangeArrowheads="1"/>
              </p:cNvSpPr>
              <p:nvPr/>
            </p:nvSpPr>
            <p:spPr bwMode="auto">
              <a:xfrm>
                <a:off x="1330" y="3298"/>
                <a:ext cx="6"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415" name="Line 843"/>
              <p:cNvSpPr>
                <a:spLocks noChangeShapeType="1"/>
              </p:cNvSpPr>
              <p:nvPr/>
            </p:nvSpPr>
            <p:spPr bwMode="auto">
              <a:xfrm>
                <a:off x="1330" y="3298"/>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16" name="Line 844"/>
              <p:cNvSpPr>
                <a:spLocks noChangeShapeType="1"/>
              </p:cNvSpPr>
              <p:nvPr/>
            </p:nvSpPr>
            <p:spPr bwMode="auto">
              <a:xfrm>
                <a:off x="1330" y="3298"/>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417" name="Rectangle 845"/>
              <p:cNvSpPr>
                <a:spLocks noChangeArrowheads="1"/>
              </p:cNvSpPr>
              <p:nvPr/>
            </p:nvSpPr>
            <p:spPr bwMode="auto">
              <a:xfrm>
                <a:off x="1336" y="3298"/>
                <a:ext cx="607"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grpSp>
        <p:sp>
          <p:nvSpPr>
            <p:cNvPr id="43059" name="Line 846"/>
            <p:cNvSpPr>
              <a:spLocks noChangeShapeType="1"/>
            </p:cNvSpPr>
            <p:nvPr/>
          </p:nvSpPr>
          <p:spPr bwMode="auto">
            <a:xfrm>
              <a:off x="1336" y="3298"/>
              <a:ext cx="60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60" name="Rectangle 847"/>
            <p:cNvSpPr>
              <a:spLocks noChangeArrowheads="1"/>
            </p:cNvSpPr>
            <p:nvPr/>
          </p:nvSpPr>
          <p:spPr bwMode="auto">
            <a:xfrm>
              <a:off x="1943" y="3298"/>
              <a:ext cx="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61" name="Line 848"/>
            <p:cNvSpPr>
              <a:spLocks noChangeShapeType="1"/>
            </p:cNvSpPr>
            <p:nvPr/>
          </p:nvSpPr>
          <p:spPr bwMode="auto">
            <a:xfrm>
              <a:off x="1943" y="329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62" name="Line 849"/>
            <p:cNvSpPr>
              <a:spLocks noChangeShapeType="1"/>
            </p:cNvSpPr>
            <p:nvPr/>
          </p:nvSpPr>
          <p:spPr bwMode="auto">
            <a:xfrm>
              <a:off x="1943" y="3298"/>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63" name="Rectangle 850"/>
            <p:cNvSpPr>
              <a:spLocks noChangeArrowheads="1"/>
            </p:cNvSpPr>
            <p:nvPr/>
          </p:nvSpPr>
          <p:spPr bwMode="auto">
            <a:xfrm>
              <a:off x="1948" y="3298"/>
              <a:ext cx="534"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64" name="Line 851"/>
            <p:cNvSpPr>
              <a:spLocks noChangeShapeType="1"/>
            </p:cNvSpPr>
            <p:nvPr/>
          </p:nvSpPr>
          <p:spPr bwMode="auto">
            <a:xfrm>
              <a:off x="1948" y="3298"/>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65" name="Line 852"/>
            <p:cNvSpPr>
              <a:spLocks noChangeShapeType="1"/>
            </p:cNvSpPr>
            <p:nvPr/>
          </p:nvSpPr>
          <p:spPr bwMode="auto">
            <a:xfrm>
              <a:off x="2482" y="329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66" name="Line 853"/>
            <p:cNvSpPr>
              <a:spLocks noChangeShapeType="1"/>
            </p:cNvSpPr>
            <p:nvPr/>
          </p:nvSpPr>
          <p:spPr bwMode="auto">
            <a:xfrm>
              <a:off x="2482" y="3298"/>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67" name="Rectangle 854"/>
            <p:cNvSpPr>
              <a:spLocks noChangeArrowheads="1"/>
            </p:cNvSpPr>
            <p:nvPr/>
          </p:nvSpPr>
          <p:spPr bwMode="auto">
            <a:xfrm>
              <a:off x="2487" y="3298"/>
              <a:ext cx="53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68" name="Line 855"/>
            <p:cNvSpPr>
              <a:spLocks noChangeShapeType="1"/>
            </p:cNvSpPr>
            <p:nvPr/>
          </p:nvSpPr>
          <p:spPr bwMode="auto">
            <a:xfrm>
              <a:off x="2487" y="3298"/>
              <a:ext cx="5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69" name="Line 856"/>
            <p:cNvSpPr>
              <a:spLocks noChangeShapeType="1"/>
            </p:cNvSpPr>
            <p:nvPr/>
          </p:nvSpPr>
          <p:spPr bwMode="auto">
            <a:xfrm>
              <a:off x="3022" y="329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70" name="Line 857"/>
            <p:cNvSpPr>
              <a:spLocks noChangeShapeType="1"/>
            </p:cNvSpPr>
            <p:nvPr/>
          </p:nvSpPr>
          <p:spPr bwMode="auto">
            <a:xfrm>
              <a:off x="3022" y="3298"/>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71" name="Rectangle 858"/>
            <p:cNvSpPr>
              <a:spLocks noChangeArrowheads="1"/>
            </p:cNvSpPr>
            <p:nvPr/>
          </p:nvSpPr>
          <p:spPr bwMode="auto">
            <a:xfrm>
              <a:off x="3027" y="3298"/>
              <a:ext cx="534"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72" name="Line 859"/>
            <p:cNvSpPr>
              <a:spLocks noChangeShapeType="1"/>
            </p:cNvSpPr>
            <p:nvPr/>
          </p:nvSpPr>
          <p:spPr bwMode="auto">
            <a:xfrm>
              <a:off x="3027" y="3298"/>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73" name="Rectangle 860"/>
            <p:cNvSpPr>
              <a:spLocks noChangeArrowheads="1"/>
            </p:cNvSpPr>
            <p:nvPr/>
          </p:nvSpPr>
          <p:spPr bwMode="auto">
            <a:xfrm>
              <a:off x="3561" y="3298"/>
              <a:ext cx="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74" name="Line 861"/>
            <p:cNvSpPr>
              <a:spLocks noChangeShapeType="1"/>
            </p:cNvSpPr>
            <p:nvPr/>
          </p:nvSpPr>
          <p:spPr bwMode="auto">
            <a:xfrm>
              <a:off x="3561" y="329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75" name="Line 862"/>
            <p:cNvSpPr>
              <a:spLocks noChangeShapeType="1"/>
            </p:cNvSpPr>
            <p:nvPr/>
          </p:nvSpPr>
          <p:spPr bwMode="auto">
            <a:xfrm>
              <a:off x="3561" y="3298"/>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76" name="Rectangle 863"/>
            <p:cNvSpPr>
              <a:spLocks noChangeArrowheads="1"/>
            </p:cNvSpPr>
            <p:nvPr/>
          </p:nvSpPr>
          <p:spPr bwMode="auto">
            <a:xfrm>
              <a:off x="3566" y="3298"/>
              <a:ext cx="939"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77" name="Line 864"/>
            <p:cNvSpPr>
              <a:spLocks noChangeShapeType="1"/>
            </p:cNvSpPr>
            <p:nvPr/>
          </p:nvSpPr>
          <p:spPr bwMode="auto">
            <a:xfrm>
              <a:off x="3566" y="3298"/>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78" name="Rectangle 865"/>
            <p:cNvSpPr>
              <a:spLocks noChangeArrowheads="1"/>
            </p:cNvSpPr>
            <p:nvPr/>
          </p:nvSpPr>
          <p:spPr bwMode="auto">
            <a:xfrm>
              <a:off x="4505" y="3298"/>
              <a:ext cx="5"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79" name="Line 866"/>
            <p:cNvSpPr>
              <a:spLocks noChangeShapeType="1"/>
            </p:cNvSpPr>
            <p:nvPr/>
          </p:nvSpPr>
          <p:spPr bwMode="auto">
            <a:xfrm>
              <a:off x="4505" y="3298"/>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80" name="Line 867"/>
            <p:cNvSpPr>
              <a:spLocks noChangeShapeType="1"/>
            </p:cNvSpPr>
            <p:nvPr/>
          </p:nvSpPr>
          <p:spPr bwMode="auto">
            <a:xfrm>
              <a:off x="4505" y="3298"/>
              <a:ext cx="1" cy="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81" name="Rectangle 868"/>
            <p:cNvSpPr>
              <a:spLocks noChangeArrowheads="1"/>
            </p:cNvSpPr>
            <p:nvPr/>
          </p:nvSpPr>
          <p:spPr bwMode="auto">
            <a:xfrm>
              <a:off x="554" y="3304"/>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82" name="Line 869"/>
            <p:cNvSpPr>
              <a:spLocks noChangeShapeType="1"/>
            </p:cNvSpPr>
            <p:nvPr/>
          </p:nvSpPr>
          <p:spPr bwMode="auto">
            <a:xfrm>
              <a:off x="554" y="330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83" name="Line 870"/>
            <p:cNvSpPr>
              <a:spLocks noChangeShapeType="1"/>
            </p:cNvSpPr>
            <p:nvPr/>
          </p:nvSpPr>
          <p:spPr bwMode="auto">
            <a:xfrm>
              <a:off x="799" y="330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84" name="Line 871"/>
            <p:cNvSpPr>
              <a:spLocks noChangeShapeType="1"/>
            </p:cNvSpPr>
            <p:nvPr/>
          </p:nvSpPr>
          <p:spPr bwMode="auto">
            <a:xfrm>
              <a:off x="1330" y="330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85" name="Rectangle 872"/>
            <p:cNvSpPr>
              <a:spLocks noChangeArrowheads="1"/>
            </p:cNvSpPr>
            <p:nvPr/>
          </p:nvSpPr>
          <p:spPr bwMode="auto">
            <a:xfrm>
              <a:off x="1943" y="3304"/>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86" name="Line 873"/>
            <p:cNvSpPr>
              <a:spLocks noChangeShapeType="1"/>
            </p:cNvSpPr>
            <p:nvPr/>
          </p:nvSpPr>
          <p:spPr bwMode="auto">
            <a:xfrm>
              <a:off x="1943" y="330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87" name="Line 874"/>
            <p:cNvSpPr>
              <a:spLocks noChangeShapeType="1"/>
            </p:cNvSpPr>
            <p:nvPr/>
          </p:nvSpPr>
          <p:spPr bwMode="auto">
            <a:xfrm>
              <a:off x="2482" y="330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88" name="Line 875"/>
            <p:cNvSpPr>
              <a:spLocks noChangeShapeType="1"/>
            </p:cNvSpPr>
            <p:nvPr/>
          </p:nvSpPr>
          <p:spPr bwMode="auto">
            <a:xfrm>
              <a:off x="3022" y="330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89" name="Rectangle 876"/>
            <p:cNvSpPr>
              <a:spLocks noChangeArrowheads="1"/>
            </p:cNvSpPr>
            <p:nvPr/>
          </p:nvSpPr>
          <p:spPr bwMode="auto">
            <a:xfrm>
              <a:off x="3561" y="3304"/>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90" name="Line 877"/>
            <p:cNvSpPr>
              <a:spLocks noChangeShapeType="1"/>
            </p:cNvSpPr>
            <p:nvPr/>
          </p:nvSpPr>
          <p:spPr bwMode="auto">
            <a:xfrm>
              <a:off x="3561" y="330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91" name="Rectangle 878"/>
            <p:cNvSpPr>
              <a:spLocks noChangeArrowheads="1"/>
            </p:cNvSpPr>
            <p:nvPr/>
          </p:nvSpPr>
          <p:spPr bwMode="auto">
            <a:xfrm>
              <a:off x="4505" y="3304"/>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92" name="Line 879"/>
            <p:cNvSpPr>
              <a:spLocks noChangeShapeType="1"/>
            </p:cNvSpPr>
            <p:nvPr/>
          </p:nvSpPr>
          <p:spPr bwMode="auto">
            <a:xfrm>
              <a:off x="4505" y="3304"/>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93" name="Rectangle 880"/>
            <p:cNvSpPr>
              <a:spLocks noChangeArrowheads="1"/>
            </p:cNvSpPr>
            <p:nvPr/>
          </p:nvSpPr>
          <p:spPr bwMode="auto">
            <a:xfrm>
              <a:off x="593" y="3441"/>
              <a:ext cx="208"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14.</a:t>
              </a:r>
              <a:endParaRPr lang="ru-RU" sz="2400">
                <a:latin typeface="Times New Roman" panose="02020603050405020304" pitchFamily="18" charset="0"/>
              </a:endParaRPr>
            </a:p>
          </p:txBody>
        </p:sp>
        <p:sp>
          <p:nvSpPr>
            <p:cNvPr id="43094" name="Rectangle 881"/>
            <p:cNvSpPr>
              <a:spLocks noChangeArrowheads="1"/>
            </p:cNvSpPr>
            <p:nvPr/>
          </p:nvSpPr>
          <p:spPr bwMode="auto">
            <a:xfrm>
              <a:off x="740" y="3441"/>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 </a:t>
              </a:r>
              <a:endParaRPr lang="ru-RU" sz="2400">
                <a:latin typeface="Times New Roman" panose="02020603050405020304" pitchFamily="18" charset="0"/>
              </a:endParaRPr>
            </a:p>
          </p:txBody>
        </p:sp>
        <p:sp>
          <p:nvSpPr>
            <p:cNvPr id="43095" name="Rectangle 882"/>
            <p:cNvSpPr>
              <a:spLocks noChangeArrowheads="1"/>
            </p:cNvSpPr>
            <p:nvPr/>
          </p:nvSpPr>
          <p:spPr bwMode="auto">
            <a:xfrm>
              <a:off x="554" y="3437"/>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96" name="Line 883"/>
            <p:cNvSpPr>
              <a:spLocks noChangeShapeType="1"/>
            </p:cNvSpPr>
            <p:nvPr/>
          </p:nvSpPr>
          <p:spPr bwMode="auto">
            <a:xfrm>
              <a:off x="554" y="343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97" name="Line 884"/>
            <p:cNvSpPr>
              <a:spLocks noChangeShapeType="1"/>
            </p:cNvSpPr>
            <p:nvPr/>
          </p:nvSpPr>
          <p:spPr bwMode="auto">
            <a:xfrm>
              <a:off x="554" y="343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98" name="Rectangle 885"/>
            <p:cNvSpPr>
              <a:spLocks noChangeArrowheads="1"/>
            </p:cNvSpPr>
            <p:nvPr/>
          </p:nvSpPr>
          <p:spPr bwMode="auto">
            <a:xfrm>
              <a:off x="559" y="3437"/>
              <a:ext cx="24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99" name="Line 886"/>
            <p:cNvSpPr>
              <a:spLocks noChangeShapeType="1"/>
            </p:cNvSpPr>
            <p:nvPr/>
          </p:nvSpPr>
          <p:spPr bwMode="auto">
            <a:xfrm>
              <a:off x="559" y="3437"/>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00" name="Line 887"/>
            <p:cNvSpPr>
              <a:spLocks noChangeShapeType="1"/>
            </p:cNvSpPr>
            <p:nvPr/>
          </p:nvSpPr>
          <p:spPr bwMode="auto">
            <a:xfrm>
              <a:off x="799" y="343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01" name="Line 888"/>
            <p:cNvSpPr>
              <a:spLocks noChangeShapeType="1"/>
            </p:cNvSpPr>
            <p:nvPr/>
          </p:nvSpPr>
          <p:spPr bwMode="auto">
            <a:xfrm>
              <a:off x="799" y="343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02" name="Rectangle 889"/>
            <p:cNvSpPr>
              <a:spLocks noChangeArrowheads="1"/>
            </p:cNvSpPr>
            <p:nvPr/>
          </p:nvSpPr>
          <p:spPr bwMode="auto">
            <a:xfrm>
              <a:off x="804" y="3437"/>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03" name="Line 890"/>
            <p:cNvSpPr>
              <a:spLocks noChangeShapeType="1"/>
            </p:cNvSpPr>
            <p:nvPr/>
          </p:nvSpPr>
          <p:spPr bwMode="auto">
            <a:xfrm>
              <a:off x="804" y="3437"/>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04" name="Line 891"/>
            <p:cNvSpPr>
              <a:spLocks noChangeShapeType="1"/>
            </p:cNvSpPr>
            <p:nvPr/>
          </p:nvSpPr>
          <p:spPr bwMode="auto">
            <a:xfrm>
              <a:off x="1330" y="3437"/>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05" name="Line 892"/>
            <p:cNvSpPr>
              <a:spLocks noChangeShapeType="1"/>
            </p:cNvSpPr>
            <p:nvPr/>
          </p:nvSpPr>
          <p:spPr bwMode="auto">
            <a:xfrm>
              <a:off x="1330" y="343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06" name="Rectangle 893"/>
            <p:cNvSpPr>
              <a:spLocks noChangeArrowheads="1"/>
            </p:cNvSpPr>
            <p:nvPr/>
          </p:nvSpPr>
          <p:spPr bwMode="auto">
            <a:xfrm>
              <a:off x="1336" y="3437"/>
              <a:ext cx="607"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07" name="Line 894"/>
            <p:cNvSpPr>
              <a:spLocks noChangeShapeType="1"/>
            </p:cNvSpPr>
            <p:nvPr/>
          </p:nvSpPr>
          <p:spPr bwMode="auto">
            <a:xfrm>
              <a:off x="1336" y="3437"/>
              <a:ext cx="60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08" name="Rectangle 895"/>
            <p:cNvSpPr>
              <a:spLocks noChangeArrowheads="1"/>
            </p:cNvSpPr>
            <p:nvPr/>
          </p:nvSpPr>
          <p:spPr bwMode="auto">
            <a:xfrm>
              <a:off x="1943" y="3437"/>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09" name="Line 896"/>
            <p:cNvSpPr>
              <a:spLocks noChangeShapeType="1"/>
            </p:cNvSpPr>
            <p:nvPr/>
          </p:nvSpPr>
          <p:spPr bwMode="auto">
            <a:xfrm>
              <a:off x="1943" y="343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10" name="Line 897"/>
            <p:cNvSpPr>
              <a:spLocks noChangeShapeType="1"/>
            </p:cNvSpPr>
            <p:nvPr/>
          </p:nvSpPr>
          <p:spPr bwMode="auto">
            <a:xfrm>
              <a:off x="1943" y="343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11" name="Rectangle 898"/>
            <p:cNvSpPr>
              <a:spLocks noChangeArrowheads="1"/>
            </p:cNvSpPr>
            <p:nvPr/>
          </p:nvSpPr>
          <p:spPr bwMode="auto">
            <a:xfrm>
              <a:off x="1948" y="3437"/>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12" name="Line 899"/>
            <p:cNvSpPr>
              <a:spLocks noChangeShapeType="1"/>
            </p:cNvSpPr>
            <p:nvPr/>
          </p:nvSpPr>
          <p:spPr bwMode="auto">
            <a:xfrm>
              <a:off x="1948" y="3437"/>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13" name="Line 900"/>
            <p:cNvSpPr>
              <a:spLocks noChangeShapeType="1"/>
            </p:cNvSpPr>
            <p:nvPr/>
          </p:nvSpPr>
          <p:spPr bwMode="auto">
            <a:xfrm>
              <a:off x="2482" y="343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14" name="Line 901"/>
            <p:cNvSpPr>
              <a:spLocks noChangeShapeType="1"/>
            </p:cNvSpPr>
            <p:nvPr/>
          </p:nvSpPr>
          <p:spPr bwMode="auto">
            <a:xfrm>
              <a:off x="2482" y="343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15" name="Rectangle 902"/>
            <p:cNvSpPr>
              <a:spLocks noChangeArrowheads="1"/>
            </p:cNvSpPr>
            <p:nvPr/>
          </p:nvSpPr>
          <p:spPr bwMode="auto">
            <a:xfrm>
              <a:off x="2487" y="3437"/>
              <a:ext cx="53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16" name="Line 903"/>
            <p:cNvSpPr>
              <a:spLocks noChangeShapeType="1"/>
            </p:cNvSpPr>
            <p:nvPr/>
          </p:nvSpPr>
          <p:spPr bwMode="auto">
            <a:xfrm>
              <a:off x="2487" y="3437"/>
              <a:ext cx="5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17" name="Line 904"/>
            <p:cNvSpPr>
              <a:spLocks noChangeShapeType="1"/>
            </p:cNvSpPr>
            <p:nvPr/>
          </p:nvSpPr>
          <p:spPr bwMode="auto">
            <a:xfrm>
              <a:off x="3022" y="343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18" name="Line 905"/>
            <p:cNvSpPr>
              <a:spLocks noChangeShapeType="1"/>
            </p:cNvSpPr>
            <p:nvPr/>
          </p:nvSpPr>
          <p:spPr bwMode="auto">
            <a:xfrm>
              <a:off x="3022" y="343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19" name="Rectangle 906"/>
            <p:cNvSpPr>
              <a:spLocks noChangeArrowheads="1"/>
            </p:cNvSpPr>
            <p:nvPr/>
          </p:nvSpPr>
          <p:spPr bwMode="auto">
            <a:xfrm>
              <a:off x="3027" y="3437"/>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20" name="Line 907"/>
            <p:cNvSpPr>
              <a:spLocks noChangeShapeType="1"/>
            </p:cNvSpPr>
            <p:nvPr/>
          </p:nvSpPr>
          <p:spPr bwMode="auto">
            <a:xfrm>
              <a:off x="3027" y="3437"/>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21" name="Rectangle 908"/>
            <p:cNvSpPr>
              <a:spLocks noChangeArrowheads="1"/>
            </p:cNvSpPr>
            <p:nvPr/>
          </p:nvSpPr>
          <p:spPr bwMode="auto">
            <a:xfrm>
              <a:off x="3561" y="3437"/>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22" name="Line 909"/>
            <p:cNvSpPr>
              <a:spLocks noChangeShapeType="1"/>
            </p:cNvSpPr>
            <p:nvPr/>
          </p:nvSpPr>
          <p:spPr bwMode="auto">
            <a:xfrm>
              <a:off x="3561" y="343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23" name="Line 910"/>
            <p:cNvSpPr>
              <a:spLocks noChangeShapeType="1"/>
            </p:cNvSpPr>
            <p:nvPr/>
          </p:nvSpPr>
          <p:spPr bwMode="auto">
            <a:xfrm>
              <a:off x="3561" y="343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24" name="Rectangle 911"/>
            <p:cNvSpPr>
              <a:spLocks noChangeArrowheads="1"/>
            </p:cNvSpPr>
            <p:nvPr/>
          </p:nvSpPr>
          <p:spPr bwMode="auto">
            <a:xfrm>
              <a:off x="3566" y="3437"/>
              <a:ext cx="939"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25" name="Line 912"/>
            <p:cNvSpPr>
              <a:spLocks noChangeShapeType="1"/>
            </p:cNvSpPr>
            <p:nvPr/>
          </p:nvSpPr>
          <p:spPr bwMode="auto">
            <a:xfrm>
              <a:off x="3566" y="3437"/>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26" name="Rectangle 913"/>
            <p:cNvSpPr>
              <a:spLocks noChangeArrowheads="1"/>
            </p:cNvSpPr>
            <p:nvPr/>
          </p:nvSpPr>
          <p:spPr bwMode="auto">
            <a:xfrm>
              <a:off x="4505" y="3437"/>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27" name="Line 914"/>
            <p:cNvSpPr>
              <a:spLocks noChangeShapeType="1"/>
            </p:cNvSpPr>
            <p:nvPr/>
          </p:nvSpPr>
          <p:spPr bwMode="auto">
            <a:xfrm>
              <a:off x="4505" y="3437"/>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28" name="Line 915"/>
            <p:cNvSpPr>
              <a:spLocks noChangeShapeType="1"/>
            </p:cNvSpPr>
            <p:nvPr/>
          </p:nvSpPr>
          <p:spPr bwMode="auto">
            <a:xfrm>
              <a:off x="4505" y="3437"/>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29" name="Rectangle 916"/>
            <p:cNvSpPr>
              <a:spLocks noChangeArrowheads="1"/>
            </p:cNvSpPr>
            <p:nvPr/>
          </p:nvSpPr>
          <p:spPr bwMode="auto">
            <a:xfrm>
              <a:off x="554" y="3442"/>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30" name="Line 917"/>
            <p:cNvSpPr>
              <a:spLocks noChangeShapeType="1"/>
            </p:cNvSpPr>
            <p:nvPr/>
          </p:nvSpPr>
          <p:spPr bwMode="auto">
            <a:xfrm>
              <a:off x="554" y="344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31" name="Line 918"/>
            <p:cNvSpPr>
              <a:spLocks noChangeShapeType="1"/>
            </p:cNvSpPr>
            <p:nvPr/>
          </p:nvSpPr>
          <p:spPr bwMode="auto">
            <a:xfrm>
              <a:off x="799" y="344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32" name="Line 919"/>
            <p:cNvSpPr>
              <a:spLocks noChangeShapeType="1"/>
            </p:cNvSpPr>
            <p:nvPr/>
          </p:nvSpPr>
          <p:spPr bwMode="auto">
            <a:xfrm>
              <a:off x="1330" y="344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33" name="Rectangle 920"/>
            <p:cNvSpPr>
              <a:spLocks noChangeArrowheads="1"/>
            </p:cNvSpPr>
            <p:nvPr/>
          </p:nvSpPr>
          <p:spPr bwMode="auto">
            <a:xfrm>
              <a:off x="1943" y="3442"/>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34" name="Line 921"/>
            <p:cNvSpPr>
              <a:spLocks noChangeShapeType="1"/>
            </p:cNvSpPr>
            <p:nvPr/>
          </p:nvSpPr>
          <p:spPr bwMode="auto">
            <a:xfrm>
              <a:off x="1943" y="344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35" name="Line 922"/>
            <p:cNvSpPr>
              <a:spLocks noChangeShapeType="1"/>
            </p:cNvSpPr>
            <p:nvPr/>
          </p:nvSpPr>
          <p:spPr bwMode="auto">
            <a:xfrm>
              <a:off x="2482" y="344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36" name="Line 923"/>
            <p:cNvSpPr>
              <a:spLocks noChangeShapeType="1"/>
            </p:cNvSpPr>
            <p:nvPr/>
          </p:nvSpPr>
          <p:spPr bwMode="auto">
            <a:xfrm>
              <a:off x="3022" y="344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37" name="Rectangle 924"/>
            <p:cNvSpPr>
              <a:spLocks noChangeArrowheads="1"/>
            </p:cNvSpPr>
            <p:nvPr/>
          </p:nvSpPr>
          <p:spPr bwMode="auto">
            <a:xfrm>
              <a:off x="3561" y="3442"/>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38" name="Line 925"/>
            <p:cNvSpPr>
              <a:spLocks noChangeShapeType="1"/>
            </p:cNvSpPr>
            <p:nvPr/>
          </p:nvSpPr>
          <p:spPr bwMode="auto">
            <a:xfrm>
              <a:off x="3561" y="344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39" name="Rectangle 926"/>
            <p:cNvSpPr>
              <a:spLocks noChangeArrowheads="1"/>
            </p:cNvSpPr>
            <p:nvPr/>
          </p:nvSpPr>
          <p:spPr bwMode="auto">
            <a:xfrm>
              <a:off x="4505" y="3442"/>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40" name="Line 927"/>
            <p:cNvSpPr>
              <a:spLocks noChangeShapeType="1"/>
            </p:cNvSpPr>
            <p:nvPr/>
          </p:nvSpPr>
          <p:spPr bwMode="auto">
            <a:xfrm>
              <a:off x="4505" y="3442"/>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41" name="Rectangle 928"/>
            <p:cNvSpPr>
              <a:spLocks noChangeArrowheads="1"/>
            </p:cNvSpPr>
            <p:nvPr/>
          </p:nvSpPr>
          <p:spPr bwMode="auto">
            <a:xfrm>
              <a:off x="593" y="3578"/>
              <a:ext cx="208"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15.</a:t>
              </a:r>
              <a:endParaRPr lang="ru-RU" sz="2400">
                <a:latin typeface="Times New Roman" panose="02020603050405020304" pitchFamily="18" charset="0"/>
              </a:endParaRPr>
            </a:p>
          </p:txBody>
        </p:sp>
        <p:sp>
          <p:nvSpPr>
            <p:cNvPr id="43142" name="Rectangle 929"/>
            <p:cNvSpPr>
              <a:spLocks noChangeArrowheads="1"/>
            </p:cNvSpPr>
            <p:nvPr/>
          </p:nvSpPr>
          <p:spPr bwMode="auto">
            <a:xfrm>
              <a:off x="740" y="3578"/>
              <a:ext cx="85" cy="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1300" b="1">
                  <a:solidFill>
                    <a:srgbClr val="010000"/>
                  </a:solidFill>
                </a:rPr>
                <a:t> </a:t>
              </a:r>
              <a:endParaRPr lang="ru-RU" sz="2400">
                <a:latin typeface="Times New Roman" panose="02020603050405020304" pitchFamily="18" charset="0"/>
              </a:endParaRPr>
            </a:p>
          </p:txBody>
        </p:sp>
        <p:sp>
          <p:nvSpPr>
            <p:cNvPr id="43143" name="Line 930"/>
            <p:cNvSpPr>
              <a:spLocks noChangeShapeType="1"/>
            </p:cNvSpPr>
            <p:nvPr/>
          </p:nvSpPr>
          <p:spPr bwMode="auto">
            <a:xfrm>
              <a:off x="554" y="357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44" name="Line 931"/>
            <p:cNvSpPr>
              <a:spLocks noChangeShapeType="1"/>
            </p:cNvSpPr>
            <p:nvPr/>
          </p:nvSpPr>
          <p:spPr bwMode="auto">
            <a:xfrm>
              <a:off x="554" y="357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45" name="Line 932"/>
            <p:cNvSpPr>
              <a:spLocks noChangeShapeType="1"/>
            </p:cNvSpPr>
            <p:nvPr/>
          </p:nvSpPr>
          <p:spPr bwMode="auto">
            <a:xfrm>
              <a:off x="559" y="3574"/>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46" name="Line 933"/>
            <p:cNvSpPr>
              <a:spLocks noChangeShapeType="1"/>
            </p:cNvSpPr>
            <p:nvPr/>
          </p:nvSpPr>
          <p:spPr bwMode="auto">
            <a:xfrm>
              <a:off x="799" y="357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47" name="Line 934"/>
            <p:cNvSpPr>
              <a:spLocks noChangeShapeType="1"/>
            </p:cNvSpPr>
            <p:nvPr/>
          </p:nvSpPr>
          <p:spPr bwMode="auto">
            <a:xfrm>
              <a:off x="799" y="357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48" name="Line 935"/>
            <p:cNvSpPr>
              <a:spLocks noChangeShapeType="1"/>
            </p:cNvSpPr>
            <p:nvPr/>
          </p:nvSpPr>
          <p:spPr bwMode="auto">
            <a:xfrm>
              <a:off x="804" y="3574"/>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49" name="Line 936"/>
            <p:cNvSpPr>
              <a:spLocks noChangeShapeType="1"/>
            </p:cNvSpPr>
            <p:nvPr/>
          </p:nvSpPr>
          <p:spPr bwMode="auto">
            <a:xfrm>
              <a:off x="1330" y="3574"/>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50" name="Line 937"/>
            <p:cNvSpPr>
              <a:spLocks noChangeShapeType="1"/>
            </p:cNvSpPr>
            <p:nvPr/>
          </p:nvSpPr>
          <p:spPr bwMode="auto">
            <a:xfrm>
              <a:off x="1330" y="357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51" name="Line 938"/>
            <p:cNvSpPr>
              <a:spLocks noChangeShapeType="1"/>
            </p:cNvSpPr>
            <p:nvPr/>
          </p:nvSpPr>
          <p:spPr bwMode="auto">
            <a:xfrm>
              <a:off x="1336" y="3574"/>
              <a:ext cx="60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52" name="Line 939"/>
            <p:cNvSpPr>
              <a:spLocks noChangeShapeType="1"/>
            </p:cNvSpPr>
            <p:nvPr/>
          </p:nvSpPr>
          <p:spPr bwMode="auto">
            <a:xfrm>
              <a:off x="1943" y="357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53" name="Line 940"/>
            <p:cNvSpPr>
              <a:spLocks noChangeShapeType="1"/>
            </p:cNvSpPr>
            <p:nvPr/>
          </p:nvSpPr>
          <p:spPr bwMode="auto">
            <a:xfrm>
              <a:off x="1943" y="357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54" name="Line 941"/>
            <p:cNvSpPr>
              <a:spLocks noChangeShapeType="1"/>
            </p:cNvSpPr>
            <p:nvPr/>
          </p:nvSpPr>
          <p:spPr bwMode="auto">
            <a:xfrm>
              <a:off x="1948" y="3574"/>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55" name="Line 942"/>
            <p:cNvSpPr>
              <a:spLocks noChangeShapeType="1"/>
            </p:cNvSpPr>
            <p:nvPr/>
          </p:nvSpPr>
          <p:spPr bwMode="auto">
            <a:xfrm>
              <a:off x="2482" y="357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56" name="Line 943"/>
            <p:cNvSpPr>
              <a:spLocks noChangeShapeType="1"/>
            </p:cNvSpPr>
            <p:nvPr/>
          </p:nvSpPr>
          <p:spPr bwMode="auto">
            <a:xfrm>
              <a:off x="2482" y="357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57" name="Line 944"/>
            <p:cNvSpPr>
              <a:spLocks noChangeShapeType="1"/>
            </p:cNvSpPr>
            <p:nvPr/>
          </p:nvSpPr>
          <p:spPr bwMode="auto">
            <a:xfrm>
              <a:off x="2487" y="3574"/>
              <a:ext cx="5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58" name="Line 945"/>
            <p:cNvSpPr>
              <a:spLocks noChangeShapeType="1"/>
            </p:cNvSpPr>
            <p:nvPr/>
          </p:nvSpPr>
          <p:spPr bwMode="auto">
            <a:xfrm>
              <a:off x="3022" y="357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59" name="Line 946"/>
            <p:cNvSpPr>
              <a:spLocks noChangeShapeType="1"/>
            </p:cNvSpPr>
            <p:nvPr/>
          </p:nvSpPr>
          <p:spPr bwMode="auto">
            <a:xfrm>
              <a:off x="3022" y="357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60" name="Line 947"/>
            <p:cNvSpPr>
              <a:spLocks noChangeShapeType="1"/>
            </p:cNvSpPr>
            <p:nvPr/>
          </p:nvSpPr>
          <p:spPr bwMode="auto">
            <a:xfrm>
              <a:off x="3027" y="3574"/>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61" name="Line 948"/>
            <p:cNvSpPr>
              <a:spLocks noChangeShapeType="1"/>
            </p:cNvSpPr>
            <p:nvPr/>
          </p:nvSpPr>
          <p:spPr bwMode="auto">
            <a:xfrm>
              <a:off x="3561" y="357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62" name="Line 949"/>
            <p:cNvSpPr>
              <a:spLocks noChangeShapeType="1"/>
            </p:cNvSpPr>
            <p:nvPr/>
          </p:nvSpPr>
          <p:spPr bwMode="auto">
            <a:xfrm>
              <a:off x="3561" y="357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63" name="Line 950"/>
            <p:cNvSpPr>
              <a:spLocks noChangeShapeType="1"/>
            </p:cNvSpPr>
            <p:nvPr/>
          </p:nvSpPr>
          <p:spPr bwMode="auto">
            <a:xfrm>
              <a:off x="3566" y="3574"/>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64" name="Line 951"/>
            <p:cNvSpPr>
              <a:spLocks noChangeShapeType="1"/>
            </p:cNvSpPr>
            <p:nvPr/>
          </p:nvSpPr>
          <p:spPr bwMode="auto">
            <a:xfrm>
              <a:off x="4505" y="3574"/>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65" name="Line 952"/>
            <p:cNvSpPr>
              <a:spLocks noChangeShapeType="1"/>
            </p:cNvSpPr>
            <p:nvPr/>
          </p:nvSpPr>
          <p:spPr bwMode="auto">
            <a:xfrm>
              <a:off x="4505" y="3574"/>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66" name="Rectangle 953"/>
            <p:cNvSpPr>
              <a:spLocks noChangeArrowheads="1"/>
            </p:cNvSpPr>
            <p:nvPr/>
          </p:nvSpPr>
          <p:spPr bwMode="auto">
            <a:xfrm>
              <a:off x="554" y="3579"/>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67" name="Line 954"/>
            <p:cNvSpPr>
              <a:spLocks noChangeShapeType="1"/>
            </p:cNvSpPr>
            <p:nvPr/>
          </p:nvSpPr>
          <p:spPr bwMode="auto">
            <a:xfrm>
              <a:off x="554" y="357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68" name="Rectangle 955"/>
            <p:cNvSpPr>
              <a:spLocks noChangeArrowheads="1"/>
            </p:cNvSpPr>
            <p:nvPr/>
          </p:nvSpPr>
          <p:spPr bwMode="auto">
            <a:xfrm>
              <a:off x="554" y="3711"/>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69" name="Line 956"/>
            <p:cNvSpPr>
              <a:spLocks noChangeShapeType="1"/>
            </p:cNvSpPr>
            <p:nvPr/>
          </p:nvSpPr>
          <p:spPr bwMode="auto">
            <a:xfrm>
              <a:off x="554" y="371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70" name="Line 957"/>
            <p:cNvSpPr>
              <a:spLocks noChangeShapeType="1"/>
            </p:cNvSpPr>
            <p:nvPr/>
          </p:nvSpPr>
          <p:spPr bwMode="auto">
            <a:xfrm>
              <a:off x="554" y="371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71" name="Rectangle 958"/>
            <p:cNvSpPr>
              <a:spLocks noChangeArrowheads="1"/>
            </p:cNvSpPr>
            <p:nvPr/>
          </p:nvSpPr>
          <p:spPr bwMode="auto">
            <a:xfrm>
              <a:off x="554" y="3711"/>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72" name="Line 959"/>
            <p:cNvSpPr>
              <a:spLocks noChangeShapeType="1"/>
            </p:cNvSpPr>
            <p:nvPr/>
          </p:nvSpPr>
          <p:spPr bwMode="auto">
            <a:xfrm>
              <a:off x="554" y="371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73" name="Line 960"/>
            <p:cNvSpPr>
              <a:spLocks noChangeShapeType="1"/>
            </p:cNvSpPr>
            <p:nvPr/>
          </p:nvSpPr>
          <p:spPr bwMode="auto">
            <a:xfrm>
              <a:off x="554" y="371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74" name="Rectangle 961"/>
            <p:cNvSpPr>
              <a:spLocks noChangeArrowheads="1"/>
            </p:cNvSpPr>
            <p:nvPr/>
          </p:nvSpPr>
          <p:spPr bwMode="auto">
            <a:xfrm>
              <a:off x="559" y="3711"/>
              <a:ext cx="24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75" name="Line 962"/>
            <p:cNvSpPr>
              <a:spLocks noChangeShapeType="1"/>
            </p:cNvSpPr>
            <p:nvPr/>
          </p:nvSpPr>
          <p:spPr bwMode="auto">
            <a:xfrm>
              <a:off x="559" y="3711"/>
              <a:ext cx="24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76" name="Line 963"/>
            <p:cNvSpPr>
              <a:spLocks noChangeShapeType="1"/>
            </p:cNvSpPr>
            <p:nvPr/>
          </p:nvSpPr>
          <p:spPr bwMode="auto">
            <a:xfrm>
              <a:off x="799" y="357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77" name="Line 964"/>
            <p:cNvSpPr>
              <a:spLocks noChangeShapeType="1"/>
            </p:cNvSpPr>
            <p:nvPr/>
          </p:nvSpPr>
          <p:spPr bwMode="auto">
            <a:xfrm>
              <a:off x="799" y="371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78" name="Line 965"/>
            <p:cNvSpPr>
              <a:spLocks noChangeShapeType="1"/>
            </p:cNvSpPr>
            <p:nvPr/>
          </p:nvSpPr>
          <p:spPr bwMode="auto">
            <a:xfrm>
              <a:off x="799" y="371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79" name="Rectangle 966"/>
            <p:cNvSpPr>
              <a:spLocks noChangeArrowheads="1"/>
            </p:cNvSpPr>
            <p:nvPr/>
          </p:nvSpPr>
          <p:spPr bwMode="auto">
            <a:xfrm>
              <a:off x="804" y="3711"/>
              <a:ext cx="526"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80" name="Line 967"/>
            <p:cNvSpPr>
              <a:spLocks noChangeShapeType="1"/>
            </p:cNvSpPr>
            <p:nvPr/>
          </p:nvSpPr>
          <p:spPr bwMode="auto">
            <a:xfrm>
              <a:off x="804" y="3711"/>
              <a:ext cx="5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81" name="Line 968"/>
            <p:cNvSpPr>
              <a:spLocks noChangeShapeType="1"/>
            </p:cNvSpPr>
            <p:nvPr/>
          </p:nvSpPr>
          <p:spPr bwMode="auto">
            <a:xfrm>
              <a:off x="1330" y="357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82" name="Line 969"/>
            <p:cNvSpPr>
              <a:spLocks noChangeShapeType="1"/>
            </p:cNvSpPr>
            <p:nvPr/>
          </p:nvSpPr>
          <p:spPr bwMode="auto">
            <a:xfrm>
              <a:off x="1330" y="3711"/>
              <a:ext cx="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83" name="Line 970"/>
            <p:cNvSpPr>
              <a:spLocks noChangeShapeType="1"/>
            </p:cNvSpPr>
            <p:nvPr/>
          </p:nvSpPr>
          <p:spPr bwMode="auto">
            <a:xfrm>
              <a:off x="1330" y="371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84" name="Rectangle 971"/>
            <p:cNvSpPr>
              <a:spLocks noChangeArrowheads="1"/>
            </p:cNvSpPr>
            <p:nvPr/>
          </p:nvSpPr>
          <p:spPr bwMode="auto">
            <a:xfrm>
              <a:off x="1336" y="3711"/>
              <a:ext cx="607"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85" name="Line 972"/>
            <p:cNvSpPr>
              <a:spLocks noChangeShapeType="1"/>
            </p:cNvSpPr>
            <p:nvPr/>
          </p:nvSpPr>
          <p:spPr bwMode="auto">
            <a:xfrm>
              <a:off x="1336" y="3711"/>
              <a:ext cx="60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86" name="Rectangle 973"/>
            <p:cNvSpPr>
              <a:spLocks noChangeArrowheads="1"/>
            </p:cNvSpPr>
            <p:nvPr/>
          </p:nvSpPr>
          <p:spPr bwMode="auto">
            <a:xfrm>
              <a:off x="1943" y="3579"/>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87" name="Line 974"/>
            <p:cNvSpPr>
              <a:spLocks noChangeShapeType="1"/>
            </p:cNvSpPr>
            <p:nvPr/>
          </p:nvSpPr>
          <p:spPr bwMode="auto">
            <a:xfrm>
              <a:off x="1943" y="357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88" name="Rectangle 975"/>
            <p:cNvSpPr>
              <a:spLocks noChangeArrowheads="1"/>
            </p:cNvSpPr>
            <p:nvPr/>
          </p:nvSpPr>
          <p:spPr bwMode="auto">
            <a:xfrm>
              <a:off x="1943" y="3711"/>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89" name="Line 976"/>
            <p:cNvSpPr>
              <a:spLocks noChangeShapeType="1"/>
            </p:cNvSpPr>
            <p:nvPr/>
          </p:nvSpPr>
          <p:spPr bwMode="auto">
            <a:xfrm>
              <a:off x="1943" y="371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90" name="Line 977"/>
            <p:cNvSpPr>
              <a:spLocks noChangeShapeType="1"/>
            </p:cNvSpPr>
            <p:nvPr/>
          </p:nvSpPr>
          <p:spPr bwMode="auto">
            <a:xfrm>
              <a:off x="1943" y="371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91" name="Rectangle 978"/>
            <p:cNvSpPr>
              <a:spLocks noChangeArrowheads="1"/>
            </p:cNvSpPr>
            <p:nvPr/>
          </p:nvSpPr>
          <p:spPr bwMode="auto">
            <a:xfrm>
              <a:off x="1948" y="3711"/>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92" name="Line 979"/>
            <p:cNvSpPr>
              <a:spLocks noChangeShapeType="1"/>
            </p:cNvSpPr>
            <p:nvPr/>
          </p:nvSpPr>
          <p:spPr bwMode="auto">
            <a:xfrm>
              <a:off x="1948" y="3711"/>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93" name="Line 980"/>
            <p:cNvSpPr>
              <a:spLocks noChangeShapeType="1"/>
            </p:cNvSpPr>
            <p:nvPr/>
          </p:nvSpPr>
          <p:spPr bwMode="auto">
            <a:xfrm>
              <a:off x="2482" y="357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94" name="Line 981"/>
            <p:cNvSpPr>
              <a:spLocks noChangeShapeType="1"/>
            </p:cNvSpPr>
            <p:nvPr/>
          </p:nvSpPr>
          <p:spPr bwMode="auto">
            <a:xfrm>
              <a:off x="2482" y="371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95" name="Line 982"/>
            <p:cNvSpPr>
              <a:spLocks noChangeShapeType="1"/>
            </p:cNvSpPr>
            <p:nvPr/>
          </p:nvSpPr>
          <p:spPr bwMode="auto">
            <a:xfrm>
              <a:off x="2482" y="371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96" name="Rectangle 983"/>
            <p:cNvSpPr>
              <a:spLocks noChangeArrowheads="1"/>
            </p:cNvSpPr>
            <p:nvPr/>
          </p:nvSpPr>
          <p:spPr bwMode="auto">
            <a:xfrm>
              <a:off x="2487" y="3711"/>
              <a:ext cx="53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197" name="Line 984"/>
            <p:cNvSpPr>
              <a:spLocks noChangeShapeType="1"/>
            </p:cNvSpPr>
            <p:nvPr/>
          </p:nvSpPr>
          <p:spPr bwMode="auto">
            <a:xfrm>
              <a:off x="2487" y="3711"/>
              <a:ext cx="5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98" name="Line 985"/>
            <p:cNvSpPr>
              <a:spLocks noChangeShapeType="1"/>
            </p:cNvSpPr>
            <p:nvPr/>
          </p:nvSpPr>
          <p:spPr bwMode="auto">
            <a:xfrm>
              <a:off x="3022" y="357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199" name="Line 986"/>
            <p:cNvSpPr>
              <a:spLocks noChangeShapeType="1"/>
            </p:cNvSpPr>
            <p:nvPr/>
          </p:nvSpPr>
          <p:spPr bwMode="auto">
            <a:xfrm>
              <a:off x="3022" y="371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00" name="Line 987"/>
            <p:cNvSpPr>
              <a:spLocks noChangeShapeType="1"/>
            </p:cNvSpPr>
            <p:nvPr/>
          </p:nvSpPr>
          <p:spPr bwMode="auto">
            <a:xfrm>
              <a:off x="3022" y="371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01" name="Rectangle 988"/>
            <p:cNvSpPr>
              <a:spLocks noChangeArrowheads="1"/>
            </p:cNvSpPr>
            <p:nvPr/>
          </p:nvSpPr>
          <p:spPr bwMode="auto">
            <a:xfrm>
              <a:off x="3027" y="3711"/>
              <a:ext cx="534"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02" name="Line 989"/>
            <p:cNvSpPr>
              <a:spLocks noChangeShapeType="1"/>
            </p:cNvSpPr>
            <p:nvPr/>
          </p:nvSpPr>
          <p:spPr bwMode="auto">
            <a:xfrm>
              <a:off x="3027" y="3711"/>
              <a:ext cx="5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03" name="Rectangle 990"/>
            <p:cNvSpPr>
              <a:spLocks noChangeArrowheads="1"/>
            </p:cNvSpPr>
            <p:nvPr/>
          </p:nvSpPr>
          <p:spPr bwMode="auto">
            <a:xfrm>
              <a:off x="3561" y="3579"/>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04" name="Line 991"/>
            <p:cNvSpPr>
              <a:spLocks noChangeShapeType="1"/>
            </p:cNvSpPr>
            <p:nvPr/>
          </p:nvSpPr>
          <p:spPr bwMode="auto">
            <a:xfrm>
              <a:off x="3561" y="357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05" name="Rectangle 992"/>
            <p:cNvSpPr>
              <a:spLocks noChangeArrowheads="1"/>
            </p:cNvSpPr>
            <p:nvPr/>
          </p:nvSpPr>
          <p:spPr bwMode="auto">
            <a:xfrm>
              <a:off x="3561" y="3711"/>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06" name="Line 993"/>
            <p:cNvSpPr>
              <a:spLocks noChangeShapeType="1"/>
            </p:cNvSpPr>
            <p:nvPr/>
          </p:nvSpPr>
          <p:spPr bwMode="auto">
            <a:xfrm>
              <a:off x="3561" y="371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07" name="Line 994"/>
            <p:cNvSpPr>
              <a:spLocks noChangeShapeType="1"/>
            </p:cNvSpPr>
            <p:nvPr/>
          </p:nvSpPr>
          <p:spPr bwMode="auto">
            <a:xfrm>
              <a:off x="3561" y="371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08" name="Rectangle 995"/>
            <p:cNvSpPr>
              <a:spLocks noChangeArrowheads="1"/>
            </p:cNvSpPr>
            <p:nvPr/>
          </p:nvSpPr>
          <p:spPr bwMode="auto">
            <a:xfrm>
              <a:off x="3566" y="3711"/>
              <a:ext cx="939"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09" name="Line 996"/>
            <p:cNvSpPr>
              <a:spLocks noChangeShapeType="1"/>
            </p:cNvSpPr>
            <p:nvPr/>
          </p:nvSpPr>
          <p:spPr bwMode="auto">
            <a:xfrm>
              <a:off x="3566" y="3711"/>
              <a:ext cx="93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10" name="Rectangle 997"/>
            <p:cNvSpPr>
              <a:spLocks noChangeArrowheads="1"/>
            </p:cNvSpPr>
            <p:nvPr/>
          </p:nvSpPr>
          <p:spPr bwMode="auto">
            <a:xfrm>
              <a:off x="4505" y="3579"/>
              <a:ext cx="5" cy="13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11" name="Line 998"/>
            <p:cNvSpPr>
              <a:spLocks noChangeShapeType="1"/>
            </p:cNvSpPr>
            <p:nvPr/>
          </p:nvSpPr>
          <p:spPr bwMode="auto">
            <a:xfrm>
              <a:off x="4505" y="3579"/>
              <a:ext cx="1" cy="1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12" name="Rectangle 999"/>
            <p:cNvSpPr>
              <a:spLocks noChangeArrowheads="1"/>
            </p:cNvSpPr>
            <p:nvPr/>
          </p:nvSpPr>
          <p:spPr bwMode="auto">
            <a:xfrm>
              <a:off x="4505" y="3711"/>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13" name="Line 1000"/>
            <p:cNvSpPr>
              <a:spLocks noChangeShapeType="1"/>
            </p:cNvSpPr>
            <p:nvPr/>
          </p:nvSpPr>
          <p:spPr bwMode="auto">
            <a:xfrm>
              <a:off x="4505" y="371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14" name="Line 1001"/>
            <p:cNvSpPr>
              <a:spLocks noChangeShapeType="1"/>
            </p:cNvSpPr>
            <p:nvPr/>
          </p:nvSpPr>
          <p:spPr bwMode="auto">
            <a:xfrm>
              <a:off x="4505" y="371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15" name="Rectangle 1002"/>
            <p:cNvSpPr>
              <a:spLocks noChangeArrowheads="1"/>
            </p:cNvSpPr>
            <p:nvPr/>
          </p:nvSpPr>
          <p:spPr bwMode="auto">
            <a:xfrm>
              <a:off x="4505" y="3711"/>
              <a:ext cx="5"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216" name="Line 1003"/>
            <p:cNvSpPr>
              <a:spLocks noChangeShapeType="1"/>
            </p:cNvSpPr>
            <p:nvPr/>
          </p:nvSpPr>
          <p:spPr bwMode="auto">
            <a:xfrm>
              <a:off x="4505" y="3711"/>
              <a:ext cx="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217" name="Line 1004"/>
            <p:cNvSpPr>
              <a:spLocks noChangeShapeType="1"/>
            </p:cNvSpPr>
            <p:nvPr/>
          </p:nvSpPr>
          <p:spPr bwMode="auto">
            <a:xfrm>
              <a:off x="4505" y="3711"/>
              <a:ext cx="1" cy="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grpSp>
      <p:grpSp>
        <p:nvGrpSpPr>
          <p:cNvPr id="7" name="Group 1005"/>
          <p:cNvGrpSpPr>
            <a:grpSpLocks/>
          </p:cNvGrpSpPr>
          <p:nvPr/>
        </p:nvGrpSpPr>
        <p:grpSpPr bwMode="auto">
          <a:xfrm>
            <a:off x="3924300" y="4114800"/>
            <a:ext cx="131763" cy="1522413"/>
            <a:chOff x="2459" y="2579"/>
            <a:chExt cx="83" cy="959"/>
          </a:xfrm>
        </p:grpSpPr>
        <p:sp>
          <p:nvSpPr>
            <p:cNvPr id="43052" name="Line 1006"/>
            <p:cNvSpPr>
              <a:spLocks noChangeShapeType="1"/>
            </p:cNvSpPr>
            <p:nvPr/>
          </p:nvSpPr>
          <p:spPr bwMode="auto">
            <a:xfrm>
              <a:off x="2501" y="2616"/>
              <a:ext cx="1" cy="84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3053" name="Oval 1007"/>
            <p:cNvSpPr>
              <a:spLocks noChangeArrowheads="1"/>
            </p:cNvSpPr>
            <p:nvPr/>
          </p:nvSpPr>
          <p:spPr bwMode="auto">
            <a:xfrm>
              <a:off x="2464" y="2579"/>
              <a:ext cx="76" cy="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3054" name="Freeform 1008"/>
            <p:cNvSpPr>
              <a:spLocks/>
            </p:cNvSpPr>
            <p:nvPr/>
          </p:nvSpPr>
          <p:spPr bwMode="auto">
            <a:xfrm>
              <a:off x="2459" y="3455"/>
              <a:ext cx="83" cy="83"/>
            </a:xfrm>
            <a:custGeom>
              <a:avLst/>
              <a:gdLst>
                <a:gd name="T0" fmla="*/ 0 w 83"/>
                <a:gd name="T1" fmla="*/ 0 h 83"/>
                <a:gd name="T2" fmla="*/ 42 w 83"/>
                <a:gd name="T3" fmla="*/ 83 h 83"/>
                <a:gd name="T4" fmla="*/ 83 w 83"/>
                <a:gd name="T5" fmla="*/ 0 h 83"/>
                <a:gd name="T6" fmla="*/ 0 w 83"/>
                <a:gd name="T7" fmla="*/ 0 h 83"/>
                <a:gd name="T8" fmla="*/ 0 60000 65536"/>
                <a:gd name="T9" fmla="*/ 0 60000 65536"/>
                <a:gd name="T10" fmla="*/ 0 60000 65536"/>
                <a:gd name="T11" fmla="*/ 0 60000 65536"/>
                <a:gd name="T12" fmla="*/ 0 w 83"/>
                <a:gd name="T13" fmla="*/ 0 h 83"/>
                <a:gd name="T14" fmla="*/ 83 w 83"/>
                <a:gd name="T15" fmla="*/ 83 h 83"/>
              </a:gdLst>
              <a:ahLst/>
              <a:cxnLst>
                <a:cxn ang="T8">
                  <a:pos x="T0" y="T1"/>
                </a:cxn>
                <a:cxn ang="T9">
                  <a:pos x="T2" y="T3"/>
                </a:cxn>
                <a:cxn ang="T10">
                  <a:pos x="T4" y="T5"/>
                </a:cxn>
                <a:cxn ang="T11">
                  <a:pos x="T6" y="T7"/>
                </a:cxn>
              </a:cxnLst>
              <a:rect l="T12" t="T13" r="T14" b="T15"/>
              <a:pathLst>
                <a:path w="83" h="83">
                  <a:moveTo>
                    <a:pt x="0" y="0"/>
                  </a:moveTo>
                  <a:lnTo>
                    <a:pt x="42" y="83"/>
                  </a:lnTo>
                  <a:lnTo>
                    <a:pt x="83"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pic>
        <p:nvPicPr>
          <p:cNvPr id="249669" name="Picture 18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938" y="4149725"/>
            <a:ext cx="352425"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62466"/>
                                        </p:tgtEl>
                                        <p:attrNameLst>
                                          <p:attrName>style.visibility</p:attrName>
                                        </p:attrNameLst>
                                      </p:cBhvr>
                                      <p:to>
                                        <p:strVal val="visible"/>
                                      </p:to>
                                    </p:set>
                                    <p:anim calcmode="lin" valueType="num">
                                      <p:cBhvr additive="base">
                                        <p:cTn id="7" dur="500" fill="hold"/>
                                        <p:tgtEl>
                                          <p:spTgt spid="62466"/>
                                        </p:tgtEl>
                                        <p:attrNameLst>
                                          <p:attrName>ppt_x</p:attrName>
                                        </p:attrNameLst>
                                      </p:cBhvr>
                                      <p:tavLst>
                                        <p:tav tm="0">
                                          <p:val>
                                            <p:strVal val="#ppt_x"/>
                                          </p:val>
                                        </p:tav>
                                        <p:tav tm="100000">
                                          <p:val>
                                            <p:strVal val="#ppt_x"/>
                                          </p:val>
                                        </p:tav>
                                      </p:tavLst>
                                    </p:anim>
                                    <p:anim calcmode="lin" valueType="num">
                                      <p:cBhvr additive="base">
                                        <p:cTn id="8" dur="500" fill="hold"/>
                                        <p:tgtEl>
                                          <p:spTgt spid="6246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500"/>
                                        <p:tgtEl>
                                          <p:spTgt spid="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1"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0-#ppt_h/2"/>
                                          </p:val>
                                        </p:tav>
                                        <p:tav tm="100000">
                                          <p:val>
                                            <p:strVal val="#ppt_y"/>
                                          </p:val>
                                        </p:tav>
                                      </p:tavLst>
                                    </p:anim>
                                  </p:childTnLst>
                                </p:cTn>
                              </p:par>
                            </p:childTnLst>
                          </p:cTn>
                        </p:par>
                        <p:par>
                          <p:cTn id="20" fill="hold" nodeType="afterGroup">
                            <p:stCondLst>
                              <p:cond delay="500"/>
                            </p:stCondLst>
                            <p:childTnLst>
                              <p:par>
                                <p:cTn id="21" presetID="22" presetClass="entr" presetSubtype="1" fill="hold" nodeType="afterEffect">
                                  <p:stCondLst>
                                    <p:cond delay="0"/>
                                  </p:stCondLst>
                                  <p:childTnLst>
                                    <p:set>
                                      <p:cBhvr>
                                        <p:cTn id="22" dur="1" fill="hold">
                                          <p:stCondLst>
                                            <p:cond delay="0"/>
                                          </p:stCondLst>
                                        </p:cTn>
                                        <p:tgtEl>
                                          <p:spTgt spid="249669"/>
                                        </p:tgtEl>
                                        <p:attrNameLst>
                                          <p:attrName>style.visibility</p:attrName>
                                        </p:attrNameLst>
                                      </p:cBhvr>
                                      <p:to>
                                        <p:strVal val="visible"/>
                                      </p:to>
                                    </p:set>
                                    <p:animEffect transition="in" filter="wipe(up)">
                                      <p:cBhvr>
                                        <p:cTn id="23" dur="500"/>
                                        <p:tgtEl>
                                          <p:spTgt spid="2496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4352" name="Picture 86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565400"/>
            <a:ext cx="6570663" cy="296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0" name="Rectangle 2"/>
          <p:cNvSpPr>
            <a:spLocks noGrp="1" noChangeArrowheads="1"/>
          </p:cNvSpPr>
          <p:nvPr>
            <p:ph type="title"/>
          </p:nvPr>
        </p:nvSpPr>
        <p:spPr/>
        <p:txBody>
          <a:bodyPr/>
          <a:lstStyle/>
          <a:p>
            <a:pPr fontAlgn="auto">
              <a:spcAft>
                <a:spcPts val="0"/>
              </a:spcAft>
              <a:defRPr/>
            </a:pPr>
            <a:r>
              <a:rPr lang="en-US" sz="3200" smtClean="0">
                <a:solidFill>
                  <a:schemeClr val="tx1"/>
                </a:solidFill>
              </a:rPr>
              <a:t>B) </a:t>
            </a:r>
            <a:r>
              <a:rPr lang="ru-RU" sz="3200" smtClean="0">
                <a:solidFill>
                  <a:schemeClr val="tx1"/>
                </a:solidFill>
              </a:rPr>
              <a:t>Формулаларни киритиш ва хисоблаш</a:t>
            </a:r>
            <a:r>
              <a:rPr lang="ru-RU" sz="2400" smtClean="0">
                <a:solidFill>
                  <a:schemeClr val="tx1"/>
                </a:solidFill>
              </a:rPr>
              <a:t>.</a:t>
            </a:r>
            <a:r>
              <a:rPr lang="ru-RU" smtClean="0">
                <a:solidFill>
                  <a:schemeClr val="tx1"/>
                </a:solidFill>
              </a:rPr>
              <a:t> </a:t>
            </a:r>
          </a:p>
        </p:txBody>
      </p:sp>
      <p:sp>
        <p:nvSpPr>
          <p:cNvPr id="44036" name="Rectangle 4"/>
          <p:cNvSpPr>
            <a:spLocks noChangeArrowheads="1"/>
          </p:cNvSpPr>
          <p:nvPr/>
        </p:nvSpPr>
        <p:spPr bwMode="auto">
          <a:xfrm>
            <a:off x="3027363" y="5256213"/>
            <a:ext cx="7937" cy="2174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37" name="Rectangle 5"/>
          <p:cNvSpPr>
            <a:spLocks noChangeArrowheads="1"/>
          </p:cNvSpPr>
          <p:nvPr/>
        </p:nvSpPr>
        <p:spPr bwMode="auto">
          <a:xfrm>
            <a:off x="3027363" y="5473700"/>
            <a:ext cx="7937"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38" name="Rectangle 6"/>
          <p:cNvSpPr>
            <a:spLocks noChangeArrowheads="1"/>
          </p:cNvSpPr>
          <p:nvPr/>
        </p:nvSpPr>
        <p:spPr bwMode="auto">
          <a:xfrm>
            <a:off x="3919538" y="5256213"/>
            <a:ext cx="7937" cy="2174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39" name="Rectangle 7"/>
          <p:cNvSpPr>
            <a:spLocks noChangeArrowheads="1"/>
          </p:cNvSpPr>
          <p:nvPr/>
        </p:nvSpPr>
        <p:spPr bwMode="auto">
          <a:xfrm>
            <a:off x="3919538" y="5473700"/>
            <a:ext cx="7937"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40" name="Rectangle 8"/>
          <p:cNvSpPr>
            <a:spLocks noChangeArrowheads="1"/>
          </p:cNvSpPr>
          <p:nvPr/>
        </p:nvSpPr>
        <p:spPr bwMode="auto">
          <a:xfrm>
            <a:off x="7305675" y="5256213"/>
            <a:ext cx="7938" cy="2174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41" name="Rectangle 9"/>
          <p:cNvSpPr>
            <a:spLocks noChangeArrowheads="1"/>
          </p:cNvSpPr>
          <p:nvPr/>
        </p:nvSpPr>
        <p:spPr bwMode="auto">
          <a:xfrm>
            <a:off x="7305675" y="5473700"/>
            <a:ext cx="7938"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42" name="Rectangle 10"/>
          <p:cNvSpPr>
            <a:spLocks noChangeArrowheads="1"/>
          </p:cNvSpPr>
          <p:nvPr/>
        </p:nvSpPr>
        <p:spPr bwMode="auto">
          <a:xfrm>
            <a:off x="7305675" y="5473700"/>
            <a:ext cx="7938" cy="79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grpSp>
        <p:nvGrpSpPr>
          <p:cNvPr id="2" name="Group 860"/>
          <p:cNvGrpSpPr>
            <a:grpSpLocks/>
          </p:cNvGrpSpPr>
          <p:nvPr/>
        </p:nvGrpSpPr>
        <p:grpSpPr bwMode="auto">
          <a:xfrm>
            <a:off x="4764088" y="3435350"/>
            <a:ext cx="136525" cy="1570038"/>
            <a:chOff x="3010" y="2148"/>
            <a:chExt cx="86" cy="989"/>
          </a:xfrm>
        </p:grpSpPr>
        <p:sp>
          <p:nvSpPr>
            <p:cNvPr id="44045" name="Line 861"/>
            <p:cNvSpPr>
              <a:spLocks noChangeShapeType="1"/>
            </p:cNvSpPr>
            <p:nvPr/>
          </p:nvSpPr>
          <p:spPr bwMode="auto">
            <a:xfrm>
              <a:off x="3053" y="2186"/>
              <a:ext cx="1" cy="868"/>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44046" name="Oval 862"/>
            <p:cNvSpPr>
              <a:spLocks noChangeArrowheads="1"/>
            </p:cNvSpPr>
            <p:nvPr/>
          </p:nvSpPr>
          <p:spPr bwMode="auto">
            <a:xfrm>
              <a:off x="3015" y="2148"/>
              <a:ext cx="78" cy="7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44047" name="Freeform 863"/>
            <p:cNvSpPr>
              <a:spLocks/>
            </p:cNvSpPr>
            <p:nvPr/>
          </p:nvSpPr>
          <p:spPr bwMode="auto">
            <a:xfrm>
              <a:off x="3010" y="3051"/>
              <a:ext cx="86" cy="86"/>
            </a:xfrm>
            <a:custGeom>
              <a:avLst/>
              <a:gdLst>
                <a:gd name="T0" fmla="*/ 0 w 86"/>
                <a:gd name="T1" fmla="*/ 0 h 86"/>
                <a:gd name="T2" fmla="*/ 43 w 86"/>
                <a:gd name="T3" fmla="*/ 86 h 86"/>
                <a:gd name="T4" fmla="*/ 86 w 86"/>
                <a:gd name="T5" fmla="*/ 0 h 86"/>
                <a:gd name="T6" fmla="*/ 0 w 86"/>
                <a:gd name="T7" fmla="*/ 0 h 86"/>
                <a:gd name="T8" fmla="*/ 0 60000 65536"/>
                <a:gd name="T9" fmla="*/ 0 60000 65536"/>
                <a:gd name="T10" fmla="*/ 0 60000 65536"/>
                <a:gd name="T11" fmla="*/ 0 60000 65536"/>
                <a:gd name="T12" fmla="*/ 0 w 86"/>
                <a:gd name="T13" fmla="*/ 0 h 86"/>
                <a:gd name="T14" fmla="*/ 86 w 86"/>
                <a:gd name="T15" fmla="*/ 86 h 86"/>
              </a:gdLst>
              <a:ahLst/>
              <a:cxnLst>
                <a:cxn ang="T8">
                  <a:pos x="T0" y="T1"/>
                </a:cxn>
                <a:cxn ang="T9">
                  <a:pos x="T2" y="T3"/>
                </a:cxn>
                <a:cxn ang="T10">
                  <a:pos x="T4" y="T5"/>
                </a:cxn>
                <a:cxn ang="T11">
                  <a:pos x="T6" y="T7"/>
                </a:cxn>
              </a:cxnLst>
              <a:rect l="T12" t="T13" r="T14" b="T15"/>
              <a:pathLst>
                <a:path w="86" h="86">
                  <a:moveTo>
                    <a:pt x="0" y="0"/>
                  </a:moveTo>
                  <a:lnTo>
                    <a:pt x="43" y="86"/>
                  </a:lnTo>
                  <a:lnTo>
                    <a:pt x="86"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pic>
        <p:nvPicPr>
          <p:cNvPr id="64353" name="Picture 8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9600" y="3522663"/>
            <a:ext cx="1600200" cy="180022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63490"/>
                                        </p:tgtEl>
                                        <p:attrNameLst>
                                          <p:attrName>style.visibility</p:attrName>
                                        </p:attrNameLst>
                                      </p:cBhvr>
                                      <p:to>
                                        <p:strVal val="visible"/>
                                      </p:to>
                                    </p:set>
                                    <p:anim calcmode="lin" valueType="num">
                                      <p:cBhvr additive="base">
                                        <p:cTn id="7" dur="2000" fill="hold"/>
                                        <p:tgtEl>
                                          <p:spTgt spid="63490"/>
                                        </p:tgtEl>
                                        <p:attrNameLst>
                                          <p:attrName>ppt_x</p:attrName>
                                        </p:attrNameLst>
                                      </p:cBhvr>
                                      <p:tavLst>
                                        <p:tav tm="0">
                                          <p:val>
                                            <p:strVal val="#ppt_x"/>
                                          </p:val>
                                        </p:tav>
                                        <p:tav tm="100000">
                                          <p:val>
                                            <p:strVal val="#ppt_x"/>
                                          </p:val>
                                        </p:tav>
                                      </p:tavLst>
                                    </p:anim>
                                    <p:anim calcmode="lin" valueType="num">
                                      <p:cBhvr additive="base">
                                        <p:cTn id="8" dur="2000" fill="hold"/>
                                        <p:tgtEl>
                                          <p:spTgt spid="6349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64352"/>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1"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1000" fill="hold"/>
                                        <p:tgtEl>
                                          <p:spTgt spid="2"/>
                                        </p:tgtEl>
                                        <p:attrNameLst>
                                          <p:attrName>ppt_x</p:attrName>
                                        </p:attrNameLst>
                                      </p:cBhvr>
                                      <p:tavLst>
                                        <p:tav tm="0">
                                          <p:val>
                                            <p:strVal val="#ppt_x"/>
                                          </p:val>
                                        </p:tav>
                                        <p:tav tm="100000">
                                          <p:val>
                                            <p:strVal val="#ppt_x"/>
                                          </p:val>
                                        </p:tav>
                                      </p:tavLst>
                                    </p:anim>
                                    <p:anim calcmode="lin" valueType="num">
                                      <p:cBhvr additive="base">
                                        <p:cTn id="18" dur="1000" fill="hold"/>
                                        <p:tgtEl>
                                          <p:spTgt spid="2"/>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1000"/>
                            </p:stCondLst>
                            <p:childTnLst>
                              <p:par>
                                <p:cTn id="20" presetID="22" presetClass="entr" presetSubtype="1" fill="hold" nodeType="afterEffect">
                                  <p:stCondLst>
                                    <p:cond delay="0"/>
                                  </p:stCondLst>
                                  <p:childTnLst>
                                    <p:set>
                                      <p:cBhvr>
                                        <p:cTn id="21" dur="1" fill="hold">
                                          <p:stCondLst>
                                            <p:cond delay="0"/>
                                          </p:stCondLst>
                                        </p:cTn>
                                        <p:tgtEl>
                                          <p:spTgt spid="64353"/>
                                        </p:tgtEl>
                                        <p:attrNameLst>
                                          <p:attrName>style.visibility</p:attrName>
                                        </p:attrNameLst>
                                      </p:cBhvr>
                                      <p:to>
                                        <p:strVal val="visible"/>
                                      </p:to>
                                    </p:set>
                                    <p:animEffect transition="in" filter="wipe(up)">
                                      <p:cBhvr>
                                        <p:cTn id="22" dur="2000"/>
                                        <p:tgtEl>
                                          <p:spTgt spid="6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normAutofit fontScale="90000"/>
          </a:bodyPr>
          <a:lstStyle/>
          <a:p>
            <a:pPr fontAlgn="auto">
              <a:spcAft>
                <a:spcPts val="0"/>
              </a:spcAft>
              <a:defRPr/>
            </a:pPr>
            <a:r>
              <a:rPr lang="en-US" sz="3200" b="1" i="1" smtClean="0">
                <a:solidFill>
                  <a:schemeClr val="tx1"/>
                </a:solidFill>
              </a:rPr>
              <a:t>2 </a:t>
            </a:r>
            <a:r>
              <a:rPr lang="ru-RU" sz="3200" i="1" smtClean="0">
                <a:solidFill>
                  <a:schemeClr val="tx1"/>
                </a:solidFill>
              </a:rPr>
              <a:t>кадам</a:t>
            </a:r>
            <a:r>
              <a:rPr lang="en-US" sz="3200" b="1" i="1" smtClean="0">
                <a:solidFill>
                  <a:schemeClr val="tx1"/>
                </a:solidFill>
              </a:rPr>
              <a:t>. </a:t>
            </a:r>
            <a:r>
              <a:rPr lang="en-US" sz="3200" b="1" i="1" u="sng" smtClean="0">
                <a:solidFill>
                  <a:schemeClr val="tx1"/>
                </a:solidFill>
              </a:rPr>
              <a:t>Диаграмм</a:t>
            </a:r>
            <a:r>
              <a:rPr lang="ru-RU" sz="3200" b="1" i="1" u="sng" smtClean="0">
                <a:solidFill>
                  <a:schemeClr val="tx1"/>
                </a:solidFill>
              </a:rPr>
              <a:t>а</a:t>
            </a:r>
            <a:r>
              <a:rPr lang="en-US" sz="3200" b="1" i="1" u="sng" smtClean="0">
                <a:solidFill>
                  <a:schemeClr val="tx1"/>
                </a:solidFill>
              </a:rPr>
              <a:t> тип</a:t>
            </a:r>
            <a:r>
              <a:rPr lang="ru-RU" sz="3200" b="1" i="1" u="sng" smtClean="0">
                <a:solidFill>
                  <a:schemeClr val="tx1"/>
                </a:solidFill>
              </a:rPr>
              <a:t>ини танлаш</a:t>
            </a:r>
            <a:r>
              <a:rPr lang="en-US" sz="3200" b="1" i="1" u="sng" smtClean="0">
                <a:solidFill>
                  <a:schemeClr val="tx1"/>
                </a:solidFill>
              </a:rPr>
              <a:t> </a:t>
            </a:r>
            <a:br>
              <a:rPr lang="en-US" sz="3200" b="1" i="1" u="sng" smtClean="0">
                <a:solidFill>
                  <a:schemeClr val="tx1"/>
                </a:solidFill>
              </a:rPr>
            </a:br>
            <a:r>
              <a:rPr lang="ru-RU" sz="3200" b="1" i="1" u="sng" smtClean="0">
                <a:solidFill>
                  <a:schemeClr val="tx1"/>
                </a:solidFill>
              </a:rPr>
              <a:t>1</a:t>
            </a:r>
            <a:r>
              <a:rPr lang="ru-RU" sz="2400" b="1" i="1" u="sng" smtClean="0">
                <a:solidFill>
                  <a:schemeClr val="tx1"/>
                </a:solidFill>
              </a:rPr>
              <a:t>чи</a:t>
            </a:r>
            <a:r>
              <a:rPr lang="ru-RU" sz="3200" b="1" i="1" u="sng" smtClean="0">
                <a:solidFill>
                  <a:schemeClr val="tx1"/>
                </a:solidFill>
              </a:rPr>
              <a:t> дарча</a:t>
            </a:r>
            <a:r>
              <a:rPr lang="en-US" sz="3200" b="1" i="1" u="sng" smtClean="0">
                <a:solidFill>
                  <a:schemeClr val="tx1"/>
                </a:solidFill>
              </a:rPr>
              <a:t> </a:t>
            </a:r>
            <a:r>
              <a:rPr lang="en-US" sz="2400" b="1" i="1" smtClean="0">
                <a:solidFill>
                  <a:schemeClr val="tx1"/>
                </a:solidFill>
              </a:rPr>
              <a:t>(</a:t>
            </a:r>
            <a:r>
              <a:rPr lang="en-US" sz="2400" b="1" i="1" u="sng" smtClean="0">
                <a:solidFill>
                  <a:schemeClr val="tx1"/>
                </a:solidFill>
              </a:rPr>
              <a:t>шаг 1 из 4)</a:t>
            </a:r>
            <a:r>
              <a:rPr lang="en-US" sz="2400" i="1" smtClean="0">
                <a:solidFill>
                  <a:schemeClr val="tx1"/>
                </a:solidFill>
              </a:rPr>
              <a:t>:  Тип</a:t>
            </a:r>
            <a:r>
              <a:rPr lang="ru-RU" sz="2400" i="1" smtClean="0">
                <a:solidFill>
                  <a:schemeClr val="tx1"/>
                </a:solidFill>
              </a:rPr>
              <a:t>и</a:t>
            </a:r>
            <a:r>
              <a:rPr lang="en-US" sz="2400" i="1" smtClean="0">
                <a:solidFill>
                  <a:schemeClr val="tx1"/>
                </a:solidFill>
              </a:rPr>
              <a:t> - </a:t>
            </a:r>
            <a:r>
              <a:rPr lang="en-US" sz="2400" b="1" i="1" smtClean="0">
                <a:solidFill>
                  <a:schemeClr val="tx1"/>
                </a:solidFill>
              </a:rPr>
              <a:t>График</a:t>
            </a:r>
            <a:r>
              <a:rPr lang="en-US" sz="2400" i="1" smtClean="0">
                <a:solidFill>
                  <a:schemeClr val="tx1"/>
                </a:solidFill>
              </a:rPr>
              <a:t> </a:t>
            </a:r>
            <a:br>
              <a:rPr lang="en-US" sz="2400" i="1" smtClean="0">
                <a:solidFill>
                  <a:schemeClr val="tx1"/>
                </a:solidFill>
              </a:rPr>
            </a:br>
            <a:r>
              <a:rPr lang="en-US" sz="2400" i="1" smtClean="0">
                <a:solidFill>
                  <a:schemeClr val="tx1"/>
                </a:solidFill>
              </a:rPr>
              <a:t>		 Вид </a:t>
            </a:r>
            <a:r>
              <a:rPr lang="ru-RU" sz="2400" i="1" smtClean="0">
                <a:solidFill>
                  <a:schemeClr val="tx1"/>
                </a:solidFill>
              </a:rPr>
              <a:t>(куриниши) </a:t>
            </a:r>
            <a:r>
              <a:rPr lang="en-US" sz="2400" i="1" smtClean="0">
                <a:solidFill>
                  <a:schemeClr val="tx1"/>
                </a:solidFill>
              </a:rPr>
              <a:t>- </a:t>
            </a:r>
            <a:r>
              <a:rPr lang="en-US" sz="2400" b="1" i="1" smtClean="0">
                <a:solidFill>
                  <a:schemeClr val="tx1"/>
                </a:solidFill>
              </a:rPr>
              <a:t>График с маркерами</a:t>
            </a:r>
            <a:endParaRPr lang="ru-RU" sz="2400" b="1" i="1" smtClean="0">
              <a:solidFill>
                <a:schemeClr val="tx1"/>
              </a:solidFill>
            </a:endParaRPr>
          </a:p>
        </p:txBody>
      </p:sp>
      <p:graphicFrame>
        <p:nvGraphicFramePr>
          <p:cNvPr id="65539" name="Object 3"/>
          <p:cNvGraphicFramePr>
            <a:graphicFrameLocks noGrp="1" noChangeAspect="1"/>
          </p:cNvGraphicFramePr>
          <p:nvPr>
            <p:ph type="chart" idx="1"/>
          </p:nvPr>
        </p:nvGraphicFramePr>
        <p:xfrm>
          <a:off x="2576513" y="1928813"/>
          <a:ext cx="3990975" cy="3867150"/>
        </p:xfrm>
        <a:graphic>
          <a:graphicData uri="http://schemas.openxmlformats.org/presentationml/2006/ole">
            <mc:AlternateContent xmlns:mc="http://schemas.openxmlformats.org/markup-compatibility/2006">
              <mc:Choice xmlns:v="urn:schemas-microsoft-com:vml" Requires="v">
                <p:oleObj spid="_x0000_s46087" name="Точечный рисунок" r:id="rId3" imgW="3990476" imgH="3866667" progId="Paint.Picture">
                  <p:embed/>
                </p:oleObj>
              </mc:Choice>
              <mc:Fallback>
                <p:oleObj name="Точечный рисунок" r:id="rId3" imgW="3990476" imgH="3866667" progId="Paint.Picture">
                  <p:embed/>
                  <p:pic>
                    <p:nvPicPr>
                      <p:cNvPr id="0" name="Object 3"/>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6513" y="1928813"/>
                        <a:ext cx="3990975" cy="386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65538"/>
                                        </p:tgtEl>
                                        <p:attrNameLst>
                                          <p:attrName>style.visibility</p:attrName>
                                        </p:attrNameLst>
                                      </p:cBhvr>
                                      <p:to>
                                        <p:strVal val="visible"/>
                                      </p:to>
                                    </p:set>
                                    <p:anim calcmode="lin" valueType="num">
                                      <p:cBhvr additive="base">
                                        <p:cTn id="7" dur="500" fill="hold"/>
                                        <p:tgtEl>
                                          <p:spTgt spid="65538"/>
                                        </p:tgtEl>
                                        <p:attrNameLst>
                                          <p:attrName>ppt_x</p:attrName>
                                        </p:attrNameLst>
                                      </p:cBhvr>
                                      <p:tavLst>
                                        <p:tav tm="0">
                                          <p:val>
                                            <p:strVal val="#ppt_x"/>
                                          </p:val>
                                        </p:tav>
                                        <p:tav tm="100000">
                                          <p:val>
                                            <p:strVal val="#ppt_x"/>
                                          </p:val>
                                        </p:tav>
                                      </p:tavLst>
                                    </p:anim>
                                    <p:anim calcmode="lin" valueType="num">
                                      <p:cBhvr additive="base">
                                        <p:cTn id="8" dur="500" fill="hold"/>
                                        <p:tgtEl>
                                          <p:spTgt spid="6553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65539"/>
                                        </p:tgtEl>
                                        <p:attrNameLst>
                                          <p:attrName>style.visibility</p:attrName>
                                        </p:attrNameLst>
                                      </p:cBhvr>
                                      <p:to>
                                        <p:strVal val="visible"/>
                                      </p:to>
                                    </p:set>
                                    <p:anim calcmode="lin" valueType="num">
                                      <p:cBhvr additive="base">
                                        <p:cTn id="13" dur="500" fill="hold"/>
                                        <p:tgtEl>
                                          <p:spTgt spid="65539"/>
                                        </p:tgtEl>
                                        <p:attrNameLst>
                                          <p:attrName>ppt_x</p:attrName>
                                        </p:attrNameLst>
                                      </p:cBhvr>
                                      <p:tavLst>
                                        <p:tav tm="0">
                                          <p:val>
                                            <p:strVal val="1+#ppt_w/2"/>
                                          </p:val>
                                        </p:tav>
                                        <p:tav tm="100000">
                                          <p:val>
                                            <p:strVal val="#ppt_x"/>
                                          </p:val>
                                        </p:tav>
                                      </p:tavLst>
                                    </p:anim>
                                    <p:anim calcmode="lin" valueType="num">
                                      <p:cBhvr additive="base">
                                        <p:cTn id="14" dur="500" fill="hold"/>
                                        <p:tgtEl>
                                          <p:spTgt spid="655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395288" y="260350"/>
            <a:ext cx="8424862" cy="1944688"/>
          </a:xfrm>
        </p:spPr>
        <p:txBody>
          <a:bodyPr>
            <a:normAutofit fontScale="90000"/>
          </a:bodyPr>
          <a:lstStyle/>
          <a:p>
            <a:pPr fontAlgn="auto">
              <a:lnSpc>
                <a:spcPct val="75000"/>
              </a:lnSpc>
              <a:spcAft>
                <a:spcPts val="0"/>
              </a:spcAft>
              <a:defRPr/>
            </a:pPr>
            <a:r>
              <a:rPr lang="en-US" sz="3200" b="1" i="1" smtClean="0">
                <a:solidFill>
                  <a:schemeClr val="tx1"/>
                </a:solidFill>
              </a:rPr>
              <a:t>3 </a:t>
            </a:r>
            <a:r>
              <a:rPr lang="ru-RU" sz="3200" i="1" smtClean="0">
                <a:solidFill>
                  <a:schemeClr val="tx1"/>
                </a:solidFill>
              </a:rPr>
              <a:t>кадам</a:t>
            </a:r>
            <a:r>
              <a:rPr lang="en-US" sz="3200" b="1" i="1" smtClean="0">
                <a:solidFill>
                  <a:schemeClr val="tx1"/>
                </a:solidFill>
              </a:rPr>
              <a:t>. </a:t>
            </a:r>
            <a:r>
              <a:rPr lang="en-US" sz="3200" b="1" i="1" u="sng" smtClean="0">
                <a:solidFill>
                  <a:schemeClr val="tx1"/>
                </a:solidFill>
              </a:rPr>
              <a:t>Функци</a:t>
            </a:r>
            <a:r>
              <a:rPr lang="ru-RU" sz="3200" b="1" i="1" u="sng" smtClean="0">
                <a:solidFill>
                  <a:schemeClr val="tx1"/>
                </a:solidFill>
              </a:rPr>
              <a:t>яни кийматлар                           сохасини курсатиш</a:t>
            </a:r>
            <a:r>
              <a:rPr lang="en-US" b="1" i="1" u="sng" smtClean="0">
                <a:solidFill>
                  <a:schemeClr val="tx1"/>
                </a:solidFill>
              </a:rPr>
              <a:t>.</a:t>
            </a:r>
            <a:br>
              <a:rPr lang="en-US" b="1" i="1" u="sng" smtClean="0">
                <a:solidFill>
                  <a:schemeClr val="tx1"/>
                </a:solidFill>
              </a:rPr>
            </a:br>
            <a:r>
              <a:rPr lang="ru-RU" sz="1000" b="1" i="1" u="sng" smtClean="0">
                <a:solidFill>
                  <a:schemeClr val="tx1"/>
                </a:solidFill>
              </a:rPr>
              <a:t/>
            </a:r>
            <a:br>
              <a:rPr lang="ru-RU" sz="1000" b="1" i="1" u="sng" smtClean="0">
                <a:solidFill>
                  <a:schemeClr val="tx1"/>
                </a:solidFill>
              </a:rPr>
            </a:br>
            <a:r>
              <a:rPr lang="ru-RU" sz="3200" b="1" i="1" u="sng" smtClean="0">
                <a:solidFill>
                  <a:schemeClr val="tx1"/>
                </a:solidFill>
              </a:rPr>
              <a:t>2</a:t>
            </a:r>
            <a:r>
              <a:rPr lang="ru-RU" sz="2400" b="1" i="1" u="sng" smtClean="0">
                <a:solidFill>
                  <a:schemeClr val="tx1"/>
                </a:solidFill>
              </a:rPr>
              <a:t>чи</a:t>
            </a:r>
            <a:r>
              <a:rPr lang="ru-RU" sz="3200" b="1" i="1" u="sng" smtClean="0">
                <a:solidFill>
                  <a:schemeClr val="tx1"/>
                </a:solidFill>
              </a:rPr>
              <a:t> дарча</a:t>
            </a:r>
            <a:r>
              <a:rPr lang="en-US" sz="3200" b="1" i="1" u="sng" smtClean="0">
                <a:solidFill>
                  <a:schemeClr val="tx1"/>
                </a:solidFill>
              </a:rPr>
              <a:t> </a:t>
            </a:r>
            <a:r>
              <a:rPr lang="en-US" sz="2400" b="1" i="1" smtClean="0">
                <a:solidFill>
                  <a:schemeClr val="tx1"/>
                </a:solidFill>
              </a:rPr>
              <a:t>(</a:t>
            </a:r>
            <a:r>
              <a:rPr lang="en-US" sz="2400" b="1" i="1" u="sng" smtClean="0">
                <a:solidFill>
                  <a:schemeClr val="tx1"/>
                </a:solidFill>
              </a:rPr>
              <a:t>шаг 2 из 4)</a:t>
            </a:r>
            <a:r>
              <a:rPr lang="en-US" sz="2400" b="1" i="1" smtClean="0">
                <a:solidFill>
                  <a:schemeClr val="tx1"/>
                </a:solidFill>
              </a:rPr>
              <a:t> </a:t>
            </a:r>
            <a:r>
              <a:rPr lang="en-US" sz="2400" b="1" smtClean="0">
                <a:solidFill>
                  <a:schemeClr val="tx1"/>
                </a:solidFill>
              </a:rPr>
              <a:t>Диапазон</a:t>
            </a:r>
            <a:r>
              <a:rPr lang="en-US" sz="2400" smtClean="0">
                <a:solidFill>
                  <a:schemeClr val="tx1"/>
                </a:solidFill>
              </a:rPr>
              <a:t> </a:t>
            </a:r>
            <a:r>
              <a:rPr lang="ru-RU" sz="2000" smtClean="0">
                <a:solidFill>
                  <a:schemeClr val="tx1"/>
                </a:solidFill>
              </a:rPr>
              <a:t>майдонида </a:t>
            </a:r>
            <a:r>
              <a:rPr lang="en-US" sz="2000" i="1" smtClean="0">
                <a:solidFill>
                  <a:schemeClr val="tx1"/>
                </a:solidFill>
              </a:rPr>
              <a:t>“Y”функци</a:t>
            </a:r>
            <a:r>
              <a:rPr lang="ru-RU" sz="2000" i="1" smtClean="0">
                <a:solidFill>
                  <a:schemeClr val="tx1"/>
                </a:solidFill>
              </a:rPr>
              <a:t>ясини кийматлар сохасини (диапазонини) курсатамиз </a:t>
            </a:r>
            <a:r>
              <a:rPr lang="en-US" sz="2400" i="1" smtClean="0">
                <a:solidFill>
                  <a:schemeClr val="tx1"/>
                </a:solidFill>
              </a:rPr>
              <a:t>– D6</a:t>
            </a:r>
            <a:r>
              <a:rPr lang="ru-RU" sz="2400" i="1" smtClean="0">
                <a:solidFill>
                  <a:schemeClr val="tx1"/>
                </a:solidFill>
              </a:rPr>
              <a:t>:</a:t>
            </a:r>
            <a:r>
              <a:rPr lang="en-US" sz="2400" i="1" smtClean="0">
                <a:solidFill>
                  <a:schemeClr val="tx1"/>
                </a:solidFill>
              </a:rPr>
              <a:t>D14</a:t>
            </a:r>
            <a:r>
              <a:rPr lang="ru-RU" sz="2400" i="1" smtClean="0">
                <a:solidFill>
                  <a:schemeClr val="tx1"/>
                </a:solidFill>
              </a:rPr>
              <a:t> </a:t>
            </a:r>
            <a:r>
              <a:rPr lang="en-US" i="1" smtClean="0">
                <a:solidFill>
                  <a:schemeClr val="tx1"/>
                </a:solidFill>
              </a:rPr>
              <a:t> </a:t>
            </a:r>
            <a:endParaRPr lang="ru-RU" i="1" smtClean="0">
              <a:solidFill>
                <a:schemeClr val="tx1"/>
              </a:solidFill>
            </a:endParaRPr>
          </a:p>
        </p:txBody>
      </p:sp>
      <p:graphicFrame>
        <p:nvGraphicFramePr>
          <p:cNvPr id="66563" name="Object 3"/>
          <p:cNvGraphicFramePr>
            <a:graphicFrameLocks noGrp="1" noChangeAspect="1"/>
          </p:cNvGraphicFramePr>
          <p:nvPr>
            <p:ph type="chart" idx="1"/>
          </p:nvPr>
        </p:nvGraphicFramePr>
        <p:xfrm>
          <a:off x="2628900" y="2325688"/>
          <a:ext cx="3886200" cy="3076575"/>
        </p:xfrm>
        <a:graphic>
          <a:graphicData uri="http://schemas.openxmlformats.org/presentationml/2006/ole">
            <mc:AlternateContent xmlns:mc="http://schemas.openxmlformats.org/markup-compatibility/2006">
              <mc:Choice xmlns:v="urn:schemas-microsoft-com:vml" Requires="v">
                <p:oleObj spid="_x0000_s47111" name="Точечный рисунок" r:id="rId3" imgW="3885714" imgH="3076190" progId="Paint.Picture">
                  <p:embed/>
                </p:oleObj>
              </mc:Choice>
              <mc:Fallback>
                <p:oleObj name="Точечный рисунок" r:id="rId3" imgW="3885714" imgH="3076190" progId="Paint.Picture">
                  <p:embed/>
                  <p:pic>
                    <p:nvPicPr>
                      <p:cNvPr id="0" name="Object 3"/>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8900" y="2325688"/>
                        <a:ext cx="3886200" cy="307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66562"/>
                                        </p:tgtEl>
                                        <p:attrNameLst>
                                          <p:attrName>style.visibility</p:attrName>
                                        </p:attrNameLst>
                                      </p:cBhvr>
                                      <p:to>
                                        <p:strVal val="visible"/>
                                      </p:to>
                                    </p:set>
                                    <p:anim calcmode="lin" valueType="num">
                                      <p:cBhvr additive="base">
                                        <p:cTn id="7" dur="500" fill="hold"/>
                                        <p:tgtEl>
                                          <p:spTgt spid="66562"/>
                                        </p:tgtEl>
                                        <p:attrNameLst>
                                          <p:attrName>ppt_x</p:attrName>
                                        </p:attrNameLst>
                                      </p:cBhvr>
                                      <p:tavLst>
                                        <p:tav tm="0">
                                          <p:val>
                                            <p:strVal val="#ppt_x"/>
                                          </p:val>
                                        </p:tav>
                                        <p:tav tm="100000">
                                          <p:val>
                                            <p:strVal val="#ppt_x"/>
                                          </p:val>
                                        </p:tav>
                                      </p:tavLst>
                                    </p:anim>
                                    <p:anim calcmode="lin" valueType="num">
                                      <p:cBhvr additive="base">
                                        <p:cTn id="8" dur="500" fill="hold"/>
                                        <p:tgtEl>
                                          <p:spTgt spid="665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66563"/>
                                        </p:tgtEl>
                                        <p:attrNameLst>
                                          <p:attrName>style.visibility</p:attrName>
                                        </p:attrNameLst>
                                      </p:cBhvr>
                                      <p:to>
                                        <p:strVal val="visible"/>
                                      </p:to>
                                    </p:set>
                                    <p:anim calcmode="lin" valueType="num">
                                      <p:cBhvr additive="base">
                                        <p:cTn id="13" dur="500" fill="hold"/>
                                        <p:tgtEl>
                                          <p:spTgt spid="66563"/>
                                        </p:tgtEl>
                                        <p:attrNameLst>
                                          <p:attrName>ppt_x</p:attrName>
                                        </p:attrNameLst>
                                      </p:cBhvr>
                                      <p:tavLst>
                                        <p:tav tm="0">
                                          <p:val>
                                            <p:strVal val="1+#ppt_w/2"/>
                                          </p:val>
                                        </p:tav>
                                        <p:tav tm="100000">
                                          <p:val>
                                            <p:strVal val="#ppt_x"/>
                                          </p:val>
                                        </p:tav>
                                      </p:tavLst>
                                    </p:anim>
                                    <p:anim calcmode="lin" valueType="num">
                                      <p:cBhvr additive="base">
                                        <p:cTn id="14" dur="500" fill="hold"/>
                                        <p:tgtEl>
                                          <p:spTgt spid="665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323850" y="274638"/>
            <a:ext cx="8496300" cy="1498600"/>
          </a:xfrm>
        </p:spPr>
        <p:txBody>
          <a:bodyPr>
            <a:normAutofit fontScale="90000"/>
          </a:bodyPr>
          <a:lstStyle/>
          <a:p>
            <a:pPr algn="just" fontAlgn="auto">
              <a:spcAft>
                <a:spcPts val="0"/>
              </a:spcAft>
              <a:defRPr/>
            </a:pPr>
            <a:r>
              <a:rPr lang="en-US" sz="3200" b="1" i="1" smtClean="0">
                <a:solidFill>
                  <a:schemeClr val="tx1"/>
                </a:solidFill>
              </a:rPr>
              <a:t>4 </a:t>
            </a:r>
            <a:r>
              <a:rPr lang="ru-RU" sz="3200" i="1" smtClean="0">
                <a:solidFill>
                  <a:schemeClr val="tx1"/>
                </a:solidFill>
              </a:rPr>
              <a:t>кадам</a:t>
            </a:r>
            <a:r>
              <a:rPr lang="en-US" sz="3200" b="1" i="1" smtClean="0">
                <a:solidFill>
                  <a:schemeClr val="tx1"/>
                </a:solidFill>
              </a:rPr>
              <a:t>. </a:t>
            </a:r>
            <a:r>
              <a:rPr lang="en-US" sz="3200" b="1" i="1" u="sng" smtClean="0">
                <a:solidFill>
                  <a:schemeClr val="tx1"/>
                </a:solidFill>
              </a:rPr>
              <a:t>Х</a:t>
            </a:r>
            <a:r>
              <a:rPr lang="ru-RU" sz="3200" b="1" i="1" u="sng" smtClean="0">
                <a:solidFill>
                  <a:schemeClr val="tx1"/>
                </a:solidFill>
              </a:rPr>
              <a:t> уки кийматларини киритиш</a:t>
            </a:r>
            <a:r>
              <a:rPr lang="en-US" sz="3200" b="1" i="1" u="sng" smtClean="0">
                <a:solidFill>
                  <a:schemeClr val="tx1"/>
                </a:solidFill>
              </a:rPr>
              <a:t>.</a:t>
            </a:r>
            <a:r>
              <a:rPr lang="en-US" b="1" i="1" u="sng" smtClean="0">
                <a:solidFill>
                  <a:schemeClr val="tx1"/>
                </a:solidFill>
              </a:rPr>
              <a:t/>
            </a:r>
            <a:br>
              <a:rPr lang="en-US" b="1" i="1" u="sng" smtClean="0">
                <a:solidFill>
                  <a:schemeClr val="tx1"/>
                </a:solidFill>
              </a:rPr>
            </a:br>
            <a:r>
              <a:rPr lang="ru-RU" sz="3200" b="1" i="1" u="sng" smtClean="0">
                <a:solidFill>
                  <a:schemeClr val="tx1"/>
                </a:solidFill>
              </a:rPr>
              <a:t>2</a:t>
            </a:r>
            <a:r>
              <a:rPr lang="ru-RU" sz="2400" b="1" i="1" u="sng" smtClean="0">
                <a:solidFill>
                  <a:schemeClr val="tx1"/>
                </a:solidFill>
              </a:rPr>
              <a:t>чи</a:t>
            </a:r>
            <a:r>
              <a:rPr lang="ru-RU" sz="3200" b="1" i="1" u="sng" smtClean="0">
                <a:solidFill>
                  <a:schemeClr val="tx1"/>
                </a:solidFill>
              </a:rPr>
              <a:t> дарча</a:t>
            </a:r>
            <a:r>
              <a:rPr lang="en-US" sz="2400" i="1" smtClean="0">
                <a:solidFill>
                  <a:schemeClr val="tx1"/>
                </a:solidFill>
              </a:rPr>
              <a:t> </a:t>
            </a:r>
            <a:r>
              <a:rPr lang="en-US" sz="2400" b="1" i="1" smtClean="0">
                <a:solidFill>
                  <a:schemeClr val="tx1"/>
                </a:solidFill>
              </a:rPr>
              <a:t>(</a:t>
            </a:r>
            <a:r>
              <a:rPr lang="en-US" sz="2400" b="1" i="1" u="sng" smtClean="0">
                <a:solidFill>
                  <a:schemeClr val="tx1"/>
                </a:solidFill>
              </a:rPr>
              <a:t>шаг 2 из 4)</a:t>
            </a:r>
            <a:r>
              <a:rPr lang="en-US" sz="2400" b="1" i="1" smtClean="0">
                <a:solidFill>
                  <a:schemeClr val="tx1"/>
                </a:solidFill>
              </a:rPr>
              <a:t> </a:t>
            </a:r>
            <a:r>
              <a:rPr lang="en-US" sz="2400" b="1" i="1" u="sng" smtClean="0">
                <a:solidFill>
                  <a:schemeClr val="tx1"/>
                </a:solidFill>
              </a:rPr>
              <a:t>Ряд</a:t>
            </a:r>
            <a:r>
              <a:rPr lang="en-US" sz="2400" b="1" i="1" smtClean="0">
                <a:solidFill>
                  <a:schemeClr val="tx1"/>
                </a:solidFill>
              </a:rPr>
              <a:t>  </a:t>
            </a:r>
            <a:r>
              <a:rPr lang="ru-RU" sz="2000" i="1" smtClean="0">
                <a:solidFill>
                  <a:schemeClr val="tx1"/>
                </a:solidFill>
              </a:rPr>
              <a:t>булимида</a:t>
            </a:r>
            <a:r>
              <a:rPr lang="en-US" sz="2400" i="1" smtClean="0">
                <a:solidFill>
                  <a:schemeClr val="tx1"/>
                </a:solidFill>
              </a:rPr>
              <a:t> </a:t>
            </a:r>
            <a:r>
              <a:rPr lang="en-US" sz="2400" b="1" u="sng" smtClean="0">
                <a:solidFill>
                  <a:schemeClr val="tx1"/>
                </a:solidFill>
              </a:rPr>
              <a:t>Подписи оси Х</a:t>
            </a:r>
            <a:r>
              <a:rPr lang="en-US" sz="2400" smtClean="0">
                <a:solidFill>
                  <a:schemeClr val="tx1"/>
                </a:solidFill>
              </a:rPr>
              <a:t> </a:t>
            </a:r>
            <a:r>
              <a:rPr lang="ru-RU" sz="2000" smtClean="0">
                <a:solidFill>
                  <a:schemeClr val="tx1"/>
                </a:solidFill>
              </a:rPr>
              <a:t>майдонига</a:t>
            </a:r>
            <a:r>
              <a:rPr lang="en-US" sz="2000" i="1" smtClean="0">
                <a:solidFill>
                  <a:schemeClr val="tx1"/>
                </a:solidFill>
              </a:rPr>
              <a:t> “Х” аргумент</a:t>
            </a:r>
            <a:r>
              <a:rPr lang="ru-RU" sz="2000" i="1" smtClean="0">
                <a:solidFill>
                  <a:schemeClr val="tx1"/>
                </a:solidFill>
              </a:rPr>
              <a:t> кийматларининг сохасини  киритамиз </a:t>
            </a:r>
            <a:r>
              <a:rPr lang="en-US" sz="2400" i="1" smtClean="0">
                <a:solidFill>
                  <a:schemeClr val="tx1"/>
                </a:solidFill>
              </a:rPr>
              <a:t>– С6</a:t>
            </a:r>
            <a:r>
              <a:rPr lang="ru-RU" sz="2400" i="1" smtClean="0">
                <a:solidFill>
                  <a:schemeClr val="tx1"/>
                </a:solidFill>
              </a:rPr>
              <a:t>:С</a:t>
            </a:r>
            <a:r>
              <a:rPr lang="en-US" sz="2400" i="1" smtClean="0">
                <a:solidFill>
                  <a:schemeClr val="tx1"/>
                </a:solidFill>
              </a:rPr>
              <a:t>14</a:t>
            </a:r>
            <a:endParaRPr lang="ru-RU" sz="2400" i="1" smtClean="0">
              <a:solidFill>
                <a:schemeClr val="tx1"/>
              </a:solidFill>
            </a:endParaRPr>
          </a:p>
        </p:txBody>
      </p:sp>
      <p:graphicFrame>
        <p:nvGraphicFramePr>
          <p:cNvPr id="67587" name="Object 3"/>
          <p:cNvGraphicFramePr>
            <a:graphicFrameLocks noGrp="1" noChangeAspect="1"/>
          </p:cNvGraphicFramePr>
          <p:nvPr>
            <p:ph type="chart" idx="1"/>
          </p:nvPr>
        </p:nvGraphicFramePr>
        <p:xfrm>
          <a:off x="2638425" y="1754188"/>
          <a:ext cx="3867150" cy="4219575"/>
        </p:xfrm>
        <a:graphic>
          <a:graphicData uri="http://schemas.openxmlformats.org/presentationml/2006/ole">
            <mc:AlternateContent xmlns:mc="http://schemas.openxmlformats.org/markup-compatibility/2006">
              <mc:Choice xmlns:v="urn:schemas-microsoft-com:vml" Requires="v">
                <p:oleObj spid="_x0000_s48135" name="Точечный рисунок" r:id="rId3" imgW="3866667" imgH="4219048" progId="Paint.Picture">
                  <p:embed/>
                </p:oleObj>
              </mc:Choice>
              <mc:Fallback>
                <p:oleObj name="Точечный рисунок" r:id="rId3" imgW="3866667" imgH="4219048" progId="Paint.Picture">
                  <p:embed/>
                  <p:pic>
                    <p:nvPicPr>
                      <p:cNvPr id="0" name="Object 3"/>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38425" y="1754188"/>
                        <a:ext cx="3867150" cy="421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67586"/>
                                        </p:tgtEl>
                                        <p:attrNameLst>
                                          <p:attrName>style.visibility</p:attrName>
                                        </p:attrNameLst>
                                      </p:cBhvr>
                                      <p:to>
                                        <p:strVal val="visible"/>
                                      </p:to>
                                    </p:set>
                                    <p:anim calcmode="lin" valueType="num">
                                      <p:cBhvr additive="base">
                                        <p:cTn id="7" dur="500" fill="hold"/>
                                        <p:tgtEl>
                                          <p:spTgt spid="67586"/>
                                        </p:tgtEl>
                                        <p:attrNameLst>
                                          <p:attrName>ppt_x</p:attrName>
                                        </p:attrNameLst>
                                      </p:cBhvr>
                                      <p:tavLst>
                                        <p:tav tm="0">
                                          <p:val>
                                            <p:strVal val="#ppt_x"/>
                                          </p:val>
                                        </p:tav>
                                        <p:tav tm="100000">
                                          <p:val>
                                            <p:strVal val="#ppt_x"/>
                                          </p:val>
                                        </p:tav>
                                      </p:tavLst>
                                    </p:anim>
                                    <p:anim calcmode="lin" valueType="num">
                                      <p:cBhvr additive="base">
                                        <p:cTn id="8" dur="500" fill="hold"/>
                                        <p:tgtEl>
                                          <p:spTgt spid="6758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67587"/>
                                        </p:tgtEl>
                                        <p:attrNameLst>
                                          <p:attrName>style.visibility</p:attrName>
                                        </p:attrNameLst>
                                      </p:cBhvr>
                                      <p:to>
                                        <p:strVal val="visible"/>
                                      </p:to>
                                    </p:set>
                                    <p:anim calcmode="lin" valueType="num">
                                      <p:cBhvr additive="base">
                                        <p:cTn id="13" dur="500" fill="hold"/>
                                        <p:tgtEl>
                                          <p:spTgt spid="67587"/>
                                        </p:tgtEl>
                                        <p:attrNameLst>
                                          <p:attrName>ppt_x</p:attrName>
                                        </p:attrNameLst>
                                      </p:cBhvr>
                                      <p:tavLst>
                                        <p:tav tm="0">
                                          <p:val>
                                            <p:strVal val="1+#ppt_w/2"/>
                                          </p:val>
                                        </p:tav>
                                        <p:tav tm="100000">
                                          <p:val>
                                            <p:strVal val="#ppt_x"/>
                                          </p:val>
                                        </p:tav>
                                      </p:tavLst>
                                    </p:anim>
                                    <p:anim calcmode="lin" valueType="num">
                                      <p:cBhvr additive="base">
                                        <p:cTn id="14" dur="500" fill="hold"/>
                                        <p:tgtEl>
                                          <p:spTgt spid="675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457200" y="274638"/>
            <a:ext cx="8229600" cy="1498600"/>
          </a:xfrm>
        </p:spPr>
        <p:txBody>
          <a:bodyPr/>
          <a:lstStyle/>
          <a:p>
            <a:pPr fontAlgn="auto">
              <a:spcAft>
                <a:spcPts val="0"/>
              </a:spcAft>
              <a:defRPr/>
            </a:pPr>
            <a:r>
              <a:rPr lang="en-US" sz="3200" b="1" i="1" smtClean="0">
                <a:solidFill>
                  <a:schemeClr val="tx1"/>
                </a:solidFill>
              </a:rPr>
              <a:t>5 </a:t>
            </a:r>
            <a:r>
              <a:rPr lang="ru-RU" sz="3200" i="1" smtClean="0">
                <a:solidFill>
                  <a:schemeClr val="tx1"/>
                </a:solidFill>
              </a:rPr>
              <a:t>кадам</a:t>
            </a:r>
            <a:r>
              <a:rPr lang="en-US" sz="3200" b="1" i="1" smtClean="0">
                <a:solidFill>
                  <a:schemeClr val="tx1"/>
                </a:solidFill>
              </a:rPr>
              <a:t>. </a:t>
            </a:r>
            <a:r>
              <a:rPr lang="ru-RU" sz="3200" b="1" i="1" u="sng" smtClean="0">
                <a:solidFill>
                  <a:schemeClr val="tx1"/>
                </a:solidFill>
              </a:rPr>
              <a:t>Сарлавхалар киритиш</a:t>
            </a:r>
            <a:r>
              <a:rPr lang="en-US" sz="3200" b="1" i="1" u="sng" smtClean="0">
                <a:solidFill>
                  <a:schemeClr val="tx1"/>
                </a:solidFill>
              </a:rPr>
              <a:t>.</a:t>
            </a:r>
            <a:br>
              <a:rPr lang="en-US" sz="3200" b="1" i="1" u="sng" smtClean="0">
                <a:solidFill>
                  <a:schemeClr val="tx1"/>
                </a:solidFill>
              </a:rPr>
            </a:br>
            <a:r>
              <a:rPr lang="ru-RU" sz="3200" b="1" i="1" u="sng" smtClean="0">
                <a:solidFill>
                  <a:schemeClr val="tx1"/>
                </a:solidFill>
              </a:rPr>
              <a:t>3</a:t>
            </a:r>
            <a:r>
              <a:rPr lang="ru-RU" sz="2400" b="1" i="1" u="sng" smtClean="0">
                <a:solidFill>
                  <a:schemeClr val="tx1"/>
                </a:solidFill>
              </a:rPr>
              <a:t>чи</a:t>
            </a:r>
            <a:r>
              <a:rPr lang="ru-RU" sz="3200" b="1" i="1" u="sng" smtClean="0">
                <a:solidFill>
                  <a:schemeClr val="tx1"/>
                </a:solidFill>
              </a:rPr>
              <a:t> дарча</a:t>
            </a:r>
            <a:r>
              <a:rPr lang="en-US" sz="2400" i="1" smtClean="0">
                <a:solidFill>
                  <a:schemeClr val="tx1"/>
                </a:solidFill>
              </a:rPr>
              <a:t> </a:t>
            </a:r>
            <a:r>
              <a:rPr lang="en-US" sz="2400" b="1" i="1" smtClean="0">
                <a:solidFill>
                  <a:schemeClr val="tx1"/>
                </a:solidFill>
              </a:rPr>
              <a:t>(</a:t>
            </a:r>
            <a:r>
              <a:rPr lang="en-US" sz="2400" b="1" i="1" u="sng" smtClean="0">
                <a:solidFill>
                  <a:schemeClr val="tx1"/>
                </a:solidFill>
              </a:rPr>
              <a:t>шаг 3 из 4)</a:t>
            </a:r>
            <a:r>
              <a:rPr lang="en-US" sz="2400" b="1" i="1" smtClean="0">
                <a:solidFill>
                  <a:schemeClr val="tx1"/>
                </a:solidFill>
              </a:rPr>
              <a:t> </a:t>
            </a:r>
            <a:r>
              <a:rPr lang="ru-RU" sz="2000" i="1" smtClean="0">
                <a:solidFill>
                  <a:schemeClr val="tx1"/>
                </a:solidFill>
              </a:rPr>
              <a:t>Тегишли булимларни очиб диаграмма куринишини созлаймиз</a:t>
            </a:r>
            <a:r>
              <a:rPr lang="en-US" sz="2400" b="1" i="1" u="sng" smtClean="0">
                <a:solidFill>
                  <a:schemeClr val="tx1"/>
                </a:solidFill>
              </a:rPr>
              <a:t>.</a:t>
            </a:r>
            <a:endParaRPr lang="ru-RU" sz="2400" b="1" i="1" u="sng" smtClean="0">
              <a:solidFill>
                <a:schemeClr val="tx1"/>
              </a:solidFill>
            </a:endParaRPr>
          </a:p>
        </p:txBody>
      </p:sp>
      <p:graphicFrame>
        <p:nvGraphicFramePr>
          <p:cNvPr id="68611" name="Object 3"/>
          <p:cNvGraphicFramePr>
            <a:graphicFrameLocks noGrp="1" noChangeAspect="1"/>
          </p:cNvGraphicFramePr>
          <p:nvPr>
            <p:ph type="chart" idx="1"/>
          </p:nvPr>
        </p:nvGraphicFramePr>
        <p:xfrm>
          <a:off x="1403350" y="2000250"/>
          <a:ext cx="6302375" cy="4356100"/>
        </p:xfrm>
        <a:graphic>
          <a:graphicData uri="http://schemas.openxmlformats.org/presentationml/2006/ole">
            <mc:AlternateContent xmlns:mc="http://schemas.openxmlformats.org/markup-compatibility/2006">
              <mc:Choice xmlns:v="urn:schemas-microsoft-com:vml" Requires="v">
                <p:oleObj spid="_x0000_s49159" name="Точечный рисунок" r:id="rId3" imgW="4533333" imgH="3134162" progId="Paint.Picture">
                  <p:embed/>
                </p:oleObj>
              </mc:Choice>
              <mc:Fallback>
                <p:oleObj name="Точечный рисунок" r:id="rId3" imgW="4533333" imgH="3134162" progId="Paint.Picture">
                  <p:embed/>
                  <p:pic>
                    <p:nvPicPr>
                      <p:cNvPr id="0" name="Object 3"/>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350" y="2000250"/>
                        <a:ext cx="6302375" cy="435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68610"/>
                                        </p:tgtEl>
                                        <p:attrNameLst>
                                          <p:attrName>style.visibility</p:attrName>
                                        </p:attrNameLst>
                                      </p:cBhvr>
                                      <p:to>
                                        <p:strVal val="visible"/>
                                      </p:to>
                                    </p:set>
                                    <p:anim calcmode="lin" valueType="num">
                                      <p:cBhvr additive="base">
                                        <p:cTn id="7" dur="500" fill="hold"/>
                                        <p:tgtEl>
                                          <p:spTgt spid="68610"/>
                                        </p:tgtEl>
                                        <p:attrNameLst>
                                          <p:attrName>ppt_x</p:attrName>
                                        </p:attrNameLst>
                                      </p:cBhvr>
                                      <p:tavLst>
                                        <p:tav tm="0">
                                          <p:val>
                                            <p:strVal val="#ppt_x"/>
                                          </p:val>
                                        </p:tav>
                                        <p:tav tm="100000">
                                          <p:val>
                                            <p:strVal val="#ppt_x"/>
                                          </p:val>
                                        </p:tav>
                                      </p:tavLst>
                                    </p:anim>
                                    <p:anim calcmode="lin" valueType="num">
                                      <p:cBhvr additive="base">
                                        <p:cTn id="8" dur="500" fill="hold"/>
                                        <p:tgtEl>
                                          <p:spTgt spid="6861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68611"/>
                                        </p:tgtEl>
                                        <p:attrNameLst>
                                          <p:attrName>style.visibility</p:attrName>
                                        </p:attrNameLst>
                                      </p:cBhvr>
                                      <p:to>
                                        <p:strVal val="visible"/>
                                      </p:to>
                                    </p:set>
                                    <p:anim calcmode="lin" valueType="num">
                                      <p:cBhvr additive="base">
                                        <p:cTn id="13" dur="500" fill="hold"/>
                                        <p:tgtEl>
                                          <p:spTgt spid="68611"/>
                                        </p:tgtEl>
                                        <p:attrNameLst>
                                          <p:attrName>ppt_x</p:attrName>
                                        </p:attrNameLst>
                                      </p:cBhvr>
                                      <p:tavLst>
                                        <p:tav tm="0">
                                          <p:val>
                                            <p:strVal val="1+#ppt_w/2"/>
                                          </p:val>
                                        </p:tav>
                                        <p:tav tm="100000">
                                          <p:val>
                                            <p:strVal val="#ppt_x"/>
                                          </p:val>
                                        </p:tav>
                                      </p:tavLst>
                                    </p:anim>
                                    <p:anim calcmode="lin" valueType="num">
                                      <p:cBhvr additive="base">
                                        <p:cTn id="14" dur="500" fill="hold"/>
                                        <p:tgtEl>
                                          <p:spTgt spid="686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457200" y="274638"/>
            <a:ext cx="8229600" cy="1354137"/>
          </a:xfrm>
        </p:spPr>
        <p:txBody>
          <a:bodyPr/>
          <a:lstStyle/>
          <a:p>
            <a:pPr fontAlgn="auto">
              <a:spcAft>
                <a:spcPts val="0"/>
              </a:spcAft>
              <a:defRPr/>
            </a:pPr>
            <a:r>
              <a:rPr lang="en-US" sz="3200" b="1" i="1" smtClean="0">
                <a:solidFill>
                  <a:schemeClr val="tx1"/>
                </a:solidFill>
              </a:rPr>
              <a:t>6 </a:t>
            </a:r>
            <a:r>
              <a:rPr lang="ru-RU" sz="3200" i="1" smtClean="0">
                <a:solidFill>
                  <a:schemeClr val="tx1"/>
                </a:solidFill>
              </a:rPr>
              <a:t>кадам</a:t>
            </a:r>
            <a:r>
              <a:rPr lang="en-US" sz="3200" b="1" i="1" smtClean="0">
                <a:solidFill>
                  <a:schemeClr val="tx1"/>
                </a:solidFill>
              </a:rPr>
              <a:t>. </a:t>
            </a:r>
            <a:r>
              <a:rPr lang="ru-RU" sz="3200" b="1" i="1" u="sng" smtClean="0">
                <a:solidFill>
                  <a:schemeClr val="tx1"/>
                </a:solidFill>
              </a:rPr>
              <a:t>Урнатиш жойини танлаш</a:t>
            </a:r>
            <a:r>
              <a:rPr lang="en-US" sz="3200" b="1" i="1" u="sng" smtClean="0">
                <a:solidFill>
                  <a:schemeClr val="tx1"/>
                </a:solidFill>
              </a:rPr>
              <a:t>.</a:t>
            </a:r>
            <a:br>
              <a:rPr lang="en-US" sz="3200" b="1" i="1" u="sng" smtClean="0">
                <a:solidFill>
                  <a:schemeClr val="tx1"/>
                </a:solidFill>
              </a:rPr>
            </a:br>
            <a:r>
              <a:rPr lang="ru-RU" sz="3200" b="1" i="1" u="sng" smtClean="0">
                <a:solidFill>
                  <a:schemeClr val="tx1"/>
                </a:solidFill>
              </a:rPr>
              <a:t>4</a:t>
            </a:r>
            <a:r>
              <a:rPr lang="ru-RU" sz="2400" b="1" i="1" u="sng" smtClean="0">
                <a:solidFill>
                  <a:schemeClr val="tx1"/>
                </a:solidFill>
              </a:rPr>
              <a:t>чи</a:t>
            </a:r>
            <a:r>
              <a:rPr lang="ru-RU" sz="3200" b="1" i="1" u="sng" smtClean="0">
                <a:solidFill>
                  <a:schemeClr val="tx1"/>
                </a:solidFill>
              </a:rPr>
              <a:t> дарча</a:t>
            </a:r>
            <a:r>
              <a:rPr lang="en-US" sz="2400" i="1" smtClean="0">
                <a:solidFill>
                  <a:schemeClr val="tx1"/>
                </a:solidFill>
              </a:rPr>
              <a:t> </a:t>
            </a:r>
            <a:r>
              <a:rPr lang="en-US" sz="2400" b="1" i="1" smtClean="0">
                <a:solidFill>
                  <a:schemeClr val="tx1"/>
                </a:solidFill>
              </a:rPr>
              <a:t>(</a:t>
            </a:r>
            <a:r>
              <a:rPr lang="en-US" sz="2400" b="1" i="1" u="sng" smtClean="0">
                <a:solidFill>
                  <a:schemeClr val="tx1"/>
                </a:solidFill>
              </a:rPr>
              <a:t>шаг 4 из 4)</a:t>
            </a:r>
            <a:endParaRPr lang="ru-RU" sz="2400" b="1" i="1" u="sng" smtClean="0">
              <a:solidFill>
                <a:schemeClr val="tx1"/>
              </a:solidFill>
            </a:endParaRPr>
          </a:p>
        </p:txBody>
      </p:sp>
      <p:graphicFrame>
        <p:nvGraphicFramePr>
          <p:cNvPr id="69635" name="Object 3"/>
          <p:cNvGraphicFramePr>
            <a:graphicFrameLocks noChangeAspect="1"/>
          </p:cNvGraphicFramePr>
          <p:nvPr/>
        </p:nvGraphicFramePr>
        <p:xfrm>
          <a:off x="1905000" y="2232025"/>
          <a:ext cx="5257800" cy="1917700"/>
        </p:xfrm>
        <a:graphic>
          <a:graphicData uri="http://schemas.openxmlformats.org/presentationml/2006/ole">
            <mc:AlternateContent xmlns:mc="http://schemas.openxmlformats.org/markup-compatibility/2006">
              <mc:Choice xmlns:v="urn:schemas-microsoft-com:vml" Requires="v">
                <p:oleObj spid="_x0000_s50183" name="Точечный рисунок" r:id="rId3" imgW="4191585" imgH="1771429" progId="Paint.Picture">
                  <p:embed/>
                </p:oleObj>
              </mc:Choice>
              <mc:Fallback>
                <p:oleObj name="Точечный рисунок" r:id="rId3" imgW="4191585" imgH="1771429"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00" y="2232025"/>
                        <a:ext cx="5257800" cy="191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69634"/>
                                        </p:tgtEl>
                                        <p:attrNameLst>
                                          <p:attrName>style.visibility</p:attrName>
                                        </p:attrNameLst>
                                      </p:cBhvr>
                                      <p:to>
                                        <p:strVal val="visible"/>
                                      </p:to>
                                    </p:set>
                                    <p:anim calcmode="lin" valueType="num">
                                      <p:cBhvr additive="base">
                                        <p:cTn id="7" dur="500" fill="hold"/>
                                        <p:tgtEl>
                                          <p:spTgt spid="69634"/>
                                        </p:tgtEl>
                                        <p:attrNameLst>
                                          <p:attrName>ppt_x</p:attrName>
                                        </p:attrNameLst>
                                      </p:cBhvr>
                                      <p:tavLst>
                                        <p:tav tm="0">
                                          <p:val>
                                            <p:strVal val="#ppt_x"/>
                                          </p:val>
                                        </p:tav>
                                        <p:tav tm="100000">
                                          <p:val>
                                            <p:strVal val="#ppt_x"/>
                                          </p:val>
                                        </p:tav>
                                      </p:tavLst>
                                    </p:anim>
                                    <p:anim calcmode="lin" valueType="num">
                                      <p:cBhvr additive="base">
                                        <p:cTn id="8" dur="500" fill="hold"/>
                                        <p:tgtEl>
                                          <p:spTgt spid="69634"/>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69635"/>
                                        </p:tgtEl>
                                        <p:attrNameLst>
                                          <p:attrName>style.visibility</p:attrName>
                                        </p:attrNameLst>
                                      </p:cBhvr>
                                      <p:to>
                                        <p:strVal val="visible"/>
                                      </p:to>
                                    </p:set>
                                    <p:anim calcmode="lin" valueType="num">
                                      <p:cBhvr additive="base">
                                        <p:cTn id="13" dur="500" fill="hold"/>
                                        <p:tgtEl>
                                          <p:spTgt spid="69635"/>
                                        </p:tgtEl>
                                        <p:attrNameLst>
                                          <p:attrName>ppt_x</p:attrName>
                                        </p:attrNameLst>
                                      </p:cBhvr>
                                      <p:tavLst>
                                        <p:tav tm="0">
                                          <p:val>
                                            <p:strVal val="1+#ppt_w/2"/>
                                          </p:val>
                                        </p:tav>
                                        <p:tav tm="100000">
                                          <p:val>
                                            <p:strVal val="#ppt_x"/>
                                          </p:val>
                                        </p:tav>
                                      </p:tavLst>
                                    </p:anim>
                                    <p:anim calcmode="lin" valueType="num">
                                      <p:cBhvr additive="base">
                                        <p:cTn id="14" dur="500" fill="hold"/>
                                        <p:tgtEl>
                                          <p:spTgt spid="696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a:xfrm>
            <a:off x="457200" y="274638"/>
            <a:ext cx="8229600" cy="1066800"/>
          </a:xfrm>
        </p:spPr>
        <p:txBody>
          <a:bodyPr>
            <a:normAutofit fontScale="90000"/>
          </a:bodyPr>
          <a:lstStyle/>
          <a:p>
            <a:pPr fontAlgn="auto">
              <a:spcAft>
                <a:spcPts val="0"/>
              </a:spcAft>
              <a:defRPr/>
            </a:pPr>
            <a:r>
              <a:rPr lang="en-US" sz="3200" b="1" i="1" smtClean="0">
                <a:solidFill>
                  <a:schemeClr val="tx1"/>
                </a:solidFill>
              </a:rPr>
              <a:t>7 </a:t>
            </a:r>
            <a:r>
              <a:rPr lang="ru-RU" sz="3200" i="1" smtClean="0">
                <a:solidFill>
                  <a:schemeClr val="tx1"/>
                </a:solidFill>
              </a:rPr>
              <a:t>кадам</a:t>
            </a:r>
            <a:r>
              <a:rPr lang="en-US" sz="3200" b="1" i="1" smtClean="0">
                <a:solidFill>
                  <a:schemeClr val="tx1"/>
                </a:solidFill>
              </a:rPr>
              <a:t>. </a:t>
            </a:r>
            <a:r>
              <a:rPr lang="ru-RU" sz="3200" b="1" i="1" u="sng" smtClean="0">
                <a:solidFill>
                  <a:schemeClr val="tx1"/>
                </a:solidFill>
              </a:rPr>
              <a:t>Якунлаш</a:t>
            </a:r>
            <a:r>
              <a:rPr lang="en-US" sz="3200" b="1" i="1" u="sng" smtClean="0">
                <a:solidFill>
                  <a:schemeClr val="tx1"/>
                </a:solidFill>
              </a:rPr>
              <a:t>.</a:t>
            </a:r>
            <a:r>
              <a:rPr lang="en-US" b="1" i="1" u="sng" smtClean="0">
                <a:solidFill>
                  <a:schemeClr val="tx1"/>
                </a:solidFill>
              </a:rPr>
              <a:t/>
            </a:r>
            <a:br>
              <a:rPr lang="en-US" b="1" i="1" u="sng" smtClean="0">
                <a:solidFill>
                  <a:schemeClr val="tx1"/>
                </a:solidFill>
              </a:rPr>
            </a:br>
            <a:r>
              <a:rPr lang="en-US" sz="2400" b="1" i="1" u="sng" smtClean="0">
                <a:solidFill>
                  <a:schemeClr val="tx1"/>
                </a:solidFill>
              </a:rPr>
              <a:t>Готово</a:t>
            </a:r>
            <a:r>
              <a:rPr lang="ru-RU" sz="2400" b="1" i="1" u="sng" smtClean="0">
                <a:solidFill>
                  <a:schemeClr val="tx1"/>
                </a:solidFill>
              </a:rPr>
              <a:t> </a:t>
            </a:r>
            <a:r>
              <a:rPr lang="ru-RU" sz="2400" i="1" smtClean="0">
                <a:solidFill>
                  <a:schemeClr val="tx1"/>
                </a:solidFill>
              </a:rPr>
              <a:t>тугмасини босиш яратилган диаграммани курсатилган жойга урнатади</a:t>
            </a:r>
            <a:endParaRPr lang="ru-RU" sz="2400" i="1" u="sng" smtClean="0">
              <a:solidFill>
                <a:schemeClr val="tx1"/>
              </a:solidFill>
            </a:endParaRPr>
          </a:p>
        </p:txBody>
      </p:sp>
      <p:grpSp>
        <p:nvGrpSpPr>
          <p:cNvPr id="51203" name="Group 5"/>
          <p:cNvGrpSpPr>
            <a:grpSpLocks noChangeAspect="1"/>
          </p:cNvGrpSpPr>
          <p:nvPr/>
        </p:nvGrpSpPr>
        <p:grpSpPr bwMode="auto">
          <a:xfrm>
            <a:off x="623888" y="1600200"/>
            <a:ext cx="7896225" cy="4525963"/>
            <a:chOff x="393" y="1008"/>
            <a:chExt cx="4974" cy="2851"/>
          </a:xfrm>
        </p:grpSpPr>
        <p:sp>
          <p:nvSpPr>
            <p:cNvPr id="51204" name="AutoShape 4"/>
            <p:cNvSpPr>
              <a:spLocks noChangeAspect="1" noChangeArrowheads="1" noTextEdit="1"/>
            </p:cNvSpPr>
            <p:nvPr/>
          </p:nvSpPr>
          <p:spPr bwMode="auto">
            <a:xfrm>
              <a:off x="393" y="1008"/>
              <a:ext cx="4974" cy="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51205" name="Rectangle 6"/>
            <p:cNvSpPr>
              <a:spLocks noChangeArrowheads="1"/>
            </p:cNvSpPr>
            <p:nvPr/>
          </p:nvSpPr>
          <p:spPr bwMode="auto">
            <a:xfrm>
              <a:off x="444" y="1061"/>
              <a:ext cx="4862" cy="2745"/>
            </a:xfrm>
            <a:prstGeom prst="rect">
              <a:avLst/>
            </a:prstGeom>
            <a:solidFill>
              <a:srgbClr val="FFFFFF"/>
            </a:solidFill>
            <a:ln w="0">
              <a:solidFill>
                <a:srgbClr val="000000"/>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51206" name="Rectangle 7"/>
            <p:cNvSpPr>
              <a:spLocks noChangeArrowheads="1"/>
            </p:cNvSpPr>
            <p:nvPr/>
          </p:nvSpPr>
          <p:spPr bwMode="auto">
            <a:xfrm>
              <a:off x="981" y="1681"/>
              <a:ext cx="3474" cy="1442"/>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51207" name="Line 8"/>
            <p:cNvSpPr>
              <a:spLocks noChangeShapeType="1"/>
            </p:cNvSpPr>
            <p:nvPr/>
          </p:nvSpPr>
          <p:spPr bwMode="auto">
            <a:xfrm>
              <a:off x="981" y="2881"/>
              <a:ext cx="34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08" name="Line 9"/>
            <p:cNvSpPr>
              <a:spLocks noChangeShapeType="1"/>
            </p:cNvSpPr>
            <p:nvPr/>
          </p:nvSpPr>
          <p:spPr bwMode="auto">
            <a:xfrm>
              <a:off x="981" y="2639"/>
              <a:ext cx="34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09" name="Line 10"/>
            <p:cNvSpPr>
              <a:spLocks noChangeShapeType="1"/>
            </p:cNvSpPr>
            <p:nvPr/>
          </p:nvSpPr>
          <p:spPr bwMode="auto">
            <a:xfrm>
              <a:off x="981" y="2407"/>
              <a:ext cx="34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10" name="Line 11"/>
            <p:cNvSpPr>
              <a:spLocks noChangeShapeType="1"/>
            </p:cNvSpPr>
            <p:nvPr/>
          </p:nvSpPr>
          <p:spPr bwMode="auto">
            <a:xfrm>
              <a:off x="981" y="2165"/>
              <a:ext cx="34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11" name="Line 12"/>
            <p:cNvSpPr>
              <a:spLocks noChangeShapeType="1"/>
            </p:cNvSpPr>
            <p:nvPr/>
          </p:nvSpPr>
          <p:spPr bwMode="auto">
            <a:xfrm>
              <a:off x="981" y="1923"/>
              <a:ext cx="34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12" name="Line 13"/>
            <p:cNvSpPr>
              <a:spLocks noChangeShapeType="1"/>
            </p:cNvSpPr>
            <p:nvPr/>
          </p:nvSpPr>
          <p:spPr bwMode="auto">
            <a:xfrm>
              <a:off x="981" y="1681"/>
              <a:ext cx="34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13" name="Rectangle 14"/>
            <p:cNvSpPr>
              <a:spLocks noChangeArrowheads="1"/>
            </p:cNvSpPr>
            <p:nvPr/>
          </p:nvSpPr>
          <p:spPr bwMode="auto">
            <a:xfrm>
              <a:off x="981" y="1681"/>
              <a:ext cx="3474" cy="1442"/>
            </a:xfrm>
            <a:prstGeom prst="rect">
              <a:avLst/>
            </a:prstGeom>
            <a:noFill/>
            <a:ln w="15875">
              <a:solidFill>
                <a:srgbClr val="80808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51214" name="Line 15"/>
            <p:cNvSpPr>
              <a:spLocks noChangeShapeType="1"/>
            </p:cNvSpPr>
            <p:nvPr/>
          </p:nvSpPr>
          <p:spPr bwMode="auto">
            <a:xfrm>
              <a:off x="981" y="1681"/>
              <a:ext cx="1" cy="144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15" name="Line 16"/>
            <p:cNvSpPr>
              <a:spLocks noChangeShapeType="1"/>
            </p:cNvSpPr>
            <p:nvPr/>
          </p:nvSpPr>
          <p:spPr bwMode="auto">
            <a:xfrm>
              <a:off x="940" y="3123"/>
              <a:ext cx="4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16" name="Line 17"/>
            <p:cNvSpPr>
              <a:spLocks noChangeShapeType="1"/>
            </p:cNvSpPr>
            <p:nvPr/>
          </p:nvSpPr>
          <p:spPr bwMode="auto">
            <a:xfrm>
              <a:off x="940" y="2881"/>
              <a:ext cx="4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17" name="Line 18"/>
            <p:cNvSpPr>
              <a:spLocks noChangeShapeType="1"/>
            </p:cNvSpPr>
            <p:nvPr/>
          </p:nvSpPr>
          <p:spPr bwMode="auto">
            <a:xfrm>
              <a:off x="940" y="2639"/>
              <a:ext cx="4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18" name="Line 19"/>
            <p:cNvSpPr>
              <a:spLocks noChangeShapeType="1"/>
            </p:cNvSpPr>
            <p:nvPr/>
          </p:nvSpPr>
          <p:spPr bwMode="auto">
            <a:xfrm>
              <a:off x="940" y="2407"/>
              <a:ext cx="4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19" name="Line 20"/>
            <p:cNvSpPr>
              <a:spLocks noChangeShapeType="1"/>
            </p:cNvSpPr>
            <p:nvPr/>
          </p:nvSpPr>
          <p:spPr bwMode="auto">
            <a:xfrm>
              <a:off x="940" y="2165"/>
              <a:ext cx="4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20" name="Line 21"/>
            <p:cNvSpPr>
              <a:spLocks noChangeShapeType="1"/>
            </p:cNvSpPr>
            <p:nvPr/>
          </p:nvSpPr>
          <p:spPr bwMode="auto">
            <a:xfrm>
              <a:off x="940" y="1923"/>
              <a:ext cx="4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21" name="Line 22"/>
            <p:cNvSpPr>
              <a:spLocks noChangeShapeType="1"/>
            </p:cNvSpPr>
            <p:nvPr/>
          </p:nvSpPr>
          <p:spPr bwMode="auto">
            <a:xfrm>
              <a:off x="940" y="1681"/>
              <a:ext cx="4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22" name="Line 23"/>
            <p:cNvSpPr>
              <a:spLocks noChangeShapeType="1"/>
            </p:cNvSpPr>
            <p:nvPr/>
          </p:nvSpPr>
          <p:spPr bwMode="auto">
            <a:xfrm>
              <a:off x="981" y="3123"/>
              <a:ext cx="34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23" name="Line 24"/>
            <p:cNvSpPr>
              <a:spLocks noChangeShapeType="1"/>
            </p:cNvSpPr>
            <p:nvPr/>
          </p:nvSpPr>
          <p:spPr bwMode="auto">
            <a:xfrm flipV="1">
              <a:off x="981" y="3123"/>
              <a:ext cx="1" cy="4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24" name="Line 25"/>
            <p:cNvSpPr>
              <a:spLocks noChangeShapeType="1"/>
            </p:cNvSpPr>
            <p:nvPr/>
          </p:nvSpPr>
          <p:spPr bwMode="auto">
            <a:xfrm flipV="1">
              <a:off x="1365" y="3123"/>
              <a:ext cx="1" cy="4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25" name="Line 26"/>
            <p:cNvSpPr>
              <a:spLocks noChangeShapeType="1"/>
            </p:cNvSpPr>
            <p:nvPr/>
          </p:nvSpPr>
          <p:spPr bwMode="auto">
            <a:xfrm flipV="1">
              <a:off x="1750" y="3123"/>
              <a:ext cx="1" cy="4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26" name="Line 27"/>
            <p:cNvSpPr>
              <a:spLocks noChangeShapeType="1"/>
            </p:cNvSpPr>
            <p:nvPr/>
          </p:nvSpPr>
          <p:spPr bwMode="auto">
            <a:xfrm flipV="1">
              <a:off x="2135" y="3123"/>
              <a:ext cx="1" cy="4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27" name="Line 28"/>
            <p:cNvSpPr>
              <a:spLocks noChangeShapeType="1"/>
            </p:cNvSpPr>
            <p:nvPr/>
          </p:nvSpPr>
          <p:spPr bwMode="auto">
            <a:xfrm flipV="1">
              <a:off x="2520" y="3123"/>
              <a:ext cx="1" cy="4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28" name="Line 29"/>
            <p:cNvSpPr>
              <a:spLocks noChangeShapeType="1"/>
            </p:cNvSpPr>
            <p:nvPr/>
          </p:nvSpPr>
          <p:spPr bwMode="auto">
            <a:xfrm flipV="1">
              <a:off x="2915" y="3123"/>
              <a:ext cx="1" cy="4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29" name="Line 30"/>
            <p:cNvSpPr>
              <a:spLocks noChangeShapeType="1"/>
            </p:cNvSpPr>
            <p:nvPr/>
          </p:nvSpPr>
          <p:spPr bwMode="auto">
            <a:xfrm flipV="1">
              <a:off x="3300" y="3123"/>
              <a:ext cx="1" cy="4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30" name="Line 31"/>
            <p:cNvSpPr>
              <a:spLocks noChangeShapeType="1"/>
            </p:cNvSpPr>
            <p:nvPr/>
          </p:nvSpPr>
          <p:spPr bwMode="auto">
            <a:xfrm flipV="1">
              <a:off x="3685" y="3123"/>
              <a:ext cx="1" cy="4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31" name="Line 32"/>
            <p:cNvSpPr>
              <a:spLocks noChangeShapeType="1"/>
            </p:cNvSpPr>
            <p:nvPr/>
          </p:nvSpPr>
          <p:spPr bwMode="auto">
            <a:xfrm flipV="1">
              <a:off x="4070" y="3123"/>
              <a:ext cx="1" cy="4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32" name="Line 33"/>
            <p:cNvSpPr>
              <a:spLocks noChangeShapeType="1"/>
            </p:cNvSpPr>
            <p:nvPr/>
          </p:nvSpPr>
          <p:spPr bwMode="auto">
            <a:xfrm flipV="1">
              <a:off x="4455" y="3123"/>
              <a:ext cx="1" cy="4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33" name="Line 34"/>
            <p:cNvSpPr>
              <a:spLocks noChangeShapeType="1"/>
            </p:cNvSpPr>
            <p:nvPr/>
          </p:nvSpPr>
          <p:spPr bwMode="auto">
            <a:xfrm flipV="1">
              <a:off x="1173" y="2765"/>
              <a:ext cx="385" cy="116"/>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34" name="Line 35"/>
            <p:cNvSpPr>
              <a:spLocks noChangeShapeType="1"/>
            </p:cNvSpPr>
            <p:nvPr/>
          </p:nvSpPr>
          <p:spPr bwMode="auto">
            <a:xfrm flipV="1">
              <a:off x="1558" y="2639"/>
              <a:ext cx="385" cy="126"/>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35" name="Line 36"/>
            <p:cNvSpPr>
              <a:spLocks noChangeShapeType="1"/>
            </p:cNvSpPr>
            <p:nvPr/>
          </p:nvSpPr>
          <p:spPr bwMode="auto">
            <a:xfrm flipV="1">
              <a:off x="1943" y="2523"/>
              <a:ext cx="385" cy="116"/>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36" name="Line 37"/>
            <p:cNvSpPr>
              <a:spLocks noChangeShapeType="1"/>
            </p:cNvSpPr>
            <p:nvPr/>
          </p:nvSpPr>
          <p:spPr bwMode="auto">
            <a:xfrm flipV="1">
              <a:off x="2328" y="2407"/>
              <a:ext cx="395" cy="116"/>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37" name="Line 38"/>
            <p:cNvSpPr>
              <a:spLocks noChangeShapeType="1"/>
            </p:cNvSpPr>
            <p:nvPr/>
          </p:nvSpPr>
          <p:spPr bwMode="auto">
            <a:xfrm flipV="1">
              <a:off x="2723" y="2281"/>
              <a:ext cx="385" cy="126"/>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38" name="Line 39"/>
            <p:cNvSpPr>
              <a:spLocks noChangeShapeType="1"/>
            </p:cNvSpPr>
            <p:nvPr/>
          </p:nvSpPr>
          <p:spPr bwMode="auto">
            <a:xfrm flipV="1">
              <a:off x="3108" y="2165"/>
              <a:ext cx="385" cy="116"/>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39" name="Line 40"/>
            <p:cNvSpPr>
              <a:spLocks noChangeShapeType="1"/>
            </p:cNvSpPr>
            <p:nvPr/>
          </p:nvSpPr>
          <p:spPr bwMode="auto">
            <a:xfrm flipV="1">
              <a:off x="3493" y="2039"/>
              <a:ext cx="385" cy="126"/>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40" name="Line 41"/>
            <p:cNvSpPr>
              <a:spLocks noChangeShapeType="1"/>
            </p:cNvSpPr>
            <p:nvPr/>
          </p:nvSpPr>
          <p:spPr bwMode="auto">
            <a:xfrm flipV="1">
              <a:off x="3878" y="1923"/>
              <a:ext cx="385" cy="116"/>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41" name="Freeform 42"/>
            <p:cNvSpPr>
              <a:spLocks/>
            </p:cNvSpPr>
            <p:nvPr/>
          </p:nvSpPr>
          <p:spPr bwMode="auto">
            <a:xfrm>
              <a:off x="1143" y="2849"/>
              <a:ext cx="60" cy="63"/>
            </a:xfrm>
            <a:custGeom>
              <a:avLst/>
              <a:gdLst>
                <a:gd name="T0" fmla="*/ 30 w 60"/>
                <a:gd name="T1" fmla="*/ 0 h 63"/>
                <a:gd name="T2" fmla="*/ 60 w 60"/>
                <a:gd name="T3" fmla="*/ 32 h 63"/>
                <a:gd name="T4" fmla="*/ 30 w 60"/>
                <a:gd name="T5" fmla="*/ 63 h 63"/>
                <a:gd name="T6" fmla="*/ 0 w 60"/>
                <a:gd name="T7" fmla="*/ 32 h 63"/>
                <a:gd name="T8" fmla="*/ 30 w 60"/>
                <a:gd name="T9" fmla="*/ 0 h 63"/>
                <a:gd name="T10" fmla="*/ 0 60000 65536"/>
                <a:gd name="T11" fmla="*/ 0 60000 65536"/>
                <a:gd name="T12" fmla="*/ 0 60000 65536"/>
                <a:gd name="T13" fmla="*/ 0 60000 65536"/>
                <a:gd name="T14" fmla="*/ 0 60000 65536"/>
                <a:gd name="T15" fmla="*/ 0 w 60"/>
                <a:gd name="T16" fmla="*/ 0 h 63"/>
                <a:gd name="T17" fmla="*/ 60 w 60"/>
                <a:gd name="T18" fmla="*/ 63 h 63"/>
              </a:gdLst>
              <a:ahLst/>
              <a:cxnLst>
                <a:cxn ang="T10">
                  <a:pos x="T0" y="T1"/>
                </a:cxn>
                <a:cxn ang="T11">
                  <a:pos x="T2" y="T3"/>
                </a:cxn>
                <a:cxn ang="T12">
                  <a:pos x="T4" y="T5"/>
                </a:cxn>
                <a:cxn ang="T13">
                  <a:pos x="T6" y="T7"/>
                </a:cxn>
                <a:cxn ang="T14">
                  <a:pos x="T8" y="T9"/>
                </a:cxn>
              </a:cxnLst>
              <a:rect l="T15" t="T16" r="T17" b="T18"/>
              <a:pathLst>
                <a:path w="60" h="63">
                  <a:moveTo>
                    <a:pt x="30" y="0"/>
                  </a:moveTo>
                  <a:lnTo>
                    <a:pt x="60" y="32"/>
                  </a:lnTo>
                  <a:lnTo>
                    <a:pt x="30" y="63"/>
                  </a:lnTo>
                  <a:lnTo>
                    <a:pt x="0" y="32"/>
                  </a:lnTo>
                  <a:lnTo>
                    <a:pt x="30" y="0"/>
                  </a:lnTo>
                  <a:close/>
                </a:path>
              </a:pathLst>
            </a:custGeom>
            <a:solidFill>
              <a:srgbClr val="000080"/>
            </a:solidFill>
            <a:ln w="15875">
              <a:solidFill>
                <a:srgbClr val="000080"/>
              </a:solidFill>
              <a:round/>
              <a:headEnd/>
              <a:tailEnd/>
            </a:ln>
          </p:spPr>
          <p:txBody>
            <a:bodyPr/>
            <a:lstStyle/>
            <a:p>
              <a:endParaRPr lang="ru-RU"/>
            </a:p>
          </p:txBody>
        </p:sp>
        <p:sp>
          <p:nvSpPr>
            <p:cNvPr id="51242" name="Freeform 43"/>
            <p:cNvSpPr>
              <a:spLocks/>
            </p:cNvSpPr>
            <p:nvPr/>
          </p:nvSpPr>
          <p:spPr bwMode="auto">
            <a:xfrm>
              <a:off x="1528" y="2733"/>
              <a:ext cx="60" cy="63"/>
            </a:xfrm>
            <a:custGeom>
              <a:avLst/>
              <a:gdLst>
                <a:gd name="T0" fmla="*/ 30 w 60"/>
                <a:gd name="T1" fmla="*/ 0 h 63"/>
                <a:gd name="T2" fmla="*/ 60 w 60"/>
                <a:gd name="T3" fmla="*/ 32 h 63"/>
                <a:gd name="T4" fmla="*/ 30 w 60"/>
                <a:gd name="T5" fmla="*/ 63 h 63"/>
                <a:gd name="T6" fmla="*/ 0 w 60"/>
                <a:gd name="T7" fmla="*/ 32 h 63"/>
                <a:gd name="T8" fmla="*/ 30 w 60"/>
                <a:gd name="T9" fmla="*/ 0 h 63"/>
                <a:gd name="T10" fmla="*/ 0 60000 65536"/>
                <a:gd name="T11" fmla="*/ 0 60000 65536"/>
                <a:gd name="T12" fmla="*/ 0 60000 65536"/>
                <a:gd name="T13" fmla="*/ 0 60000 65536"/>
                <a:gd name="T14" fmla="*/ 0 60000 65536"/>
                <a:gd name="T15" fmla="*/ 0 w 60"/>
                <a:gd name="T16" fmla="*/ 0 h 63"/>
                <a:gd name="T17" fmla="*/ 60 w 60"/>
                <a:gd name="T18" fmla="*/ 63 h 63"/>
              </a:gdLst>
              <a:ahLst/>
              <a:cxnLst>
                <a:cxn ang="T10">
                  <a:pos x="T0" y="T1"/>
                </a:cxn>
                <a:cxn ang="T11">
                  <a:pos x="T2" y="T3"/>
                </a:cxn>
                <a:cxn ang="T12">
                  <a:pos x="T4" y="T5"/>
                </a:cxn>
                <a:cxn ang="T13">
                  <a:pos x="T6" y="T7"/>
                </a:cxn>
                <a:cxn ang="T14">
                  <a:pos x="T8" y="T9"/>
                </a:cxn>
              </a:cxnLst>
              <a:rect l="T15" t="T16" r="T17" b="T18"/>
              <a:pathLst>
                <a:path w="60" h="63">
                  <a:moveTo>
                    <a:pt x="30" y="0"/>
                  </a:moveTo>
                  <a:lnTo>
                    <a:pt x="60" y="32"/>
                  </a:lnTo>
                  <a:lnTo>
                    <a:pt x="30" y="63"/>
                  </a:lnTo>
                  <a:lnTo>
                    <a:pt x="0" y="32"/>
                  </a:lnTo>
                  <a:lnTo>
                    <a:pt x="30" y="0"/>
                  </a:lnTo>
                  <a:close/>
                </a:path>
              </a:pathLst>
            </a:custGeom>
            <a:solidFill>
              <a:srgbClr val="000080"/>
            </a:solidFill>
            <a:ln w="15875">
              <a:solidFill>
                <a:srgbClr val="000080"/>
              </a:solidFill>
              <a:round/>
              <a:headEnd/>
              <a:tailEnd/>
            </a:ln>
          </p:spPr>
          <p:txBody>
            <a:bodyPr/>
            <a:lstStyle/>
            <a:p>
              <a:endParaRPr lang="ru-RU"/>
            </a:p>
          </p:txBody>
        </p:sp>
        <p:sp>
          <p:nvSpPr>
            <p:cNvPr id="51243" name="Freeform 44"/>
            <p:cNvSpPr>
              <a:spLocks/>
            </p:cNvSpPr>
            <p:nvPr/>
          </p:nvSpPr>
          <p:spPr bwMode="auto">
            <a:xfrm>
              <a:off x="1913" y="2607"/>
              <a:ext cx="60" cy="63"/>
            </a:xfrm>
            <a:custGeom>
              <a:avLst/>
              <a:gdLst>
                <a:gd name="T0" fmla="*/ 30 w 60"/>
                <a:gd name="T1" fmla="*/ 0 h 63"/>
                <a:gd name="T2" fmla="*/ 60 w 60"/>
                <a:gd name="T3" fmla="*/ 32 h 63"/>
                <a:gd name="T4" fmla="*/ 30 w 60"/>
                <a:gd name="T5" fmla="*/ 63 h 63"/>
                <a:gd name="T6" fmla="*/ 0 w 60"/>
                <a:gd name="T7" fmla="*/ 32 h 63"/>
                <a:gd name="T8" fmla="*/ 30 w 60"/>
                <a:gd name="T9" fmla="*/ 0 h 63"/>
                <a:gd name="T10" fmla="*/ 0 60000 65536"/>
                <a:gd name="T11" fmla="*/ 0 60000 65536"/>
                <a:gd name="T12" fmla="*/ 0 60000 65536"/>
                <a:gd name="T13" fmla="*/ 0 60000 65536"/>
                <a:gd name="T14" fmla="*/ 0 60000 65536"/>
                <a:gd name="T15" fmla="*/ 0 w 60"/>
                <a:gd name="T16" fmla="*/ 0 h 63"/>
                <a:gd name="T17" fmla="*/ 60 w 60"/>
                <a:gd name="T18" fmla="*/ 63 h 63"/>
              </a:gdLst>
              <a:ahLst/>
              <a:cxnLst>
                <a:cxn ang="T10">
                  <a:pos x="T0" y="T1"/>
                </a:cxn>
                <a:cxn ang="T11">
                  <a:pos x="T2" y="T3"/>
                </a:cxn>
                <a:cxn ang="T12">
                  <a:pos x="T4" y="T5"/>
                </a:cxn>
                <a:cxn ang="T13">
                  <a:pos x="T6" y="T7"/>
                </a:cxn>
                <a:cxn ang="T14">
                  <a:pos x="T8" y="T9"/>
                </a:cxn>
              </a:cxnLst>
              <a:rect l="T15" t="T16" r="T17" b="T18"/>
              <a:pathLst>
                <a:path w="60" h="63">
                  <a:moveTo>
                    <a:pt x="30" y="0"/>
                  </a:moveTo>
                  <a:lnTo>
                    <a:pt x="60" y="32"/>
                  </a:lnTo>
                  <a:lnTo>
                    <a:pt x="30" y="63"/>
                  </a:lnTo>
                  <a:lnTo>
                    <a:pt x="0" y="32"/>
                  </a:lnTo>
                  <a:lnTo>
                    <a:pt x="30" y="0"/>
                  </a:lnTo>
                  <a:close/>
                </a:path>
              </a:pathLst>
            </a:custGeom>
            <a:solidFill>
              <a:srgbClr val="000080"/>
            </a:solidFill>
            <a:ln w="15875">
              <a:solidFill>
                <a:srgbClr val="000080"/>
              </a:solidFill>
              <a:round/>
              <a:headEnd/>
              <a:tailEnd/>
            </a:ln>
          </p:spPr>
          <p:txBody>
            <a:bodyPr/>
            <a:lstStyle/>
            <a:p>
              <a:endParaRPr lang="ru-RU"/>
            </a:p>
          </p:txBody>
        </p:sp>
        <p:sp>
          <p:nvSpPr>
            <p:cNvPr id="51244" name="Freeform 45"/>
            <p:cNvSpPr>
              <a:spLocks/>
            </p:cNvSpPr>
            <p:nvPr/>
          </p:nvSpPr>
          <p:spPr bwMode="auto">
            <a:xfrm>
              <a:off x="2297" y="2491"/>
              <a:ext cx="61" cy="63"/>
            </a:xfrm>
            <a:custGeom>
              <a:avLst/>
              <a:gdLst>
                <a:gd name="T0" fmla="*/ 31 w 61"/>
                <a:gd name="T1" fmla="*/ 0 h 63"/>
                <a:gd name="T2" fmla="*/ 61 w 61"/>
                <a:gd name="T3" fmla="*/ 32 h 63"/>
                <a:gd name="T4" fmla="*/ 31 w 61"/>
                <a:gd name="T5" fmla="*/ 63 h 63"/>
                <a:gd name="T6" fmla="*/ 0 w 61"/>
                <a:gd name="T7" fmla="*/ 32 h 63"/>
                <a:gd name="T8" fmla="*/ 31 w 61"/>
                <a:gd name="T9" fmla="*/ 0 h 63"/>
                <a:gd name="T10" fmla="*/ 0 60000 65536"/>
                <a:gd name="T11" fmla="*/ 0 60000 65536"/>
                <a:gd name="T12" fmla="*/ 0 60000 65536"/>
                <a:gd name="T13" fmla="*/ 0 60000 65536"/>
                <a:gd name="T14" fmla="*/ 0 60000 65536"/>
                <a:gd name="T15" fmla="*/ 0 w 61"/>
                <a:gd name="T16" fmla="*/ 0 h 63"/>
                <a:gd name="T17" fmla="*/ 61 w 61"/>
                <a:gd name="T18" fmla="*/ 63 h 63"/>
              </a:gdLst>
              <a:ahLst/>
              <a:cxnLst>
                <a:cxn ang="T10">
                  <a:pos x="T0" y="T1"/>
                </a:cxn>
                <a:cxn ang="T11">
                  <a:pos x="T2" y="T3"/>
                </a:cxn>
                <a:cxn ang="T12">
                  <a:pos x="T4" y="T5"/>
                </a:cxn>
                <a:cxn ang="T13">
                  <a:pos x="T6" y="T7"/>
                </a:cxn>
                <a:cxn ang="T14">
                  <a:pos x="T8" y="T9"/>
                </a:cxn>
              </a:cxnLst>
              <a:rect l="T15" t="T16" r="T17" b="T18"/>
              <a:pathLst>
                <a:path w="61" h="63">
                  <a:moveTo>
                    <a:pt x="31" y="0"/>
                  </a:moveTo>
                  <a:lnTo>
                    <a:pt x="61" y="32"/>
                  </a:lnTo>
                  <a:lnTo>
                    <a:pt x="31" y="63"/>
                  </a:lnTo>
                  <a:lnTo>
                    <a:pt x="0" y="32"/>
                  </a:lnTo>
                  <a:lnTo>
                    <a:pt x="31" y="0"/>
                  </a:lnTo>
                  <a:close/>
                </a:path>
              </a:pathLst>
            </a:custGeom>
            <a:solidFill>
              <a:srgbClr val="000080"/>
            </a:solidFill>
            <a:ln w="15875">
              <a:solidFill>
                <a:srgbClr val="000080"/>
              </a:solidFill>
              <a:round/>
              <a:headEnd/>
              <a:tailEnd/>
            </a:ln>
          </p:spPr>
          <p:txBody>
            <a:bodyPr/>
            <a:lstStyle/>
            <a:p>
              <a:endParaRPr lang="ru-RU"/>
            </a:p>
          </p:txBody>
        </p:sp>
        <p:sp>
          <p:nvSpPr>
            <p:cNvPr id="51245" name="Freeform 46"/>
            <p:cNvSpPr>
              <a:spLocks/>
            </p:cNvSpPr>
            <p:nvPr/>
          </p:nvSpPr>
          <p:spPr bwMode="auto">
            <a:xfrm>
              <a:off x="2693" y="2376"/>
              <a:ext cx="60" cy="63"/>
            </a:xfrm>
            <a:custGeom>
              <a:avLst/>
              <a:gdLst>
                <a:gd name="T0" fmla="*/ 30 w 60"/>
                <a:gd name="T1" fmla="*/ 0 h 63"/>
                <a:gd name="T2" fmla="*/ 60 w 60"/>
                <a:gd name="T3" fmla="*/ 31 h 63"/>
                <a:gd name="T4" fmla="*/ 30 w 60"/>
                <a:gd name="T5" fmla="*/ 63 h 63"/>
                <a:gd name="T6" fmla="*/ 0 w 60"/>
                <a:gd name="T7" fmla="*/ 31 h 63"/>
                <a:gd name="T8" fmla="*/ 30 w 60"/>
                <a:gd name="T9" fmla="*/ 0 h 63"/>
                <a:gd name="T10" fmla="*/ 0 60000 65536"/>
                <a:gd name="T11" fmla="*/ 0 60000 65536"/>
                <a:gd name="T12" fmla="*/ 0 60000 65536"/>
                <a:gd name="T13" fmla="*/ 0 60000 65536"/>
                <a:gd name="T14" fmla="*/ 0 60000 65536"/>
                <a:gd name="T15" fmla="*/ 0 w 60"/>
                <a:gd name="T16" fmla="*/ 0 h 63"/>
                <a:gd name="T17" fmla="*/ 60 w 60"/>
                <a:gd name="T18" fmla="*/ 63 h 63"/>
              </a:gdLst>
              <a:ahLst/>
              <a:cxnLst>
                <a:cxn ang="T10">
                  <a:pos x="T0" y="T1"/>
                </a:cxn>
                <a:cxn ang="T11">
                  <a:pos x="T2" y="T3"/>
                </a:cxn>
                <a:cxn ang="T12">
                  <a:pos x="T4" y="T5"/>
                </a:cxn>
                <a:cxn ang="T13">
                  <a:pos x="T6" y="T7"/>
                </a:cxn>
                <a:cxn ang="T14">
                  <a:pos x="T8" y="T9"/>
                </a:cxn>
              </a:cxnLst>
              <a:rect l="T15" t="T16" r="T17" b="T18"/>
              <a:pathLst>
                <a:path w="60" h="63">
                  <a:moveTo>
                    <a:pt x="30" y="0"/>
                  </a:moveTo>
                  <a:lnTo>
                    <a:pt x="60" y="31"/>
                  </a:lnTo>
                  <a:lnTo>
                    <a:pt x="30" y="63"/>
                  </a:lnTo>
                  <a:lnTo>
                    <a:pt x="0" y="31"/>
                  </a:lnTo>
                  <a:lnTo>
                    <a:pt x="30" y="0"/>
                  </a:lnTo>
                  <a:close/>
                </a:path>
              </a:pathLst>
            </a:custGeom>
            <a:solidFill>
              <a:srgbClr val="000080"/>
            </a:solidFill>
            <a:ln w="15875">
              <a:solidFill>
                <a:srgbClr val="000080"/>
              </a:solidFill>
              <a:round/>
              <a:headEnd/>
              <a:tailEnd/>
            </a:ln>
          </p:spPr>
          <p:txBody>
            <a:bodyPr/>
            <a:lstStyle/>
            <a:p>
              <a:endParaRPr lang="ru-RU"/>
            </a:p>
          </p:txBody>
        </p:sp>
        <p:sp>
          <p:nvSpPr>
            <p:cNvPr id="51246" name="Freeform 47"/>
            <p:cNvSpPr>
              <a:spLocks/>
            </p:cNvSpPr>
            <p:nvPr/>
          </p:nvSpPr>
          <p:spPr bwMode="auto">
            <a:xfrm>
              <a:off x="3077" y="2249"/>
              <a:ext cx="61" cy="63"/>
            </a:xfrm>
            <a:custGeom>
              <a:avLst/>
              <a:gdLst>
                <a:gd name="T0" fmla="*/ 31 w 61"/>
                <a:gd name="T1" fmla="*/ 0 h 63"/>
                <a:gd name="T2" fmla="*/ 61 w 61"/>
                <a:gd name="T3" fmla="*/ 32 h 63"/>
                <a:gd name="T4" fmla="*/ 31 w 61"/>
                <a:gd name="T5" fmla="*/ 63 h 63"/>
                <a:gd name="T6" fmla="*/ 0 w 61"/>
                <a:gd name="T7" fmla="*/ 32 h 63"/>
                <a:gd name="T8" fmla="*/ 31 w 61"/>
                <a:gd name="T9" fmla="*/ 0 h 63"/>
                <a:gd name="T10" fmla="*/ 0 60000 65536"/>
                <a:gd name="T11" fmla="*/ 0 60000 65536"/>
                <a:gd name="T12" fmla="*/ 0 60000 65536"/>
                <a:gd name="T13" fmla="*/ 0 60000 65536"/>
                <a:gd name="T14" fmla="*/ 0 60000 65536"/>
                <a:gd name="T15" fmla="*/ 0 w 61"/>
                <a:gd name="T16" fmla="*/ 0 h 63"/>
                <a:gd name="T17" fmla="*/ 61 w 61"/>
                <a:gd name="T18" fmla="*/ 63 h 63"/>
              </a:gdLst>
              <a:ahLst/>
              <a:cxnLst>
                <a:cxn ang="T10">
                  <a:pos x="T0" y="T1"/>
                </a:cxn>
                <a:cxn ang="T11">
                  <a:pos x="T2" y="T3"/>
                </a:cxn>
                <a:cxn ang="T12">
                  <a:pos x="T4" y="T5"/>
                </a:cxn>
                <a:cxn ang="T13">
                  <a:pos x="T6" y="T7"/>
                </a:cxn>
                <a:cxn ang="T14">
                  <a:pos x="T8" y="T9"/>
                </a:cxn>
              </a:cxnLst>
              <a:rect l="T15" t="T16" r="T17" b="T18"/>
              <a:pathLst>
                <a:path w="61" h="63">
                  <a:moveTo>
                    <a:pt x="31" y="0"/>
                  </a:moveTo>
                  <a:lnTo>
                    <a:pt x="61" y="32"/>
                  </a:lnTo>
                  <a:lnTo>
                    <a:pt x="31" y="63"/>
                  </a:lnTo>
                  <a:lnTo>
                    <a:pt x="0" y="32"/>
                  </a:lnTo>
                  <a:lnTo>
                    <a:pt x="31" y="0"/>
                  </a:lnTo>
                  <a:close/>
                </a:path>
              </a:pathLst>
            </a:custGeom>
            <a:solidFill>
              <a:srgbClr val="000080"/>
            </a:solidFill>
            <a:ln w="15875">
              <a:solidFill>
                <a:srgbClr val="000080"/>
              </a:solidFill>
              <a:round/>
              <a:headEnd/>
              <a:tailEnd/>
            </a:ln>
          </p:spPr>
          <p:txBody>
            <a:bodyPr/>
            <a:lstStyle/>
            <a:p>
              <a:endParaRPr lang="ru-RU"/>
            </a:p>
          </p:txBody>
        </p:sp>
        <p:sp>
          <p:nvSpPr>
            <p:cNvPr id="51247" name="Freeform 48"/>
            <p:cNvSpPr>
              <a:spLocks/>
            </p:cNvSpPr>
            <p:nvPr/>
          </p:nvSpPr>
          <p:spPr bwMode="auto">
            <a:xfrm>
              <a:off x="3462" y="2134"/>
              <a:ext cx="61" cy="63"/>
            </a:xfrm>
            <a:custGeom>
              <a:avLst/>
              <a:gdLst>
                <a:gd name="T0" fmla="*/ 31 w 61"/>
                <a:gd name="T1" fmla="*/ 0 h 63"/>
                <a:gd name="T2" fmla="*/ 61 w 61"/>
                <a:gd name="T3" fmla="*/ 31 h 63"/>
                <a:gd name="T4" fmla="*/ 31 w 61"/>
                <a:gd name="T5" fmla="*/ 63 h 63"/>
                <a:gd name="T6" fmla="*/ 0 w 61"/>
                <a:gd name="T7" fmla="*/ 31 h 63"/>
                <a:gd name="T8" fmla="*/ 31 w 61"/>
                <a:gd name="T9" fmla="*/ 0 h 63"/>
                <a:gd name="T10" fmla="*/ 0 60000 65536"/>
                <a:gd name="T11" fmla="*/ 0 60000 65536"/>
                <a:gd name="T12" fmla="*/ 0 60000 65536"/>
                <a:gd name="T13" fmla="*/ 0 60000 65536"/>
                <a:gd name="T14" fmla="*/ 0 60000 65536"/>
                <a:gd name="T15" fmla="*/ 0 w 61"/>
                <a:gd name="T16" fmla="*/ 0 h 63"/>
                <a:gd name="T17" fmla="*/ 61 w 61"/>
                <a:gd name="T18" fmla="*/ 63 h 63"/>
              </a:gdLst>
              <a:ahLst/>
              <a:cxnLst>
                <a:cxn ang="T10">
                  <a:pos x="T0" y="T1"/>
                </a:cxn>
                <a:cxn ang="T11">
                  <a:pos x="T2" y="T3"/>
                </a:cxn>
                <a:cxn ang="T12">
                  <a:pos x="T4" y="T5"/>
                </a:cxn>
                <a:cxn ang="T13">
                  <a:pos x="T6" y="T7"/>
                </a:cxn>
                <a:cxn ang="T14">
                  <a:pos x="T8" y="T9"/>
                </a:cxn>
              </a:cxnLst>
              <a:rect l="T15" t="T16" r="T17" b="T18"/>
              <a:pathLst>
                <a:path w="61" h="63">
                  <a:moveTo>
                    <a:pt x="31" y="0"/>
                  </a:moveTo>
                  <a:lnTo>
                    <a:pt x="61" y="31"/>
                  </a:lnTo>
                  <a:lnTo>
                    <a:pt x="31" y="63"/>
                  </a:lnTo>
                  <a:lnTo>
                    <a:pt x="0" y="31"/>
                  </a:lnTo>
                  <a:lnTo>
                    <a:pt x="31" y="0"/>
                  </a:lnTo>
                  <a:close/>
                </a:path>
              </a:pathLst>
            </a:custGeom>
            <a:solidFill>
              <a:srgbClr val="000080"/>
            </a:solidFill>
            <a:ln w="15875">
              <a:solidFill>
                <a:srgbClr val="000080"/>
              </a:solidFill>
              <a:round/>
              <a:headEnd/>
              <a:tailEnd/>
            </a:ln>
          </p:spPr>
          <p:txBody>
            <a:bodyPr/>
            <a:lstStyle/>
            <a:p>
              <a:endParaRPr lang="ru-RU"/>
            </a:p>
          </p:txBody>
        </p:sp>
        <p:sp>
          <p:nvSpPr>
            <p:cNvPr id="51248" name="Freeform 49"/>
            <p:cNvSpPr>
              <a:spLocks/>
            </p:cNvSpPr>
            <p:nvPr/>
          </p:nvSpPr>
          <p:spPr bwMode="auto">
            <a:xfrm>
              <a:off x="3847" y="2007"/>
              <a:ext cx="61" cy="64"/>
            </a:xfrm>
            <a:custGeom>
              <a:avLst/>
              <a:gdLst>
                <a:gd name="T0" fmla="*/ 31 w 61"/>
                <a:gd name="T1" fmla="*/ 0 h 64"/>
                <a:gd name="T2" fmla="*/ 61 w 61"/>
                <a:gd name="T3" fmla="*/ 32 h 64"/>
                <a:gd name="T4" fmla="*/ 31 w 61"/>
                <a:gd name="T5" fmla="*/ 64 h 64"/>
                <a:gd name="T6" fmla="*/ 0 w 61"/>
                <a:gd name="T7" fmla="*/ 32 h 64"/>
                <a:gd name="T8" fmla="*/ 31 w 61"/>
                <a:gd name="T9" fmla="*/ 0 h 64"/>
                <a:gd name="T10" fmla="*/ 0 60000 65536"/>
                <a:gd name="T11" fmla="*/ 0 60000 65536"/>
                <a:gd name="T12" fmla="*/ 0 60000 65536"/>
                <a:gd name="T13" fmla="*/ 0 60000 65536"/>
                <a:gd name="T14" fmla="*/ 0 60000 65536"/>
                <a:gd name="T15" fmla="*/ 0 w 61"/>
                <a:gd name="T16" fmla="*/ 0 h 64"/>
                <a:gd name="T17" fmla="*/ 61 w 61"/>
                <a:gd name="T18" fmla="*/ 64 h 64"/>
              </a:gdLst>
              <a:ahLst/>
              <a:cxnLst>
                <a:cxn ang="T10">
                  <a:pos x="T0" y="T1"/>
                </a:cxn>
                <a:cxn ang="T11">
                  <a:pos x="T2" y="T3"/>
                </a:cxn>
                <a:cxn ang="T12">
                  <a:pos x="T4" y="T5"/>
                </a:cxn>
                <a:cxn ang="T13">
                  <a:pos x="T6" y="T7"/>
                </a:cxn>
                <a:cxn ang="T14">
                  <a:pos x="T8" y="T9"/>
                </a:cxn>
              </a:cxnLst>
              <a:rect l="T15" t="T16" r="T17" b="T18"/>
              <a:pathLst>
                <a:path w="61" h="64">
                  <a:moveTo>
                    <a:pt x="31" y="0"/>
                  </a:moveTo>
                  <a:lnTo>
                    <a:pt x="61" y="32"/>
                  </a:lnTo>
                  <a:lnTo>
                    <a:pt x="31" y="64"/>
                  </a:lnTo>
                  <a:lnTo>
                    <a:pt x="0" y="32"/>
                  </a:lnTo>
                  <a:lnTo>
                    <a:pt x="31" y="0"/>
                  </a:lnTo>
                  <a:close/>
                </a:path>
              </a:pathLst>
            </a:custGeom>
            <a:solidFill>
              <a:srgbClr val="000080"/>
            </a:solidFill>
            <a:ln w="15875">
              <a:solidFill>
                <a:srgbClr val="000080"/>
              </a:solidFill>
              <a:round/>
              <a:headEnd/>
              <a:tailEnd/>
            </a:ln>
          </p:spPr>
          <p:txBody>
            <a:bodyPr/>
            <a:lstStyle/>
            <a:p>
              <a:endParaRPr lang="ru-RU"/>
            </a:p>
          </p:txBody>
        </p:sp>
        <p:sp>
          <p:nvSpPr>
            <p:cNvPr id="51249" name="Freeform 50"/>
            <p:cNvSpPr>
              <a:spLocks/>
            </p:cNvSpPr>
            <p:nvPr/>
          </p:nvSpPr>
          <p:spPr bwMode="auto">
            <a:xfrm>
              <a:off x="4232" y="1892"/>
              <a:ext cx="61" cy="63"/>
            </a:xfrm>
            <a:custGeom>
              <a:avLst/>
              <a:gdLst>
                <a:gd name="T0" fmla="*/ 31 w 61"/>
                <a:gd name="T1" fmla="*/ 0 h 63"/>
                <a:gd name="T2" fmla="*/ 61 w 61"/>
                <a:gd name="T3" fmla="*/ 31 h 63"/>
                <a:gd name="T4" fmla="*/ 31 w 61"/>
                <a:gd name="T5" fmla="*/ 63 h 63"/>
                <a:gd name="T6" fmla="*/ 0 w 61"/>
                <a:gd name="T7" fmla="*/ 31 h 63"/>
                <a:gd name="T8" fmla="*/ 31 w 61"/>
                <a:gd name="T9" fmla="*/ 0 h 63"/>
                <a:gd name="T10" fmla="*/ 0 60000 65536"/>
                <a:gd name="T11" fmla="*/ 0 60000 65536"/>
                <a:gd name="T12" fmla="*/ 0 60000 65536"/>
                <a:gd name="T13" fmla="*/ 0 60000 65536"/>
                <a:gd name="T14" fmla="*/ 0 60000 65536"/>
                <a:gd name="T15" fmla="*/ 0 w 61"/>
                <a:gd name="T16" fmla="*/ 0 h 63"/>
                <a:gd name="T17" fmla="*/ 61 w 61"/>
                <a:gd name="T18" fmla="*/ 63 h 63"/>
              </a:gdLst>
              <a:ahLst/>
              <a:cxnLst>
                <a:cxn ang="T10">
                  <a:pos x="T0" y="T1"/>
                </a:cxn>
                <a:cxn ang="T11">
                  <a:pos x="T2" y="T3"/>
                </a:cxn>
                <a:cxn ang="T12">
                  <a:pos x="T4" y="T5"/>
                </a:cxn>
                <a:cxn ang="T13">
                  <a:pos x="T6" y="T7"/>
                </a:cxn>
                <a:cxn ang="T14">
                  <a:pos x="T8" y="T9"/>
                </a:cxn>
              </a:cxnLst>
              <a:rect l="T15" t="T16" r="T17" b="T18"/>
              <a:pathLst>
                <a:path w="61" h="63">
                  <a:moveTo>
                    <a:pt x="31" y="0"/>
                  </a:moveTo>
                  <a:lnTo>
                    <a:pt x="61" y="31"/>
                  </a:lnTo>
                  <a:lnTo>
                    <a:pt x="31" y="63"/>
                  </a:lnTo>
                  <a:lnTo>
                    <a:pt x="0" y="31"/>
                  </a:lnTo>
                  <a:lnTo>
                    <a:pt x="31" y="0"/>
                  </a:lnTo>
                  <a:close/>
                </a:path>
              </a:pathLst>
            </a:custGeom>
            <a:solidFill>
              <a:srgbClr val="000080"/>
            </a:solidFill>
            <a:ln w="15875">
              <a:solidFill>
                <a:srgbClr val="000080"/>
              </a:solidFill>
              <a:round/>
              <a:headEnd/>
              <a:tailEnd/>
            </a:ln>
          </p:spPr>
          <p:txBody>
            <a:bodyPr/>
            <a:lstStyle/>
            <a:p>
              <a:endParaRPr lang="ru-RU"/>
            </a:p>
          </p:txBody>
        </p:sp>
        <p:sp>
          <p:nvSpPr>
            <p:cNvPr id="51250" name="Rectangle 51"/>
            <p:cNvSpPr>
              <a:spLocks noChangeArrowheads="1"/>
            </p:cNvSpPr>
            <p:nvPr/>
          </p:nvSpPr>
          <p:spPr bwMode="auto">
            <a:xfrm>
              <a:off x="2125" y="1166"/>
              <a:ext cx="1583"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2000" b="1">
                  <a:solidFill>
                    <a:srgbClr val="000000"/>
                  </a:solidFill>
                </a:rPr>
                <a:t>Текисликдаги чизик</a:t>
              </a:r>
              <a:endParaRPr lang="ru-RU"/>
            </a:p>
          </p:txBody>
        </p:sp>
        <p:sp>
          <p:nvSpPr>
            <p:cNvPr id="51251" name="Rectangle 52"/>
            <p:cNvSpPr>
              <a:spLocks noChangeArrowheads="1"/>
            </p:cNvSpPr>
            <p:nvPr/>
          </p:nvSpPr>
          <p:spPr bwMode="auto">
            <a:xfrm>
              <a:off x="1264" y="2796"/>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1</a:t>
              </a:r>
              <a:endParaRPr lang="ru-RU"/>
            </a:p>
          </p:txBody>
        </p:sp>
        <p:sp>
          <p:nvSpPr>
            <p:cNvPr id="51252" name="Rectangle 53"/>
            <p:cNvSpPr>
              <a:spLocks noChangeArrowheads="1"/>
            </p:cNvSpPr>
            <p:nvPr/>
          </p:nvSpPr>
          <p:spPr bwMode="auto">
            <a:xfrm>
              <a:off x="1649" y="2681"/>
              <a:ext cx="253"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1,5</a:t>
              </a:r>
              <a:endParaRPr lang="ru-RU"/>
            </a:p>
          </p:txBody>
        </p:sp>
        <p:sp>
          <p:nvSpPr>
            <p:cNvPr id="51253" name="Rectangle 54"/>
            <p:cNvSpPr>
              <a:spLocks noChangeArrowheads="1"/>
            </p:cNvSpPr>
            <p:nvPr/>
          </p:nvSpPr>
          <p:spPr bwMode="auto">
            <a:xfrm>
              <a:off x="2034" y="2554"/>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2</a:t>
              </a:r>
              <a:endParaRPr lang="ru-RU"/>
            </a:p>
          </p:txBody>
        </p:sp>
        <p:sp>
          <p:nvSpPr>
            <p:cNvPr id="51254" name="Rectangle 55"/>
            <p:cNvSpPr>
              <a:spLocks noChangeArrowheads="1"/>
            </p:cNvSpPr>
            <p:nvPr/>
          </p:nvSpPr>
          <p:spPr bwMode="auto">
            <a:xfrm>
              <a:off x="2419" y="2439"/>
              <a:ext cx="253"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2,5</a:t>
              </a:r>
              <a:endParaRPr lang="ru-RU"/>
            </a:p>
          </p:txBody>
        </p:sp>
        <p:sp>
          <p:nvSpPr>
            <p:cNvPr id="51255" name="Rectangle 56"/>
            <p:cNvSpPr>
              <a:spLocks noChangeArrowheads="1"/>
            </p:cNvSpPr>
            <p:nvPr/>
          </p:nvSpPr>
          <p:spPr bwMode="auto">
            <a:xfrm>
              <a:off x="2814" y="2323"/>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3</a:t>
              </a:r>
              <a:endParaRPr lang="ru-RU"/>
            </a:p>
          </p:txBody>
        </p:sp>
        <p:sp>
          <p:nvSpPr>
            <p:cNvPr id="51256" name="Rectangle 57"/>
            <p:cNvSpPr>
              <a:spLocks noChangeArrowheads="1"/>
            </p:cNvSpPr>
            <p:nvPr/>
          </p:nvSpPr>
          <p:spPr bwMode="auto">
            <a:xfrm>
              <a:off x="3199" y="2197"/>
              <a:ext cx="253"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3,5</a:t>
              </a:r>
              <a:endParaRPr lang="ru-RU"/>
            </a:p>
          </p:txBody>
        </p:sp>
        <p:sp>
          <p:nvSpPr>
            <p:cNvPr id="51257" name="Rectangle 58"/>
            <p:cNvSpPr>
              <a:spLocks noChangeArrowheads="1"/>
            </p:cNvSpPr>
            <p:nvPr/>
          </p:nvSpPr>
          <p:spPr bwMode="auto">
            <a:xfrm>
              <a:off x="3584" y="2081"/>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4</a:t>
              </a:r>
              <a:endParaRPr lang="ru-RU"/>
            </a:p>
          </p:txBody>
        </p:sp>
        <p:sp>
          <p:nvSpPr>
            <p:cNvPr id="51258" name="Rectangle 59"/>
            <p:cNvSpPr>
              <a:spLocks noChangeArrowheads="1"/>
            </p:cNvSpPr>
            <p:nvPr/>
          </p:nvSpPr>
          <p:spPr bwMode="auto">
            <a:xfrm>
              <a:off x="3969" y="1955"/>
              <a:ext cx="253"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4,5</a:t>
              </a:r>
              <a:endParaRPr lang="ru-RU"/>
            </a:p>
          </p:txBody>
        </p:sp>
        <p:sp>
          <p:nvSpPr>
            <p:cNvPr id="51259" name="Rectangle 60"/>
            <p:cNvSpPr>
              <a:spLocks noChangeArrowheads="1"/>
            </p:cNvSpPr>
            <p:nvPr/>
          </p:nvSpPr>
          <p:spPr bwMode="auto">
            <a:xfrm>
              <a:off x="4354" y="1839"/>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5</a:t>
              </a:r>
              <a:endParaRPr lang="ru-RU"/>
            </a:p>
          </p:txBody>
        </p:sp>
        <p:sp>
          <p:nvSpPr>
            <p:cNvPr id="51260" name="Rectangle 61"/>
            <p:cNvSpPr>
              <a:spLocks noChangeArrowheads="1"/>
            </p:cNvSpPr>
            <p:nvPr/>
          </p:nvSpPr>
          <p:spPr bwMode="auto">
            <a:xfrm>
              <a:off x="808" y="3038"/>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0</a:t>
              </a:r>
              <a:endParaRPr lang="ru-RU"/>
            </a:p>
          </p:txBody>
        </p:sp>
        <p:sp>
          <p:nvSpPr>
            <p:cNvPr id="51261" name="Rectangle 62"/>
            <p:cNvSpPr>
              <a:spLocks noChangeArrowheads="1"/>
            </p:cNvSpPr>
            <p:nvPr/>
          </p:nvSpPr>
          <p:spPr bwMode="auto">
            <a:xfrm>
              <a:off x="808" y="2796"/>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1</a:t>
              </a:r>
              <a:endParaRPr lang="ru-RU"/>
            </a:p>
          </p:txBody>
        </p:sp>
        <p:sp>
          <p:nvSpPr>
            <p:cNvPr id="51262" name="Rectangle 63"/>
            <p:cNvSpPr>
              <a:spLocks noChangeArrowheads="1"/>
            </p:cNvSpPr>
            <p:nvPr/>
          </p:nvSpPr>
          <p:spPr bwMode="auto">
            <a:xfrm>
              <a:off x="808" y="2554"/>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2</a:t>
              </a:r>
              <a:endParaRPr lang="ru-RU"/>
            </a:p>
          </p:txBody>
        </p:sp>
        <p:sp>
          <p:nvSpPr>
            <p:cNvPr id="51263" name="Rectangle 64"/>
            <p:cNvSpPr>
              <a:spLocks noChangeArrowheads="1"/>
            </p:cNvSpPr>
            <p:nvPr/>
          </p:nvSpPr>
          <p:spPr bwMode="auto">
            <a:xfrm>
              <a:off x="808" y="2323"/>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3</a:t>
              </a:r>
              <a:endParaRPr lang="ru-RU"/>
            </a:p>
          </p:txBody>
        </p:sp>
        <p:sp>
          <p:nvSpPr>
            <p:cNvPr id="51264" name="Rectangle 65"/>
            <p:cNvSpPr>
              <a:spLocks noChangeArrowheads="1"/>
            </p:cNvSpPr>
            <p:nvPr/>
          </p:nvSpPr>
          <p:spPr bwMode="auto">
            <a:xfrm>
              <a:off x="808" y="2081"/>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4</a:t>
              </a:r>
              <a:endParaRPr lang="ru-RU"/>
            </a:p>
          </p:txBody>
        </p:sp>
        <p:sp>
          <p:nvSpPr>
            <p:cNvPr id="51265" name="Rectangle 66"/>
            <p:cNvSpPr>
              <a:spLocks noChangeArrowheads="1"/>
            </p:cNvSpPr>
            <p:nvPr/>
          </p:nvSpPr>
          <p:spPr bwMode="auto">
            <a:xfrm>
              <a:off x="808" y="1839"/>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5</a:t>
              </a:r>
              <a:endParaRPr lang="ru-RU"/>
            </a:p>
          </p:txBody>
        </p:sp>
        <p:sp>
          <p:nvSpPr>
            <p:cNvPr id="51266" name="Rectangle 67"/>
            <p:cNvSpPr>
              <a:spLocks noChangeArrowheads="1"/>
            </p:cNvSpPr>
            <p:nvPr/>
          </p:nvSpPr>
          <p:spPr bwMode="auto">
            <a:xfrm>
              <a:off x="808" y="1597"/>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6</a:t>
              </a:r>
              <a:endParaRPr lang="ru-RU"/>
            </a:p>
          </p:txBody>
        </p:sp>
        <p:sp>
          <p:nvSpPr>
            <p:cNvPr id="51267" name="Rectangle 68"/>
            <p:cNvSpPr>
              <a:spLocks noChangeArrowheads="1"/>
            </p:cNvSpPr>
            <p:nvPr/>
          </p:nvSpPr>
          <p:spPr bwMode="auto">
            <a:xfrm>
              <a:off x="1143" y="3238"/>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0</a:t>
              </a:r>
              <a:endParaRPr lang="ru-RU"/>
            </a:p>
          </p:txBody>
        </p:sp>
        <p:sp>
          <p:nvSpPr>
            <p:cNvPr id="51268" name="Rectangle 69"/>
            <p:cNvSpPr>
              <a:spLocks noChangeArrowheads="1"/>
            </p:cNvSpPr>
            <p:nvPr/>
          </p:nvSpPr>
          <p:spPr bwMode="auto">
            <a:xfrm>
              <a:off x="1436" y="3238"/>
              <a:ext cx="334"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0,25</a:t>
              </a:r>
              <a:endParaRPr lang="ru-RU"/>
            </a:p>
          </p:txBody>
        </p:sp>
        <p:sp>
          <p:nvSpPr>
            <p:cNvPr id="51269" name="Rectangle 70"/>
            <p:cNvSpPr>
              <a:spLocks noChangeArrowheads="1"/>
            </p:cNvSpPr>
            <p:nvPr/>
          </p:nvSpPr>
          <p:spPr bwMode="auto">
            <a:xfrm>
              <a:off x="1852" y="3238"/>
              <a:ext cx="253"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0,5</a:t>
              </a:r>
              <a:endParaRPr lang="ru-RU"/>
            </a:p>
          </p:txBody>
        </p:sp>
        <p:sp>
          <p:nvSpPr>
            <p:cNvPr id="51270" name="Rectangle 71"/>
            <p:cNvSpPr>
              <a:spLocks noChangeArrowheads="1"/>
            </p:cNvSpPr>
            <p:nvPr/>
          </p:nvSpPr>
          <p:spPr bwMode="auto">
            <a:xfrm>
              <a:off x="2206" y="3238"/>
              <a:ext cx="334"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0,75</a:t>
              </a:r>
              <a:endParaRPr lang="ru-RU"/>
            </a:p>
          </p:txBody>
        </p:sp>
        <p:sp>
          <p:nvSpPr>
            <p:cNvPr id="51271" name="Rectangle 72"/>
            <p:cNvSpPr>
              <a:spLocks noChangeArrowheads="1"/>
            </p:cNvSpPr>
            <p:nvPr/>
          </p:nvSpPr>
          <p:spPr bwMode="auto">
            <a:xfrm>
              <a:off x="2693" y="3238"/>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1</a:t>
              </a:r>
              <a:endParaRPr lang="ru-RU"/>
            </a:p>
          </p:txBody>
        </p:sp>
        <p:sp>
          <p:nvSpPr>
            <p:cNvPr id="51272" name="Rectangle 73"/>
            <p:cNvSpPr>
              <a:spLocks noChangeArrowheads="1"/>
            </p:cNvSpPr>
            <p:nvPr/>
          </p:nvSpPr>
          <p:spPr bwMode="auto">
            <a:xfrm>
              <a:off x="2986" y="3238"/>
              <a:ext cx="334"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1,25</a:t>
              </a:r>
              <a:endParaRPr lang="ru-RU"/>
            </a:p>
          </p:txBody>
        </p:sp>
        <p:sp>
          <p:nvSpPr>
            <p:cNvPr id="51273" name="Rectangle 74"/>
            <p:cNvSpPr>
              <a:spLocks noChangeArrowheads="1"/>
            </p:cNvSpPr>
            <p:nvPr/>
          </p:nvSpPr>
          <p:spPr bwMode="auto">
            <a:xfrm>
              <a:off x="3402" y="3238"/>
              <a:ext cx="253"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1,5</a:t>
              </a:r>
              <a:endParaRPr lang="ru-RU"/>
            </a:p>
          </p:txBody>
        </p:sp>
        <p:sp>
          <p:nvSpPr>
            <p:cNvPr id="51274" name="Rectangle 75"/>
            <p:cNvSpPr>
              <a:spLocks noChangeArrowheads="1"/>
            </p:cNvSpPr>
            <p:nvPr/>
          </p:nvSpPr>
          <p:spPr bwMode="auto">
            <a:xfrm>
              <a:off x="3756" y="3238"/>
              <a:ext cx="334"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1,75</a:t>
              </a:r>
              <a:endParaRPr lang="ru-RU"/>
            </a:p>
          </p:txBody>
        </p:sp>
        <p:sp>
          <p:nvSpPr>
            <p:cNvPr id="51275" name="Rectangle 76"/>
            <p:cNvSpPr>
              <a:spLocks noChangeArrowheads="1"/>
            </p:cNvSpPr>
            <p:nvPr/>
          </p:nvSpPr>
          <p:spPr bwMode="auto">
            <a:xfrm>
              <a:off x="4232" y="3238"/>
              <a:ext cx="14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2</a:t>
              </a:r>
              <a:endParaRPr lang="ru-RU"/>
            </a:p>
          </p:txBody>
        </p:sp>
        <p:sp>
          <p:nvSpPr>
            <p:cNvPr id="51276" name="Rectangle 77"/>
            <p:cNvSpPr>
              <a:spLocks noChangeArrowheads="1"/>
            </p:cNvSpPr>
            <p:nvPr/>
          </p:nvSpPr>
          <p:spPr bwMode="auto">
            <a:xfrm>
              <a:off x="2409" y="3480"/>
              <a:ext cx="740"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b="1">
                  <a:solidFill>
                    <a:srgbClr val="000000"/>
                  </a:solidFill>
                </a:rPr>
                <a:t>Аргумент</a:t>
              </a:r>
              <a:endParaRPr lang="ru-RU"/>
            </a:p>
          </p:txBody>
        </p:sp>
        <p:sp>
          <p:nvSpPr>
            <p:cNvPr id="51277" name="Rectangle 78"/>
            <p:cNvSpPr>
              <a:spLocks noChangeArrowheads="1"/>
            </p:cNvSpPr>
            <p:nvPr/>
          </p:nvSpPr>
          <p:spPr bwMode="auto">
            <a:xfrm rot="-5400000">
              <a:off x="339" y="2257"/>
              <a:ext cx="689"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b="1">
                  <a:solidFill>
                    <a:srgbClr val="000000"/>
                  </a:solidFill>
                </a:rPr>
                <a:t>функция</a:t>
              </a:r>
              <a:endParaRPr lang="ru-RU"/>
            </a:p>
          </p:txBody>
        </p:sp>
        <p:sp>
          <p:nvSpPr>
            <p:cNvPr id="51278" name="Rectangle 79"/>
            <p:cNvSpPr>
              <a:spLocks noChangeArrowheads="1"/>
            </p:cNvSpPr>
            <p:nvPr/>
          </p:nvSpPr>
          <p:spPr bwMode="auto">
            <a:xfrm>
              <a:off x="4567" y="2291"/>
              <a:ext cx="699" cy="221"/>
            </a:xfrm>
            <a:prstGeom prst="rect">
              <a:avLst/>
            </a:prstGeom>
            <a:solidFill>
              <a:srgbClr val="FFFFFF"/>
            </a:solidFill>
            <a:ln w="0">
              <a:solidFill>
                <a:srgbClr val="000000"/>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sp>
          <p:nvSpPr>
            <p:cNvPr id="51279" name="Line 80"/>
            <p:cNvSpPr>
              <a:spLocks noChangeShapeType="1"/>
            </p:cNvSpPr>
            <p:nvPr/>
          </p:nvSpPr>
          <p:spPr bwMode="auto">
            <a:xfrm>
              <a:off x="4617" y="2418"/>
              <a:ext cx="274" cy="1"/>
            </a:xfrm>
            <a:prstGeom prst="line">
              <a:avLst/>
            </a:prstGeom>
            <a:noFill/>
            <a:ln w="15875">
              <a:solidFill>
                <a:srgbClr val="00008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51280" name="Freeform 81"/>
            <p:cNvSpPr>
              <a:spLocks/>
            </p:cNvSpPr>
            <p:nvPr/>
          </p:nvSpPr>
          <p:spPr bwMode="auto">
            <a:xfrm>
              <a:off x="4719" y="2386"/>
              <a:ext cx="60" cy="63"/>
            </a:xfrm>
            <a:custGeom>
              <a:avLst/>
              <a:gdLst>
                <a:gd name="T0" fmla="*/ 30 w 60"/>
                <a:gd name="T1" fmla="*/ 0 h 63"/>
                <a:gd name="T2" fmla="*/ 60 w 60"/>
                <a:gd name="T3" fmla="*/ 32 h 63"/>
                <a:gd name="T4" fmla="*/ 30 w 60"/>
                <a:gd name="T5" fmla="*/ 63 h 63"/>
                <a:gd name="T6" fmla="*/ 0 w 60"/>
                <a:gd name="T7" fmla="*/ 32 h 63"/>
                <a:gd name="T8" fmla="*/ 30 w 60"/>
                <a:gd name="T9" fmla="*/ 0 h 63"/>
                <a:gd name="T10" fmla="*/ 0 60000 65536"/>
                <a:gd name="T11" fmla="*/ 0 60000 65536"/>
                <a:gd name="T12" fmla="*/ 0 60000 65536"/>
                <a:gd name="T13" fmla="*/ 0 60000 65536"/>
                <a:gd name="T14" fmla="*/ 0 60000 65536"/>
                <a:gd name="T15" fmla="*/ 0 w 60"/>
                <a:gd name="T16" fmla="*/ 0 h 63"/>
                <a:gd name="T17" fmla="*/ 60 w 60"/>
                <a:gd name="T18" fmla="*/ 63 h 63"/>
              </a:gdLst>
              <a:ahLst/>
              <a:cxnLst>
                <a:cxn ang="T10">
                  <a:pos x="T0" y="T1"/>
                </a:cxn>
                <a:cxn ang="T11">
                  <a:pos x="T2" y="T3"/>
                </a:cxn>
                <a:cxn ang="T12">
                  <a:pos x="T4" y="T5"/>
                </a:cxn>
                <a:cxn ang="T13">
                  <a:pos x="T6" y="T7"/>
                </a:cxn>
                <a:cxn ang="T14">
                  <a:pos x="T8" y="T9"/>
                </a:cxn>
              </a:cxnLst>
              <a:rect l="T15" t="T16" r="T17" b="T18"/>
              <a:pathLst>
                <a:path w="60" h="63">
                  <a:moveTo>
                    <a:pt x="30" y="0"/>
                  </a:moveTo>
                  <a:lnTo>
                    <a:pt x="60" y="32"/>
                  </a:lnTo>
                  <a:lnTo>
                    <a:pt x="30" y="63"/>
                  </a:lnTo>
                  <a:lnTo>
                    <a:pt x="0" y="32"/>
                  </a:lnTo>
                  <a:lnTo>
                    <a:pt x="30" y="0"/>
                  </a:lnTo>
                  <a:close/>
                </a:path>
              </a:pathLst>
            </a:custGeom>
            <a:solidFill>
              <a:srgbClr val="000080"/>
            </a:solidFill>
            <a:ln w="15875">
              <a:solidFill>
                <a:srgbClr val="000080"/>
              </a:solidFill>
              <a:round/>
              <a:headEnd/>
              <a:tailEnd/>
            </a:ln>
          </p:spPr>
          <p:txBody>
            <a:bodyPr/>
            <a:lstStyle/>
            <a:p>
              <a:endParaRPr lang="ru-RU"/>
            </a:p>
          </p:txBody>
        </p:sp>
        <p:sp>
          <p:nvSpPr>
            <p:cNvPr id="51281" name="Rectangle 82"/>
            <p:cNvSpPr>
              <a:spLocks noChangeArrowheads="1"/>
            </p:cNvSpPr>
            <p:nvPr/>
          </p:nvSpPr>
          <p:spPr bwMode="auto">
            <a:xfrm>
              <a:off x="4921" y="2323"/>
              <a:ext cx="395"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sz="1700">
                  <a:solidFill>
                    <a:srgbClr val="000000"/>
                  </a:solidFill>
                </a:rPr>
                <a:t>Ряд1</a:t>
              </a:r>
              <a:endParaRPr lang="ru-RU"/>
            </a:p>
          </p:txBody>
        </p:sp>
        <p:sp>
          <p:nvSpPr>
            <p:cNvPr id="51282" name="Rectangle 83"/>
            <p:cNvSpPr>
              <a:spLocks noChangeArrowheads="1"/>
            </p:cNvSpPr>
            <p:nvPr/>
          </p:nvSpPr>
          <p:spPr bwMode="auto">
            <a:xfrm>
              <a:off x="444" y="1061"/>
              <a:ext cx="4862" cy="2745"/>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grpSp>
    </p:spTree>
  </p:cSld>
  <p:clrMapOvr>
    <a:masterClrMapping/>
  </p:clrMapOvr>
  <p:transition spd="slow">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a:xfrm>
            <a:off x="250825" y="274638"/>
            <a:ext cx="8642350" cy="1282700"/>
          </a:xfrm>
        </p:spPr>
        <p:txBody>
          <a:bodyPr/>
          <a:lstStyle/>
          <a:p>
            <a:pPr marL="838200" indent="-838200" fontAlgn="auto">
              <a:spcAft>
                <a:spcPts val="0"/>
              </a:spcAft>
              <a:defRPr/>
            </a:pPr>
            <a:r>
              <a:rPr lang="ru-RU" sz="3200" smtClean="0"/>
              <a:t>Турли хил функция графикларини </a:t>
            </a:r>
            <a:r>
              <a:rPr lang="ru-RU" sz="3200" b="1" smtClean="0"/>
              <a:t>чизиш. </a:t>
            </a:r>
          </a:p>
        </p:txBody>
      </p:sp>
      <p:sp>
        <p:nvSpPr>
          <p:cNvPr id="155651" name="Rectangle 3"/>
          <p:cNvSpPr>
            <a:spLocks noGrp="1" noChangeArrowheads="1"/>
          </p:cNvSpPr>
          <p:nvPr>
            <p:ph idx="1"/>
          </p:nvPr>
        </p:nvSpPr>
        <p:spPr>
          <a:xfrm>
            <a:off x="457200" y="2565400"/>
            <a:ext cx="8229600" cy="3560763"/>
          </a:xfrm>
        </p:spPr>
        <p:txBody>
          <a:bodyPr/>
          <a:lstStyle/>
          <a:p>
            <a:pPr marL="1371600" lvl="2" indent="-457200"/>
            <a:r>
              <a:rPr lang="ru-RU" sz="2000" b="1" smtClean="0"/>
              <a:t>Хажмли диаграммалар куриш ва уларни тахрирлаш.</a:t>
            </a:r>
            <a:r>
              <a:rPr lang="ru-RU" sz="2000" smtClean="0"/>
              <a:t> </a:t>
            </a:r>
            <a:endParaRPr lang="ru-RU" sz="2000" b="1" smtClean="0"/>
          </a:p>
          <a:p>
            <a:pPr marL="1371600" lvl="2" indent="-457200"/>
            <a:r>
              <a:rPr lang="ru-RU" sz="2000" b="1" smtClean="0"/>
              <a:t>Текисликда иккинчи тартибли чизиклар</a:t>
            </a:r>
            <a:r>
              <a:rPr lang="uz-Cyrl-UZ" sz="2000" b="1" smtClean="0"/>
              <a:t>.</a:t>
            </a:r>
            <a:r>
              <a:rPr lang="ru-RU" sz="2000" smtClean="0"/>
              <a:t> </a:t>
            </a:r>
            <a:endParaRPr lang="en-US" sz="2000" smtClean="0"/>
          </a:p>
          <a:p>
            <a:pPr marL="1371600" lvl="2" indent="-457200"/>
            <a:r>
              <a:rPr lang="ru-RU" sz="2000" b="1" smtClean="0"/>
              <a:t>Тенгламалар системасини график усулда ечиш</a:t>
            </a:r>
            <a:endParaRPr lang="ru-RU" sz="2000" smtClean="0"/>
          </a:p>
          <a:p>
            <a:pPr marL="1371600" lvl="2" indent="-457200"/>
            <a:endParaRPr lang="ru-RU" sz="2000" smtClean="0"/>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2000"/>
                                  </p:stCondLst>
                                  <p:childTnLst>
                                    <p:set>
                                      <p:cBhvr>
                                        <p:cTn id="6" dur="1" fill="hold">
                                          <p:stCondLst>
                                            <p:cond delay="0"/>
                                          </p:stCondLst>
                                        </p:cTn>
                                        <p:tgtEl>
                                          <p:spTgt spid="155650"/>
                                        </p:tgtEl>
                                        <p:attrNameLst>
                                          <p:attrName>style.visibility</p:attrName>
                                        </p:attrNameLst>
                                      </p:cBhvr>
                                      <p:to>
                                        <p:strVal val="visible"/>
                                      </p:to>
                                    </p:set>
                                    <p:anim calcmode="lin" valueType="num">
                                      <p:cBhvr additive="base">
                                        <p:cTn id="7" dur="500" fill="hold"/>
                                        <p:tgtEl>
                                          <p:spTgt spid="155650"/>
                                        </p:tgtEl>
                                        <p:attrNameLst>
                                          <p:attrName>ppt_x</p:attrName>
                                        </p:attrNameLst>
                                      </p:cBhvr>
                                      <p:tavLst>
                                        <p:tav tm="0">
                                          <p:val>
                                            <p:strVal val="#ppt_x"/>
                                          </p:val>
                                        </p:tav>
                                        <p:tav tm="100000">
                                          <p:val>
                                            <p:strVal val="#ppt_x"/>
                                          </p:val>
                                        </p:tav>
                                      </p:tavLst>
                                    </p:anim>
                                    <p:anim calcmode="lin" valueType="num">
                                      <p:cBhvr additive="base">
                                        <p:cTn id="8" dur="500" fill="hold"/>
                                        <p:tgtEl>
                                          <p:spTgt spid="155650"/>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2000"/>
                                  </p:stCondLst>
                                  <p:childTnLst>
                                    <p:set>
                                      <p:cBhvr>
                                        <p:cTn id="10" dur="1" fill="hold">
                                          <p:stCondLst>
                                            <p:cond delay="0"/>
                                          </p:stCondLst>
                                        </p:cTn>
                                        <p:tgtEl>
                                          <p:spTgt spid="155651">
                                            <p:txEl>
                                              <p:pRg st="0" end="0"/>
                                            </p:txEl>
                                          </p:spTgt>
                                        </p:tgtEl>
                                        <p:attrNameLst>
                                          <p:attrName>style.visibility</p:attrName>
                                        </p:attrNameLst>
                                      </p:cBhvr>
                                      <p:to>
                                        <p:strVal val="visible"/>
                                      </p:to>
                                    </p:set>
                                    <p:anim calcmode="lin" valueType="num">
                                      <p:cBhvr additive="base">
                                        <p:cTn id="11" dur="500" fill="hold"/>
                                        <p:tgtEl>
                                          <p:spTgt spid="155651">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55651">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000"/>
                                  </p:stCondLst>
                                  <p:childTnLst>
                                    <p:set>
                                      <p:cBhvr>
                                        <p:cTn id="14" dur="1" fill="hold">
                                          <p:stCondLst>
                                            <p:cond delay="0"/>
                                          </p:stCondLst>
                                        </p:cTn>
                                        <p:tgtEl>
                                          <p:spTgt spid="155651">
                                            <p:txEl>
                                              <p:pRg st="1" end="1"/>
                                            </p:txEl>
                                          </p:spTgt>
                                        </p:tgtEl>
                                        <p:attrNameLst>
                                          <p:attrName>style.visibility</p:attrName>
                                        </p:attrNameLst>
                                      </p:cBhvr>
                                      <p:to>
                                        <p:strVal val="visible"/>
                                      </p:to>
                                    </p:set>
                                    <p:anim calcmode="lin" valueType="num">
                                      <p:cBhvr additive="base">
                                        <p:cTn id="15" dur="500" fill="hold"/>
                                        <p:tgtEl>
                                          <p:spTgt spid="155651">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55651">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000"/>
                                  </p:stCondLst>
                                  <p:childTnLst>
                                    <p:set>
                                      <p:cBhvr>
                                        <p:cTn id="18" dur="1" fill="hold">
                                          <p:stCondLst>
                                            <p:cond delay="0"/>
                                          </p:stCondLst>
                                        </p:cTn>
                                        <p:tgtEl>
                                          <p:spTgt spid="155651">
                                            <p:txEl>
                                              <p:pRg st="2" end="2"/>
                                            </p:txEl>
                                          </p:spTgt>
                                        </p:tgtEl>
                                        <p:attrNameLst>
                                          <p:attrName>style.visibility</p:attrName>
                                        </p:attrNameLst>
                                      </p:cBhvr>
                                      <p:to>
                                        <p:strVal val="visible"/>
                                      </p:to>
                                    </p:set>
                                    <p:anim calcmode="lin" valueType="num">
                                      <p:cBhvr additive="base">
                                        <p:cTn id="19" dur="500" fill="hold"/>
                                        <p:tgtEl>
                                          <p:spTgt spid="15565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565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55650"/>
                                        </p:tgtEl>
                                        <p:attrNameLst>
                                          <p:attrName>style.visibility</p:attrName>
                                        </p:attrNameLst>
                                      </p:cBhvr>
                                      <p:to>
                                        <p:strVal val="visible"/>
                                      </p:to>
                                    </p:set>
                                    <p:anim calcmode="lin" valueType="num">
                                      <p:cBhvr additive="base">
                                        <p:cTn id="25" dur="1000" fill="hold"/>
                                        <p:tgtEl>
                                          <p:spTgt spid="155650"/>
                                        </p:tgtEl>
                                        <p:attrNameLst>
                                          <p:attrName>ppt_x</p:attrName>
                                        </p:attrNameLst>
                                      </p:cBhvr>
                                      <p:tavLst>
                                        <p:tav tm="0">
                                          <p:val>
                                            <p:strVal val="#ppt_x"/>
                                          </p:val>
                                        </p:tav>
                                        <p:tav tm="100000">
                                          <p:val>
                                            <p:strVal val="#ppt_x"/>
                                          </p:val>
                                        </p:tav>
                                      </p:tavLst>
                                    </p:anim>
                                    <p:anim calcmode="lin" valueType="num">
                                      <p:cBhvr additive="base">
                                        <p:cTn id="26" dur="1000" fill="hold"/>
                                        <p:tgtEl>
                                          <p:spTgt spid="155650"/>
                                        </p:tgtEl>
                                        <p:attrNameLst>
                                          <p:attrName>ppt_y</p:attrName>
                                        </p:attrNameLst>
                                      </p:cBhvr>
                                      <p:tavLst>
                                        <p:tav tm="0">
                                          <p:val>
                                            <p:strVal val="1+#ppt_h/2"/>
                                          </p:val>
                                        </p:tav>
                                        <p:tav tm="100000">
                                          <p:val>
                                            <p:strVal val="#ppt_y"/>
                                          </p:val>
                                        </p:tav>
                                      </p:tavLst>
                                    </p:anim>
                                  </p:childTnLst>
                                </p:cTn>
                              </p:par>
                              <p:par>
                                <p:cTn id="27" presetID="3" presetClass="entr" presetSubtype="10" fill="hold" grpId="1" nodeType="withEffect">
                                  <p:stCondLst>
                                    <p:cond delay="0"/>
                                  </p:stCondLst>
                                  <p:childTnLst>
                                    <p:set>
                                      <p:cBhvr>
                                        <p:cTn id="28" dur="1" fill="hold">
                                          <p:stCondLst>
                                            <p:cond delay="0"/>
                                          </p:stCondLst>
                                        </p:cTn>
                                        <p:tgtEl>
                                          <p:spTgt spid="155651">
                                            <p:txEl>
                                              <p:pRg st="0" end="0"/>
                                            </p:txEl>
                                          </p:spTgt>
                                        </p:tgtEl>
                                        <p:attrNameLst>
                                          <p:attrName>style.visibility</p:attrName>
                                        </p:attrNameLst>
                                      </p:cBhvr>
                                      <p:to>
                                        <p:strVal val="visible"/>
                                      </p:to>
                                    </p:set>
                                    <p:animEffect transition="in" filter="blinds(horizontal)">
                                      <p:cBhvr>
                                        <p:cTn id="29" dur="500"/>
                                        <p:tgtEl>
                                          <p:spTgt spid="155651">
                                            <p:txEl>
                                              <p:pRg st="0" end="0"/>
                                            </p:txEl>
                                          </p:spTgt>
                                        </p:tgtEl>
                                      </p:cBhvr>
                                    </p:animEffect>
                                  </p:childTnLst>
                                </p:cTn>
                              </p:par>
                              <p:par>
                                <p:cTn id="30" presetID="3" presetClass="entr" presetSubtype="10" fill="hold" grpId="1" nodeType="withEffect">
                                  <p:stCondLst>
                                    <p:cond delay="0"/>
                                  </p:stCondLst>
                                  <p:childTnLst>
                                    <p:set>
                                      <p:cBhvr>
                                        <p:cTn id="31" dur="1" fill="hold">
                                          <p:stCondLst>
                                            <p:cond delay="0"/>
                                          </p:stCondLst>
                                        </p:cTn>
                                        <p:tgtEl>
                                          <p:spTgt spid="155651">
                                            <p:txEl>
                                              <p:pRg st="1" end="1"/>
                                            </p:txEl>
                                          </p:spTgt>
                                        </p:tgtEl>
                                        <p:attrNameLst>
                                          <p:attrName>style.visibility</p:attrName>
                                        </p:attrNameLst>
                                      </p:cBhvr>
                                      <p:to>
                                        <p:strVal val="visible"/>
                                      </p:to>
                                    </p:set>
                                    <p:animEffect transition="in" filter="blinds(horizontal)">
                                      <p:cBhvr>
                                        <p:cTn id="32" dur="500"/>
                                        <p:tgtEl>
                                          <p:spTgt spid="155651">
                                            <p:txEl>
                                              <p:pRg st="1" end="1"/>
                                            </p:txEl>
                                          </p:spTgt>
                                        </p:tgtEl>
                                      </p:cBhvr>
                                    </p:animEffect>
                                  </p:childTnLst>
                                </p:cTn>
                              </p:par>
                              <p:par>
                                <p:cTn id="33" presetID="3" presetClass="entr" presetSubtype="10" fill="hold" grpId="1" nodeType="withEffect">
                                  <p:stCondLst>
                                    <p:cond delay="0"/>
                                  </p:stCondLst>
                                  <p:childTnLst>
                                    <p:set>
                                      <p:cBhvr>
                                        <p:cTn id="34" dur="1" fill="hold">
                                          <p:stCondLst>
                                            <p:cond delay="0"/>
                                          </p:stCondLst>
                                        </p:cTn>
                                        <p:tgtEl>
                                          <p:spTgt spid="155651">
                                            <p:txEl>
                                              <p:pRg st="2" end="2"/>
                                            </p:txEl>
                                          </p:spTgt>
                                        </p:tgtEl>
                                        <p:attrNameLst>
                                          <p:attrName>style.visibility</p:attrName>
                                        </p:attrNameLst>
                                      </p:cBhvr>
                                      <p:to>
                                        <p:strVal val="visible"/>
                                      </p:to>
                                    </p:set>
                                    <p:animEffect transition="in" filter="blinds(horizontal)">
                                      <p:cBhvr>
                                        <p:cTn id="35" dur="500"/>
                                        <p:tgtEl>
                                          <p:spTgt spid="155651">
                                            <p:txEl>
                                              <p:pRg st="2" end="2"/>
                                            </p:txEl>
                                          </p:spTgt>
                                        </p:tgtEl>
                                      </p:cBhvr>
                                    </p:animEffect>
                                  </p:childTnLst>
                                </p:cTn>
                              </p:par>
                              <p:par>
                                <p:cTn id="36" presetID="6" presetClass="entr" presetSubtype="16" fill="hold" grpId="2" nodeType="withEffect">
                                  <p:stCondLst>
                                    <p:cond delay="0"/>
                                  </p:stCondLst>
                                  <p:childTnLst>
                                    <p:set>
                                      <p:cBhvr>
                                        <p:cTn id="37" dur="1" fill="hold">
                                          <p:stCondLst>
                                            <p:cond delay="0"/>
                                          </p:stCondLst>
                                        </p:cTn>
                                        <p:tgtEl>
                                          <p:spTgt spid="155651">
                                            <p:txEl>
                                              <p:pRg st="0" end="0"/>
                                            </p:txEl>
                                          </p:spTgt>
                                        </p:tgtEl>
                                        <p:attrNameLst>
                                          <p:attrName>style.visibility</p:attrName>
                                        </p:attrNameLst>
                                      </p:cBhvr>
                                      <p:to>
                                        <p:strVal val="visible"/>
                                      </p:to>
                                    </p:set>
                                    <p:animEffect transition="in" filter="circle(in)">
                                      <p:cBhvr>
                                        <p:cTn id="38" dur="2000"/>
                                        <p:tgtEl>
                                          <p:spTgt spid="155651">
                                            <p:txEl>
                                              <p:pRg st="0" end="0"/>
                                            </p:txEl>
                                          </p:spTgt>
                                        </p:tgtEl>
                                      </p:cBhvr>
                                    </p:animEffect>
                                  </p:childTnLst>
                                </p:cTn>
                              </p:par>
                              <p:par>
                                <p:cTn id="39" presetID="6" presetClass="entr" presetSubtype="16" fill="hold" grpId="2" nodeType="withEffect">
                                  <p:stCondLst>
                                    <p:cond delay="0"/>
                                  </p:stCondLst>
                                  <p:childTnLst>
                                    <p:set>
                                      <p:cBhvr>
                                        <p:cTn id="40" dur="1" fill="hold">
                                          <p:stCondLst>
                                            <p:cond delay="0"/>
                                          </p:stCondLst>
                                        </p:cTn>
                                        <p:tgtEl>
                                          <p:spTgt spid="155651">
                                            <p:txEl>
                                              <p:pRg st="1" end="1"/>
                                            </p:txEl>
                                          </p:spTgt>
                                        </p:tgtEl>
                                        <p:attrNameLst>
                                          <p:attrName>style.visibility</p:attrName>
                                        </p:attrNameLst>
                                      </p:cBhvr>
                                      <p:to>
                                        <p:strVal val="visible"/>
                                      </p:to>
                                    </p:set>
                                    <p:animEffect transition="in" filter="circle(in)">
                                      <p:cBhvr>
                                        <p:cTn id="41" dur="2000"/>
                                        <p:tgtEl>
                                          <p:spTgt spid="155651">
                                            <p:txEl>
                                              <p:pRg st="1" end="1"/>
                                            </p:txEl>
                                          </p:spTgt>
                                        </p:tgtEl>
                                      </p:cBhvr>
                                    </p:animEffect>
                                  </p:childTnLst>
                                </p:cTn>
                              </p:par>
                              <p:par>
                                <p:cTn id="42" presetID="6" presetClass="entr" presetSubtype="16" fill="hold" grpId="2" nodeType="withEffect">
                                  <p:stCondLst>
                                    <p:cond delay="0"/>
                                  </p:stCondLst>
                                  <p:childTnLst>
                                    <p:set>
                                      <p:cBhvr>
                                        <p:cTn id="43" dur="1" fill="hold">
                                          <p:stCondLst>
                                            <p:cond delay="0"/>
                                          </p:stCondLst>
                                        </p:cTn>
                                        <p:tgtEl>
                                          <p:spTgt spid="155651">
                                            <p:txEl>
                                              <p:pRg st="2" end="2"/>
                                            </p:txEl>
                                          </p:spTgt>
                                        </p:tgtEl>
                                        <p:attrNameLst>
                                          <p:attrName>style.visibility</p:attrName>
                                        </p:attrNameLst>
                                      </p:cBhvr>
                                      <p:to>
                                        <p:strVal val="visible"/>
                                      </p:to>
                                    </p:set>
                                    <p:animEffect transition="in" filter="circle(in)">
                                      <p:cBhvr>
                                        <p:cTn id="44" dur="2000"/>
                                        <p:tgtEl>
                                          <p:spTgt spid="1556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1" grpId="0" build="p" bldLvl="2" autoUpdateAnimBg="0" advAuto="2000"/>
      <p:bldP spid="155651" grpId="1" build="p"/>
      <p:bldP spid="155651" grpId="2"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571500" y="357188"/>
            <a:ext cx="8229600" cy="922337"/>
          </a:xfrm>
        </p:spPr>
        <p:txBody>
          <a:bodyPr>
            <a:normAutofit fontScale="90000"/>
          </a:bodyPr>
          <a:lstStyle/>
          <a:p>
            <a:pPr fontAlgn="auto">
              <a:spcAft>
                <a:spcPts val="0"/>
              </a:spcAft>
              <a:defRPr/>
            </a:pPr>
            <a:r>
              <a:rPr lang="ru-RU" sz="3200" b="1" smtClean="0"/>
              <a:t>Хажмли диаграммалар куриш ва уларни тахрирлаш</a:t>
            </a:r>
          </a:p>
        </p:txBody>
      </p:sp>
      <p:sp>
        <p:nvSpPr>
          <p:cNvPr id="53251" name="Rectangle 3"/>
          <p:cNvSpPr>
            <a:spLocks noGrp="1" noChangeArrowheads="1"/>
          </p:cNvSpPr>
          <p:nvPr>
            <p:ph idx="1"/>
          </p:nvPr>
        </p:nvSpPr>
        <p:spPr>
          <a:xfrm>
            <a:off x="500063" y="1428750"/>
            <a:ext cx="8229600" cy="4929188"/>
          </a:xfrm>
        </p:spPr>
        <p:txBody>
          <a:bodyPr/>
          <a:lstStyle/>
          <a:p>
            <a:pPr>
              <a:lnSpc>
                <a:spcPct val="80000"/>
              </a:lnSpc>
            </a:pPr>
            <a:r>
              <a:rPr lang="ru-RU" sz="1800" smtClean="0"/>
              <a:t>Хажмли диаграммалар куриш учун курилаетган диаграмма типини аниклаб </a:t>
            </a:r>
            <a:r>
              <a:rPr lang="ru-RU" sz="1800" b="1" i="1" smtClean="0"/>
              <a:t>Вид</a:t>
            </a:r>
            <a:r>
              <a:rPr lang="ru-RU" sz="1800" b="1" smtClean="0"/>
              <a:t> </a:t>
            </a:r>
            <a:r>
              <a:rPr lang="ru-RU" sz="1800" smtClean="0"/>
              <a:t>майдонида </a:t>
            </a:r>
            <a:r>
              <a:rPr lang="ru-RU" sz="1800" b="1" i="1" smtClean="0"/>
              <a:t>объемный </a:t>
            </a:r>
            <a:r>
              <a:rPr lang="ru-RU" sz="1800" smtClean="0"/>
              <a:t>шаклини танлаш керак.</a:t>
            </a:r>
          </a:p>
          <a:p>
            <a:pPr>
              <a:lnSpc>
                <a:spcPct val="80000"/>
              </a:lnSpc>
            </a:pPr>
            <a:r>
              <a:rPr lang="ru-RU" sz="1800" smtClean="0"/>
              <a:t>Хажмли диаграммалар билан якиндан танишгандан сунг диаграмманинг катта элементлари бошкаларини тусиб куяётганини сезасиз. </a:t>
            </a:r>
          </a:p>
          <a:p>
            <a:pPr>
              <a:lnSpc>
                <a:spcPct val="80000"/>
              </a:lnSpc>
            </a:pPr>
            <a:r>
              <a:rPr lang="ru-RU" sz="1800" smtClean="0"/>
              <a:t>Диаграммани бошкача эгиш ёки айлантиришни хохласангиз уни белгиланг (ажратинг) ва диаграммада сичкон унг тугмасини босинг. Натижада куйидаги контекст меню очилади:</a:t>
            </a:r>
          </a:p>
          <a:p>
            <a:pPr>
              <a:lnSpc>
                <a:spcPct val="80000"/>
              </a:lnSpc>
            </a:pPr>
            <a:r>
              <a:rPr lang="ru-RU" sz="1800" smtClean="0"/>
              <a:t>Хосил булган тавсияномадан «Объемнўй вид» ни танланг. </a:t>
            </a:r>
          </a:p>
          <a:p>
            <a:pPr>
              <a:lnSpc>
                <a:spcPct val="80000"/>
              </a:lnSpc>
            </a:pPr>
            <a:r>
              <a:rPr lang="ru-RU" sz="1800" smtClean="0"/>
              <a:t>Хосил булган диалог дарчасидан «Возвышение» ва «Поворот» тугмаларини кулланг. «Применить» тугмаси диалог дарчасини ёпмай туриб киритилган узгаришларни куриш мумкин. </a:t>
            </a:r>
          </a:p>
        </p:txBody>
      </p:sp>
      <p:pic>
        <p:nvPicPr>
          <p:cNvPr id="53252"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8875" y="4143375"/>
            <a:ext cx="4897438" cy="226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p:txBody>
          <a:bodyPr>
            <a:normAutofit fontScale="90000"/>
          </a:bodyPr>
          <a:lstStyle/>
          <a:p>
            <a:pPr fontAlgn="auto">
              <a:spcAft>
                <a:spcPts val="0"/>
              </a:spcAft>
              <a:defRPr/>
            </a:pPr>
            <a:r>
              <a:rPr lang="ru-RU" sz="3200" b="1" smtClean="0"/>
              <a:t>Тенгламалар системасини график усулда ечиш</a:t>
            </a:r>
            <a:endParaRPr lang="ru-RU" sz="3200" smtClean="0"/>
          </a:p>
        </p:txBody>
      </p:sp>
      <p:sp>
        <p:nvSpPr>
          <p:cNvPr id="55299" name="Rectangle 3"/>
          <p:cNvSpPr>
            <a:spLocks noGrp="1" noChangeArrowheads="1"/>
          </p:cNvSpPr>
          <p:nvPr>
            <p:ph idx="1"/>
          </p:nvPr>
        </p:nvSpPr>
        <p:spPr>
          <a:xfrm>
            <a:off x="457200" y="1557338"/>
            <a:ext cx="8686800" cy="4525962"/>
          </a:xfrm>
        </p:spPr>
        <p:txBody>
          <a:bodyPr/>
          <a:lstStyle/>
          <a:p>
            <a:pPr>
              <a:lnSpc>
                <a:spcPct val="80000"/>
              </a:lnSpc>
            </a:pPr>
            <a:r>
              <a:rPr lang="ru-RU" sz="2000" smtClean="0"/>
              <a:t>Иққита номалумли тенгламалр системалари тахминан график усулида ечиш мумкин.</a:t>
            </a:r>
            <a:endParaRPr lang="en-US" sz="2000" smtClean="0"/>
          </a:p>
          <a:p>
            <a:pPr>
              <a:lnSpc>
                <a:spcPct val="80000"/>
              </a:lnSpc>
            </a:pPr>
            <a:r>
              <a:rPr lang="ru-RU" sz="2000" smtClean="0"/>
              <a:t>Уларнинг ечими чизиклар кесилмаларининг нукталар координатолари бўлиб улар тенгламалар тизимига тўгри келади.</a:t>
            </a:r>
            <a:br>
              <a:rPr lang="ru-RU" sz="2000" smtClean="0"/>
            </a:br>
            <a:r>
              <a:rPr lang="ru-RU" sz="2000" smtClean="0"/>
              <a:t>Бунда ечилиш аниқлиги узгариш кадами билан белгиланади (кадам канча кичик бўлса шунчалик аниклик юкори бўлади).</a:t>
            </a:r>
            <a:br>
              <a:rPr lang="ru-RU" sz="2000" smtClean="0"/>
            </a:br>
            <a:r>
              <a:rPr lang="ru-RU" sz="2000" smtClean="0"/>
              <a:t/>
            </a:r>
            <a:br>
              <a:rPr lang="ru-RU" sz="2000" smtClean="0"/>
            </a:br>
            <a:r>
              <a:rPr lang="ru-RU" sz="2000" smtClean="0"/>
              <a:t>1. Мисол:  тенгламалар системасини х</a:t>
            </a:r>
            <a:r>
              <a:rPr lang="en-US" sz="2000" smtClean="0"/>
              <a:t>=</a:t>
            </a:r>
            <a:r>
              <a:rPr lang="ru-RU" sz="2000" smtClean="0"/>
              <a:t>[0(0,2)3] дипазонида ечинг.</a:t>
            </a:r>
          </a:p>
        </p:txBody>
      </p:sp>
      <p:sp>
        <p:nvSpPr>
          <p:cNvPr id="55300" name="Rectangle 5"/>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z-Cyrl-UZ"/>
          </a:p>
        </p:txBody>
      </p:sp>
      <p:graphicFrame>
        <p:nvGraphicFramePr>
          <p:cNvPr id="55301" name="Object 4"/>
          <p:cNvGraphicFramePr>
            <a:graphicFrameLocks noChangeAspect="1"/>
          </p:cNvGraphicFramePr>
          <p:nvPr/>
        </p:nvGraphicFramePr>
        <p:xfrm>
          <a:off x="2555875" y="4365625"/>
          <a:ext cx="1655763" cy="1119188"/>
        </p:xfrm>
        <a:graphic>
          <a:graphicData uri="http://schemas.openxmlformats.org/presentationml/2006/ole">
            <mc:AlternateContent xmlns:mc="http://schemas.openxmlformats.org/markup-compatibility/2006">
              <mc:Choice xmlns:v="urn:schemas-microsoft-com:vml" Requires="v">
                <p:oleObj spid="_x0000_s55305" name="Формула" r:id="rId3" imgW="672808" imgH="457002" progId="Equation.3">
                  <p:embed/>
                </p:oleObj>
              </mc:Choice>
              <mc:Fallback>
                <p:oleObj name="Формула" r:id="rId3" imgW="672808" imgH="457002"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5875" y="4365625"/>
                        <a:ext cx="1655763" cy="111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circl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4"/>
          <p:cNvSpPr>
            <a:spLocks noChangeArrowheads="1"/>
          </p:cNvSpPr>
          <p:nvPr>
            <p:ph type="ctrTitle" idx="4294967295"/>
          </p:nvPr>
        </p:nvSpPr>
        <p:spPr bwMode="auto">
          <a:xfrm>
            <a:off x="755650" y="1628775"/>
            <a:ext cx="7772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uz-Cyrl-UZ" cap="none" smtClean="0">
                <a:effectLst/>
                <a:latin typeface="Arial" panose="020B0604020202020204" pitchFamily="34" charset="0"/>
              </a:rPr>
              <a:t>Эътиборингиз учун рахмат</a:t>
            </a:r>
            <a:endParaRPr lang="ru-RU" cap="none" smtClean="0">
              <a:effectLst/>
              <a:latin typeface="Arial" panose="020B0604020202020204" pitchFamily="34" charset="0"/>
            </a:endParaRPr>
          </a:p>
        </p:txBody>
      </p:sp>
    </p:spTree>
  </p:cSld>
  <p:clrMapOvr>
    <a:masterClrMapping/>
  </p:clrMapOvr>
  <p:transition spd="slow">
    <p:pull/>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docProps/app.xml><?xml version="1.0" encoding="utf-8"?>
<Properties xmlns="http://schemas.openxmlformats.org/officeDocument/2006/extended-properties" xmlns:vt="http://schemas.openxmlformats.org/officeDocument/2006/docPropsVTypes">
  <Template>Couture</Template>
  <TotalTime>2215077</TotalTime>
  <Words>1464</Words>
  <Application>Microsoft Office PowerPoint</Application>
  <PresentationFormat>Экран (4:3)</PresentationFormat>
  <Paragraphs>229</Paragraphs>
  <Slides>33</Slides>
  <Notes>1</Notes>
  <HiddenSlides>0</HiddenSlides>
  <MMClips>0</MMClips>
  <ScaleCrop>false</ScaleCrop>
  <HeadingPairs>
    <vt:vector size="8" baseType="variant">
      <vt:variant>
        <vt:lpstr>Использованные шрифты</vt:lpstr>
      </vt:variant>
      <vt:variant>
        <vt:i4>8</vt:i4>
      </vt:variant>
      <vt:variant>
        <vt:lpstr>Тема</vt:lpstr>
      </vt:variant>
      <vt:variant>
        <vt:i4>1</vt:i4>
      </vt:variant>
      <vt:variant>
        <vt:lpstr>Внедренные серверы OLE</vt:lpstr>
      </vt:variant>
      <vt:variant>
        <vt:i4>2</vt:i4>
      </vt:variant>
      <vt:variant>
        <vt:lpstr>Заголовки слайдов</vt:lpstr>
      </vt:variant>
      <vt:variant>
        <vt:i4>33</vt:i4>
      </vt:variant>
    </vt:vector>
  </HeadingPairs>
  <TitlesOfParts>
    <vt:vector size="44" baseType="lpstr">
      <vt:lpstr>Arial</vt:lpstr>
      <vt:lpstr>Constantia</vt:lpstr>
      <vt:lpstr>Wingdings</vt:lpstr>
      <vt:lpstr>Franklin Gothic Medium</vt:lpstr>
      <vt:lpstr>Franklin Gothic Book</vt:lpstr>
      <vt:lpstr>Wingdings 2</vt:lpstr>
      <vt:lpstr>Garamond</vt:lpstr>
      <vt:lpstr>Times New Roman</vt:lpstr>
      <vt:lpstr>Трек</vt:lpstr>
      <vt:lpstr>Microsoft Equation 3.0</vt:lpstr>
      <vt:lpstr>Точечный рисунок</vt:lpstr>
      <vt:lpstr>Spreadsheet Technologies (ЎЗБЕК ТИЛИДА)</vt:lpstr>
      <vt:lpstr>Презентация PowerPoint</vt:lpstr>
      <vt:lpstr>Microsoft Excel. Кириш.</vt:lpstr>
      <vt:lpstr>Excel ни юклаш ва ундан чикиш.</vt:lpstr>
      <vt:lpstr>Excel дастури дарчаси. </vt:lpstr>
      <vt:lpstr>Бош тавсиянома катори.</vt:lpstr>
      <vt:lpstr>Ускуналар панеллари</vt:lpstr>
      <vt:lpstr>Хужжатнинг тузилиши.</vt:lpstr>
      <vt:lpstr>Маълумотлар билан ишлаш. Функциялар устаси.   Режа:</vt:lpstr>
      <vt:lpstr>Катакчага маълумот киритиш ва уни тахрирлаш.</vt:lpstr>
      <vt:lpstr>                 Катакчани форматлаш.         Катакчага киритилиши мумкин булган маълумотлар типини, уларнинг текисланиши, ёзилиши, чегаралари ва сохасини созлаш мумкин       Бундай амаллар Формат менюси Ячейки… булимида бажарилади.</vt:lpstr>
      <vt:lpstr>Сатр, устун ва вараклар устида амаллар.</vt:lpstr>
      <vt:lpstr>Функциялар устаси.</vt:lpstr>
      <vt:lpstr>                    Функциялар устаси.  - 2чи каламда очилган Аргументы функции дарчасида киритилаетган функция аргументлари киритилади ва ОК тугмаси босилади.      Агар аргумент таркибида бошка функция киритилиши зарур булса функциялар устасини кушимча ишга тушириш формулалар каторининг чап томонидаги дарчадан бажарилади. </vt:lpstr>
      <vt:lpstr>Мисол</vt:lpstr>
      <vt:lpstr>Выравнивание      Шрифт</vt:lpstr>
      <vt:lpstr>Граница     Вид</vt:lpstr>
      <vt:lpstr>Жадваллар ва диаграммалар билан ишлаш.    Режа:</vt:lpstr>
      <vt:lpstr>Маълумотларни нусхалаш. Абсолют, нисбий ва аралаш манзиллар.</vt:lpstr>
      <vt:lpstr>Маълумотларни автоматик тулдириш. Руйхатлар.</vt:lpstr>
      <vt:lpstr>"Мастер диаграмм"ни ишга тушириш ва у билан ишлаш.</vt:lpstr>
      <vt:lpstr>1кадам. Маълумотлар киритиш  А) Берилганларни киритиш</vt:lpstr>
      <vt:lpstr>B) Формулаларни киритиш ва хисоблаш. </vt:lpstr>
      <vt:lpstr>2 кадам. Диаграмма типини танлаш  1чи дарча (шаг 1 из 4):  Типи - График     Вид (куриниши) - График с маркерами</vt:lpstr>
      <vt:lpstr>3 кадам. Функцияни кийматлар                           сохасини курсатиш.  2чи дарча (шаг 2 из 4) Диапазон майдонида “Y”функциясини кийматлар сохасини (диапазонини) курсатамиз – D6:D14  </vt:lpstr>
      <vt:lpstr>4 кадам. Х уки кийматларини киритиш. 2чи дарча (шаг 2 из 4) Ряд  булимида Подписи оси Х майдонига “Х” аргумент кийматларининг сохасини  киритамиз – С6:С14</vt:lpstr>
      <vt:lpstr>5 кадам. Сарлавхалар киритиш. 3чи дарча (шаг 3 из 4) Тегишли булимларни очиб диаграмма куринишини созлаймиз.</vt:lpstr>
      <vt:lpstr>6 кадам. Урнатиш жойини танлаш. 4чи дарча (шаг 4 из 4)</vt:lpstr>
      <vt:lpstr>7 кадам. Якунлаш. Готово тугмасини босиш яратилган диаграммани курсатилган жойга урнатади</vt:lpstr>
      <vt:lpstr>Турли хил функция графикларини чизиш. </vt:lpstr>
      <vt:lpstr>Хажмли диаграммалар куриш ва уларни тахрирлаш</vt:lpstr>
      <vt:lpstr>Тенгламалар системасини график усулда ечиш</vt:lpstr>
      <vt:lpstr>Эътиборингиз учун рахмат</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“Алгоритм”  тушунчаси</dc:title>
  <dc:creator>3</dc:creator>
  <cp:lastModifiedBy>Saydullo</cp:lastModifiedBy>
  <cp:revision>128</cp:revision>
  <dcterms:created xsi:type="dcterms:W3CDTF">2008-02-17T18:37:01Z</dcterms:created>
  <dcterms:modified xsi:type="dcterms:W3CDTF">2019-10-21T14:30:46Z</dcterms:modified>
</cp:coreProperties>
</file>