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73" r:id="rId1"/>
    <p:sldMasterId id="2147483685" r:id="rId2"/>
    <p:sldMasterId id="2147483697" r:id="rId3"/>
    <p:sldMasterId id="2147483709" r:id="rId4"/>
    <p:sldMasterId id="2147483721" r:id="rId5"/>
  </p:sldMasterIdLst>
  <p:notesMasterIdLst>
    <p:notesMasterId r:id="rId25"/>
  </p:notesMasterIdLst>
  <p:sldIdLst>
    <p:sldId id="256" r:id="rId6"/>
    <p:sldId id="257" r:id="rId7"/>
    <p:sldId id="258" r:id="rId8"/>
    <p:sldId id="259" r:id="rId9"/>
    <p:sldId id="260" r:id="rId10"/>
    <p:sldId id="261" r:id="rId11"/>
    <p:sldId id="262" r:id="rId12"/>
    <p:sldId id="264" r:id="rId13"/>
    <p:sldId id="265" r:id="rId14"/>
    <p:sldId id="263" r:id="rId15"/>
    <p:sldId id="266" r:id="rId16"/>
    <p:sldId id="267" r:id="rId17"/>
    <p:sldId id="268" r:id="rId18"/>
    <p:sldId id="269" r:id="rId19"/>
    <p:sldId id="270" r:id="rId20"/>
    <p:sldId id="271" r:id="rId21"/>
    <p:sldId id="272" r:id="rId22"/>
    <p:sldId id="273" r:id="rId23"/>
    <p:sldId id="274" r:id="rId2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61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image" Target="../media/image6.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7BFA16-29F6-4A89-930E-50AC350D6C20}" type="datetimeFigureOut">
              <a:rPr lang="ru-RU" smtClean="0"/>
              <a:t>14.11.2019</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680673-FA9C-4B7E-82FE-99A2C235F8C7}" type="slidenum">
              <a:rPr lang="ru-RU" smtClean="0"/>
              <a:t>‹#›</a:t>
            </a:fld>
            <a:endParaRPr lang="ru-RU"/>
          </a:p>
        </p:txBody>
      </p:sp>
    </p:spTree>
    <p:extLst>
      <p:ext uri="{BB962C8B-B14F-4D97-AF65-F5344CB8AC3E}">
        <p14:creationId xmlns:p14="http://schemas.microsoft.com/office/powerpoint/2010/main" val="3174314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fld id="{00BC3ED9-D7F4-4935-B61A-D8DDF73C51AB}" type="slidenum">
              <a:rPr lang="ru-RU" b="0">
                <a:solidFill>
                  <a:srgbClr val="000000"/>
                </a:solidFill>
              </a:rPr>
              <a:pPr eaLnBrk="1" hangingPunct="1"/>
              <a:t>8</a:t>
            </a:fld>
            <a:endParaRPr lang="ru-RU" b="0">
              <a:solidFill>
                <a:srgbClr val="000000"/>
              </a:solidFill>
            </a:endParaRPr>
          </a:p>
        </p:txBody>
      </p:sp>
      <p:sp>
        <p:nvSpPr>
          <p:cNvPr id="28675" name="Rectangle 2"/>
          <p:cNvSpPr>
            <a:spLocks noRot="1" noChangeArrowheads="1" noTextEdit="1"/>
          </p:cNvSpPr>
          <p:nvPr>
            <p:ph type="sldImg"/>
          </p:nvPr>
        </p:nvSpPr>
        <p:spPr>
          <a:ln/>
        </p:spPr>
      </p:sp>
      <p:sp>
        <p:nvSpPr>
          <p:cNvPr id="2867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latin typeface="Arial" panose="020B0604020202020204" pitchFamily="34" charset="0"/>
            </a:endParaRPr>
          </a:p>
        </p:txBody>
      </p:sp>
    </p:spTree>
    <p:extLst>
      <p:ext uri="{BB962C8B-B14F-4D97-AF65-F5344CB8AC3E}">
        <p14:creationId xmlns:p14="http://schemas.microsoft.com/office/powerpoint/2010/main" val="3818741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fld id="{6E30EB21-B18B-45F9-AB11-556598C76217}" type="slidenum">
              <a:rPr lang="ru-RU" b="0">
                <a:solidFill>
                  <a:srgbClr val="000000"/>
                </a:solidFill>
              </a:rPr>
              <a:pPr eaLnBrk="1" hangingPunct="1"/>
              <a:t>9</a:t>
            </a:fld>
            <a:endParaRPr lang="ru-RU" b="0">
              <a:solidFill>
                <a:srgbClr val="000000"/>
              </a:solidFill>
            </a:endParaRPr>
          </a:p>
        </p:txBody>
      </p:sp>
      <p:sp>
        <p:nvSpPr>
          <p:cNvPr id="29699" name="Rectangle 2"/>
          <p:cNvSpPr>
            <a:spLocks noRot="1" noChangeArrowheads="1" noTextEdit="1"/>
          </p:cNvSpPr>
          <p:nvPr>
            <p:ph type="sldImg"/>
          </p:nvPr>
        </p:nvSpPr>
        <p:spPr>
          <a:ln/>
        </p:spPr>
      </p:sp>
      <p:sp>
        <p:nvSpPr>
          <p:cNvPr id="2970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latin typeface="Arial" panose="020B0604020202020204" pitchFamily="34" charset="0"/>
            </a:endParaRPr>
          </a:p>
        </p:txBody>
      </p:sp>
    </p:spTree>
    <p:extLst>
      <p:ext uri="{BB962C8B-B14F-4D97-AF65-F5344CB8AC3E}">
        <p14:creationId xmlns:p14="http://schemas.microsoft.com/office/powerpoint/2010/main" val="1835323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ru-RU" smtClean="0"/>
              <a:t>Образец заголовка</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a:p>
        </p:txBody>
      </p:sp>
      <p:sp>
        <p:nvSpPr>
          <p:cNvPr id="4" name="Date Placeholder 3"/>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497245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4928755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ru-RU" smtClean="0"/>
              <a:t>Образец заголовка</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396669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Date Placeholder 4"/>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84741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6"/>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6247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28948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449159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ru-RU" smtClean="0"/>
              <a:t>Образец заголовка</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1793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ru-RU" smtClean="0"/>
              <a:t>Образец заголовка</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04117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11365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173945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ru-RU" smtClean="0"/>
              <a:t>Образец заголовка</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a:p>
        </p:txBody>
      </p:sp>
      <p:sp>
        <p:nvSpPr>
          <p:cNvPr id="4" name="Date Placeholder 3"/>
          <p:cNvSpPr>
            <a:spLocks noGrp="1"/>
          </p:cNvSpPr>
          <p:nvPr>
            <p:ph type="dt" sz="half" idx="10"/>
          </p:nvPr>
        </p:nvSpPr>
        <p:spPr/>
        <p:txBody>
          <a:bodyPr/>
          <a:lstStyle/>
          <a:p>
            <a:fld id="{BE3545F7-77F9-4401-AA0E-BF14C26D8903}" type="datetimeFigureOut">
              <a:rPr lang="en-US" smtClean="0"/>
              <a:pPr/>
              <a:t>11/14/2019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6E0586-5A1C-41FD-AA9D-07A4E729E633}" type="slidenum">
              <a:rPr lang="en-US" smtClean="0"/>
              <a:pPr/>
              <a:t>‹#›</a:t>
            </a:fld>
            <a:endParaRPr lang="en-US"/>
          </a:p>
        </p:txBody>
      </p:sp>
    </p:spTree>
    <p:extLst>
      <p:ext uri="{BB962C8B-B14F-4D97-AF65-F5344CB8AC3E}">
        <p14:creationId xmlns:p14="http://schemas.microsoft.com/office/powerpoint/2010/main" val="27445634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E3545F7-77F9-4401-AA0E-BF14C26D8903}" type="datetimeFigureOut">
              <a:rPr lang="en-US" smtClean="0"/>
              <a:pPr/>
              <a:t>11/14/2019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6E0586-5A1C-41FD-AA9D-07A4E729E633}" type="slidenum">
              <a:rPr lang="en-US" smtClean="0"/>
              <a:pPr/>
              <a:t>‹#›</a:t>
            </a:fld>
            <a:endParaRPr lang="en-US"/>
          </a:p>
        </p:txBody>
      </p:sp>
    </p:spTree>
    <p:extLst>
      <p:ext uri="{BB962C8B-B14F-4D97-AF65-F5344CB8AC3E}">
        <p14:creationId xmlns:p14="http://schemas.microsoft.com/office/powerpoint/2010/main" val="39655840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ru-RU" smtClean="0"/>
              <a:t>Образец заголовка</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E3545F7-77F9-4401-AA0E-BF14C26D8903}" type="datetimeFigureOut">
              <a:rPr lang="en-US" smtClean="0"/>
              <a:pPr/>
              <a:t>11/14/2019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6E0586-5A1C-41FD-AA9D-07A4E729E633}" type="slidenum">
              <a:rPr lang="en-US" smtClean="0"/>
              <a:pPr/>
              <a:t>‹#›</a:t>
            </a:fld>
            <a:endParaRPr lang="en-US"/>
          </a:p>
        </p:txBody>
      </p:sp>
    </p:spTree>
    <p:extLst>
      <p:ext uri="{BB962C8B-B14F-4D97-AF65-F5344CB8AC3E}">
        <p14:creationId xmlns:p14="http://schemas.microsoft.com/office/powerpoint/2010/main" val="10016909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Date Placeholder 4"/>
          <p:cNvSpPr>
            <a:spLocks noGrp="1"/>
          </p:cNvSpPr>
          <p:nvPr>
            <p:ph type="dt" sz="half" idx="10"/>
          </p:nvPr>
        </p:nvSpPr>
        <p:spPr/>
        <p:txBody>
          <a:bodyPr/>
          <a:lstStyle/>
          <a:p>
            <a:fld id="{BE3545F7-77F9-4401-AA0E-BF14C26D8903}" type="datetimeFigureOut">
              <a:rPr lang="en-US" smtClean="0"/>
              <a:pPr/>
              <a:t>11/14/2019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6E0586-5A1C-41FD-AA9D-07A4E729E633}" type="slidenum">
              <a:rPr lang="en-US" smtClean="0"/>
              <a:pPr/>
              <a:t>‹#›</a:t>
            </a:fld>
            <a:endParaRPr lang="en-US"/>
          </a:p>
        </p:txBody>
      </p:sp>
    </p:spTree>
    <p:extLst>
      <p:ext uri="{BB962C8B-B14F-4D97-AF65-F5344CB8AC3E}">
        <p14:creationId xmlns:p14="http://schemas.microsoft.com/office/powerpoint/2010/main" val="20205982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6"/>
          <p:cNvSpPr>
            <a:spLocks noGrp="1"/>
          </p:cNvSpPr>
          <p:nvPr>
            <p:ph type="dt" sz="half" idx="10"/>
          </p:nvPr>
        </p:nvSpPr>
        <p:spPr/>
        <p:txBody>
          <a:bodyPr/>
          <a:lstStyle/>
          <a:p>
            <a:fld id="{BE3545F7-77F9-4401-AA0E-BF14C26D8903}" type="datetimeFigureOut">
              <a:rPr lang="en-US" smtClean="0"/>
              <a:pPr/>
              <a:t>11/14/2019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6E0586-5A1C-41FD-AA9D-07A4E729E633}" type="slidenum">
              <a:rPr lang="en-US" smtClean="0"/>
              <a:pPr/>
              <a:t>‹#›</a:t>
            </a:fld>
            <a:endParaRPr lang="en-US"/>
          </a:p>
        </p:txBody>
      </p:sp>
    </p:spTree>
    <p:extLst>
      <p:ext uri="{BB962C8B-B14F-4D97-AF65-F5344CB8AC3E}">
        <p14:creationId xmlns:p14="http://schemas.microsoft.com/office/powerpoint/2010/main" val="41439283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BE3545F7-77F9-4401-AA0E-BF14C26D8903}" type="datetimeFigureOut">
              <a:rPr lang="en-US" smtClean="0"/>
              <a:pPr/>
              <a:t>11/14/2019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6E0586-5A1C-41FD-AA9D-07A4E729E633}" type="slidenum">
              <a:rPr lang="en-US" smtClean="0"/>
              <a:pPr/>
              <a:t>‹#›</a:t>
            </a:fld>
            <a:endParaRPr lang="en-US"/>
          </a:p>
        </p:txBody>
      </p:sp>
    </p:spTree>
    <p:extLst>
      <p:ext uri="{BB962C8B-B14F-4D97-AF65-F5344CB8AC3E}">
        <p14:creationId xmlns:p14="http://schemas.microsoft.com/office/powerpoint/2010/main" val="33141283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3545F7-77F9-4401-AA0E-BF14C26D8903}" type="datetimeFigureOut">
              <a:rPr lang="en-US" smtClean="0"/>
              <a:pPr/>
              <a:t>11/14/2019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F6E0586-5A1C-41FD-AA9D-07A4E729E633}" type="slidenum">
              <a:rPr lang="en-US" smtClean="0"/>
              <a:pPr/>
              <a:t>‹#›</a:t>
            </a:fld>
            <a:endParaRPr lang="en-US"/>
          </a:p>
        </p:txBody>
      </p:sp>
    </p:spTree>
    <p:extLst>
      <p:ext uri="{BB962C8B-B14F-4D97-AF65-F5344CB8AC3E}">
        <p14:creationId xmlns:p14="http://schemas.microsoft.com/office/powerpoint/2010/main" val="30526879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ru-RU" smtClean="0"/>
              <a:t>Образец заголовка</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E3545F7-77F9-4401-AA0E-BF14C26D8903}" type="datetimeFigureOut">
              <a:rPr lang="en-US" smtClean="0"/>
              <a:pPr/>
              <a:t>11/14/2019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6E0586-5A1C-41FD-AA9D-07A4E729E633}" type="slidenum">
              <a:rPr lang="en-US" smtClean="0"/>
              <a:pPr/>
              <a:t>‹#›</a:t>
            </a:fld>
            <a:endParaRPr lang="en-US"/>
          </a:p>
        </p:txBody>
      </p:sp>
    </p:spTree>
    <p:extLst>
      <p:ext uri="{BB962C8B-B14F-4D97-AF65-F5344CB8AC3E}">
        <p14:creationId xmlns:p14="http://schemas.microsoft.com/office/powerpoint/2010/main" val="5424321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ru-RU" smtClean="0"/>
              <a:t>Образец заголовка</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E3545F7-77F9-4401-AA0E-BF14C26D8903}" type="datetimeFigureOut">
              <a:rPr lang="en-US" smtClean="0"/>
              <a:pPr/>
              <a:t>11/14/2019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6E0586-5A1C-41FD-AA9D-07A4E729E633}" type="slidenum">
              <a:rPr lang="en-US" smtClean="0"/>
              <a:pPr/>
              <a:t>‹#›</a:t>
            </a:fld>
            <a:endParaRPr lang="en-US"/>
          </a:p>
        </p:txBody>
      </p:sp>
    </p:spTree>
    <p:extLst>
      <p:ext uri="{BB962C8B-B14F-4D97-AF65-F5344CB8AC3E}">
        <p14:creationId xmlns:p14="http://schemas.microsoft.com/office/powerpoint/2010/main" val="19074457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E3545F7-77F9-4401-AA0E-BF14C26D8903}" type="datetimeFigureOut">
              <a:rPr lang="en-US" smtClean="0"/>
              <a:pPr/>
              <a:t>11/14/2019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6E0586-5A1C-41FD-AA9D-07A4E729E633}" type="slidenum">
              <a:rPr lang="en-US" smtClean="0"/>
              <a:pPr/>
              <a:t>‹#›</a:t>
            </a:fld>
            <a:endParaRPr lang="en-US"/>
          </a:p>
        </p:txBody>
      </p:sp>
    </p:spTree>
    <p:extLst>
      <p:ext uri="{BB962C8B-B14F-4D97-AF65-F5344CB8AC3E}">
        <p14:creationId xmlns:p14="http://schemas.microsoft.com/office/powerpoint/2010/main" val="4785180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E3545F7-77F9-4401-AA0E-BF14C26D8903}" type="datetimeFigureOut">
              <a:rPr lang="en-US" smtClean="0"/>
              <a:pPr/>
              <a:t>11/14/2019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6E0586-5A1C-41FD-AA9D-07A4E729E633}" type="slidenum">
              <a:rPr lang="en-US" smtClean="0"/>
              <a:pPr/>
              <a:t>‹#›</a:t>
            </a:fld>
            <a:endParaRPr lang="en-US"/>
          </a:p>
        </p:txBody>
      </p:sp>
    </p:spTree>
    <p:extLst>
      <p:ext uri="{BB962C8B-B14F-4D97-AF65-F5344CB8AC3E}">
        <p14:creationId xmlns:p14="http://schemas.microsoft.com/office/powerpoint/2010/main" val="37860034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ru-RU" smtClean="0"/>
              <a:t>Образец заголовка</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a:p>
        </p:txBody>
      </p:sp>
      <p:sp>
        <p:nvSpPr>
          <p:cNvPr id="4" name="Date Placeholder 3"/>
          <p:cNvSpPr>
            <a:spLocks noGrp="1"/>
          </p:cNvSpPr>
          <p:nvPr>
            <p:ph type="dt" sz="half" idx="10"/>
          </p:nvPr>
        </p:nvSpPr>
        <p:spPr/>
        <p:txBody>
          <a:bodyPr/>
          <a:lstStyle/>
          <a:p>
            <a:fld id="{256B7A0F-5B99-4F35-9BDD-321CD3C098FF}" type="datetimeFigureOut">
              <a:rPr lang="en-US" smtClean="0"/>
              <a:pPr/>
              <a:t>11/14/2019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AB3369-7666-44EB-AEA9-5FA9440DB40A}" type="slidenum">
              <a:rPr lang="en-US" smtClean="0"/>
              <a:pPr/>
              <a:t>‹#›</a:t>
            </a:fld>
            <a:endParaRPr lang="en-US"/>
          </a:p>
        </p:txBody>
      </p:sp>
    </p:spTree>
    <p:extLst>
      <p:ext uri="{BB962C8B-B14F-4D97-AF65-F5344CB8AC3E}">
        <p14:creationId xmlns:p14="http://schemas.microsoft.com/office/powerpoint/2010/main" val="11454621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256B7A0F-5B99-4F35-9BDD-321CD3C098FF}" type="datetimeFigureOut">
              <a:rPr lang="en-US" smtClean="0"/>
              <a:pPr/>
              <a:t>11/14/2019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AB3369-7666-44EB-AEA9-5FA9440DB40A}" type="slidenum">
              <a:rPr lang="en-US" smtClean="0"/>
              <a:pPr/>
              <a:t>‹#›</a:t>
            </a:fld>
            <a:endParaRPr lang="en-US"/>
          </a:p>
        </p:txBody>
      </p:sp>
    </p:spTree>
    <p:extLst>
      <p:ext uri="{BB962C8B-B14F-4D97-AF65-F5344CB8AC3E}">
        <p14:creationId xmlns:p14="http://schemas.microsoft.com/office/powerpoint/2010/main" val="2184928965"/>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ru-RU" smtClean="0"/>
              <a:t>Образец заголовка</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56B7A0F-5B99-4F35-9BDD-321CD3C098FF}" type="datetimeFigureOut">
              <a:rPr lang="en-US" smtClean="0"/>
              <a:pPr/>
              <a:t>11/14/2019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AB3369-7666-44EB-AEA9-5FA9440DB40A}" type="slidenum">
              <a:rPr lang="en-US" smtClean="0"/>
              <a:pPr/>
              <a:t>‹#›</a:t>
            </a:fld>
            <a:endParaRPr lang="en-US"/>
          </a:p>
        </p:txBody>
      </p:sp>
    </p:spTree>
    <p:extLst>
      <p:ext uri="{BB962C8B-B14F-4D97-AF65-F5344CB8AC3E}">
        <p14:creationId xmlns:p14="http://schemas.microsoft.com/office/powerpoint/2010/main" val="11751501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Date Placeholder 4"/>
          <p:cNvSpPr>
            <a:spLocks noGrp="1"/>
          </p:cNvSpPr>
          <p:nvPr>
            <p:ph type="dt" sz="half" idx="10"/>
          </p:nvPr>
        </p:nvSpPr>
        <p:spPr/>
        <p:txBody>
          <a:bodyPr/>
          <a:lstStyle/>
          <a:p>
            <a:fld id="{256B7A0F-5B99-4F35-9BDD-321CD3C098FF}" type="datetimeFigureOut">
              <a:rPr lang="en-US" smtClean="0"/>
              <a:pPr/>
              <a:t>11/14/2019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AB3369-7666-44EB-AEA9-5FA9440DB40A}" type="slidenum">
              <a:rPr lang="en-US" smtClean="0"/>
              <a:pPr/>
              <a:t>‹#›</a:t>
            </a:fld>
            <a:endParaRPr lang="en-US"/>
          </a:p>
        </p:txBody>
      </p:sp>
    </p:spTree>
    <p:extLst>
      <p:ext uri="{BB962C8B-B14F-4D97-AF65-F5344CB8AC3E}">
        <p14:creationId xmlns:p14="http://schemas.microsoft.com/office/powerpoint/2010/main" val="35988492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6"/>
          <p:cNvSpPr>
            <a:spLocks noGrp="1"/>
          </p:cNvSpPr>
          <p:nvPr>
            <p:ph type="dt" sz="half" idx="10"/>
          </p:nvPr>
        </p:nvSpPr>
        <p:spPr/>
        <p:txBody>
          <a:bodyPr/>
          <a:lstStyle/>
          <a:p>
            <a:fld id="{256B7A0F-5B99-4F35-9BDD-321CD3C098FF}" type="datetimeFigureOut">
              <a:rPr lang="en-US" smtClean="0"/>
              <a:pPr/>
              <a:t>11/14/2019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DAB3369-7666-44EB-AEA9-5FA9440DB40A}" type="slidenum">
              <a:rPr lang="en-US" smtClean="0"/>
              <a:pPr/>
              <a:t>‹#›</a:t>
            </a:fld>
            <a:endParaRPr lang="en-US"/>
          </a:p>
        </p:txBody>
      </p:sp>
    </p:spTree>
    <p:extLst>
      <p:ext uri="{BB962C8B-B14F-4D97-AF65-F5344CB8AC3E}">
        <p14:creationId xmlns:p14="http://schemas.microsoft.com/office/powerpoint/2010/main" val="13110956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256B7A0F-5B99-4F35-9BDD-321CD3C098FF}" type="datetimeFigureOut">
              <a:rPr lang="en-US" smtClean="0"/>
              <a:pPr/>
              <a:t>11/14/2019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DAB3369-7666-44EB-AEA9-5FA9440DB40A}" type="slidenum">
              <a:rPr lang="en-US" smtClean="0"/>
              <a:pPr/>
              <a:t>‹#›</a:t>
            </a:fld>
            <a:endParaRPr lang="en-US"/>
          </a:p>
        </p:txBody>
      </p:sp>
    </p:spTree>
    <p:extLst>
      <p:ext uri="{BB962C8B-B14F-4D97-AF65-F5344CB8AC3E}">
        <p14:creationId xmlns:p14="http://schemas.microsoft.com/office/powerpoint/2010/main" val="38268636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6B7A0F-5B99-4F35-9BDD-321CD3C098FF}" type="datetimeFigureOut">
              <a:rPr lang="en-US" smtClean="0"/>
              <a:pPr/>
              <a:t>11/14/2019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DAB3369-7666-44EB-AEA9-5FA9440DB40A}" type="slidenum">
              <a:rPr lang="en-US" smtClean="0"/>
              <a:pPr/>
              <a:t>‹#›</a:t>
            </a:fld>
            <a:endParaRPr lang="en-US"/>
          </a:p>
        </p:txBody>
      </p:sp>
    </p:spTree>
    <p:extLst>
      <p:ext uri="{BB962C8B-B14F-4D97-AF65-F5344CB8AC3E}">
        <p14:creationId xmlns:p14="http://schemas.microsoft.com/office/powerpoint/2010/main" val="27456679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ru-RU" smtClean="0"/>
              <a:t>Образец заголовка</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56B7A0F-5B99-4F35-9BDD-321CD3C098FF}" type="datetimeFigureOut">
              <a:rPr lang="en-US" smtClean="0"/>
              <a:pPr/>
              <a:t>11/14/2019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AB3369-7666-44EB-AEA9-5FA9440DB40A}" type="slidenum">
              <a:rPr lang="en-US" smtClean="0"/>
              <a:pPr/>
              <a:t>‹#›</a:t>
            </a:fld>
            <a:endParaRPr lang="en-US"/>
          </a:p>
        </p:txBody>
      </p:sp>
    </p:spTree>
    <p:extLst>
      <p:ext uri="{BB962C8B-B14F-4D97-AF65-F5344CB8AC3E}">
        <p14:creationId xmlns:p14="http://schemas.microsoft.com/office/powerpoint/2010/main" val="267738608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ru-RU" smtClean="0"/>
              <a:t>Образец заголовка</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56B7A0F-5B99-4F35-9BDD-321CD3C098FF}" type="datetimeFigureOut">
              <a:rPr lang="en-US" smtClean="0"/>
              <a:pPr/>
              <a:t>11/14/2019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AB3369-7666-44EB-AEA9-5FA9440DB40A}" type="slidenum">
              <a:rPr lang="en-US" smtClean="0"/>
              <a:pPr/>
              <a:t>‹#›</a:t>
            </a:fld>
            <a:endParaRPr lang="en-US"/>
          </a:p>
        </p:txBody>
      </p:sp>
    </p:spTree>
    <p:extLst>
      <p:ext uri="{BB962C8B-B14F-4D97-AF65-F5344CB8AC3E}">
        <p14:creationId xmlns:p14="http://schemas.microsoft.com/office/powerpoint/2010/main" val="59541187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256B7A0F-5B99-4F35-9BDD-321CD3C098FF}" type="datetimeFigureOut">
              <a:rPr lang="en-US" smtClean="0"/>
              <a:pPr/>
              <a:t>11/14/2019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AB3369-7666-44EB-AEA9-5FA9440DB40A}" type="slidenum">
              <a:rPr lang="en-US" smtClean="0"/>
              <a:pPr/>
              <a:t>‹#›</a:t>
            </a:fld>
            <a:endParaRPr lang="en-US"/>
          </a:p>
        </p:txBody>
      </p:sp>
    </p:spTree>
    <p:extLst>
      <p:ext uri="{BB962C8B-B14F-4D97-AF65-F5344CB8AC3E}">
        <p14:creationId xmlns:p14="http://schemas.microsoft.com/office/powerpoint/2010/main" val="125788026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256B7A0F-5B99-4F35-9BDD-321CD3C098FF}" type="datetimeFigureOut">
              <a:rPr lang="en-US" smtClean="0"/>
              <a:pPr/>
              <a:t>11/14/2019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AB3369-7666-44EB-AEA9-5FA9440DB40A}" type="slidenum">
              <a:rPr lang="en-US" smtClean="0"/>
              <a:pPr/>
              <a:t>‹#›</a:t>
            </a:fld>
            <a:endParaRPr lang="en-US"/>
          </a:p>
        </p:txBody>
      </p:sp>
    </p:spTree>
    <p:extLst>
      <p:ext uri="{BB962C8B-B14F-4D97-AF65-F5344CB8AC3E}">
        <p14:creationId xmlns:p14="http://schemas.microsoft.com/office/powerpoint/2010/main" val="119941167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ru-RU" smtClean="0"/>
              <a:t>Образец заголовка</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a:p>
        </p:txBody>
      </p:sp>
      <p:sp>
        <p:nvSpPr>
          <p:cNvPr id="4" name="Date Placeholder 3"/>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63919446"/>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18212801"/>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ru-RU" smtClean="0"/>
              <a:t>Образец заголовка</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745287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Date Placeholder 4"/>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4930508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6"/>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6054435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5976924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7930244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ru-RU" smtClean="0"/>
              <a:t>Образец заголовка</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402611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ru-RU" smtClean="0"/>
              <a:t>Образец заголовка</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4853549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5173090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3053712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14400" y="2130426"/>
            <a:ext cx="103632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fld id="{2F935146-D0D7-4FE4-AD2D-739E0C7D1CD1}" type="datetime10">
              <a:rPr lang="en-US">
                <a:solidFill>
                  <a:srgbClr val="000000"/>
                </a:solidFill>
              </a:rPr>
              <a:pPr>
                <a:defRPr/>
              </a:pPr>
              <a:t>09:54</a:t>
            </a:fld>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BB209D9C-8775-4434-8568-3A9C1288EA78}"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8916035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fld id="{443DA5E7-E401-49C8-88AD-F4241F4CD456}" type="datetime10">
              <a:rPr lang="en-US">
                <a:solidFill>
                  <a:srgbClr val="000000"/>
                </a:solidFill>
              </a:rPr>
              <a:pPr>
                <a:defRPr/>
              </a:pPr>
              <a:t>09:54</a:t>
            </a:fld>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0F5E8E39-6784-496E-81BF-9B4AEAD73784}"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44829885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3084" y="4406901"/>
            <a:ext cx="103632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fld id="{B03BA5BB-A8B2-416C-AE21-DDA168593058}" type="datetime10">
              <a:rPr lang="en-US">
                <a:solidFill>
                  <a:srgbClr val="000000"/>
                </a:solidFill>
              </a:rPr>
              <a:pPr>
                <a:defRPr/>
              </a:pPr>
              <a:t>09:54</a:t>
            </a:fld>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72F6F945-59A0-47C6-92FA-ADF5630DBB68}"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86501230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fld id="{5C98045C-41B3-4930-9270-559BDD603DEC}" type="datetime10">
              <a:rPr lang="en-US">
                <a:solidFill>
                  <a:srgbClr val="000000"/>
                </a:solidFill>
              </a:rPr>
              <a:pPr>
                <a:defRPr/>
              </a:pPr>
              <a:t>09:54</a:t>
            </a:fld>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A0A0CC73-467B-4D52-8218-4FE9733A9AF8}"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08448844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fld id="{2735A5F4-BE15-4293-8258-D5B33EA7204D}" type="datetime10">
              <a:rPr lang="en-US">
                <a:solidFill>
                  <a:srgbClr val="000000"/>
                </a:solidFill>
              </a:rPr>
              <a:pPr>
                <a:defRPr/>
              </a:pPr>
              <a:t>09:54</a:t>
            </a:fld>
            <a:endParaRPr lang="ru-RU">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fld id="{7797AD58-CAA0-4934-B678-2868B1E5C2EE}"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50946872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fld id="{50C31516-7405-473B-A5B5-6F7F9879E668}" type="datetime10">
              <a:rPr lang="en-US">
                <a:solidFill>
                  <a:srgbClr val="000000"/>
                </a:solidFill>
              </a:rPr>
              <a:pPr>
                <a:defRPr/>
              </a:pPr>
              <a:t>09:54</a:t>
            </a:fld>
            <a:endParaRPr lang="ru-RU">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fld id="{03283F53-3DFB-4D39-8E45-5A0DCFF44E26}"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74710164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48E6928B-FCD2-47AF-A269-D7A6BEC4CB30}" type="datetime10">
              <a:rPr lang="en-US">
                <a:solidFill>
                  <a:srgbClr val="000000"/>
                </a:solidFill>
              </a:rPr>
              <a:pPr>
                <a:defRPr/>
              </a:pPr>
              <a:t>09:54</a:t>
            </a:fld>
            <a:endParaRPr lang="ru-RU">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fld id="{1ADA1185-5801-45B0-9439-BDE696EB65F0}"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413244518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1" y="273050"/>
            <a:ext cx="4011084"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fld id="{37A3F979-655E-4AE1-9B7A-FA7195E107FC}" type="datetime10">
              <a:rPr lang="en-US">
                <a:solidFill>
                  <a:srgbClr val="000000"/>
                </a:solidFill>
              </a:rPr>
              <a:pPr>
                <a:defRPr/>
              </a:pPr>
              <a:t>09:54</a:t>
            </a:fld>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6D89B67D-2C4F-476C-BD0E-C9E23CB0DFD8}"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34609697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9717" y="4800600"/>
            <a:ext cx="73152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fld id="{CB84B116-CA7D-4DBB-97D9-AC928693039E}" type="datetime10">
              <a:rPr lang="en-US">
                <a:solidFill>
                  <a:srgbClr val="000000"/>
                </a:solidFill>
              </a:rPr>
              <a:pPr>
                <a:defRPr/>
              </a:pPr>
              <a:t>09:54</a:t>
            </a:fld>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C5A79932-C25E-47EF-A25A-8B1F10B47D93}"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220159309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fld id="{A1E0C5A3-FF08-437B-AE9D-2060B513D222}" type="datetime10">
              <a:rPr lang="en-US">
                <a:solidFill>
                  <a:srgbClr val="000000"/>
                </a:solidFill>
              </a:rPr>
              <a:pPr>
                <a:defRPr/>
              </a:pPr>
              <a:t>09:54</a:t>
            </a:fld>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D04D0631-2919-42CA-ABD6-E5C7D066D61B}"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90741591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274639"/>
            <a:ext cx="27432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09600" y="274639"/>
            <a:ext cx="8026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fld id="{FE9F7431-8A5E-401A-94F1-47F4D29FF5BC}" type="datetime10">
              <a:rPr lang="en-US">
                <a:solidFill>
                  <a:srgbClr val="000000"/>
                </a:solidFill>
              </a:rPr>
              <a:pPr>
                <a:defRPr/>
              </a:pPr>
              <a:t>09:54</a:t>
            </a:fld>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F65CD8CC-D50D-4818-80D7-10C07AABE7FA}"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4102080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ru-RU" smtClean="0"/>
              <a:t>Образец заголовка</a:t>
            </a:r>
            <a:endParaRPr lang="en-US"/>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42219232"/>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ru-RU" smtClean="0"/>
              <a:t>Образец заголовка</a:t>
            </a:r>
            <a:endParaRPr lang="en-US"/>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3545F7-77F9-4401-AA0E-BF14C26D8903}" type="datetimeFigureOut">
              <a:rPr lang="en-US" smtClean="0"/>
              <a:pPr/>
              <a:t>11/14/2019</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6E0586-5A1C-41FD-AA9D-07A4E729E633}" type="slidenum">
              <a:rPr lang="en-US" smtClean="0"/>
              <a:pPr/>
              <a:t>‹#›</a:t>
            </a:fld>
            <a:endParaRPr lang="en-US"/>
          </a:p>
        </p:txBody>
      </p:sp>
    </p:spTree>
    <p:extLst>
      <p:ext uri="{BB962C8B-B14F-4D97-AF65-F5344CB8AC3E}">
        <p14:creationId xmlns:p14="http://schemas.microsoft.com/office/powerpoint/2010/main" val="61456853"/>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ru-RU" smtClean="0"/>
              <a:t>Образец заголовка</a:t>
            </a:r>
            <a:endParaRPr lang="en-US"/>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6B7A0F-5B99-4F35-9BDD-321CD3C098FF}" type="datetimeFigureOut">
              <a:rPr lang="en-US" smtClean="0"/>
              <a:pPr/>
              <a:t>11/14/2019</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AB3369-7666-44EB-AEA9-5FA9440DB40A}" type="slidenum">
              <a:rPr lang="en-US" smtClean="0"/>
              <a:pPr/>
              <a:t>‹#›</a:t>
            </a:fld>
            <a:endParaRPr lang="en-US"/>
          </a:p>
        </p:txBody>
      </p:sp>
    </p:spTree>
    <p:extLst>
      <p:ext uri="{BB962C8B-B14F-4D97-AF65-F5344CB8AC3E}">
        <p14:creationId xmlns:p14="http://schemas.microsoft.com/office/powerpoint/2010/main" val="107003328"/>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ru-RU" smtClean="0"/>
              <a:t>Образец заголовка</a:t>
            </a:r>
            <a:endParaRPr lang="en-US"/>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6B7A0F-5B99-4F35-9BDD-321CD3C098FF}" type="datetimeFigureOut">
              <a:rPr lang="en-US" smtClean="0">
                <a:solidFill>
                  <a:prstClr val="black">
                    <a:tint val="75000"/>
                  </a:prstClr>
                </a:solidFill>
              </a:rPr>
              <a:pPr/>
              <a:t>11/14/2019</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AB3369-7666-44EB-AEA9-5FA9440DB40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23635676"/>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b="0" smtClean="0">
                <a:latin typeface="Arial" charset="0"/>
              </a:defRPr>
            </a:lvl1pPr>
          </a:lstStyle>
          <a:p>
            <a:pPr fontAlgn="base">
              <a:spcBef>
                <a:spcPct val="0"/>
              </a:spcBef>
              <a:spcAft>
                <a:spcPct val="0"/>
              </a:spcAft>
              <a:defRPr/>
            </a:pPr>
            <a:fld id="{3444BD82-9D79-4170-AEEF-B299CDD13086}" type="datetime10">
              <a:rPr lang="en-US">
                <a:solidFill>
                  <a:srgbClr val="000000"/>
                </a:solidFill>
              </a:rPr>
              <a:pPr fontAlgn="base">
                <a:spcBef>
                  <a:spcPct val="0"/>
                </a:spcBef>
                <a:spcAft>
                  <a:spcPct val="0"/>
                </a:spcAft>
                <a:defRPr/>
              </a:pPr>
              <a:t>09:54</a:t>
            </a:fld>
            <a:endParaRPr lang="ru-RU">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b="0">
                <a:latin typeface="Arial" charset="0"/>
              </a:defRPr>
            </a:lvl1pPr>
          </a:lstStyle>
          <a:p>
            <a:pPr fontAlgn="base">
              <a:spcBef>
                <a:spcPct val="0"/>
              </a:spcBef>
              <a:spcAft>
                <a:spcPct val="0"/>
              </a:spcAft>
              <a:defRPr/>
            </a:pPr>
            <a:endParaRPr lang="ru-RU">
              <a:solidFill>
                <a:srgbClr val="000000"/>
              </a:solidFill>
            </a:endParaRPr>
          </a:p>
        </p:txBody>
      </p:sp>
      <p:sp>
        <p:nvSpPr>
          <p:cNvPr id="1030" name="Rectangle 6"/>
          <p:cNvSpPr>
            <a:spLocks noGrp="1" noChangeArrowheads="1"/>
          </p:cNvSpPr>
          <p:nvPr>
            <p:ph type="sldNum" sz="quarter" idx="4"/>
          </p:nvPr>
        </p:nvSpPr>
        <p:spPr bwMode="auto">
          <a:xfrm>
            <a:off x="9347200" y="0"/>
            <a:ext cx="28448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b="0"/>
            </a:lvl1pPr>
          </a:lstStyle>
          <a:p>
            <a:pPr fontAlgn="base">
              <a:spcBef>
                <a:spcPct val="0"/>
              </a:spcBef>
              <a:spcAft>
                <a:spcPct val="0"/>
              </a:spcAft>
            </a:pPr>
            <a:fld id="{CC7B292F-3B99-4D71-8E19-B4C20A6F96BC}" type="slidenum">
              <a:rPr lang="ru-RU">
                <a:solidFill>
                  <a:srgbClr val="000000"/>
                </a:solidFill>
              </a:rPr>
              <a:pPr fontAlgn="base">
                <a:spcBef>
                  <a:spcPct val="0"/>
                </a:spcBef>
                <a:spcAft>
                  <a:spcPct val="0"/>
                </a:spcAft>
              </a:pPr>
              <a:t>‹#›</a:t>
            </a:fld>
            <a:endParaRPr lang="ru-RU">
              <a:solidFill>
                <a:srgbClr val="000000"/>
              </a:solidFill>
            </a:endParaRPr>
          </a:p>
        </p:txBody>
      </p:sp>
    </p:spTree>
    <p:extLst>
      <p:ext uri="{BB962C8B-B14F-4D97-AF65-F5344CB8AC3E}">
        <p14:creationId xmlns:p14="http://schemas.microsoft.com/office/powerpoint/2010/main" val="3768848235"/>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Lst>
  <p:hf hdr="0" ftr="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5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7.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35.xml"/><Relationship Id="rId1" Type="http://schemas.openxmlformats.org/officeDocument/2006/relationships/vmlDrawing" Target="../drawings/vmlDrawing1.vml"/><Relationship Id="rId6" Type="http://schemas.openxmlformats.org/officeDocument/2006/relationships/image" Target="../media/image7.wmf"/><Relationship Id="rId5" Type="http://schemas.openxmlformats.org/officeDocument/2006/relationships/oleObject" Target="../embeddings/oleObject2.bin"/><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35.xml"/><Relationship Id="rId1" Type="http://schemas.openxmlformats.org/officeDocument/2006/relationships/vmlDrawing" Target="../drawings/vmlDrawing2.vml"/><Relationship Id="rId4" Type="http://schemas.openxmlformats.org/officeDocument/2006/relationships/image" Target="../media/image10.w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64777" y="1834590"/>
            <a:ext cx="10363200" cy="1470025"/>
          </a:xfrm>
        </p:spPr>
        <p:txBody>
          <a:bodyPr>
            <a:noAutofit/>
          </a:bodyPr>
          <a:lstStyle/>
          <a:p>
            <a:r>
              <a:rPr lang="en-US" sz="5400" b="1" dirty="0">
                <a:latin typeface="Times New Roman" panose="02020603050405020304" pitchFamily="18" charset="0"/>
                <a:cs typeface="Times New Roman" panose="02020603050405020304" pitchFamily="18" charset="0"/>
              </a:rPr>
              <a:t>Means of graphical presentation of algorithms</a:t>
            </a:r>
            <a:r>
              <a:rPr lang="uz-Cyrl-UZ" sz="5400" b="1" dirty="0">
                <a:latin typeface="Times New Roman" panose="02020603050405020304" pitchFamily="18" charset="0"/>
                <a:cs typeface="Times New Roman" panose="02020603050405020304" pitchFamily="18" charset="0"/>
              </a:rPr>
              <a:t>. </a:t>
            </a:r>
            <a:br>
              <a:rPr lang="uz-Cyrl-UZ" sz="5400" b="1" dirty="0">
                <a:latin typeface="Times New Roman" panose="02020603050405020304" pitchFamily="18" charset="0"/>
                <a:cs typeface="Times New Roman" panose="02020603050405020304" pitchFamily="18" charset="0"/>
              </a:rPr>
            </a:br>
            <a:r>
              <a:rPr lang="uz-Cyrl-UZ" sz="4000" b="1" dirty="0">
                <a:latin typeface="Times New Roman" panose="02020603050405020304" pitchFamily="18" charset="0"/>
                <a:cs typeface="Times New Roman" panose="02020603050405020304" pitchFamily="18" charset="0"/>
              </a:rPr>
              <a:t>(ўзбек тилида</a:t>
            </a:r>
            <a:r>
              <a:rPr lang="uz-Cyrl-UZ" sz="4000" b="1" dirty="0" smtClean="0">
                <a:latin typeface="Times New Roman" panose="02020603050405020304" pitchFamily="18" charset="0"/>
                <a:cs typeface="Times New Roman" panose="02020603050405020304" pitchFamily="18" charset="0"/>
              </a:rPr>
              <a:t>)</a:t>
            </a:r>
            <a:endParaRPr lang="ru-RU" sz="5400" dirty="0"/>
          </a:p>
        </p:txBody>
      </p:sp>
      <p:sp>
        <p:nvSpPr>
          <p:cNvPr id="3" name="Подзаголовок 2"/>
          <p:cNvSpPr>
            <a:spLocks noGrp="1"/>
          </p:cNvSpPr>
          <p:nvPr>
            <p:ph type="subTitle" idx="1"/>
          </p:nvPr>
        </p:nvSpPr>
        <p:spPr>
          <a:xfrm>
            <a:off x="941295" y="4424082"/>
            <a:ext cx="9816352" cy="1143000"/>
          </a:xfrm>
        </p:spPr>
        <p:txBody>
          <a:bodyPr>
            <a:normAutofit/>
          </a:bodyPr>
          <a:lstStyle/>
          <a:p>
            <a:r>
              <a:rPr lang="uz-Cyrl-UZ" b="1" dirty="0" smtClean="0">
                <a:solidFill>
                  <a:schemeClr val="tx1"/>
                </a:solidFill>
              </a:rPr>
              <a:t>Мавзу: Алгоритмларни </a:t>
            </a:r>
            <a:r>
              <a:rPr lang="uz-Cyrl-UZ" b="1" dirty="0">
                <a:solidFill>
                  <a:schemeClr val="tx1"/>
                </a:solidFill>
              </a:rPr>
              <a:t>график ифодалаш </a:t>
            </a:r>
            <a:r>
              <a:rPr lang="uz-Cyrl-UZ" b="1" dirty="0" smtClean="0">
                <a:solidFill>
                  <a:schemeClr val="tx1"/>
                </a:solidFill>
              </a:rPr>
              <a:t>воситалари</a:t>
            </a:r>
            <a:endParaRPr lang="ru-RU" dirty="0">
              <a:solidFill>
                <a:schemeClr val="tx1"/>
              </a:solidFill>
            </a:endParaRPr>
          </a:p>
        </p:txBody>
      </p:sp>
    </p:spTree>
    <p:extLst>
      <p:ext uri="{BB962C8B-B14F-4D97-AF65-F5344CB8AC3E}">
        <p14:creationId xmlns:p14="http://schemas.microsoft.com/office/powerpoint/2010/main" val="35774658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75129" y="1498320"/>
            <a:ext cx="10972800" cy="1143000"/>
          </a:xfrm>
        </p:spPr>
        <p:txBody>
          <a:bodyPr/>
          <a:lstStyle/>
          <a:p>
            <a:r>
              <a:rPr lang="uz-Cyrl-UZ" dirty="0" smtClean="0"/>
              <a:t>Режа:</a:t>
            </a:r>
            <a:endParaRPr lang="ru-RU" dirty="0"/>
          </a:p>
        </p:txBody>
      </p:sp>
      <p:sp>
        <p:nvSpPr>
          <p:cNvPr id="3" name="Объект 2"/>
          <p:cNvSpPr>
            <a:spLocks noGrp="1"/>
          </p:cNvSpPr>
          <p:nvPr>
            <p:ph idx="1"/>
          </p:nvPr>
        </p:nvSpPr>
        <p:spPr>
          <a:xfrm>
            <a:off x="609600" y="2931461"/>
            <a:ext cx="10972800" cy="2124634"/>
          </a:xfrm>
        </p:spPr>
        <p:txBody>
          <a:bodyPr/>
          <a:lstStyle/>
          <a:p>
            <a:pPr marL="514350" indent="-514350">
              <a:buFont typeface="+mj-lt"/>
              <a:buAutoNum type="arabicPeriod"/>
            </a:pPr>
            <a:r>
              <a:rPr lang="uz-Cyrl-UZ" dirty="0"/>
              <a:t>Чизиқли ҳисоблаш жараёнини алгоритмлаштириш. </a:t>
            </a:r>
          </a:p>
          <a:p>
            <a:pPr marL="514350" indent="-514350">
              <a:buFont typeface="+mj-lt"/>
              <a:buAutoNum type="arabicPeriod"/>
            </a:pPr>
            <a:r>
              <a:rPr lang="uz-Cyrl-UZ" dirty="0"/>
              <a:t>Тармоқланган ҳисоблаш жараёнини алгоритмлаштириш. </a:t>
            </a:r>
          </a:p>
          <a:p>
            <a:pPr marL="514350" indent="-514350">
              <a:buFont typeface="+mj-lt"/>
              <a:buAutoNum type="arabicPeriod"/>
            </a:pPr>
            <a:r>
              <a:rPr lang="uz-Cyrl-UZ" dirty="0"/>
              <a:t>Такрорланувчи ҳисоблаш жараёнини алгоритмлаштириш</a:t>
            </a:r>
            <a:r>
              <a:rPr lang="uz-Cyrl-UZ" dirty="0" smtClean="0"/>
              <a:t>.</a:t>
            </a:r>
            <a:endParaRPr lang="ru-RU" dirty="0"/>
          </a:p>
        </p:txBody>
      </p:sp>
    </p:spTree>
    <p:extLst>
      <p:ext uri="{BB962C8B-B14F-4D97-AF65-F5344CB8AC3E}">
        <p14:creationId xmlns:p14="http://schemas.microsoft.com/office/powerpoint/2010/main" val="2721958882"/>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fontScale="92500" lnSpcReduction="10000"/>
          </a:bodyPr>
          <a:lstStyle/>
          <a:p>
            <a:pPr marL="0" indent="0" algn="just" fontAlgn="base" hangingPunct="0">
              <a:buNone/>
            </a:pPr>
            <a:r>
              <a:rPr lang="uz-Cyrl-UZ" dirty="0" smtClean="0"/>
              <a:t>           Чизиқли </a:t>
            </a:r>
            <a:r>
              <a:rPr lang="uz-Cyrl-UZ" dirty="0"/>
              <a:t>алгоритмларда асосан хеч қандай шарт текширилмайди ва жараёнлар тартиб билан кетма - кет бажарилади. Демак, чизиқли алгоритмлар содда ҳисоблашлар  ёки амаллар кетма – кетлигини ифодалайди. </a:t>
            </a:r>
            <a:endParaRPr lang="ru-RU" dirty="0"/>
          </a:p>
          <a:p>
            <a:pPr marL="0" indent="0" algn="just">
              <a:buNone/>
            </a:pPr>
            <a:r>
              <a:rPr lang="uz-Cyrl-UZ" dirty="0"/>
              <a:t>	Алгоритмларни блок-схема кўринишида ифодаланиши, уларни тасвирлашнинг жуда ўнғай ва  энг оммалашган воситаларидан бири  ҳисобланади. Алгоритмнинг блок-схемасида  гометрик фигуралар ишлатилади ва улар - жараён, ечиш, модификация, киритиш-чиқариш, шартларни текшириш,  ҳужжатни чоп этиш каби белгилардан иборат бўлади. </a:t>
            </a:r>
            <a:endParaRPr lang="ru-RU" dirty="0"/>
          </a:p>
        </p:txBody>
      </p:sp>
    </p:spTree>
    <p:extLst>
      <p:ext uri="{BB962C8B-B14F-4D97-AF65-F5344CB8AC3E}">
        <p14:creationId xmlns:p14="http://schemas.microsoft.com/office/powerpoint/2010/main" val="2761031004"/>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75129" y="470648"/>
            <a:ext cx="10972800" cy="5768787"/>
          </a:xfrm>
        </p:spPr>
        <p:txBody>
          <a:bodyPr>
            <a:normAutofit fontScale="92500" lnSpcReduction="10000"/>
          </a:bodyPr>
          <a:lstStyle/>
          <a:p>
            <a:pPr marL="0" indent="0">
              <a:buNone/>
            </a:pPr>
            <a:r>
              <a:rPr lang="uz-Cyrl-UZ" dirty="0">
                <a:solidFill>
                  <a:schemeClr val="bg1"/>
                </a:solidFill>
              </a:rPr>
              <a:t>Алгоритмнинг блок схема кўринишидаги тасвирида геометрик фигуралар шаклидаги оддий элементлардан фойдаланилади, яъни:</a:t>
            </a:r>
            <a:endParaRPr lang="ru-RU" dirty="0">
              <a:solidFill>
                <a:schemeClr val="bg1"/>
              </a:solidFill>
            </a:endParaRPr>
          </a:p>
          <a:p>
            <a:pPr lvl="0"/>
            <a:r>
              <a:rPr lang="uz-Cyrl-UZ" dirty="0"/>
              <a:t>Эллипс, бошлаш ва тамомлаш, алгоритмни бошлаш ва тугаллаб ундан чиқишни ифодалайди;</a:t>
            </a:r>
            <a:endParaRPr lang="ru-RU" dirty="0"/>
          </a:p>
          <a:p>
            <a:r>
              <a:rPr lang="uz-Cyrl-UZ" dirty="0"/>
              <a:t>Параллелограммлар,  маълумотларни киритиш ва чиқаришни ифодалайди</a:t>
            </a:r>
            <a:r>
              <a:rPr lang="uz-Cyrl-UZ" dirty="0" smtClean="0"/>
              <a:t>;</a:t>
            </a:r>
            <a:endParaRPr lang="en-US" dirty="0" smtClean="0"/>
          </a:p>
          <a:p>
            <a:pPr lvl="0" fontAlgn="base" hangingPunct="0"/>
            <a:r>
              <a:rPr lang="uz-Cyrl-UZ" dirty="0"/>
              <a:t>Тўртбурчаклар, маълумотлар устида кўрсатилган амаллар бажарилишини ифодалайди;</a:t>
            </a:r>
            <a:endParaRPr lang="ru-RU" dirty="0"/>
          </a:p>
          <a:p>
            <a:pPr lvl="0" fontAlgn="base" hangingPunct="0"/>
            <a:r>
              <a:rPr lang="uz-Cyrl-UZ" dirty="0"/>
              <a:t>Ромблар, алгоритмдаги шартларни текширишни ифодалайди. </a:t>
            </a:r>
            <a:endParaRPr lang="ru-RU" dirty="0"/>
          </a:p>
          <a:p>
            <a:r>
              <a:rPr lang="ru-RU" dirty="0" err="1"/>
              <a:t>Алгоритмдаги</a:t>
            </a:r>
            <a:r>
              <a:rPr lang="ru-RU" dirty="0"/>
              <a:t> </a:t>
            </a:r>
            <a:r>
              <a:rPr lang="ru-RU" dirty="0" err="1"/>
              <a:t>бу</a:t>
            </a:r>
            <a:r>
              <a:rPr lang="ru-RU" dirty="0"/>
              <a:t> </a:t>
            </a:r>
            <a:r>
              <a:rPr lang="ru-RU" dirty="0" err="1"/>
              <a:t>фигуралар</a:t>
            </a:r>
            <a:r>
              <a:rPr lang="ru-RU" dirty="0"/>
              <a:t> </a:t>
            </a:r>
            <a:r>
              <a:rPr lang="ru-RU" dirty="0" err="1"/>
              <a:t>кетма-кетлиги</a:t>
            </a:r>
            <a:r>
              <a:rPr lang="ru-RU" dirty="0"/>
              <a:t> </a:t>
            </a:r>
            <a:r>
              <a:rPr lang="ru-RU" dirty="0" err="1"/>
              <a:t>стрелкали</a:t>
            </a:r>
            <a:r>
              <a:rPr lang="ru-RU" dirty="0"/>
              <a:t> </a:t>
            </a:r>
            <a:r>
              <a:rPr lang="ru-RU" dirty="0" err="1"/>
              <a:t>чизиқлар</a:t>
            </a:r>
            <a:r>
              <a:rPr lang="ru-RU" dirty="0"/>
              <a:t> </a:t>
            </a:r>
            <a:r>
              <a:rPr lang="ru-RU" dirty="0" err="1"/>
              <a:t>билан</a:t>
            </a:r>
            <a:r>
              <a:rPr lang="ru-RU" dirty="0"/>
              <a:t> </a:t>
            </a:r>
            <a:r>
              <a:rPr lang="ru-RU" dirty="0" err="1"/>
              <a:t>бирлаштирилади</a:t>
            </a:r>
            <a:r>
              <a:rPr lang="ru-RU" dirty="0"/>
              <a:t>.</a:t>
            </a:r>
            <a:r>
              <a:rPr lang="en-US" dirty="0" smtClean="0"/>
              <a:t> </a:t>
            </a:r>
            <a:endParaRPr lang="ru-RU" dirty="0"/>
          </a:p>
          <a:p>
            <a:pPr lvl="0" fontAlgn="base" hangingPunct="0"/>
            <a:endParaRPr lang="ru-RU" dirty="0"/>
          </a:p>
          <a:p>
            <a:endParaRPr lang="ru-RU" dirty="0"/>
          </a:p>
        </p:txBody>
      </p:sp>
    </p:spTree>
    <p:extLst>
      <p:ext uri="{BB962C8B-B14F-4D97-AF65-F5344CB8AC3E}">
        <p14:creationId xmlns:p14="http://schemas.microsoft.com/office/powerpoint/2010/main" val="3727012043"/>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stretch>
            <a:fillRect/>
          </a:stretch>
        </p:blipFill>
        <p:spPr>
          <a:xfrm>
            <a:off x="1681723" y="1620044"/>
            <a:ext cx="2562225" cy="4029075"/>
          </a:xfrm>
          <a:prstGeom prst="rect">
            <a:avLst/>
          </a:prstGeom>
        </p:spPr>
      </p:pic>
      <p:sp>
        <p:nvSpPr>
          <p:cNvPr id="7" name="Прямоугольник 6"/>
          <p:cNvSpPr/>
          <p:nvPr/>
        </p:nvSpPr>
        <p:spPr>
          <a:xfrm>
            <a:off x="4243948" y="1966989"/>
            <a:ext cx="6096000" cy="3585597"/>
          </a:xfrm>
          <a:prstGeom prst="rect">
            <a:avLst/>
          </a:prstGeom>
        </p:spPr>
        <p:txBody>
          <a:bodyPr>
            <a:spAutoFit/>
          </a:bodyPr>
          <a:lstStyle/>
          <a:p>
            <a:pPr algn="just">
              <a:spcAft>
                <a:spcPts val="0"/>
              </a:spcAft>
            </a:pPr>
            <a:r>
              <a:rPr lang="ru-RU" dirty="0" smtClean="0">
                <a:solidFill>
                  <a:srgbClr val="000000"/>
                </a:solidFill>
                <a:effectLst/>
                <a:latin typeface="Times New Roman" panose="02020603050405020304" pitchFamily="18" charset="0"/>
                <a:ea typeface="Times New Roman" panose="02020603050405020304" pitchFamily="18" charset="0"/>
              </a:rPr>
              <a:t>— 	Алгоритм </a:t>
            </a:r>
            <a:r>
              <a:rPr lang="ru-RU" dirty="0" err="1" smtClean="0">
                <a:solidFill>
                  <a:srgbClr val="000000"/>
                </a:solidFill>
                <a:effectLst/>
                <a:latin typeface="Times New Roman" panose="02020603050405020304" pitchFamily="18" charset="0"/>
                <a:ea typeface="Times New Roman" panose="02020603050405020304" pitchFamily="18" charset="0"/>
              </a:rPr>
              <a:t>бо</a:t>
            </a:r>
            <a:r>
              <a:rPr lang="uz-Cyrl-UZ" dirty="0" smtClean="0">
                <a:solidFill>
                  <a:srgbClr val="000000"/>
                </a:solidFill>
                <a:effectLst/>
                <a:latin typeface="Times New Roman" panose="02020603050405020304" pitchFamily="18" charset="0"/>
                <a:ea typeface="Times New Roman" panose="02020603050405020304" pitchFamily="18" charset="0"/>
              </a:rPr>
              <a:t>ш</a:t>
            </a:r>
            <a:r>
              <a:rPr lang="ru-RU" dirty="0" err="1" smtClean="0">
                <a:solidFill>
                  <a:srgbClr val="000000"/>
                </a:solidFill>
                <a:effectLst/>
                <a:latin typeface="Times New Roman" panose="02020603050405020304" pitchFamily="18" charset="0"/>
                <a:ea typeface="Times New Roman" panose="02020603050405020304" pitchFamily="18" charset="0"/>
              </a:rPr>
              <a:t>ланди</a:t>
            </a:r>
            <a:endParaRPr lang="ru-RU" dirty="0" smtClean="0">
              <a:effectLst/>
              <a:latin typeface="Times New Roman" panose="02020603050405020304" pitchFamily="18" charset="0"/>
              <a:ea typeface="Times New Roman" panose="02020603050405020304" pitchFamily="18" charset="0"/>
            </a:endParaRPr>
          </a:p>
          <a:p>
            <a:pPr algn="just">
              <a:spcAft>
                <a:spcPts val="0"/>
              </a:spcAft>
            </a:pPr>
            <a:r>
              <a:rPr lang="ru-RU" sz="1100" dirty="0" smtClean="0">
                <a:solidFill>
                  <a:srgbClr val="000000"/>
                </a:solidFill>
                <a:effectLst/>
                <a:latin typeface="Times New Roman" panose="02020603050405020304" pitchFamily="18" charset="0"/>
                <a:ea typeface="Times New Roman" panose="02020603050405020304" pitchFamily="18" charset="0"/>
              </a:rPr>
              <a:t> </a:t>
            </a:r>
            <a:endParaRPr lang="ru-RU" dirty="0" smtClean="0">
              <a:effectLst/>
              <a:latin typeface="Times New Roman" panose="02020603050405020304" pitchFamily="18" charset="0"/>
              <a:ea typeface="Times New Roman" panose="02020603050405020304" pitchFamily="18" charset="0"/>
            </a:endParaRPr>
          </a:p>
          <a:p>
            <a:pPr algn="just">
              <a:spcAft>
                <a:spcPts val="0"/>
              </a:spcAft>
            </a:pPr>
            <a:endParaRPr lang="en-US" dirty="0" smtClean="0">
              <a:solidFill>
                <a:srgbClr val="000000"/>
              </a:solidFill>
              <a:effectLst/>
              <a:latin typeface="Times New Roman" panose="02020603050405020304" pitchFamily="18" charset="0"/>
              <a:ea typeface="Times New Roman" panose="02020603050405020304" pitchFamily="18" charset="0"/>
            </a:endParaRPr>
          </a:p>
          <a:p>
            <a:pPr algn="just">
              <a:spcAft>
                <a:spcPts val="0"/>
              </a:spcAft>
            </a:pPr>
            <a:r>
              <a:rPr lang="ru-RU" dirty="0" smtClean="0">
                <a:solidFill>
                  <a:srgbClr val="000000"/>
                </a:solidFill>
                <a:effectLst/>
                <a:latin typeface="Times New Roman" panose="02020603050405020304" pitchFamily="18" charset="0"/>
                <a:ea typeface="Times New Roman" panose="02020603050405020304" pitchFamily="18" charset="0"/>
              </a:rPr>
              <a:t>— 	</a:t>
            </a:r>
            <a:r>
              <a:rPr lang="ru-RU" dirty="0" err="1" smtClean="0">
                <a:solidFill>
                  <a:srgbClr val="000000"/>
                </a:solidFill>
                <a:effectLst/>
                <a:latin typeface="Times New Roman" panose="02020603050405020304" pitchFamily="18" charset="0"/>
                <a:ea typeface="Times New Roman" panose="02020603050405020304" pitchFamily="18" charset="0"/>
              </a:rPr>
              <a:t>Берилган</a:t>
            </a:r>
            <a:r>
              <a:rPr lang="ru-RU" dirty="0" smtClean="0">
                <a:solidFill>
                  <a:srgbClr val="000000"/>
                </a:solidFill>
                <a:effectLst/>
                <a:latin typeface="Times New Roman" panose="02020603050405020304" pitchFamily="18" charset="0"/>
                <a:ea typeface="Times New Roman" panose="02020603050405020304" pitchFamily="18" charset="0"/>
              </a:rPr>
              <a:t> </a:t>
            </a:r>
            <a:r>
              <a:rPr lang="ru-RU" dirty="0" err="1" smtClean="0">
                <a:solidFill>
                  <a:srgbClr val="000000"/>
                </a:solidFill>
                <a:effectLst/>
                <a:latin typeface="Times New Roman" panose="02020603050405020304" pitchFamily="18" charset="0"/>
                <a:ea typeface="Times New Roman" panose="02020603050405020304" pitchFamily="18" charset="0"/>
              </a:rPr>
              <a:t>маълумотларни</a:t>
            </a:r>
            <a:r>
              <a:rPr lang="ru-RU" dirty="0" smtClean="0">
                <a:solidFill>
                  <a:srgbClr val="000000"/>
                </a:solidFill>
                <a:effectLst/>
                <a:latin typeface="Times New Roman" panose="02020603050405020304" pitchFamily="18" charset="0"/>
                <a:ea typeface="Times New Roman" panose="02020603050405020304" pitchFamily="18" charset="0"/>
              </a:rPr>
              <a:t> </a:t>
            </a:r>
            <a:r>
              <a:rPr lang="ru-RU" dirty="0" err="1" smtClean="0">
                <a:solidFill>
                  <a:srgbClr val="000000"/>
                </a:solidFill>
                <a:effectLst/>
                <a:latin typeface="Times New Roman" panose="02020603050405020304" pitchFamily="18" charset="0"/>
                <a:ea typeface="Times New Roman" panose="02020603050405020304" pitchFamily="18" charset="0"/>
              </a:rPr>
              <a:t>кирити</a:t>
            </a:r>
            <a:r>
              <a:rPr lang="uz-Cyrl-UZ" dirty="0" smtClean="0">
                <a:solidFill>
                  <a:srgbClr val="000000"/>
                </a:solidFill>
                <a:effectLst/>
                <a:latin typeface="Times New Roman" panose="02020603050405020304" pitchFamily="18" charset="0"/>
                <a:ea typeface="Times New Roman" panose="02020603050405020304" pitchFamily="18" charset="0"/>
              </a:rPr>
              <a:t>ш</a:t>
            </a:r>
            <a:endParaRPr lang="ru-RU" dirty="0" smtClean="0">
              <a:effectLst/>
              <a:latin typeface="Times New Roman" panose="02020603050405020304" pitchFamily="18" charset="0"/>
              <a:ea typeface="Times New Roman" panose="02020603050405020304" pitchFamily="18" charset="0"/>
            </a:endParaRPr>
          </a:p>
          <a:p>
            <a:pPr algn="just">
              <a:spcAft>
                <a:spcPts val="0"/>
              </a:spcAft>
            </a:pPr>
            <a:r>
              <a:rPr lang="ru-RU" sz="2800" dirty="0" smtClean="0">
                <a:solidFill>
                  <a:srgbClr val="000000"/>
                </a:solidFill>
                <a:effectLst/>
                <a:latin typeface="Times New Roman" panose="02020603050405020304" pitchFamily="18" charset="0"/>
                <a:ea typeface="Times New Roman" panose="02020603050405020304" pitchFamily="18" charset="0"/>
              </a:rPr>
              <a:t> </a:t>
            </a:r>
            <a:endParaRPr lang="ru-RU" dirty="0" smtClean="0">
              <a:effectLst/>
              <a:latin typeface="Times New Roman" panose="02020603050405020304" pitchFamily="18" charset="0"/>
              <a:ea typeface="Times New Roman" panose="02020603050405020304" pitchFamily="18" charset="0"/>
            </a:endParaRPr>
          </a:p>
          <a:p>
            <a:pPr algn="just">
              <a:spcAft>
                <a:spcPts val="0"/>
              </a:spcAft>
            </a:pPr>
            <a:r>
              <a:rPr lang="ru-RU" dirty="0" smtClean="0">
                <a:solidFill>
                  <a:srgbClr val="000000"/>
                </a:solidFill>
                <a:effectLst/>
                <a:latin typeface="Times New Roman" panose="02020603050405020304" pitchFamily="18" charset="0"/>
                <a:ea typeface="Times New Roman" panose="02020603050405020304" pitchFamily="18" charset="0"/>
              </a:rPr>
              <a:t>— 	</a:t>
            </a:r>
            <a:r>
              <a:rPr lang="ru-RU" dirty="0" err="1" smtClean="0">
                <a:solidFill>
                  <a:srgbClr val="000000"/>
                </a:solidFill>
                <a:effectLst/>
                <a:latin typeface="Times New Roman" panose="02020603050405020304" pitchFamily="18" charset="0"/>
                <a:ea typeface="Times New Roman" panose="02020603050405020304" pitchFamily="18" charset="0"/>
              </a:rPr>
              <a:t>Ҳисобла</a:t>
            </a:r>
            <a:r>
              <a:rPr lang="uz-Cyrl-UZ" dirty="0" smtClean="0">
                <a:solidFill>
                  <a:srgbClr val="000000"/>
                </a:solidFill>
                <a:effectLst/>
                <a:latin typeface="Times New Roman" panose="02020603050405020304" pitchFamily="18" charset="0"/>
                <a:ea typeface="Times New Roman" panose="02020603050405020304" pitchFamily="18" charset="0"/>
              </a:rPr>
              <a:t>ш</a:t>
            </a:r>
            <a:endParaRPr lang="ru-RU" dirty="0" smtClean="0">
              <a:effectLst/>
              <a:latin typeface="Times New Roman" panose="02020603050405020304" pitchFamily="18" charset="0"/>
              <a:ea typeface="Times New Roman" panose="02020603050405020304" pitchFamily="18" charset="0"/>
            </a:endParaRPr>
          </a:p>
          <a:p>
            <a:pPr algn="just">
              <a:spcAft>
                <a:spcPts val="0"/>
              </a:spcAft>
            </a:pPr>
            <a:r>
              <a:rPr lang="ru-RU" dirty="0" smtClean="0">
                <a:solidFill>
                  <a:srgbClr val="000000"/>
                </a:solidFill>
                <a:effectLst/>
                <a:latin typeface="Times New Roman" panose="02020603050405020304" pitchFamily="18" charset="0"/>
                <a:ea typeface="Times New Roman" panose="02020603050405020304" pitchFamily="18" charset="0"/>
              </a:rPr>
              <a:t> </a:t>
            </a:r>
            <a:endParaRPr lang="ru-RU" dirty="0" smtClean="0">
              <a:effectLst/>
              <a:latin typeface="Times New Roman" panose="02020603050405020304" pitchFamily="18" charset="0"/>
              <a:ea typeface="Times New Roman" panose="02020603050405020304" pitchFamily="18" charset="0"/>
            </a:endParaRPr>
          </a:p>
          <a:p>
            <a:pPr algn="just">
              <a:spcAft>
                <a:spcPts val="0"/>
              </a:spcAft>
            </a:pPr>
            <a:r>
              <a:rPr lang="ru-RU" dirty="0" smtClean="0">
                <a:solidFill>
                  <a:srgbClr val="000000"/>
                </a:solidFill>
                <a:effectLst/>
                <a:latin typeface="Times New Roman" panose="02020603050405020304" pitchFamily="18" charset="0"/>
                <a:ea typeface="Times New Roman" panose="02020603050405020304" pitchFamily="18" charset="0"/>
              </a:rPr>
              <a:t>	  </a:t>
            </a:r>
            <a:endParaRPr lang="ru-RU" dirty="0" smtClean="0">
              <a:effectLst/>
              <a:latin typeface="Times New Roman" panose="02020603050405020304" pitchFamily="18" charset="0"/>
              <a:ea typeface="Times New Roman" panose="02020603050405020304" pitchFamily="18" charset="0"/>
            </a:endParaRPr>
          </a:p>
          <a:p>
            <a:pPr algn="just">
              <a:spcAft>
                <a:spcPts val="0"/>
              </a:spcAft>
            </a:pPr>
            <a:r>
              <a:rPr lang="en-GB" dirty="0" smtClean="0">
                <a:solidFill>
                  <a:srgbClr val="000000"/>
                </a:solidFill>
                <a:effectLst/>
                <a:latin typeface="Times New Roman" panose="02020603050405020304" pitchFamily="18" charset="0"/>
                <a:ea typeface="Times New Roman" panose="02020603050405020304" pitchFamily="18" charset="0"/>
              </a:rPr>
              <a:t>— </a:t>
            </a:r>
            <a:r>
              <a:rPr lang="en-US" dirty="0" smtClean="0">
                <a:solidFill>
                  <a:srgbClr val="000000"/>
                </a:solidFill>
                <a:effectLst/>
                <a:latin typeface="Times New Roman" panose="02020603050405020304" pitchFamily="18" charset="0"/>
                <a:ea typeface="Times New Roman" panose="02020603050405020304" pitchFamily="18" charset="0"/>
              </a:rPr>
              <a:t>	</a:t>
            </a:r>
            <a:r>
              <a:rPr lang="en-GB" dirty="0" err="1" smtClean="0">
                <a:solidFill>
                  <a:srgbClr val="000000"/>
                </a:solidFill>
                <a:effectLst/>
                <a:latin typeface="Times New Roman" panose="02020603050405020304" pitchFamily="18" charset="0"/>
                <a:ea typeface="Times New Roman" panose="02020603050405020304" pitchFamily="18" charset="0"/>
              </a:rPr>
              <a:t>Натижани</a:t>
            </a:r>
            <a:r>
              <a:rPr lang="en-GB" dirty="0" smtClean="0">
                <a:solidFill>
                  <a:srgbClr val="000000"/>
                </a:solidFill>
                <a:effectLst/>
                <a:latin typeface="Times New Roman" panose="02020603050405020304" pitchFamily="18" charset="0"/>
                <a:ea typeface="Times New Roman" panose="02020603050405020304" pitchFamily="18" charset="0"/>
              </a:rPr>
              <a:t> </a:t>
            </a:r>
            <a:r>
              <a:rPr lang="uz-Cyrl-UZ" dirty="0" smtClean="0">
                <a:solidFill>
                  <a:srgbClr val="000000"/>
                </a:solidFill>
                <a:effectLst/>
                <a:latin typeface="Times New Roman" panose="02020603050405020304" pitchFamily="18" charset="0"/>
                <a:ea typeface="Times New Roman" panose="02020603050405020304" pitchFamily="18" charset="0"/>
              </a:rPr>
              <a:t>ч</a:t>
            </a:r>
            <a:r>
              <a:rPr lang="en-GB" dirty="0" err="1" smtClean="0">
                <a:solidFill>
                  <a:srgbClr val="000000"/>
                </a:solidFill>
                <a:effectLst/>
                <a:latin typeface="Times New Roman" panose="02020603050405020304" pitchFamily="18" charset="0"/>
                <a:ea typeface="Times New Roman" panose="02020603050405020304" pitchFamily="18" charset="0"/>
              </a:rPr>
              <a:t>иқари</a:t>
            </a:r>
            <a:r>
              <a:rPr lang="uz-Cyrl-UZ" dirty="0" smtClean="0">
                <a:solidFill>
                  <a:srgbClr val="000000"/>
                </a:solidFill>
                <a:effectLst/>
                <a:latin typeface="Times New Roman" panose="02020603050405020304" pitchFamily="18" charset="0"/>
                <a:ea typeface="Times New Roman" panose="02020603050405020304" pitchFamily="18" charset="0"/>
              </a:rPr>
              <a:t>ш</a:t>
            </a:r>
            <a:endParaRPr lang="ru-RU" dirty="0" smtClean="0">
              <a:effectLst/>
              <a:latin typeface="Times New Roman" panose="02020603050405020304" pitchFamily="18" charset="0"/>
              <a:ea typeface="Times New Roman" panose="02020603050405020304" pitchFamily="18" charset="0"/>
            </a:endParaRPr>
          </a:p>
          <a:p>
            <a:pPr algn="just">
              <a:spcAft>
                <a:spcPts val="0"/>
              </a:spcAft>
            </a:pPr>
            <a:r>
              <a:rPr lang="en-GB" dirty="0" smtClean="0">
                <a:solidFill>
                  <a:srgbClr val="000000"/>
                </a:solidFill>
                <a:effectLst/>
                <a:latin typeface="Times New Roman" panose="02020603050405020304" pitchFamily="18" charset="0"/>
                <a:ea typeface="Times New Roman" panose="02020603050405020304" pitchFamily="18" charset="0"/>
              </a:rPr>
              <a:t> </a:t>
            </a:r>
            <a:endParaRPr lang="ru-RU" dirty="0" smtClean="0">
              <a:effectLst/>
              <a:latin typeface="Times New Roman" panose="02020603050405020304" pitchFamily="18" charset="0"/>
              <a:ea typeface="Times New Roman" panose="02020603050405020304" pitchFamily="18" charset="0"/>
            </a:endParaRPr>
          </a:p>
          <a:p>
            <a:pPr algn="just">
              <a:spcAft>
                <a:spcPts val="0"/>
              </a:spcAft>
            </a:pPr>
            <a:r>
              <a:rPr lang="en-GB" sz="800" dirty="0" smtClean="0">
                <a:solidFill>
                  <a:srgbClr val="000000"/>
                </a:solidFill>
                <a:effectLst/>
                <a:latin typeface="Times New Roman" panose="02020603050405020304" pitchFamily="18" charset="0"/>
                <a:ea typeface="Times New Roman" panose="02020603050405020304" pitchFamily="18" charset="0"/>
              </a:rPr>
              <a:t>					    </a:t>
            </a:r>
            <a:endParaRPr lang="ru-RU" dirty="0" smtClean="0">
              <a:effectLst/>
              <a:latin typeface="Times New Roman" panose="02020603050405020304" pitchFamily="18" charset="0"/>
              <a:ea typeface="Times New Roman" panose="02020603050405020304" pitchFamily="18" charset="0"/>
            </a:endParaRPr>
          </a:p>
          <a:p>
            <a:pPr>
              <a:spcAft>
                <a:spcPts val="0"/>
              </a:spcAft>
            </a:pPr>
            <a:endParaRPr lang="en-GB" dirty="0" smtClean="0">
              <a:solidFill>
                <a:srgbClr val="000000"/>
              </a:solidFill>
              <a:effectLst/>
              <a:latin typeface="Times New Roman" panose="02020603050405020304" pitchFamily="18" charset="0"/>
              <a:ea typeface="Times New Roman" panose="02020603050405020304" pitchFamily="18" charset="0"/>
            </a:endParaRPr>
          </a:p>
          <a:p>
            <a:pPr>
              <a:spcAft>
                <a:spcPts val="0"/>
              </a:spcAft>
            </a:pPr>
            <a:r>
              <a:rPr lang="en-GB" dirty="0" smtClean="0">
                <a:solidFill>
                  <a:srgbClr val="000000"/>
                </a:solidFill>
                <a:effectLst/>
                <a:latin typeface="Times New Roman" panose="02020603050405020304" pitchFamily="18" charset="0"/>
                <a:ea typeface="Times New Roman" panose="02020603050405020304" pitchFamily="18" charset="0"/>
              </a:rPr>
              <a:t>— </a:t>
            </a:r>
            <a:r>
              <a:rPr lang="en-US" dirty="0" smtClean="0">
                <a:solidFill>
                  <a:srgbClr val="000000"/>
                </a:solidFill>
                <a:effectLst/>
                <a:latin typeface="Times New Roman" panose="02020603050405020304" pitchFamily="18" charset="0"/>
                <a:ea typeface="Times New Roman" panose="02020603050405020304" pitchFamily="18" charset="0"/>
              </a:rPr>
              <a:t>	</a:t>
            </a:r>
            <a:r>
              <a:rPr lang="en-GB" dirty="0" err="1" smtClean="0">
                <a:solidFill>
                  <a:srgbClr val="000000"/>
                </a:solidFill>
                <a:effectLst/>
                <a:latin typeface="Times New Roman" panose="02020603050405020304" pitchFamily="18" charset="0"/>
                <a:ea typeface="Times New Roman" panose="02020603050405020304" pitchFamily="18" charset="0"/>
              </a:rPr>
              <a:t>Алгоритмни</a:t>
            </a:r>
            <a:r>
              <a:rPr lang="en-GB" dirty="0" smtClean="0">
                <a:solidFill>
                  <a:srgbClr val="000000"/>
                </a:solidFill>
                <a:effectLst/>
                <a:latin typeface="Times New Roman" panose="02020603050405020304" pitchFamily="18" charset="0"/>
                <a:ea typeface="Times New Roman" panose="02020603050405020304" pitchFamily="18" charset="0"/>
              </a:rPr>
              <a:t> </a:t>
            </a:r>
            <a:r>
              <a:rPr lang="en-GB" dirty="0" err="1" smtClean="0">
                <a:solidFill>
                  <a:srgbClr val="000000"/>
                </a:solidFill>
                <a:effectLst/>
                <a:latin typeface="Times New Roman" panose="02020603050405020304" pitchFamily="18" charset="0"/>
                <a:ea typeface="Times New Roman" panose="02020603050405020304" pitchFamily="18" charset="0"/>
              </a:rPr>
              <a:t>тамомла</a:t>
            </a:r>
            <a:r>
              <a:rPr lang="uz-Cyrl-UZ" dirty="0" smtClean="0">
                <a:solidFill>
                  <a:srgbClr val="000000"/>
                </a:solidFill>
                <a:effectLst/>
                <a:latin typeface="Times New Roman" panose="02020603050405020304" pitchFamily="18" charset="0"/>
                <a:ea typeface="Times New Roman" panose="02020603050405020304" pitchFamily="18" charset="0"/>
              </a:rPr>
              <a:t>ш</a:t>
            </a:r>
            <a:endParaRPr lang="ru-RU"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09849427"/>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25704" y="1382773"/>
            <a:ext cx="2105012" cy="442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7"/>
          <p:cNvSpPr>
            <a:spLocks noChangeArrowheads="1"/>
          </p:cNvSpPr>
          <p:nvPr/>
        </p:nvSpPr>
        <p:spPr bwMode="gray">
          <a:xfrm>
            <a:off x="824753" y="1140166"/>
            <a:ext cx="8076516" cy="4893647"/>
          </a:xfrm>
          <a:prstGeom prst="rect">
            <a:avLst/>
          </a:prstGeom>
          <a:noFill/>
          <a:ln>
            <a:noFill/>
          </a:ln>
          <a:effectLst>
            <a:prstShdw prst="shdw17" dist="17961" dir="2700000">
              <a:schemeClr val="bg2"/>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solidFill>
                  <a:schemeClr val="tx1"/>
                </a:solidFill>
                <a:prstDash val="solid"/>
                <a:miter lim="800000"/>
                <a:headEnd/>
                <a:tailEnd/>
              </a14:hiddenLine>
            </a:ext>
          </a:extLst>
        </p:spPr>
        <p:txBody>
          <a:bodyPr vert="horz" wrap="square" lIns="91440" tIns="45720" rIns="91440" bIns="45720" numCol="1" anchor="ctr" anchorCtr="0" compatLnSpc="1">
            <a:prstTxWarp prst="textNoShape">
              <a:avLst/>
            </a:prstTxWarp>
            <a:spAutoFit/>
          </a:bodyPr>
          <a:lstStyle>
            <a:lvl1pPr indent="474663" eaLnBrk="0" fontAlgn="base" hangingPunct="0">
              <a:spcBef>
                <a:spcPct val="0"/>
              </a:spcBef>
              <a:spcAft>
                <a:spcPct val="0"/>
              </a:spcAft>
              <a:tabLst>
                <a:tab pos="2066925" algn="l"/>
              </a:tabLst>
              <a:defRPr>
                <a:solidFill>
                  <a:schemeClr val="tx1"/>
                </a:solidFill>
                <a:latin typeface="Arial" panose="020B0604020202020204" pitchFamily="34" charset="0"/>
              </a:defRPr>
            </a:lvl1pPr>
            <a:lvl2pPr eaLnBrk="0" fontAlgn="base" hangingPunct="0">
              <a:spcBef>
                <a:spcPct val="0"/>
              </a:spcBef>
              <a:spcAft>
                <a:spcPct val="0"/>
              </a:spcAft>
              <a:tabLst>
                <a:tab pos="2066925" algn="l"/>
              </a:tabLst>
              <a:defRPr>
                <a:solidFill>
                  <a:schemeClr val="tx1"/>
                </a:solidFill>
                <a:latin typeface="Arial" panose="020B0604020202020204" pitchFamily="34" charset="0"/>
              </a:defRPr>
            </a:lvl2pPr>
            <a:lvl3pPr eaLnBrk="0" fontAlgn="base" hangingPunct="0">
              <a:spcBef>
                <a:spcPct val="0"/>
              </a:spcBef>
              <a:spcAft>
                <a:spcPct val="0"/>
              </a:spcAft>
              <a:tabLst>
                <a:tab pos="2066925" algn="l"/>
              </a:tabLst>
              <a:defRPr>
                <a:solidFill>
                  <a:schemeClr val="tx1"/>
                </a:solidFill>
                <a:latin typeface="Arial" panose="020B0604020202020204" pitchFamily="34" charset="0"/>
              </a:defRPr>
            </a:lvl3pPr>
            <a:lvl4pPr eaLnBrk="0" fontAlgn="base" hangingPunct="0">
              <a:spcBef>
                <a:spcPct val="0"/>
              </a:spcBef>
              <a:spcAft>
                <a:spcPct val="0"/>
              </a:spcAft>
              <a:tabLst>
                <a:tab pos="2066925" algn="l"/>
              </a:tabLst>
              <a:defRPr>
                <a:solidFill>
                  <a:schemeClr val="tx1"/>
                </a:solidFill>
                <a:latin typeface="Arial" panose="020B0604020202020204" pitchFamily="34" charset="0"/>
              </a:defRPr>
            </a:lvl4pPr>
            <a:lvl5pPr eaLnBrk="0" fontAlgn="base" hangingPunct="0">
              <a:spcBef>
                <a:spcPct val="0"/>
              </a:spcBef>
              <a:spcAft>
                <a:spcPct val="0"/>
              </a:spcAft>
              <a:tabLst>
                <a:tab pos="2066925" algn="l"/>
              </a:tabLst>
              <a:defRPr>
                <a:solidFill>
                  <a:schemeClr val="tx1"/>
                </a:solidFill>
                <a:latin typeface="Arial" panose="020B0604020202020204" pitchFamily="34" charset="0"/>
              </a:defRPr>
            </a:lvl5pPr>
            <a:lvl6pPr eaLnBrk="0" fontAlgn="base" hangingPunct="0">
              <a:spcBef>
                <a:spcPct val="0"/>
              </a:spcBef>
              <a:spcAft>
                <a:spcPct val="0"/>
              </a:spcAft>
              <a:tabLst>
                <a:tab pos="2066925" algn="l"/>
              </a:tabLst>
              <a:defRPr>
                <a:solidFill>
                  <a:schemeClr val="tx1"/>
                </a:solidFill>
                <a:latin typeface="Arial" panose="020B0604020202020204" pitchFamily="34" charset="0"/>
              </a:defRPr>
            </a:lvl6pPr>
            <a:lvl7pPr eaLnBrk="0" fontAlgn="base" hangingPunct="0">
              <a:spcBef>
                <a:spcPct val="0"/>
              </a:spcBef>
              <a:spcAft>
                <a:spcPct val="0"/>
              </a:spcAft>
              <a:tabLst>
                <a:tab pos="2066925" algn="l"/>
              </a:tabLst>
              <a:defRPr>
                <a:solidFill>
                  <a:schemeClr val="tx1"/>
                </a:solidFill>
                <a:latin typeface="Arial" panose="020B0604020202020204" pitchFamily="34" charset="0"/>
              </a:defRPr>
            </a:lvl7pPr>
            <a:lvl8pPr eaLnBrk="0" fontAlgn="base" hangingPunct="0">
              <a:spcBef>
                <a:spcPct val="0"/>
              </a:spcBef>
              <a:spcAft>
                <a:spcPct val="0"/>
              </a:spcAft>
              <a:tabLst>
                <a:tab pos="2066925" algn="l"/>
              </a:tabLst>
              <a:defRPr>
                <a:solidFill>
                  <a:schemeClr val="tx1"/>
                </a:solidFill>
                <a:latin typeface="Arial" panose="020B0604020202020204" pitchFamily="34" charset="0"/>
              </a:defRPr>
            </a:lvl8pPr>
            <a:lvl9pPr eaLnBrk="0" fontAlgn="base" hangingPunct="0">
              <a:spcBef>
                <a:spcPct val="0"/>
              </a:spcBef>
              <a:spcAft>
                <a:spcPct val="0"/>
              </a:spcAft>
              <a:tabLst>
                <a:tab pos="2066925" algn="l"/>
              </a:tabLst>
              <a:defRPr>
                <a:solidFill>
                  <a:schemeClr val="tx1"/>
                </a:solidFill>
                <a:latin typeface="Arial" panose="020B0604020202020204" pitchFamily="34" charset="0"/>
              </a:defRPr>
            </a:lvl9pPr>
          </a:lstStyle>
          <a:p>
            <a:pPr marL="0" marR="0" lvl="0" indent="474663" algn="l" defTabSz="914400" rtl="0" eaLnBrk="0" fontAlgn="base" latinLnBrk="0" hangingPunct="0">
              <a:lnSpc>
                <a:spcPct val="100000"/>
              </a:lnSpc>
              <a:spcBef>
                <a:spcPct val="0"/>
              </a:spcBef>
              <a:spcAft>
                <a:spcPct val="0"/>
              </a:spcAft>
              <a:buClrTx/>
              <a:buSzTx/>
              <a:buFontTx/>
              <a:buNone/>
              <a:tabLst>
                <a:tab pos="2066925" algn="l"/>
              </a:tabLst>
            </a:pPr>
            <a:r>
              <a:rPr kumimoji="0" lang="uz-Cyrl-UZ"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Фермер хўжалигида пахта ишлаб чиқариш харажатлари Х сўмни ва даромад сумдан иборат бўлса, Ф  фойда ва  Р рентабеллик даражасини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ҳисоблашни</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а)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сўзли</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б) блок-</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схемали</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алгоритмни</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тузинг</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a:t>
            </a:r>
            <a:r>
              <a:rPr kumimoji="0" lang="uz-Cyrl-UZ"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endParaRPr kumimoji="0" lang="ru-RU" sz="1400" b="0" i="0" u="none" strike="noStrike" cap="none" normalizeH="0" baseline="0" dirty="0" smtClean="0">
              <a:ln>
                <a:noFill/>
              </a:ln>
              <a:solidFill>
                <a:schemeClr val="tx1"/>
              </a:solidFill>
              <a:effectLst/>
              <a:latin typeface="Arial" panose="020B0604020202020204" pitchFamily="34" charset="0"/>
            </a:endParaRPr>
          </a:p>
          <a:p>
            <a:pPr marL="0" marR="0" lvl="0" indent="474663" algn="l" defTabSz="914400" rtl="0" eaLnBrk="0" fontAlgn="base" latinLnBrk="0" hangingPunct="0">
              <a:lnSpc>
                <a:spcPct val="100000"/>
              </a:lnSpc>
              <a:spcBef>
                <a:spcPct val="0"/>
              </a:spcBef>
              <a:spcAft>
                <a:spcPct val="0"/>
              </a:spcAft>
              <a:buClrTx/>
              <a:buSzTx/>
              <a:buFontTx/>
              <a:buNone/>
              <a:tabLst>
                <a:tab pos="2066925" algn="l"/>
              </a:tabLst>
            </a:pPr>
            <a:r>
              <a:rPr kumimoji="0" lang="uz-Cyrl-UZ"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Белгилашлар: </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Х</a:t>
            </a:r>
            <a:r>
              <a:rPr kumimoji="0" lang="uz-Cyrl-UZ"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харажатлар, минг сум;</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Д</a:t>
            </a:r>
            <a:r>
              <a:rPr kumimoji="0" lang="uz-Cyrl-UZ"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даромад, минг сум; </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Ф </a:t>
            </a:r>
            <a:r>
              <a:rPr kumimoji="0" lang="uz-Cyrl-UZ"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фойда;  </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Р</a:t>
            </a:r>
            <a:r>
              <a:rPr kumimoji="0" lang="uz-Cyrl-UZ"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-рентабеллик,%. </a:t>
            </a:r>
            <a:endParaRPr kumimoji="0" lang="ru-RU" sz="1400" b="0" i="0" u="none" strike="noStrike" cap="none" normalizeH="0" baseline="0" dirty="0" smtClean="0">
              <a:ln>
                <a:noFill/>
              </a:ln>
              <a:solidFill>
                <a:schemeClr val="tx1"/>
              </a:solidFill>
              <a:effectLst/>
              <a:latin typeface="Arial" panose="020B0604020202020204" pitchFamily="34" charset="0"/>
            </a:endParaRPr>
          </a:p>
          <a:p>
            <a:pPr marL="0" marR="0" lvl="0" indent="474663" algn="l" defTabSz="914400" rtl="0" eaLnBrk="0" fontAlgn="base" latinLnBrk="0" hangingPunct="0">
              <a:lnSpc>
                <a:spcPct val="100000"/>
              </a:lnSpc>
              <a:spcBef>
                <a:spcPct val="0"/>
              </a:spcBef>
              <a:spcAft>
                <a:spcPct val="0"/>
              </a:spcAft>
              <a:buClrTx/>
              <a:buSzTx/>
              <a:buFontTx/>
              <a:buNone/>
              <a:tabLst>
                <a:tab pos="2066925" algn="l"/>
              </a:tabLst>
            </a:pPr>
            <a:r>
              <a:rPr kumimoji="0" lang="uz-Cyrl-UZ"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Формуласи: 1) фойда  </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Ф = Д- Х; 2)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Рентабеллик</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даражаси</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Р=( Ф/ Х)*100%.</a:t>
            </a:r>
            <a:endParaRPr kumimoji="0" lang="ru-RU" sz="1400" b="0" i="0" u="none" strike="noStrike" cap="none" normalizeH="0" baseline="0" dirty="0" smtClean="0">
              <a:ln>
                <a:noFill/>
              </a:ln>
              <a:solidFill>
                <a:schemeClr val="tx1"/>
              </a:solidFill>
              <a:effectLst/>
              <a:latin typeface="Arial" panose="020B0604020202020204" pitchFamily="34" charset="0"/>
            </a:endParaRPr>
          </a:p>
          <a:p>
            <a:pPr marL="0" marR="0" lvl="0" indent="474663" algn="l" defTabSz="914400" rtl="0" eaLnBrk="0" fontAlgn="base" latinLnBrk="0" hangingPunct="0">
              <a:lnSpc>
                <a:spcPct val="100000"/>
              </a:lnSpc>
              <a:spcBef>
                <a:spcPct val="0"/>
              </a:spcBef>
              <a:spcAft>
                <a:spcPct val="0"/>
              </a:spcAft>
              <a:buClrTx/>
              <a:buSzTx/>
              <a:buFontTx/>
              <a:buNone/>
              <a:tabLst>
                <a:tab pos="2066925" algn="l"/>
              </a:tabLst>
            </a:pP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сўзли</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алгоритми</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a:t>
            </a:r>
            <a:endParaRPr kumimoji="0" lang="ru-RU" sz="1400" b="0" i="0" u="none" strike="noStrike" cap="none" normalizeH="0" baseline="0" dirty="0" smtClean="0">
              <a:ln>
                <a:noFill/>
              </a:ln>
              <a:solidFill>
                <a:schemeClr val="tx1"/>
              </a:solidFill>
              <a:effectLst/>
              <a:latin typeface="Arial" panose="020B0604020202020204" pitchFamily="34" charset="0"/>
            </a:endParaRPr>
          </a:p>
          <a:p>
            <a:pPr marL="0" marR="0" lvl="0" indent="474663" algn="l" defTabSz="914400" rtl="0" eaLnBrk="0" fontAlgn="base" latinLnBrk="0" hangingPunct="0">
              <a:lnSpc>
                <a:spcPct val="100000"/>
              </a:lnSpc>
              <a:spcBef>
                <a:spcPct val="0"/>
              </a:spcBef>
              <a:spcAft>
                <a:spcPct val="0"/>
              </a:spcAft>
              <a:buClrTx/>
              <a:buSzTx/>
              <a:buFontTx/>
              <a:buNone/>
              <a:tabLst>
                <a:tab pos="2066925" algn="l"/>
              </a:tabLst>
            </a:pP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1)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бошланиши</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a:t>
            </a:r>
            <a:endParaRPr kumimoji="0" lang="ru-RU" sz="1400" b="0" i="0" u="none" strike="noStrike" cap="none" normalizeH="0" baseline="0" dirty="0" smtClean="0">
              <a:ln>
                <a:noFill/>
              </a:ln>
              <a:solidFill>
                <a:schemeClr val="tx1"/>
              </a:solidFill>
              <a:effectLst/>
              <a:latin typeface="Arial" panose="020B0604020202020204" pitchFamily="34" charset="0"/>
            </a:endParaRPr>
          </a:p>
          <a:p>
            <a:pPr marL="0" marR="0" lvl="0" indent="474663" algn="l" defTabSz="914400" rtl="0" eaLnBrk="0" fontAlgn="base" latinLnBrk="0" hangingPunct="0">
              <a:lnSpc>
                <a:spcPct val="100000"/>
              </a:lnSpc>
              <a:spcBef>
                <a:spcPct val="0"/>
              </a:spcBef>
              <a:spcAft>
                <a:spcPct val="0"/>
              </a:spcAft>
              <a:buClrTx/>
              <a:buSzTx/>
              <a:buFontTx/>
              <a:buNone/>
              <a:tabLst>
                <a:tab pos="2066925" algn="l"/>
              </a:tabLst>
            </a:pP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2) Х</a:t>
            </a:r>
            <a:r>
              <a:rPr kumimoji="0" lang="uz-Cyrl-UZ"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харажатлар ва </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Д</a:t>
            </a:r>
            <a:r>
              <a:rPr kumimoji="0" lang="uz-Cyrl-UZ"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даромад (минг сум) суммалари киритилсин; </a:t>
            </a:r>
            <a:endParaRPr kumimoji="0" lang="ru-RU" sz="1400" b="0" i="0" u="none" strike="noStrike" cap="none" normalizeH="0" baseline="0" dirty="0" smtClean="0">
              <a:ln>
                <a:noFill/>
              </a:ln>
              <a:solidFill>
                <a:schemeClr val="tx1"/>
              </a:solidFill>
              <a:effectLst/>
              <a:latin typeface="Arial" panose="020B0604020202020204" pitchFamily="34" charset="0"/>
            </a:endParaRPr>
          </a:p>
          <a:p>
            <a:pPr marL="0" marR="0" lvl="0" indent="474663" algn="l" defTabSz="914400" rtl="0" eaLnBrk="0" fontAlgn="base" latinLnBrk="0" hangingPunct="0">
              <a:lnSpc>
                <a:spcPct val="100000"/>
              </a:lnSpc>
              <a:spcBef>
                <a:spcPct val="0"/>
              </a:spcBef>
              <a:spcAft>
                <a:spcPct val="0"/>
              </a:spcAft>
              <a:buClrTx/>
              <a:buSzTx/>
              <a:buFontTx/>
              <a:buNone/>
              <a:tabLst>
                <a:tab pos="2066925" algn="l"/>
              </a:tabLst>
            </a:pPr>
            <a:r>
              <a:rPr kumimoji="0" lang="uz-Cyrl-UZ"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3) Фойда </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Ф = Д- Х</a:t>
            </a:r>
            <a:r>
              <a:rPr kumimoji="0" lang="uz-Cyrl-UZ"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формула билан ҳисоблансин; </a:t>
            </a:r>
            <a:endParaRPr kumimoji="0" lang="ru-RU" sz="1400" b="0" i="0" u="none" strike="noStrike" cap="none" normalizeH="0" baseline="0" dirty="0" smtClean="0">
              <a:ln>
                <a:noFill/>
              </a:ln>
              <a:solidFill>
                <a:schemeClr val="tx1"/>
              </a:solidFill>
              <a:effectLst/>
              <a:latin typeface="Arial" panose="020B0604020202020204" pitchFamily="34" charset="0"/>
            </a:endParaRPr>
          </a:p>
          <a:p>
            <a:pPr marL="0" marR="0" lvl="0" indent="474663" algn="l" defTabSz="914400" rtl="0" eaLnBrk="0" fontAlgn="base" latinLnBrk="0" hangingPunct="0">
              <a:lnSpc>
                <a:spcPct val="100000"/>
              </a:lnSpc>
              <a:spcBef>
                <a:spcPct val="0"/>
              </a:spcBef>
              <a:spcAft>
                <a:spcPct val="0"/>
              </a:spcAft>
              <a:buClrTx/>
              <a:buSzTx/>
              <a:buFontTx/>
              <a:buNone/>
              <a:tabLst>
                <a:tab pos="2066925" algn="l"/>
              </a:tabLst>
            </a:pPr>
            <a:r>
              <a:rPr kumimoji="0" lang="uz-Cyrl-UZ"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4)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Рентабеллик</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даражаси</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Р=( Ф/ Х)*100%</a:t>
            </a:r>
            <a:r>
              <a:rPr kumimoji="0" lang="uz-Cyrl-UZ"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формула билан ҳисоблансин;</a:t>
            </a:r>
            <a:endParaRPr kumimoji="0" lang="ru-RU" sz="1400" b="0" i="0" u="none" strike="noStrike" cap="none" normalizeH="0" baseline="0" dirty="0" smtClean="0">
              <a:ln>
                <a:noFill/>
              </a:ln>
              <a:solidFill>
                <a:schemeClr val="tx1"/>
              </a:solidFill>
              <a:effectLst/>
              <a:latin typeface="Arial" panose="020B0604020202020204" pitchFamily="34" charset="0"/>
            </a:endParaRPr>
          </a:p>
          <a:p>
            <a:pPr marL="0" marR="0" lvl="0" indent="474663" algn="l" defTabSz="914400" rtl="0" eaLnBrk="0" fontAlgn="base" latinLnBrk="0" hangingPunct="0">
              <a:lnSpc>
                <a:spcPct val="100000"/>
              </a:lnSpc>
              <a:spcBef>
                <a:spcPct val="0"/>
              </a:spcBef>
              <a:spcAft>
                <a:spcPct val="0"/>
              </a:spcAft>
              <a:buClrTx/>
              <a:buSzTx/>
              <a:buFontTx/>
              <a:buNone/>
              <a:tabLst>
                <a:tab pos="2066925" algn="l"/>
              </a:tabLst>
            </a:pPr>
            <a:r>
              <a:rPr kumimoji="0" lang="uz-Cyrl-UZ"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5 ) Ҳисоблаш натижаси Ф   ва Р   ни қийматлари чиқарилсин;</a:t>
            </a:r>
            <a:endParaRPr kumimoji="0" lang="ru-RU" sz="1400" b="0" i="0" u="none" strike="noStrike" cap="none" normalizeH="0" baseline="0" dirty="0" smtClean="0">
              <a:ln>
                <a:noFill/>
              </a:ln>
              <a:solidFill>
                <a:schemeClr val="tx1"/>
              </a:solidFill>
              <a:effectLst/>
              <a:latin typeface="Arial" panose="020B0604020202020204" pitchFamily="34" charset="0"/>
            </a:endParaRPr>
          </a:p>
          <a:p>
            <a:pPr marL="0" marR="0" lvl="0" indent="474663" algn="l" defTabSz="914400" rtl="0" eaLnBrk="0" fontAlgn="base" latinLnBrk="0" hangingPunct="0">
              <a:lnSpc>
                <a:spcPct val="100000"/>
              </a:lnSpc>
              <a:spcBef>
                <a:spcPct val="0"/>
              </a:spcBef>
              <a:spcAft>
                <a:spcPct val="0"/>
              </a:spcAft>
              <a:buClrTx/>
              <a:buSzTx/>
              <a:buFontTx/>
              <a:buNone/>
              <a:tabLst>
                <a:tab pos="2066925" algn="l"/>
              </a:tabLst>
            </a:pPr>
            <a:r>
              <a:rPr kumimoji="0" lang="uz-Cyrl-UZ"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6</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Ҳисоблаш</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тугатилсин</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Тамом</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a:t>
            </a:r>
            <a:endParaRPr kumimoji="0" lang="ru-RU" sz="1400" b="0" i="0" u="none" strike="noStrike" cap="none" normalizeH="0" baseline="0" dirty="0" smtClean="0">
              <a:ln>
                <a:noFill/>
              </a:ln>
              <a:solidFill>
                <a:schemeClr val="tx1"/>
              </a:solidFill>
              <a:effectLst/>
              <a:latin typeface="Arial" panose="020B0604020202020204" pitchFamily="34" charset="0"/>
            </a:endParaRPr>
          </a:p>
          <a:p>
            <a:pPr marL="0" marR="0" lvl="0" indent="474663" algn="l" defTabSz="914400" rtl="0" eaLnBrk="0" fontAlgn="base" latinLnBrk="0" hangingPunct="0">
              <a:lnSpc>
                <a:spcPct val="100000"/>
              </a:lnSpc>
              <a:spcBef>
                <a:spcPct val="0"/>
              </a:spcBef>
              <a:spcAft>
                <a:spcPct val="0"/>
              </a:spcAft>
              <a:buClrTx/>
              <a:buSzTx/>
              <a:buFontTx/>
              <a:buNone/>
              <a:tabLst>
                <a:tab pos="2066925" algn="l"/>
              </a:tabLst>
            </a:pP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б) блок-</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схемали</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алгоритми</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a:t>
            </a:r>
            <a:endParaRPr kumimoji="0" lang="ru-RU" sz="1400" b="0" i="0" u="none" strike="noStrike" cap="none" normalizeH="0" baseline="0" dirty="0" smtClean="0">
              <a:ln>
                <a:noFill/>
              </a:ln>
              <a:solidFill>
                <a:schemeClr val="tx1"/>
              </a:solidFill>
              <a:effectLst/>
              <a:latin typeface="Arial" panose="020B0604020202020204" pitchFamily="34" charset="0"/>
            </a:endParaRPr>
          </a:p>
          <a:p>
            <a:pPr marL="0" marR="0" lvl="0" indent="474663" algn="l" defTabSz="914400" rtl="0" eaLnBrk="0" fontAlgn="base" latinLnBrk="0" hangingPunct="0">
              <a:lnSpc>
                <a:spcPct val="100000"/>
              </a:lnSpc>
              <a:spcBef>
                <a:spcPct val="0"/>
              </a:spcBef>
              <a:spcAft>
                <a:spcPct val="0"/>
              </a:spcAft>
              <a:buClrTx/>
              <a:buSzTx/>
              <a:buFontTx/>
              <a:buNone/>
              <a:tabLst>
                <a:tab pos="2066925" algn="l"/>
              </a:tabLst>
            </a:pPr>
            <a:endParaRPr kumimoji="0" lang="ru-RU" sz="2400" b="0" i="0" u="none" strike="noStrike" cap="none" normalizeH="0" baseline="0" dirty="0" smtClean="0">
              <a:ln>
                <a:noFill/>
              </a:ln>
              <a:solidFill>
                <a:schemeClr val="tx1"/>
              </a:solidFill>
              <a:effectLst/>
              <a:latin typeface="Arial" panose="020B0604020202020204" pitchFamily="34" charset="0"/>
            </a:endParaRPr>
          </a:p>
        </p:txBody>
      </p:sp>
      <p:sp>
        <p:nvSpPr>
          <p:cNvPr id="7" name="Rectangle 8"/>
          <p:cNvSpPr>
            <a:spLocks noChangeArrowheads="1"/>
          </p:cNvSpPr>
          <p:nvPr/>
        </p:nvSpPr>
        <p:spPr bwMode="gray">
          <a:xfrm>
            <a:off x="0" y="4191000"/>
            <a:ext cx="12192000" cy="0"/>
          </a:xfrm>
          <a:prstGeom prst="rect">
            <a:avLst/>
          </a:prstGeom>
          <a:noFill/>
          <a:ln>
            <a:noFill/>
          </a:ln>
          <a:effectLst>
            <a:prstShdw prst="shdw17" dist="17961" dir="2700000">
              <a:schemeClr val="bg2"/>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solidFill>
                  <a:schemeClr val="tx1"/>
                </a:solidFill>
                <a:prstDash val="solid"/>
                <a:miter lim="800000"/>
                <a:headEnd/>
                <a:tailEnd/>
              </a14:hiddenLine>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1739046702"/>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4" name="Объект 3"/>
          <p:cNvSpPr>
            <a:spLocks noGrp="1"/>
          </p:cNvSpPr>
          <p:nvPr>
            <p:ph idx="1"/>
          </p:nvPr>
        </p:nvSpPr>
        <p:spPr/>
        <p:txBody>
          <a:bodyPr>
            <a:normAutofit fontScale="85000" lnSpcReduction="10000"/>
          </a:bodyPr>
          <a:lstStyle/>
          <a:p>
            <a:pPr marL="0" indent="444500">
              <a:buNone/>
            </a:pPr>
            <a:r>
              <a:rPr lang="uz-Cyrl-UZ" dirty="0"/>
              <a:t>Тармоқланган ҳисоблаш жараёнларининг алгоритмларини ишлаб чиқиш ва блок-схемаларни тузиш </a:t>
            </a:r>
            <a:endParaRPr lang="ru-RU" dirty="0"/>
          </a:p>
          <a:p>
            <a:pPr marL="0" indent="444500" fontAlgn="base" hangingPunct="0">
              <a:buNone/>
            </a:pPr>
            <a:r>
              <a:rPr lang="en-US" dirty="0" err="1"/>
              <a:t>Тармоқланув</a:t>
            </a:r>
            <a:r>
              <a:rPr lang="it-IT" dirty="0"/>
              <a:t>ч</a:t>
            </a:r>
            <a:r>
              <a:rPr lang="en-US" dirty="0"/>
              <a:t>и </a:t>
            </a:r>
            <a:r>
              <a:rPr lang="en-US" dirty="0" err="1"/>
              <a:t>алгоритмлар</a:t>
            </a:r>
            <a:r>
              <a:rPr lang="it-IT" dirty="0"/>
              <a:t>. </a:t>
            </a:r>
            <a:r>
              <a:rPr lang="en-US" dirty="0" err="1"/>
              <a:t>Бирор</a:t>
            </a:r>
            <a:r>
              <a:rPr lang="en-US" dirty="0"/>
              <a:t> </a:t>
            </a:r>
            <a:r>
              <a:rPr lang="en-US" dirty="0" err="1"/>
              <a:t>шартнинг</a:t>
            </a:r>
            <a:r>
              <a:rPr lang="en-US" dirty="0"/>
              <a:t> </a:t>
            </a:r>
            <a:r>
              <a:rPr lang="en-US" dirty="0" err="1"/>
              <a:t>бажарилиши</a:t>
            </a:r>
            <a:r>
              <a:rPr lang="en-US" dirty="0"/>
              <a:t> </a:t>
            </a:r>
            <a:r>
              <a:rPr lang="en-US" dirty="0" err="1"/>
              <a:t>билан</a:t>
            </a:r>
            <a:r>
              <a:rPr lang="en-US" dirty="0"/>
              <a:t> </a:t>
            </a:r>
            <a:r>
              <a:rPr lang="en-US" dirty="0" err="1"/>
              <a:t>боғлиқ</a:t>
            </a:r>
            <a:r>
              <a:rPr lang="en-US" dirty="0"/>
              <a:t> </a:t>
            </a:r>
            <a:r>
              <a:rPr lang="en-US" dirty="0" err="1"/>
              <a:t>равишда</a:t>
            </a:r>
            <a:r>
              <a:rPr lang="en-US" dirty="0"/>
              <a:t> </a:t>
            </a:r>
            <a:r>
              <a:rPr lang="en-US" dirty="0" err="1"/>
              <a:t>тузиладиган</a:t>
            </a:r>
            <a:r>
              <a:rPr lang="en-US" dirty="0"/>
              <a:t> </a:t>
            </a:r>
            <a:r>
              <a:rPr lang="en-US" dirty="0" err="1"/>
              <a:t>алгоритмлар</a:t>
            </a:r>
            <a:r>
              <a:rPr lang="en-US" dirty="0"/>
              <a:t> </a:t>
            </a:r>
            <a:r>
              <a:rPr lang="en-US" dirty="0" err="1"/>
              <a:t>тармоқланув</a:t>
            </a:r>
            <a:r>
              <a:rPr lang="it-IT" dirty="0"/>
              <a:t>ч</a:t>
            </a:r>
            <a:r>
              <a:rPr lang="en-US" dirty="0"/>
              <a:t>и </a:t>
            </a:r>
            <a:r>
              <a:rPr lang="en-US" dirty="0" err="1"/>
              <a:t>алгоритмлар</a:t>
            </a:r>
            <a:r>
              <a:rPr lang="en-US" dirty="0"/>
              <a:t> </a:t>
            </a:r>
            <a:r>
              <a:rPr lang="en-US" dirty="0" err="1"/>
              <a:t>дейилади</a:t>
            </a:r>
            <a:r>
              <a:rPr lang="it-IT" dirty="0"/>
              <a:t>. </a:t>
            </a:r>
            <a:r>
              <a:rPr lang="en-US" dirty="0" err="1"/>
              <a:t>Тармоқлану</a:t>
            </a:r>
            <a:r>
              <a:rPr lang="it-IT" dirty="0"/>
              <a:t>ч</a:t>
            </a:r>
            <a:r>
              <a:rPr lang="en-US" dirty="0"/>
              <a:t>и </a:t>
            </a:r>
            <a:r>
              <a:rPr lang="en-US" dirty="0" err="1"/>
              <a:t>алгоритмлар</a:t>
            </a:r>
            <a:r>
              <a:rPr lang="en-US" dirty="0"/>
              <a:t> </a:t>
            </a:r>
            <a:r>
              <a:rPr lang="en-US" dirty="0" err="1"/>
              <a:t>ҳисоблаш</a:t>
            </a:r>
            <a:r>
              <a:rPr lang="en-US" dirty="0"/>
              <a:t> </a:t>
            </a:r>
            <a:r>
              <a:rPr lang="en-US" dirty="0" err="1"/>
              <a:t>кетма</a:t>
            </a:r>
            <a:r>
              <a:rPr lang="it-IT" dirty="0"/>
              <a:t> - </a:t>
            </a:r>
            <a:r>
              <a:rPr lang="en-US" dirty="0" err="1"/>
              <a:t>кетлигини</a:t>
            </a:r>
            <a:r>
              <a:rPr lang="en-US" dirty="0"/>
              <a:t> </a:t>
            </a:r>
            <a:r>
              <a:rPr lang="en-US" dirty="0" err="1"/>
              <a:t>аниқлайдиган</a:t>
            </a:r>
            <a:r>
              <a:rPr lang="en-US" dirty="0"/>
              <a:t> </a:t>
            </a:r>
            <a:r>
              <a:rPr lang="en-US" dirty="0" err="1"/>
              <a:t>шартларни</a:t>
            </a:r>
            <a:r>
              <a:rPr lang="en-US" dirty="0"/>
              <a:t> </a:t>
            </a:r>
            <a:r>
              <a:rPr lang="en-US" dirty="0" err="1"/>
              <a:t>ўз</a:t>
            </a:r>
            <a:r>
              <a:rPr lang="en-US" dirty="0"/>
              <a:t> и</a:t>
            </a:r>
            <a:r>
              <a:rPr lang="it-IT" dirty="0"/>
              <a:t>ч</a:t>
            </a:r>
            <a:r>
              <a:rPr lang="en-US" dirty="0" err="1"/>
              <a:t>ига</a:t>
            </a:r>
            <a:r>
              <a:rPr lang="en-US" dirty="0"/>
              <a:t> </a:t>
            </a:r>
            <a:r>
              <a:rPr lang="en-US" dirty="0" err="1"/>
              <a:t>олади</a:t>
            </a:r>
            <a:r>
              <a:rPr lang="it-IT" dirty="0"/>
              <a:t>. </a:t>
            </a:r>
            <a:r>
              <a:rPr lang="en-US" dirty="0" err="1"/>
              <a:t>Блок</a:t>
            </a:r>
            <a:r>
              <a:rPr lang="it-IT" dirty="0"/>
              <a:t>-</a:t>
            </a:r>
            <a:r>
              <a:rPr lang="en-US" dirty="0" err="1"/>
              <a:t>схема</a:t>
            </a:r>
            <a:r>
              <a:rPr lang="en-US" dirty="0"/>
              <a:t> </a:t>
            </a:r>
            <a:r>
              <a:rPr lang="en-US" dirty="0" err="1"/>
              <a:t>кўринишида</a:t>
            </a:r>
            <a:r>
              <a:rPr lang="en-US" dirty="0"/>
              <a:t> </a:t>
            </a:r>
            <a:r>
              <a:rPr lang="en-US" dirty="0" err="1"/>
              <a:t>бу</a:t>
            </a:r>
            <a:r>
              <a:rPr lang="en-US" dirty="0"/>
              <a:t> </a:t>
            </a:r>
            <a:r>
              <a:rPr lang="en-US" dirty="0" err="1"/>
              <a:t>шуни</a:t>
            </a:r>
            <a:r>
              <a:rPr lang="en-US" dirty="0"/>
              <a:t> </a:t>
            </a:r>
            <a:r>
              <a:rPr lang="en-US" dirty="0" err="1"/>
              <a:t>билдирадики</a:t>
            </a:r>
            <a:r>
              <a:rPr lang="it-IT" dirty="0"/>
              <a:t>, </a:t>
            </a:r>
            <a:r>
              <a:rPr lang="en-US" dirty="0" err="1"/>
              <a:t>блок</a:t>
            </a:r>
            <a:r>
              <a:rPr lang="it-IT" dirty="0"/>
              <a:t> - </a:t>
            </a:r>
            <a:r>
              <a:rPr lang="en-US" dirty="0" err="1"/>
              <a:t>схемада</a:t>
            </a:r>
            <a:r>
              <a:rPr lang="en-US" dirty="0"/>
              <a:t> </a:t>
            </a:r>
            <a:r>
              <a:rPr lang="en-US" dirty="0" err="1"/>
              <a:t>ҳе</a:t>
            </a:r>
            <a:r>
              <a:rPr lang="it-IT" dirty="0"/>
              <a:t>ч </a:t>
            </a:r>
            <a:r>
              <a:rPr lang="en-US" dirty="0" err="1"/>
              <a:t>бўлмаганда</a:t>
            </a:r>
            <a:r>
              <a:rPr lang="en-US" dirty="0"/>
              <a:t> </a:t>
            </a:r>
            <a:r>
              <a:rPr lang="en-US" dirty="0" err="1"/>
              <a:t>битта</a:t>
            </a:r>
            <a:r>
              <a:rPr lang="en-US" dirty="0"/>
              <a:t> </a:t>
            </a:r>
            <a:r>
              <a:rPr lang="en-US" dirty="0" err="1"/>
              <a:t>ромб</a:t>
            </a:r>
            <a:r>
              <a:rPr lang="en-US" dirty="0"/>
              <a:t> </a:t>
            </a:r>
            <a:r>
              <a:rPr lang="en-US" dirty="0" err="1"/>
              <a:t>иштирок</a:t>
            </a:r>
            <a:r>
              <a:rPr lang="en-US" dirty="0"/>
              <a:t> </a:t>
            </a:r>
            <a:r>
              <a:rPr lang="en-US" dirty="0" err="1"/>
              <a:t>этади</a:t>
            </a:r>
            <a:r>
              <a:rPr lang="it-IT" dirty="0"/>
              <a:t>. 	</a:t>
            </a:r>
            <a:endParaRPr lang="ru-RU" dirty="0"/>
          </a:p>
          <a:p>
            <a:pPr marL="0" indent="444500">
              <a:buNone/>
            </a:pPr>
            <a:r>
              <a:rPr lang="en-US" dirty="0" err="1"/>
              <a:t>Тармоқланув</a:t>
            </a:r>
            <a:r>
              <a:rPr lang="it-IT" dirty="0"/>
              <a:t>ч</a:t>
            </a:r>
            <a:r>
              <a:rPr lang="en-US" dirty="0"/>
              <a:t>и </a:t>
            </a:r>
            <a:r>
              <a:rPr lang="en-US" dirty="0" err="1"/>
              <a:t>алгоритм</a:t>
            </a:r>
            <a:r>
              <a:rPr lang="it-IT" dirty="0"/>
              <a:t> -   </a:t>
            </a:r>
            <a:r>
              <a:rPr lang="en-US" dirty="0"/>
              <a:t>у </a:t>
            </a:r>
            <a:r>
              <a:rPr lang="en-US" dirty="0" err="1"/>
              <a:t>ўзида</a:t>
            </a:r>
            <a:r>
              <a:rPr lang="en-US" dirty="0"/>
              <a:t> </a:t>
            </a:r>
            <a:r>
              <a:rPr lang="en-US" dirty="0" err="1"/>
              <a:t>камида</a:t>
            </a:r>
            <a:r>
              <a:rPr lang="en-US" dirty="0"/>
              <a:t> </a:t>
            </a:r>
            <a:r>
              <a:rPr lang="en-US" dirty="0" err="1"/>
              <a:t>битта</a:t>
            </a:r>
            <a:r>
              <a:rPr lang="it-IT" dirty="0"/>
              <a:t>  </a:t>
            </a:r>
            <a:r>
              <a:rPr lang="en-US" dirty="0" err="1"/>
              <a:t>шартни</a:t>
            </a:r>
            <a:r>
              <a:rPr lang="en-US" dirty="0"/>
              <a:t> </a:t>
            </a:r>
            <a:r>
              <a:rPr lang="en-US" dirty="0" err="1"/>
              <a:t>сақлайди</a:t>
            </a:r>
            <a:r>
              <a:rPr lang="en-US" dirty="0"/>
              <a:t> </a:t>
            </a:r>
            <a:r>
              <a:rPr lang="en-US" dirty="0" err="1"/>
              <a:t>ва</a:t>
            </a:r>
            <a:r>
              <a:rPr lang="en-US" dirty="0"/>
              <a:t> </a:t>
            </a:r>
            <a:r>
              <a:rPr lang="en-US" dirty="0" err="1"/>
              <a:t>комп</a:t>
            </a:r>
            <a:r>
              <a:rPr lang="ru-RU" dirty="0"/>
              <a:t>ь</a:t>
            </a:r>
            <a:r>
              <a:rPr lang="en-US" dirty="0" err="1"/>
              <a:t>ютер</a:t>
            </a:r>
            <a:r>
              <a:rPr lang="en-US" dirty="0"/>
              <a:t> </a:t>
            </a:r>
            <a:r>
              <a:rPr lang="en-US" dirty="0" err="1"/>
              <a:t>уни</a:t>
            </a:r>
            <a:r>
              <a:rPr lang="en-US" dirty="0"/>
              <a:t> </a:t>
            </a:r>
            <a:r>
              <a:rPr lang="en-US" dirty="0" err="1"/>
              <a:t>текшириш</a:t>
            </a:r>
            <a:r>
              <a:rPr lang="en-US" dirty="0"/>
              <a:t> </a:t>
            </a:r>
            <a:r>
              <a:rPr lang="en-US" dirty="0" err="1"/>
              <a:t>натижасида</a:t>
            </a:r>
            <a:r>
              <a:rPr lang="en-US" dirty="0"/>
              <a:t> </a:t>
            </a:r>
            <a:r>
              <a:rPr lang="en-US" dirty="0" err="1"/>
              <a:t>иккита</a:t>
            </a:r>
            <a:r>
              <a:rPr lang="en-US" dirty="0"/>
              <a:t> </a:t>
            </a:r>
            <a:r>
              <a:rPr lang="en-US" dirty="0" err="1"/>
              <a:t>мумкин</a:t>
            </a:r>
            <a:r>
              <a:rPr lang="en-US" dirty="0"/>
              <a:t> </a:t>
            </a:r>
            <a:r>
              <a:rPr lang="en-US" dirty="0" err="1"/>
              <a:t>бўлган</a:t>
            </a:r>
            <a:r>
              <a:rPr lang="en-US" dirty="0"/>
              <a:t> </a:t>
            </a:r>
            <a:r>
              <a:rPr lang="en-US" dirty="0" err="1"/>
              <a:t>шартлардан</a:t>
            </a:r>
            <a:r>
              <a:rPr lang="en-US" dirty="0"/>
              <a:t> </a:t>
            </a:r>
            <a:r>
              <a:rPr lang="en-US" dirty="0" err="1"/>
              <a:t>бирини</a:t>
            </a:r>
            <a:r>
              <a:rPr lang="en-US" dirty="0"/>
              <a:t> </a:t>
            </a:r>
            <a:r>
              <a:rPr lang="en-US" dirty="0" err="1"/>
              <a:t>бажаришни</a:t>
            </a:r>
            <a:r>
              <a:rPr lang="en-US" dirty="0"/>
              <a:t> </a:t>
            </a:r>
            <a:r>
              <a:rPr lang="en-US" dirty="0" err="1"/>
              <a:t>таъминлайдиган</a:t>
            </a:r>
            <a:r>
              <a:rPr lang="en-US" dirty="0"/>
              <a:t> </a:t>
            </a:r>
            <a:r>
              <a:rPr lang="en-US" dirty="0" err="1"/>
              <a:t>алгоритмдир</a:t>
            </a:r>
            <a:endParaRPr lang="ru-RU" dirty="0"/>
          </a:p>
        </p:txBody>
      </p:sp>
    </p:spTree>
    <p:extLst>
      <p:ext uri="{BB962C8B-B14F-4D97-AF65-F5344CB8AC3E}">
        <p14:creationId xmlns:p14="http://schemas.microsoft.com/office/powerpoint/2010/main" val="10274341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Line 2"/>
          <p:cNvSpPr>
            <a:spLocks noChangeShapeType="1"/>
          </p:cNvSpPr>
          <p:nvPr/>
        </p:nvSpPr>
        <p:spPr bwMode="auto">
          <a:xfrm>
            <a:off x="1900238" y="795338"/>
            <a:ext cx="8464550" cy="0"/>
          </a:xfrm>
          <a:prstGeom prst="line">
            <a:avLst/>
          </a:prstGeom>
          <a:noFill/>
          <a:ln w="38100">
            <a:solidFill>
              <a:srgbClr val="000080"/>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ru-RU" b="1">
              <a:solidFill>
                <a:srgbClr val="000000"/>
              </a:solidFill>
            </a:endParaRPr>
          </a:p>
        </p:txBody>
      </p:sp>
      <p:sp>
        <p:nvSpPr>
          <p:cNvPr id="3075" name="Text Box 3"/>
          <p:cNvSpPr txBox="1">
            <a:spLocks noChangeArrowheads="1"/>
          </p:cNvSpPr>
          <p:nvPr/>
        </p:nvSpPr>
        <p:spPr bwMode="auto">
          <a:xfrm>
            <a:off x="7642225" y="884239"/>
            <a:ext cx="673100" cy="47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fontAlgn="base">
              <a:spcBef>
                <a:spcPct val="0"/>
              </a:spcBef>
              <a:spcAft>
                <a:spcPct val="0"/>
              </a:spcAft>
            </a:pPr>
            <a:endParaRPr lang="en-US" sz="1000" b="0">
              <a:solidFill>
                <a:srgbClr val="000000"/>
              </a:solidFill>
              <a:latin typeface="Times New Roman" panose="02020603050405020304" pitchFamily="18" charset="0"/>
            </a:endParaRPr>
          </a:p>
        </p:txBody>
      </p:sp>
      <p:sp>
        <p:nvSpPr>
          <p:cNvPr id="3076" name="Text Box 4"/>
          <p:cNvSpPr txBox="1">
            <a:spLocks noChangeArrowheads="1"/>
          </p:cNvSpPr>
          <p:nvPr/>
        </p:nvSpPr>
        <p:spPr bwMode="auto">
          <a:xfrm>
            <a:off x="1919288" y="188914"/>
            <a:ext cx="81407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fontAlgn="base">
              <a:spcBef>
                <a:spcPct val="50000"/>
              </a:spcBef>
              <a:spcAft>
                <a:spcPct val="0"/>
              </a:spcAft>
            </a:pPr>
            <a:r>
              <a:rPr lang="ru-RU" sz="3000" dirty="0" err="1">
                <a:solidFill>
                  <a:srgbClr val="000000"/>
                </a:solidFill>
              </a:rPr>
              <a:t>Тармоқланувчи</a:t>
            </a:r>
            <a:r>
              <a:rPr lang="ru-RU" sz="3000" dirty="0">
                <a:solidFill>
                  <a:srgbClr val="000000"/>
                </a:solidFill>
              </a:rPr>
              <a:t> алгоритм</a:t>
            </a:r>
          </a:p>
        </p:txBody>
      </p:sp>
      <p:sp>
        <p:nvSpPr>
          <p:cNvPr id="560133" name="Text Box 5"/>
          <p:cNvSpPr txBox="1">
            <a:spLocks noChangeArrowheads="1"/>
          </p:cNvSpPr>
          <p:nvPr/>
        </p:nvSpPr>
        <p:spPr bwMode="auto">
          <a:xfrm>
            <a:off x="871912" y="923180"/>
            <a:ext cx="7814888"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6213" indent="-176213"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fontAlgn="base" hangingPunct="1">
              <a:spcBef>
                <a:spcPct val="50000"/>
              </a:spcBef>
              <a:spcAft>
                <a:spcPct val="0"/>
              </a:spcAft>
            </a:pPr>
            <a:r>
              <a:rPr lang="ru-RU" sz="2400" dirty="0" err="1">
                <a:solidFill>
                  <a:srgbClr val="3333FF"/>
                </a:solidFill>
              </a:rPr>
              <a:t>Топшириқ</a:t>
            </a:r>
            <a:r>
              <a:rPr lang="ru-RU" sz="2400" dirty="0">
                <a:solidFill>
                  <a:srgbClr val="3333FF"/>
                </a:solidFill>
              </a:rPr>
              <a:t>. </a:t>
            </a:r>
            <a:r>
              <a:rPr lang="ru-RU" sz="2400" b="0" dirty="0" err="1">
                <a:solidFill>
                  <a:srgbClr val="000000"/>
                </a:solidFill>
              </a:rPr>
              <a:t>Иккита</a:t>
            </a:r>
            <a:r>
              <a:rPr lang="ru-RU" sz="2400" b="0" dirty="0">
                <a:solidFill>
                  <a:srgbClr val="000000"/>
                </a:solidFill>
              </a:rPr>
              <a:t> </a:t>
            </a:r>
            <a:r>
              <a:rPr lang="ru-RU" sz="2400" b="0" dirty="0" err="1">
                <a:solidFill>
                  <a:srgbClr val="000000"/>
                </a:solidFill>
              </a:rPr>
              <a:t>бутун</a:t>
            </a:r>
            <a:r>
              <a:rPr lang="ru-RU" sz="2400" b="0" dirty="0">
                <a:solidFill>
                  <a:srgbClr val="000000"/>
                </a:solidFill>
              </a:rPr>
              <a:t> </a:t>
            </a:r>
            <a:r>
              <a:rPr lang="ru-RU" sz="2400" b="0" dirty="0" err="1">
                <a:solidFill>
                  <a:srgbClr val="000000"/>
                </a:solidFill>
              </a:rPr>
              <a:t>сонни</a:t>
            </a:r>
            <a:r>
              <a:rPr lang="ru-RU" sz="2400" b="0" dirty="0">
                <a:solidFill>
                  <a:srgbClr val="000000"/>
                </a:solidFill>
              </a:rPr>
              <a:t> </a:t>
            </a:r>
            <a:r>
              <a:rPr lang="ru-RU" sz="2400" b="0" dirty="0" err="1">
                <a:solidFill>
                  <a:srgbClr val="000000"/>
                </a:solidFill>
              </a:rPr>
              <a:t>киритинг</a:t>
            </a:r>
            <a:r>
              <a:rPr lang="ru-RU" sz="2400" b="0" dirty="0">
                <a:solidFill>
                  <a:srgbClr val="000000"/>
                </a:solidFill>
              </a:rPr>
              <a:t> </a:t>
            </a:r>
            <a:r>
              <a:rPr lang="ru-RU" sz="2400" b="0" dirty="0" err="1">
                <a:solidFill>
                  <a:srgbClr val="000000"/>
                </a:solidFill>
              </a:rPr>
              <a:t>ва</a:t>
            </a:r>
            <a:r>
              <a:rPr lang="ru-RU" sz="2400" b="0" dirty="0">
                <a:solidFill>
                  <a:srgbClr val="000000"/>
                </a:solidFill>
              </a:rPr>
              <a:t> </a:t>
            </a:r>
            <a:r>
              <a:rPr lang="ru-RU" sz="2400" b="0" dirty="0" err="1">
                <a:solidFill>
                  <a:srgbClr val="000000"/>
                </a:solidFill>
              </a:rPr>
              <a:t>улардан</a:t>
            </a:r>
            <a:r>
              <a:rPr lang="ru-RU" sz="2400" b="0" dirty="0">
                <a:solidFill>
                  <a:srgbClr val="000000"/>
                </a:solidFill>
              </a:rPr>
              <a:t> </a:t>
            </a:r>
            <a:r>
              <a:rPr lang="ru-RU" sz="2400" b="0" dirty="0" err="1">
                <a:solidFill>
                  <a:srgbClr val="000000"/>
                </a:solidFill>
              </a:rPr>
              <a:t>каттасини</a:t>
            </a:r>
            <a:r>
              <a:rPr lang="ru-RU" sz="2400" b="0" dirty="0">
                <a:solidFill>
                  <a:srgbClr val="000000"/>
                </a:solidFill>
              </a:rPr>
              <a:t> </a:t>
            </a:r>
            <a:r>
              <a:rPr lang="ru-RU" sz="2400" b="0" dirty="0" err="1">
                <a:solidFill>
                  <a:srgbClr val="000000"/>
                </a:solidFill>
              </a:rPr>
              <a:t>экранга</a:t>
            </a:r>
            <a:r>
              <a:rPr lang="ru-RU" sz="2400" b="0" dirty="0">
                <a:solidFill>
                  <a:srgbClr val="000000"/>
                </a:solidFill>
              </a:rPr>
              <a:t> </a:t>
            </a:r>
            <a:r>
              <a:rPr lang="ru-RU" sz="2400" b="0" dirty="0" err="1">
                <a:solidFill>
                  <a:srgbClr val="000000"/>
                </a:solidFill>
              </a:rPr>
              <a:t>чиқаринг</a:t>
            </a:r>
            <a:r>
              <a:rPr lang="ru-RU" sz="2400" b="0" dirty="0">
                <a:solidFill>
                  <a:srgbClr val="000000"/>
                </a:solidFill>
              </a:rPr>
              <a:t>.</a:t>
            </a:r>
          </a:p>
          <a:p>
            <a:pPr eaLnBrk="1" fontAlgn="base" hangingPunct="1">
              <a:spcBef>
                <a:spcPct val="50000"/>
              </a:spcBef>
              <a:spcAft>
                <a:spcPct val="0"/>
              </a:spcAft>
            </a:pPr>
            <a:r>
              <a:rPr lang="ru-RU" sz="2400" dirty="0" err="1">
                <a:solidFill>
                  <a:srgbClr val="3333FF"/>
                </a:solidFill>
              </a:rPr>
              <a:t>Ечим</a:t>
            </a:r>
            <a:r>
              <a:rPr lang="ru-RU" sz="2400" dirty="0">
                <a:solidFill>
                  <a:srgbClr val="3333FF"/>
                </a:solidFill>
              </a:rPr>
              <a:t> </a:t>
            </a:r>
            <a:r>
              <a:rPr lang="ru-RU" sz="2400" dirty="0" err="1">
                <a:solidFill>
                  <a:srgbClr val="3333FF"/>
                </a:solidFill>
              </a:rPr>
              <a:t>ғояси</a:t>
            </a:r>
            <a:r>
              <a:rPr lang="ru-RU" sz="2400" dirty="0">
                <a:solidFill>
                  <a:srgbClr val="3333FF"/>
                </a:solidFill>
              </a:rPr>
              <a:t>: </a:t>
            </a:r>
            <a:r>
              <a:rPr lang="ru-RU" sz="2400" b="0" dirty="0" err="1">
                <a:solidFill>
                  <a:srgbClr val="000000"/>
                </a:solidFill>
              </a:rPr>
              <a:t>Экранга</a:t>
            </a:r>
            <a:r>
              <a:rPr lang="ru-RU" sz="2400" b="0" dirty="0">
                <a:solidFill>
                  <a:srgbClr val="000000"/>
                </a:solidFill>
              </a:rPr>
              <a:t> </a:t>
            </a:r>
            <a:r>
              <a:rPr lang="ru-RU" sz="2400" b="0" dirty="0" err="1">
                <a:solidFill>
                  <a:srgbClr val="000000"/>
                </a:solidFill>
              </a:rPr>
              <a:t>биринчи</a:t>
            </a:r>
            <a:r>
              <a:rPr lang="ru-RU" sz="2400" b="0" dirty="0">
                <a:solidFill>
                  <a:srgbClr val="000000"/>
                </a:solidFill>
              </a:rPr>
              <a:t> сон </a:t>
            </a:r>
            <a:r>
              <a:rPr lang="ru-RU" sz="2400" b="0" dirty="0" err="1">
                <a:solidFill>
                  <a:srgbClr val="000000"/>
                </a:solidFill>
              </a:rPr>
              <a:t>чиқиши</a:t>
            </a:r>
            <a:r>
              <a:rPr lang="ru-RU" sz="2400" b="0" dirty="0">
                <a:solidFill>
                  <a:srgbClr val="000000"/>
                </a:solidFill>
              </a:rPr>
              <a:t> </a:t>
            </a:r>
            <a:r>
              <a:rPr lang="ru-RU" sz="2400" b="0" dirty="0" err="1">
                <a:solidFill>
                  <a:srgbClr val="000000"/>
                </a:solidFill>
              </a:rPr>
              <a:t>керак</a:t>
            </a:r>
            <a:r>
              <a:rPr lang="ru-RU" sz="2400" b="0" dirty="0">
                <a:solidFill>
                  <a:srgbClr val="000000"/>
                </a:solidFill>
              </a:rPr>
              <a:t>, </a:t>
            </a:r>
            <a:r>
              <a:rPr lang="ru-RU" sz="2400" b="0" dirty="0" err="1">
                <a:solidFill>
                  <a:srgbClr val="000000"/>
                </a:solidFill>
              </a:rPr>
              <a:t>агарда</a:t>
            </a:r>
            <a:r>
              <a:rPr lang="ru-RU" sz="2400" b="0" dirty="0">
                <a:solidFill>
                  <a:srgbClr val="000000"/>
                </a:solidFill>
              </a:rPr>
              <a:t> у </a:t>
            </a:r>
            <a:r>
              <a:rPr lang="ru-RU" sz="2400" b="0" dirty="0" err="1">
                <a:solidFill>
                  <a:srgbClr val="000000"/>
                </a:solidFill>
              </a:rPr>
              <a:t>иккинчи</a:t>
            </a:r>
            <a:r>
              <a:rPr lang="ru-RU" sz="2400" b="0" dirty="0">
                <a:solidFill>
                  <a:srgbClr val="000000"/>
                </a:solidFill>
              </a:rPr>
              <a:t> </a:t>
            </a:r>
            <a:r>
              <a:rPr lang="ru-RU" sz="2400" b="0" dirty="0" err="1">
                <a:solidFill>
                  <a:srgbClr val="000000"/>
                </a:solidFill>
              </a:rPr>
              <a:t>сондан</a:t>
            </a:r>
            <a:r>
              <a:rPr lang="ru-RU" sz="2400" b="0" dirty="0">
                <a:solidFill>
                  <a:srgbClr val="000000"/>
                </a:solidFill>
              </a:rPr>
              <a:t> </a:t>
            </a:r>
            <a:r>
              <a:rPr lang="ru-RU" sz="2400" b="0" dirty="0" err="1">
                <a:solidFill>
                  <a:srgbClr val="000000"/>
                </a:solidFill>
              </a:rPr>
              <a:t>катта</a:t>
            </a:r>
            <a:r>
              <a:rPr lang="ru-RU" sz="2400" b="0" dirty="0">
                <a:solidFill>
                  <a:srgbClr val="000000"/>
                </a:solidFill>
              </a:rPr>
              <a:t> </a:t>
            </a:r>
            <a:r>
              <a:rPr lang="ru-RU" sz="2400" b="0" dirty="0" err="1">
                <a:solidFill>
                  <a:srgbClr val="000000"/>
                </a:solidFill>
              </a:rPr>
              <a:t>бўлса</a:t>
            </a:r>
            <a:r>
              <a:rPr lang="ru-RU" sz="2400" b="0" dirty="0">
                <a:solidFill>
                  <a:srgbClr val="000000"/>
                </a:solidFill>
              </a:rPr>
              <a:t>, </a:t>
            </a:r>
            <a:r>
              <a:rPr lang="ru-RU" sz="2400" b="0" dirty="0" err="1">
                <a:solidFill>
                  <a:srgbClr val="000000"/>
                </a:solidFill>
              </a:rPr>
              <a:t>ёки</a:t>
            </a:r>
            <a:r>
              <a:rPr lang="ru-RU" sz="2400" b="0" dirty="0">
                <a:solidFill>
                  <a:srgbClr val="000000"/>
                </a:solidFill>
              </a:rPr>
              <a:t> </a:t>
            </a:r>
            <a:r>
              <a:rPr lang="ru-RU" sz="2400" b="0" dirty="0" err="1">
                <a:solidFill>
                  <a:srgbClr val="000000"/>
                </a:solidFill>
              </a:rPr>
              <a:t>иккинчи</a:t>
            </a:r>
            <a:r>
              <a:rPr lang="ru-RU" sz="2400" b="0" dirty="0">
                <a:solidFill>
                  <a:srgbClr val="000000"/>
                </a:solidFill>
              </a:rPr>
              <a:t> сон </a:t>
            </a:r>
            <a:r>
              <a:rPr lang="ru-RU" sz="2400" b="0" dirty="0" err="1">
                <a:solidFill>
                  <a:srgbClr val="000000"/>
                </a:solidFill>
              </a:rPr>
              <a:t>чиқиши</a:t>
            </a:r>
            <a:r>
              <a:rPr lang="ru-RU" sz="2400" b="0" dirty="0">
                <a:solidFill>
                  <a:srgbClr val="000000"/>
                </a:solidFill>
              </a:rPr>
              <a:t> </a:t>
            </a:r>
            <a:r>
              <a:rPr lang="ru-RU" sz="2400" b="0" dirty="0" err="1">
                <a:solidFill>
                  <a:srgbClr val="000000"/>
                </a:solidFill>
              </a:rPr>
              <a:t>керак</a:t>
            </a:r>
            <a:r>
              <a:rPr lang="ru-RU" sz="2400" b="0" dirty="0">
                <a:solidFill>
                  <a:srgbClr val="000000"/>
                </a:solidFill>
              </a:rPr>
              <a:t>, </a:t>
            </a:r>
            <a:r>
              <a:rPr lang="ru-RU" sz="2400" b="0" dirty="0" err="1">
                <a:solidFill>
                  <a:srgbClr val="000000"/>
                </a:solidFill>
              </a:rPr>
              <a:t>агарда</a:t>
            </a:r>
            <a:r>
              <a:rPr lang="ru-RU" sz="2400" b="0" dirty="0">
                <a:solidFill>
                  <a:srgbClr val="000000"/>
                </a:solidFill>
              </a:rPr>
              <a:t> </a:t>
            </a:r>
            <a:r>
              <a:rPr lang="ru-RU" sz="2400" b="0" dirty="0" err="1">
                <a:solidFill>
                  <a:srgbClr val="000000"/>
                </a:solidFill>
              </a:rPr>
              <a:t>биринчи</a:t>
            </a:r>
            <a:r>
              <a:rPr lang="ru-RU" sz="2400" b="0" dirty="0">
                <a:solidFill>
                  <a:srgbClr val="000000"/>
                </a:solidFill>
              </a:rPr>
              <a:t> </a:t>
            </a:r>
            <a:r>
              <a:rPr lang="ru-RU" sz="2400" b="0" dirty="0" err="1">
                <a:solidFill>
                  <a:srgbClr val="000000"/>
                </a:solidFill>
              </a:rPr>
              <a:t>сондан</a:t>
            </a:r>
            <a:r>
              <a:rPr lang="ru-RU" sz="2400" b="0" dirty="0">
                <a:solidFill>
                  <a:srgbClr val="000000"/>
                </a:solidFill>
              </a:rPr>
              <a:t> </a:t>
            </a:r>
            <a:r>
              <a:rPr lang="ru-RU" sz="2400" b="0" dirty="0" err="1">
                <a:solidFill>
                  <a:srgbClr val="000000"/>
                </a:solidFill>
              </a:rPr>
              <a:t>катта</a:t>
            </a:r>
            <a:r>
              <a:rPr lang="ru-RU" sz="2400" b="0" dirty="0">
                <a:solidFill>
                  <a:srgbClr val="000000"/>
                </a:solidFill>
              </a:rPr>
              <a:t> </a:t>
            </a:r>
            <a:r>
              <a:rPr lang="ru-RU" sz="2400" b="0" dirty="0" err="1">
                <a:solidFill>
                  <a:srgbClr val="000000"/>
                </a:solidFill>
              </a:rPr>
              <a:t>бўлса</a:t>
            </a:r>
            <a:r>
              <a:rPr lang="ru-RU" sz="2400" b="0" dirty="0">
                <a:solidFill>
                  <a:srgbClr val="000000"/>
                </a:solidFill>
              </a:rPr>
              <a:t>.</a:t>
            </a:r>
          </a:p>
          <a:p>
            <a:pPr eaLnBrk="1" fontAlgn="base" hangingPunct="1">
              <a:spcBef>
                <a:spcPct val="50000"/>
              </a:spcBef>
              <a:spcAft>
                <a:spcPct val="0"/>
              </a:spcAft>
            </a:pPr>
            <a:r>
              <a:rPr lang="ru-RU" sz="2400" dirty="0" err="1">
                <a:solidFill>
                  <a:srgbClr val="3333FF"/>
                </a:solidFill>
              </a:rPr>
              <a:t>Фарқли</a:t>
            </a:r>
            <a:r>
              <a:rPr lang="ru-RU" sz="2400" dirty="0">
                <a:solidFill>
                  <a:srgbClr val="3333FF"/>
                </a:solidFill>
              </a:rPr>
              <a:t> </a:t>
            </a:r>
            <a:r>
              <a:rPr lang="ru-RU" sz="2400" dirty="0" err="1">
                <a:solidFill>
                  <a:srgbClr val="3333FF"/>
                </a:solidFill>
              </a:rPr>
              <a:t>томонлари</a:t>
            </a:r>
            <a:r>
              <a:rPr lang="ru-RU" sz="2400" dirty="0">
                <a:solidFill>
                  <a:srgbClr val="3333FF"/>
                </a:solidFill>
              </a:rPr>
              <a:t>: </a:t>
            </a:r>
            <a:r>
              <a:rPr lang="ru-RU" sz="2400" b="0" dirty="0" err="1">
                <a:solidFill>
                  <a:srgbClr val="000000"/>
                </a:solidFill>
              </a:rPr>
              <a:t>амални</a:t>
            </a:r>
            <a:r>
              <a:rPr lang="ru-RU" sz="2400" b="0" dirty="0">
                <a:solidFill>
                  <a:srgbClr val="000000"/>
                </a:solidFill>
              </a:rPr>
              <a:t> </a:t>
            </a:r>
            <a:r>
              <a:rPr lang="ru-RU" sz="2400" b="0" dirty="0" err="1">
                <a:solidFill>
                  <a:srgbClr val="000000"/>
                </a:solidFill>
              </a:rPr>
              <a:t>бажарилиши</a:t>
            </a:r>
            <a:r>
              <a:rPr lang="ru-RU" sz="2400" b="0" dirty="0">
                <a:solidFill>
                  <a:srgbClr val="000000"/>
                </a:solidFill>
              </a:rPr>
              <a:t> </a:t>
            </a:r>
            <a:r>
              <a:rPr lang="ru-RU" sz="2400" b="0" dirty="0" err="1">
                <a:solidFill>
                  <a:srgbClr val="000000"/>
                </a:solidFill>
              </a:rPr>
              <a:t>бир</a:t>
            </a:r>
            <a:r>
              <a:rPr lang="ru-RU" sz="2400" b="0" dirty="0">
                <a:solidFill>
                  <a:srgbClr val="000000"/>
                </a:solidFill>
              </a:rPr>
              <a:t> </a:t>
            </a:r>
            <a:r>
              <a:rPr lang="ru-RU" sz="2400" b="0" dirty="0" err="1">
                <a:solidFill>
                  <a:srgbClr val="000000"/>
                </a:solidFill>
              </a:rPr>
              <a:t>неча</a:t>
            </a:r>
            <a:r>
              <a:rPr lang="ru-RU" sz="2400" b="0" dirty="0">
                <a:solidFill>
                  <a:srgbClr val="000000"/>
                </a:solidFill>
              </a:rPr>
              <a:t> </a:t>
            </a:r>
            <a:r>
              <a:rPr lang="ru-RU" sz="2400" b="0" dirty="0" err="1">
                <a:solidFill>
                  <a:srgbClr val="000000"/>
                </a:solidFill>
              </a:rPr>
              <a:t>шартларга</a:t>
            </a:r>
            <a:r>
              <a:rPr lang="ru-RU" sz="2400" b="0" dirty="0">
                <a:solidFill>
                  <a:srgbClr val="000000"/>
                </a:solidFill>
              </a:rPr>
              <a:t> </a:t>
            </a:r>
            <a:r>
              <a:rPr lang="ru-RU" sz="2400" b="0" dirty="0" err="1">
                <a:solidFill>
                  <a:srgbClr val="000000"/>
                </a:solidFill>
              </a:rPr>
              <a:t>боғлиқ</a:t>
            </a:r>
            <a:r>
              <a:rPr lang="ru-RU" sz="2400" b="0" dirty="0">
                <a:solidFill>
                  <a:srgbClr val="000000"/>
                </a:solidFill>
              </a:rPr>
              <a:t> (</a:t>
            </a:r>
            <a:r>
              <a:rPr lang="ru-RU" sz="2400" i="1" dirty="0" err="1">
                <a:solidFill>
                  <a:srgbClr val="000000"/>
                </a:solidFill>
              </a:rPr>
              <a:t>агар</a:t>
            </a:r>
            <a:r>
              <a:rPr lang="ru-RU" sz="2400" i="1" dirty="0">
                <a:solidFill>
                  <a:srgbClr val="000000"/>
                </a:solidFill>
              </a:rPr>
              <a:t> … </a:t>
            </a:r>
            <a:r>
              <a:rPr lang="ru-RU" sz="2400" i="1" dirty="0" err="1">
                <a:solidFill>
                  <a:srgbClr val="000000"/>
                </a:solidFill>
              </a:rPr>
              <a:t>ёки</a:t>
            </a:r>
            <a:r>
              <a:rPr lang="ru-RU" sz="2400" i="1" dirty="0">
                <a:solidFill>
                  <a:srgbClr val="000000"/>
                </a:solidFill>
              </a:rPr>
              <a:t> …</a:t>
            </a:r>
            <a:r>
              <a:rPr lang="ru-RU" sz="2400" b="0" dirty="0">
                <a:solidFill>
                  <a:srgbClr val="000000"/>
                </a:solidFill>
              </a:rPr>
              <a:t>).</a:t>
            </a:r>
          </a:p>
        </p:txBody>
      </p:sp>
      <p:sp>
        <p:nvSpPr>
          <p:cNvPr id="560134" name="Text Box 6"/>
          <p:cNvSpPr txBox="1">
            <a:spLocks noChangeArrowheads="1"/>
          </p:cNvSpPr>
          <p:nvPr/>
        </p:nvSpPr>
        <p:spPr bwMode="auto">
          <a:xfrm>
            <a:off x="743044" y="4635127"/>
            <a:ext cx="7943756" cy="1200329"/>
          </a:xfrm>
          <a:prstGeom prst="rect">
            <a:avLst/>
          </a:prstGeom>
          <a:solidFill>
            <a:srgbClr val="FFFF99"/>
          </a:solidFill>
          <a:ln w="19050">
            <a:noFill/>
            <a:miter lim="800000"/>
            <a:headEnd/>
            <a:tailEnd/>
          </a:ln>
          <a:effectLst>
            <a:outerShdw dist="107763" dir="2700000" algn="ctr" rotWithShape="0">
              <a:schemeClr val="tx1">
                <a:alpha val="50000"/>
              </a:schemeClr>
            </a:outerShdw>
          </a:effectLst>
        </p:spPr>
        <p:txBody>
          <a:bodyPr wrap="square">
            <a:spAutoFit/>
          </a:bodyPr>
          <a:lstStyle/>
          <a:p>
            <a:pPr algn="just" fontAlgn="base">
              <a:spcBef>
                <a:spcPct val="50000"/>
              </a:spcBef>
              <a:spcAft>
                <a:spcPct val="0"/>
              </a:spcAft>
              <a:defRPr/>
            </a:pPr>
            <a:r>
              <a:rPr lang="ru-RU" sz="2400" dirty="0" err="1">
                <a:solidFill>
                  <a:srgbClr val="000000"/>
                </a:solidFill>
              </a:rPr>
              <a:t>Агар</a:t>
            </a:r>
            <a:r>
              <a:rPr lang="ru-RU" sz="2400" dirty="0">
                <a:solidFill>
                  <a:srgbClr val="000000"/>
                </a:solidFill>
              </a:rPr>
              <a:t> алгоритм </a:t>
            </a:r>
            <a:r>
              <a:rPr lang="ru-RU" sz="2400" dirty="0" err="1">
                <a:solidFill>
                  <a:srgbClr val="000000"/>
                </a:solidFill>
              </a:rPr>
              <a:t>бажарилиш</a:t>
            </a:r>
            <a:r>
              <a:rPr lang="ru-RU" sz="2400" dirty="0">
                <a:solidFill>
                  <a:srgbClr val="000000"/>
                </a:solidFill>
              </a:rPr>
              <a:t> </a:t>
            </a:r>
            <a:r>
              <a:rPr lang="ru-RU" sz="2400" dirty="0" err="1">
                <a:solidFill>
                  <a:srgbClr val="000000"/>
                </a:solidFill>
              </a:rPr>
              <a:t>кетма-кетлиги</a:t>
            </a:r>
            <a:r>
              <a:rPr lang="ru-RU" sz="2400" dirty="0">
                <a:solidFill>
                  <a:srgbClr val="000000"/>
                </a:solidFill>
              </a:rPr>
              <a:t> </a:t>
            </a:r>
            <a:r>
              <a:rPr lang="ru-RU" sz="2400" dirty="0" err="1">
                <a:solidFill>
                  <a:srgbClr val="000000"/>
                </a:solidFill>
              </a:rPr>
              <a:t>бир</a:t>
            </a:r>
            <a:r>
              <a:rPr lang="ru-RU" sz="2400" dirty="0">
                <a:solidFill>
                  <a:srgbClr val="000000"/>
                </a:solidFill>
              </a:rPr>
              <a:t> </a:t>
            </a:r>
            <a:r>
              <a:rPr lang="ru-RU" sz="2400" dirty="0" err="1">
                <a:solidFill>
                  <a:srgbClr val="000000"/>
                </a:solidFill>
              </a:rPr>
              <a:t>нечта</a:t>
            </a:r>
            <a:r>
              <a:rPr lang="ru-RU" sz="2400" dirty="0">
                <a:solidFill>
                  <a:srgbClr val="000000"/>
                </a:solidFill>
              </a:rPr>
              <a:t> </a:t>
            </a:r>
            <a:r>
              <a:rPr lang="ru-RU" sz="2400" dirty="0" err="1">
                <a:solidFill>
                  <a:srgbClr val="000000"/>
                </a:solidFill>
              </a:rPr>
              <a:t>шартларга</a:t>
            </a:r>
            <a:r>
              <a:rPr lang="ru-RU" sz="2400" dirty="0">
                <a:solidFill>
                  <a:srgbClr val="000000"/>
                </a:solidFill>
              </a:rPr>
              <a:t> </a:t>
            </a:r>
            <a:r>
              <a:rPr lang="ru-RU" sz="2400" dirty="0" err="1">
                <a:solidFill>
                  <a:srgbClr val="000000"/>
                </a:solidFill>
              </a:rPr>
              <a:t>боғлиқ</a:t>
            </a:r>
            <a:r>
              <a:rPr lang="ru-RU" sz="2400" dirty="0">
                <a:solidFill>
                  <a:srgbClr val="000000"/>
                </a:solidFill>
              </a:rPr>
              <a:t> </a:t>
            </a:r>
            <a:r>
              <a:rPr lang="ru-RU" sz="2400" dirty="0" err="1">
                <a:solidFill>
                  <a:srgbClr val="000000"/>
                </a:solidFill>
              </a:rPr>
              <a:t>бўлса</a:t>
            </a:r>
            <a:r>
              <a:rPr lang="ru-RU" sz="2400" dirty="0">
                <a:solidFill>
                  <a:srgbClr val="000000"/>
                </a:solidFill>
              </a:rPr>
              <a:t> у </a:t>
            </a:r>
            <a:r>
              <a:rPr lang="ru-RU" sz="2400" b="1" dirty="0" err="1">
                <a:solidFill>
                  <a:srgbClr val="3333FF"/>
                </a:solidFill>
              </a:rPr>
              <a:t>тармоқланувчи</a:t>
            </a:r>
            <a:r>
              <a:rPr lang="ru-RU" sz="2400" dirty="0">
                <a:solidFill>
                  <a:srgbClr val="000000"/>
                </a:solidFill>
              </a:rPr>
              <a:t> </a:t>
            </a:r>
            <a:r>
              <a:rPr lang="ru-RU" sz="2400" dirty="0" err="1">
                <a:solidFill>
                  <a:srgbClr val="000000"/>
                </a:solidFill>
              </a:rPr>
              <a:t>деб</a:t>
            </a:r>
            <a:r>
              <a:rPr lang="ru-RU" sz="2400" dirty="0">
                <a:solidFill>
                  <a:srgbClr val="000000"/>
                </a:solidFill>
              </a:rPr>
              <a:t> </a:t>
            </a:r>
            <a:r>
              <a:rPr lang="ru-RU" sz="2400" dirty="0" err="1">
                <a:solidFill>
                  <a:srgbClr val="000000"/>
                </a:solidFill>
              </a:rPr>
              <a:t>аталади</a:t>
            </a:r>
            <a:r>
              <a:rPr lang="ru-RU" sz="2400" dirty="0">
                <a:solidFill>
                  <a:srgbClr val="000000"/>
                </a:solidFill>
              </a:rPr>
              <a:t>.</a:t>
            </a: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6800" y="1355726"/>
            <a:ext cx="2881312" cy="4843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67882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60133">
                                            <p:txEl>
                                              <p:pRg st="0" end="0"/>
                                            </p:txEl>
                                          </p:spTgt>
                                        </p:tgtEl>
                                        <p:attrNameLst>
                                          <p:attrName>style.visibility</p:attrName>
                                        </p:attrNameLst>
                                      </p:cBhvr>
                                      <p:to>
                                        <p:strVal val="visible"/>
                                      </p:to>
                                    </p:set>
                                    <p:animEffect transition="in" filter="dissolve">
                                      <p:cBhvr>
                                        <p:cTn id="7" dur="500"/>
                                        <p:tgtEl>
                                          <p:spTgt spid="56013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60133">
                                            <p:txEl>
                                              <p:pRg st="1" end="1"/>
                                            </p:txEl>
                                          </p:spTgt>
                                        </p:tgtEl>
                                        <p:attrNameLst>
                                          <p:attrName>style.visibility</p:attrName>
                                        </p:attrNameLst>
                                      </p:cBhvr>
                                      <p:to>
                                        <p:strVal val="visible"/>
                                      </p:to>
                                    </p:set>
                                    <p:animEffect transition="in" filter="dissolve">
                                      <p:cBhvr>
                                        <p:cTn id="12" dur="500"/>
                                        <p:tgtEl>
                                          <p:spTgt spid="56013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60133">
                                            <p:txEl>
                                              <p:pRg st="2" end="2"/>
                                            </p:txEl>
                                          </p:spTgt>
                                        </p:tgtEl>
                                        <p:attrNameLst>
                                          <p:attrName>style.visibility</p:attrName>
                                        </p:attrNameLst>
                                      </p:cBhvr>
                                      <p:to>
                                        <p:strVal val="visible"/>
                                      </p:to>
                                    </p:set>
                                    <p:animEffect transition="in" filter="dissolve">
                                      <p:cBhvr>
                                        <p:cTn id="17" dur="500"/>
                                        <p:tgtEl>
                                          <p:spTgt spid="56013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560134"/>
                                        </p:tgtEl>
                                        <p:attrNameLst>
                                          <p:attrName>style.visibility</p:attrName>
                                        </p:attrNameLst>
                                      </p:cBhvr>
                                      <p:to>
                                        <p:strVal val="visible"/>
                                      </p:to>
                                    </p:set>
                                    <p:animEffect transition="in" filter="dissolve">
                                      <p:cBhvr>
                                        <p:cTn id="22" dur="500"/>
                                        <p:tgtEl>
                                          <p:spTgt spid="560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0133" grpId="0" build="p"/>
      <p:bldP spid="56013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Текст 32"/>
          <p:cNvSpPr>
            <a:spLocks noGrp="1"/>
          </p:cNvSpPr>
          <p:nvPr>
            <p:ph type="body" idx="1"/>
          </p:nvPr>
        </p:nvSpPr>
        <p:spPr/>
        <p:txBody>
          <a:bodyPr/>
          <a:lstStyle/>
          <a:p>
            <a:endParaRPr lang="en-US" smtClean="0"/>
          </a:p>
        </p:txBody>
      </p:sp>
      <p:sp>
        <p:nvSpPr>
          <p:cNvPr id="562201" name="Rectangle 25"/>
          <p:cNvSpPr>
            <a:spLocks noChangeArrowheads="1"/>
          </p:cNvSpPr>
          <p:nvPr/>
        </p:nvSpPr>
        <p:spPr bwMode="auto">
          <a:xfrm>
            <a:off x="1855789" y="2143125"/>
            <a:ext cx="5597525" cy="2401888"/>
          </a:xfrm>
          <a:prstGeom prst="rect">
            <a:avLst/>
          </a:prstGeom>
          <a:solidFill>
            <a:srgbClr val="EAEAEA"/>
          </a:solidFill>
          <a:ln w="12700">
            <a:noFill/>
            <a:prstDash val="dash"/>
            <a:miter lim="800000"/>
            <a:headEnd/>
            <a:tailEnd type="none" w="lg" len="lg"/>
          </a:ln>
          <a:effectLst>
            <a:outerShdw dist="35921" dir="2700000" algn="ctr" rotWithShape="0">
              <a:schemeClr val="tx1"/>
            </a:outerShdw>
          </a:effectLst>
        </p:spPr>
        <p:txBody>
          <a:bodyPr wrap="none" lIns="90000" tIns="46800" rIns="90000" bIns="46800" anchor="ctr"/>
          <a:lstStyle/>
          <a:p>
            <a:pPr fontAlgn="base">
              <a:spcBef>
                <a:spcPct val="0"/>
              </a:spcBef>
              <a:spcAft>
                <a:spcPct val="0"/>
              </a:spcAft>
              <a:defRPr/>
            </a:pPr>
            <a:endParaRPr lang="en-US" b="1">
              <a:solidFill>
                <a:srgbClr val="000000"/>
              </a:solidFill>
            </a:endParaRPr>
          </a:p>
        </p:txBody>
      </p:sp>
      <p:sp>
        <p:nvSpPr>
          <p:cNvPr id="4100" name="Line 2"/>
          <p:cNvSpPr>
            <a:spLocks noChangeShapeType="1"/>
          </p:cNvSpPr>
          <p:nvPr/>
        </p:nvSpPr>
        <p:spPr bwMode="auto">
          <a:xfrm>
            <a:off x="1900238" y="795338"/>
            <a:ext cx="8464550" cy="0"/>
          </a:xfrm>
          <a:prstGeom prst="line">
            <a:avLst/>
          </a:prstGeom>
          <a:noFill/>
          <a:ln w="38100">
            <a:solidFill>
              <a:srgbClr val="000080"/>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ru-RU" b="1">
              <a:solidFill>
                <a:srgbClr val="000000"/>
              </a:solidFill>
            </a:endParaRPr>
          </a:p>
        </p:txBody>
      </p:sp>
      <p:sp>
        <p:nvSpPr>
          <p:cNvPr id="4101" name="Text Box 3"/>
          <p:cNvSpPr txBox="1">
            <a:spLocks noChangeArrowheads="1"/>
          </p:cNvSpPr>
          <p:nvPr/>
        </p:nvSpPr>
        <p:spPr bwMode="auto">
          <a:xfrm>
            <a:off x="7642225" y="884239"/>
            <a:ext cx="673100" cy="47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fontAlgn="base">
              <a:spcBef>
                <a:spcPct val="0"/>
              </a:spcBef>
              <a:spcAft>
                <a:spcPct val="0"/>
              </a:spcAft>
            </a:pPr>
            <a:endParaRPr lang="en-US" sz="1000" b="0">
              <a:solidFill>
                <a:srgbClr val="000000"/>
              </a:solidFill>
              <a:latin typeface="Times New Roman" panose="02020603050405020304" pitchFamily="18" charset="0"/>
            </a:endParaRPr>
          </a:p>
        </p:txBody>
      </p:sp>
      <p:sp>
        <p:nvSpPr>
          <p:cNvPr id="4102" name="Text Box 4"/>
          <p:cNvSpPr txBox="1">
            <a:spLocks noChangeArrowheads="1"/>
          </p:cNvSpPr>
          <p:nvPr/>
        </p:nvSpPr>
        <p:spPr bwMode="auto">
          <a:xfrm>
            <a:off x="1919288" y="188914"/>
            <a:ext cx="81407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fontAlgn="base">
              <a:spcBef>
                <a:spcPct val="50000"/>
              </a:spcBef>
              <a:spcAft>
                <a:spcPct val="0"/>
              </a:spcAft>
            </a:pPr>
            <a:r>
              <a:rPr lang="ru-RU" sz="3000">
                <a:solidFill>
                  <a:srgbClr val="000000"/>
                </a:solidFill>
              </a:rPr>
              <a:t>1-вариант. Блок-схема</a:t>
            </a:r>
          </a:p>
        </p:txBody>
      </p:sp>
      <p:grpSp>
        <p:nvGrpSpPr>
          <p:cNvPr id="2" name="Group 5"/>
          <p:cNvGrpSpPr>
            <a:grpSpLocks/>
          </p:cNvGrpSpPr>
          <p:nvPr/>
        </p:nvGrpSpPr>
        <p:grpSpPr bwMode="auto">
          <a:xfrm>
            <a:off x="1985964" y="995364"/>
            <a:ext cx="5324475" cy="5026025"/>
            <a:chOff x="471" y="656"/>
            <a:chExt cx="3354" cy="3166"/>
          </a:xfrm>
        </p:grpSpPr>
        <p:sp>
          <p:nvSpPr>
            <p:cNvPr id="4112" name="AutoShape 6"/>
            <p:cNvSpPr>
              <a:spLocks noChangeArrowheads="1"/>
            </p:cNvSpPr>
            <p:nvPr/>
          </p:nvSpPr>
          <p:spPr bwMode="auto">
            <a:xfrm>
              <a:off x="1666" y="656"/>
              <a:ext cx="933" cy="238"/>
            </a:xfrm>
            <a:prstGeom prst="flowChartTerminator">
              <a:avLst/>
            </a:prstGeom>
            <a:solidFill>
              <a:srgbClr val="FFFF99"/>
            </a:solidFill>
            <a:ln w="12700">
              <a:solidFill>
                <a:schemeClr val="tx1"/>
              </a:solidFill>
              <a:miter lim="800000"/>
              <a:headEnd/>
              <a:tailEnd type="none" w="lg" len="lg"/>
            </a:ln>
          </p:spPr>
          <p:txBody>
            <a:bodyPr wrap="none" lIns="90000" tIns="46800" rIns="90000" bIns="46800"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fontAlgn="base" hangingPunct="1">
                <a:spcBef>
                  <a:spcPct val="0"/>
                </a:spcBef>
                <a:spcAft>
                  <a:spcPct val="0"/>
                </a:spcAft>
              </a:pPr>
              <a:r>
                <a:rPr lang="ru-RU" sz="2200" b="0">
                  <a:solidFill>
                    <a:srgbClr val="000000"/>
                  </a:solidFill>
                </a:rPr>
                <a:t>бошланиш</a:t>
              </a:r>
            </a:p>
          </p:txBody>
        </p:sp>
        <p:sp>
          <p:nvSpPr>
            <p:cNvPr id="4113" name="Rectangle 7"/>
            <p:cNvSpPr>
              <a:spLocks noChangeArrowheads="1"/>
            </p:cNvSpPr>
            <p:nvPr/>
          </p:nvSpPr>
          <p:spPr bwMode="auto">
            <a:xfrm>
              <a:off x="471" y="2075"/>
              <a:ext cx="998" cy="370"/>
            </a:xfrm>
            <a:prstGeom prst="rect">
              <a:avLst/>
            </a:prstGeom>
            <a:solidFill>
              <a:srgbClr val="FFFF99"/>
            </a:solidFill>
            <a:ln w="12700">
              <a:solidFill>
                <a:schemeClr val="tx1"/>
              </a:solidFill>
              <a:miter lim="800000"/>
              <a:headEnd/>
              <a:tailEnd type="none" w="lg" len="lg"/>
            </a:ln>
          </p:spPr>
          <p:txBody>
            <a:bodyPr wrap="none" lIns="90000" tIns="46800" rIns="90000" bIns="46800"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fontAlgn="base" hangingPunct="1">
                <a:spcBef>
                  <a:spcPct val="0"/>
                </a:spcBef>
                <a:spcAft>
                  <a:spcPct val="0"/>
                </a:spcAft>
              </a:pPr>
              <a:r>
                <a:rPr lang="en-US" sz="2200">
                  <a:solidFill>
                    <a:srgbClr val="000000"/>
                  </a:solidFill>
                  <a:latin typeface="Courier New" panose="02070309020205020404" pitchFamily="49" charset="0"/>
                </a:rPr>
                <a:t>max</a:t>
              </a:r>
              <a:r>
                <a:rPr lang="en-US">
                  <a:solidFill>
                    <a:srgbClr val="000000"/>
                  </a:solidFill>
                </a:rPr>
                <a:t> </a:t>
              </a:r>
              <a:r>
                <a:rPr lang="en-US" sz="2200">
                  <a:solidFill>
                    <a:srgbClr val="000000"/>
                  </a:solidFill>
                  <a:latin typeface="Courier New" panose="02070309020205020404" pitchFamily="49" charset="0"/>
                </a:rPr>
                <a:t>=</a:t>
              </a:r>
              <a:r>
                <a:rPr lang="en-US" sz="2200">
                  <a:solidFill>
                    <a:srgbClr val="000000"/>
                  </a:solidFill>
                </a:rPr>
                <a:t> </a:t>
              </a:r>
              <a:r>
                <a:rPr lang="en-US" sz="2200">
                  <a:solidFill>
                    <a:srgbClr val="000000"/>
                  </a:solidFill>
                  <a:latin typeface="Courier New" panose="02070309020205020404" pitchFamily="49" charset="0"/>
                </a:rPr>
                <a:t>a;</a:t>
              </a:r>
              <a:endParaRPr lang="ru-RU" sz="2200">
                <a:solidFill>
                  <a:srgbClr val="000000"/>
                </a:solidFill>
                <a:latin typeface="Courier New" panose="02070309020205020404" pitchFamily="49" charset="0"/>
              </a:endParaRPr>
            </a:p>
          </p:txBody>
        </p:sp>
        <p:sp>
          <p:nvSpPr>
            <p:cNvPr id="4114" name="AutoShape 8"/>
            <p:cNvSpPr>
              <a:spLocks noChangeArrowheads="1"/>
            </p:cNvSpPr>
            <p:nvPr/>
          </p:nvSpPr>
          <p:spPr bwMode="auto">
            <a:xfrm>
              <a:off x="1266" y="1045"/>
              <a:ext cx="1733" cy="250"/>
            </a:xfrm>
            <a:prstGeom prst="flowChartInputOutput">
              <a:avLst/>
            </a:prstGeom>
            <a:solidFill>
              <a:srgbClr val="FFFF99"/>
            </a:solidFill>
            <a:ln w="12700">
              <a:solidFill>
                <a:schemeClr val="tx1"/>
              </a:solidFill>
              <a:miter lim="800000"/>
              <a:headEnd/>
              <a:tailEnd type="none" w="lg" len="lg"/>
            </a:ln>
          </p:spPr>
          <p:txBody>
            <a:bodyPr wrap="none" lIns="90000" tIns="46800" rIns="90000" bIns="46800"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fontAlgn="base" hangingPunct="1">
                <a:spcBef>
                  <a:spcPct val="0"/>
                </a:spcBef>
                <a:spcAft>
                  <a:spcPct val="0"/>
                </a:spcAft>
              </a:pPr>
              <a:r>
                <a:rPr lang="ru-RU" sz="2200" b="0">
                  <a:solidFill>
                    <a:srgbClr val="000000"/>
                  </a:solidFill>
                </a:rPr>
                <a:t>киритиш </a:t>
              </a:r>
              <a:r>
                <a:rPr lang="en-US" sz="2200">
                  <a:solidFill>
                    <a:srgbClr val="000000"/>
                  </a:solidFill>
                  <a:latin typeface="Courier New" panose="02070309020205020404" pitchFamily="49" charset="0"/>
                </a:rPr>
                <a:t>a,b</a:t>
              </a:r>
              <a:endParaRPr lang="ru-RU" sz="2200">
                <a:solidFill>
                  <a:srgbClr val="000000"/>
                </a:solidFill>
                <a:latin typeface="Courier New" panose="02070309020205020404" pitchFamily="49" charset="0"/>
              </a:endParaRPr>
            </a:p>
          </p:txBody>
        </p:sp>
        <p:sp>
          <p:nvSpPr>
            <p:cNvPr id="4115" name="AutoShape 9"/>
            <p:cNvSpPr>
              <a:spLocks noChangeArrowheads="1"/>
            </p:cNvSpPr>
            <p:nvPr/>
          </p:nvSpPr>
          <p:spPr bwMode="auto">
            <a:xfrm>
              <a:off x="1576" y="2995"/>
              <a:ext cx="1207" cy="388"/>
            </a:xfrm>
            <a:prstGeom prst="flowChartDocument">
              <a:avLst/>
            </a:prstGeom>
            <a:solidFill>
              <a:srgbClr val="FFFF99"/>
            </a:solidFill>
            <a:ln w="12700">
              <a:solidFill>
                <a:schemeClr val="tx1"/>
              </a:solidFill>
              <a:miter lim="800000"/>
              <a:headEnd/>
              <a:tailEnd type="none" w="lg" len="lg"/>
            </a:ln>
          </p:spPr>
          <p:txBody>
            <a:bodyPr wrap="none" lIns="90000" tIns="46800" rIns="90000" bIns="46800"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fontAlgn="base" hangingPunct="1">
                <a:spcBef>
                  <a:spcPct val="0"/>
                </a:spcBef>
                <a:spcAft>
                  <a:spcPct val="0"/>
                </a:spcAft>
              </a:pPr>
              <a:r>
                <a:rPr lang="ru-RU" sz="2200" b="0">
                  <a:solidFill>
                    <a:srgbClr val="000000"/>
                  </a:solidFill>
                </a:rPr>
                <a:t>чиқариш </a:t>
              </a:r>
              <a:r>
                <a:rPr lang="en-US" sz="2200">
                  <a:solidFill>
                    <a:srgbClr val="000000"/>
                  </a:solidFill>
                  <a:latin typeface="Courier New" panose="02070309020205020404" pitchFamily="49" charset="0"/>
                </a:rPr>
                <a:t>max</a:t>
              </a:r>
              <a:endParaRPr lang="ru-RU" sz="2200">
                <a:solidFill>
                  <a:srgbClr val="000000"/>
                </a:solidFill>
                <a:latin typeface="Courier New" panose="02070309020205020404" pitchFamily="49" charset="0"/>
              </a:endParaRPr>
            </a:p>
          </p:txBody>
        </p:sp>
        <p:sp>
          <p:nvSpPr>
            <p:cNvPr id="4116" name="Line 10"/>
            <p:cNvSpPr>
              <a:spLocks noChangeShapeType="1"/>
            </p:cNvSpPr>
            <p:nvPr/>
          </p:nvSpPr>
          <p:spPr bwMode="auto">
            <a:xfrm>
              <a:off x="2132" y="893"/>
              <a:ext cx="0" cy="167"/>
            </a:xfrm>
            <a:prstGeom prst="line">
              <a:avLst/>
            </a:prstGeom>
            <a:noFill/>
            <a:ln w="25400">
              <a:solidFill>
                <a:schemeClr val="tx1"/>
              </a:solidFill>
              <a:round/>
              <a:headEnd/>
              <a:tailEnd type="triangle" w="lg" len="lg"/>
            </a:ln>
            <a:extLst>
              <a:ext uri="{909E8E84-426E-40DD-AFC4-6F175D3DCCD1}">
                <a14:hiddenFill xmlns:a14="http://schemas.microsoft.com/office/drawing/2010/main">
                  <a:noFill/>
                </a14:hiddenFill>
              </a:ext>
            </a:extLst>
          </p:spPr>
          <p:txBody>
            <a:bodyPr wrap="none" lIns="90000" tIns="46800" rIns="90000" bIns="46800" anchor="ctr"/>
            <a:lstStyle/>
            <a:p>
              <a:pPr fontAlgn="base">
                <a:spcBef>
                  <a:spcPct val="0"/>
                </a:spcBef>
                <a:spcAft>
                  <a:spcPct val="0"/>
                </a:spcAft>
              </a:pPr>
              <a:endParaRPr lang="ru-RU" b="1">
                <a:solidFill>
                  <a:srgbClr val="000000"/>
                </a:solidFill>
              </a:endParaRPr>
            </a:p>
          </p:txBody>
        </p:sp>
        <p:sp>
          <p:nvSpPr>
            <p:cNvPr id="4117" name="AutoShape 11"/>
            <p:cNvSpPr>
              <a:spLocks noChangeArrowheads="1"/>
            </p:cNvSpPr>
            <p:nvPr/>
          </p:nvSpPr>
          <p:spPr bwMode="auto">
            <a:xfrm>
              <a:off x="1576" y="1460"/>
              <a:ext cx="1112" cy="530"/>
            </a:xfrm>
            <a:prstGeom prst="flowChartDecision">
              <a:avLst/>
            </a:prstGeom>
            <a:solidFill>
              <a:srgbClr val="FFFF99"/>
            </a:solidFill>
            <a:ln w="12700">
              <a:solidFill>
                <a:schemeClr val="tx1"/>
              </a:solidFill>
              <a:miter lim="800000"/>
              <a:headEnd/>
              <a:tailEnd type="none" w="lg" len="lg"/>
            </a:ln>
          </p:spPr>
          <p:txBody>
            <a:bodyPr wrap="none" lIns="90000" tIns="46800" rIns="90000" bIns="46800"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fontAlgn="base" hangingPunct="1">
                <a:spcBef>
                  <a:spcPct val="0"/>
                </a:spcBef>
                <a:spcAft>
                  <a:spcPct val="0"/>
                </a:spcAft>
              </a:pPr>
              <a:r>
                <a:rPr lang="en-US" sz="2200">
                  <a:solidFill>
                    <a:srgbClr val="000000"/>
                  </a:solidFill>
                  <a:latin typeface="Courier New" panose="02070309020205020404" pitchFamily="49" charset="0"/>
                </a:rPr>
                <a:t>a &gt; b?</a:t>
              </a:r>
              <a:endParaRPr lang="ru-RU" sz="2200">
                <a:solidFill>
                  <a:srgbClr val="000000"/>
                </a:solidFill>
                <a:latin typeface="Courier New" panose="02070309020205020404" pitchFamily="49" charset="0"/>
              </a:endParaRPr>
            </a:p>
          </p:txBody>
        </p:sp>
        <p:sp>
          <p:nvSpPr>
            <p:cNvPr id="4118" name="Line 12"/>
            <p:cNvSpPr>
              <a:spLocks noChangeShapeType="1"/>
            </p:cNvSpPr>
            <p:nvPr/>
          </p:nvSpPr>
          <p:spPr bwMode="auto">
            <a:xfrm>
              <a:off x="2132" y="1306"/>
              <a:ext cx="0" cy="167"/>
            </a:xfrm>
            <a:prstGeom prst="line">
              <a:avLst/>
            </a:prstGeom>
            <a:noFill/>
            <a:ln w="25400">
              <a:solidFill>
                <a:schemeClr val="tx1"/>
              </a:solidFill>
              <a:round/>
              <a:headEnd/>
              <a:tailEnd type="triangle" w="lg" len="lg"/>
            </a:ln>
            <a:extLst>
              <a:ext uri="{909E8E84-426E-40DD-AFC4-6F175D3DCCD1}">
                <a14:hiddenFill xmlns:a14="http://schemas.microsoft.com/office/drawing/2010/main">
                  <a:noFill/>
                </a14:hiddenFill>
              </a:ext>
            </a:extLst>
          </p:spPr>
          <p:txBody>
            <a:bodyPr wrap="none" lIns="90000" tIns="46800" rIns="90000" bIns="46800" anchor="ctr"/>
            <a:lstStyle/>
            <a:p>
              <a:pPr fontAlgn="base">
                <a:spcBef>
                  <a:spcPct val="0"/>
                </a:spcBef>
                <a:spcAft>
                  <a:spcPct val="0"/>
                </a:spcAft>
              </a:pPr>
              <a:endParaRPr lang="ru-RU" b="1">
                <a:solidFill>
                  <a:srgbClr val="000000"/>
                </a:solidFill>
              </a:endParaRPr>
            </a:p>
          </p:txBody>
        </p:sp>
        <p:sp>
          <p:nvSpPr>
            <p:cNvPr id="4119" name="Rectangle 13"/>
            <p:cNvSpPr>
              <a:spLocks noChangeArrowheads="1"/>
            </p:cNvSpPr>
            <p:nvPr/>
          </p:nvSpPr>
          <p:spPr bwMode="auto">
            <a:xfrm>
              <a:off x="2827" y="2083"/>
              <a:ext cx="998" cy="370"/>
            </a:xfrm>
            <a:prstGeom prst="rect">
              <a:avLst/>
            </a:prstGeom>
            <a:solidFill>
              <a:srgbClr val="FFFF99"/>
            </a:solidFill>
            <a:ln w="12700">
              <a:solidFill>
                <a:schemeClr val="tx1"/>
              </a:solidFill>
              <a:miter lim="800000"/>
              <a:headEnd/>
              <a:tailEnd type="none" w="lg" len="lg"/>
            </a:ln>
          </p:spPr>
          <p:txBody>
            <a:bodyPr wrap="none" lIns="90000" tIns="46800" rIns="90000" bIns="46800"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fontAlgn="base" hangingPunct="1">
                <a:spcBef>
                  <a:spcPct val="0"/>
                </a:spcBef>
                <a:spcAft>
                  <a:spcPct val="0"/>
                </a:spcAft>
              </a:pPr>
              <a:r>
                <a:rPr lang="en-US" sz="2200">
                  <a:solidFill>
                    <a:srgbClr val="000000"/>
                  </a:solidFill>
                  <a:latin typeface="Courier New" panose="02070309020205020404" pitchFamily="49" charset="0"/>
                </a:rPr>
                <a:t>max</a:t>
              </a:r>
              <a:r>
                <a:rPr lang="en-US">
                  <a:solidFill>
                    <a:srgbClr val="000000"/>
                  </a:solidFill>
                </a:rPr>
                <a:t> </a:t>
              </a:r>
              <a:r>
                <a:rPr lang="en-US" sz="2200">
                  <a:solidFill>
                    <a:srgbClr val="000000"/>
                  </a:solidFill>
                  <a:latin typeface="Courier New" panose="02070309020205020404" pitchFamily="49" charset="0"/>
                </a:rPr>
                <a:t>=</a:t>
              </a:r>
              <a:r>
                <a:rPr lang="en-US" sz="2200">
                  <a:solidFill>
                    <a:srgbClr val="000000"/>
                  </a:solidFill>
                </a:rPr>
                <a:t> </a:t>
              </a:r>
              <a:r>
                <a:rPr lang="en-US" sz="2200">
                  <a:solidFill>
                    <a:srgbClr val="000000"/>
                  </a:solidFill>
                  <a:latin typeface="Courier New" panose="02070309020205020404" pitchFamily="49" charset="0"/>
                </a:rPr>
                <a:t>b;</a:t>
              </a:r>
              <a:endParaRPr lang="ru-RU" sz="2200">
                <a:solidFill>
                  <a:srgbClr val="000000"/>
                </a:solidFill>
                <a:latin typeface="Courier New" panose="02070309020205020404" pitchFamily="49" charset="0"/>
              </a:endParaRPr>
            </a:p>
          </p:txBody>
        </p:sp>
        <p:sp>
          <p:nvSpPr>
            <p:cNvPr id="4120" name="AutoShape 14"/>
            <p:cNvSpPr>
              <a:spLocks noChangeArrowheads="1"/>
            </p:cNvSpPr>
            <p:nvPr/>
          </p:nvSpPr>
          <p:spPr bwMode="auto">
            <a:xfrm>
              <a:off x="1659" y="3561"/>
              <a:ext cx="933" cy="261"/>
            </a:xfrm>
            <a:prstGeom prst="flowChartTerminator">
              <a:avLst/>
            </a:prstGeom>
            <a:solidFill>
              <a:srgbClr val="FFFF99"/>
            </a:solidFill>
            <a:ln w="12700">
              <a:solidFill>
                <a:schemeClr val="tx1"/>
              </a:solidFill>
              <a:miter lim="800000"/>
              <a:headEnd/>
              <a:tailEnd type="none" w="lg" len="lg"/>
            </a:ln>
          </p:spPr>
          <p:txBody>
            <a:bodyPr wrap="none" lIns="90000" tIns="46800" rIns="90000" bIns="46800"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fontAlgn="base" hangingPunct="1">
                <a:spcBef>
                  <a:spcPct val="0"/>
                </a:spcBef>
                <a:spcAft>
                  <a:spcPct val="0"/>
                </a:spcAft>
              </a:pPr>
              <a:r>
                <a:rPr lang="ru-RU" sz="2200" b="0">
                  <a:solidFill>
                    <a:srgbClr val="000000"/>
                  </a:solidFill>
                </a:rPr>
                <a:t>тамом</a:t>
              </a:r>
            </a:p>
          </p:txBody>
        </p:sp>
        <p:sp>
          <p:nvSpPr>
            <p:cNvPr id="4121" name="Line 15"/>
            <p:cNvSpPr>
              <a:spLocks noChangeShapeType="1"/>
            </p:cNvSpPr>
            <p:nvPr/>
          </p:nvSpPr>
          <p:spPr bwMode="auto">
            <a:xfrm>
              <a:off x="2126" y="3373"/>
              <a:ext cx="0" cy="202"/>
            </a:xfrm>
            <a:prstGeom prst="line">
              <a:avLst/>
            </a:prstGeom>
            <a:noFill/>
            <a:ln w="25400">
              <a:solidFill>
                <a:schemeClr val="tx1"/>
              </a:solidFill>
              <a:round/>
              <a:headEnd/>
              <a:tailEnd type="triangle" w="lg" len="lg"/>
            </a:ln>
            <a:extLst>
              <a:ext uri="{909E8E84-426E-40DD-AFC4-6F175D3DCCD1}">
                <a14:hiddenFill xmlns:a14="http://schemas.microsoft.com/office/drawing/2010/main">
                  <a:noFill/>
                </a14:hiddenFill>
              </a:ext>
            </a:extLst>
          </p:spPr>
          <p:txBody>
            <a:bodyPr wrap="none" lIns="90000" tIns="46800" rIns="90000" bIns="46800" anchor="ctr"/>
            <a:lstStyle/>
            <a:p>
              <a:pPr fontAlgn="base">
                <a:spcBef>
                  <a:spcPct val="0"/>
                </a:spcBef>
                <a:spcAft>
                  <a:spcPct val="0"/>
                </a:spcAft>
              </a:pPr>
              <a:endParaRPr lang="ru-RU" b="1">
                <a:solidFill>
                  <a:srgbClr val="000000"/>
                </a:solidFill>
              </a:endParaRPr>
            </a:p>
          </p:txBody>
        </p:sp>
        <p:sp>
          <p:nvSpPr>
            <p:cNvPr id="4122" name="Freeform 16"/>
            <p:cNvSpPr>
              <a:spLocks/>
            </p:cNvSpPr>
            <p:nvPr/>
          </p:nvSpPr>
          <p:spPr bwMode="auto">
            <a:xfrm>
              <a:off x="2682" y="1722"/>
              <a:ext cx="623" cy="361"/>
            </a:xfrm>
            <a:custGeom>
              <a:avLst/>
              <a:gdLst>
                <a:gd name="T0" fmla="*/ 0 w 623"/>
                <a:gd name="T1" fmla="*/ 0 h 524"/>
                <a:gd name="T2" fmla="*/ 623 w 623"/>
                <a:gd name="T3" fmla="*/ 0 h 524"/>
                <a:gd name="T4" fmla="*/ 623 w 623"/>
                <a:gd name="T5" fmla="*/ 4 h 524"/>
                <a:gd name="T6" fmla="*/ 0 60000 65536"/>
                <a:gd name="T7" fmla="*/ 0 60000 65536"/>
                <a:gd name="T8" fmla="*/ 0 60000 65536"/>
                <a:gd name="T9" fmla="*/ 0 w 623"/>
                <a:gd name="T10" fmla="*/ 0 h 524"/>
                <a:gd name="T11" fmla="*/ 623 w 623"/>
                <a:gd name="T12" fmla="*/ 524 h 524"/>
              </a:gdLst>
              <a:ahLst/>
              <a:cxnLst>
                <a:cxn ang="T6">
                  <a:pos x="T0" y="T1"/>
                </a:cxn>
                <a:cxn ang="T7">
                  <a:pos x="T2" y="T3"/>
                </a:cxn>
                <a:cxn ang="T8">
                  <a:pos x="T4" y="T5"/>
                </a:cxn>
              </a:cxnLst>
              <a:rect l="T9" t="T10" r="T11" b="T12"/>
              <a:pathLst>
                <a:path w="623" h="524">
                  <a:moveTo>
                    <a:pt x="0" y="0"/>
                  </a:moveTo>
                  <a:lnTo>
                    <a:pt x="623" y="0"/>
                  </a:lnTo>
                  <a:lnTo>
                    <a:pt x="623" y="524"/>
                  </a:lnTo>
                </a:path>
              </a:pathLst>
            </a:custGeom>
            <a:noFill/>
            <a:ln w="25400">
              <a:solidFill>
                <a:schemeClr val="tx1"/>
              </a:solidFill>
              <a:round/>
              <a:headEnd/>
              <a:tailEnd type="triangle" w="lg" len="lg"/>
            </a:ln>
            <a:extLst>
              <a:ext uri="{909E8E84-426E-40DD-AFC4-6F175D3DCCD1}">
                <a14:hiddenFill xmlns:a14="http://schemas.microsoft.com/office/drawing/2010/main">
                  <a:solidFill>
                    <a:srgbClr val="FFFFFF"/>
                  </a:solidFill>
                </a14:hiddenFill>
              </a:ext>
            </a:extLst>
          </p:spPr>
          <p:txBody>
            <a:bodyPr wrap="none" lIns="90000" tIns="46800" rIns="90000" bIns="46800"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fontAlgn="base" hangingPunct="1">
                <a:spcBef>
                  <a:spcPct val="0"/>
                </a:spcBef>
                <a:spcAft>
                  <a:spcPct val="0"/>
                </a:spcAft>
              </a:pPr>
              <a:endParaRPr lang="en-US">
                <a:solidFill>
                  <a:srgbClr val="000000"/>
                </a:solidFill>
              </a:endParaRPr>
            </a:p>
          </p:txBody>
        </p:sp>
        <p:sp>
          <p:nvSpPr>
            <p:cNvPr id="4123" name="Freeform 17"/>
            <p:cNvSpPr>
              <a:spLocks/>
            </p:cNvSpPr>
            <p:nvPr/>
          </p:nvSpPr>
          <p:spPr bwMode="auto">
            <a:xfrm flipH="1">
              <a:off x="954" y="1722"/>
              <a:ext cx="623" cy="361"/>
            </a:xfrm>
            <a:custGeom>
              <a:avLst/>
              <a:gdLst>
                <a:gd name="T0" fmla="*/ 0 w 623"/>
                <a:gd name="T1" fmla="*/ 0 h 524"/>
                <a:gd name="T2" fmla="*/ 623 w 623"/>
                <a:gd name="T3" fmla="*/ 0 h 524"/>
                <a:gd name="T4" fmla="*/ 623 w 623"/>
                <a:gd name="T5" fmla="*/ 4 h 524"/>
                <a:gd name="T6" fmla="*/ 0 60000 65536"/>
                <a:gd name="T7" fmla="*/ 0 60000 65536"/>
                <a:gd name="T8" fmla="*/ 0 60000 65536"/>
                <a:gd name="T9" fmla="*/ 0 w 623"/>
                <a:gd name="T10" fmla="*/ 0 h 524"/>
                <a:gd name="T11" fmla="*/ 623 w 623"/>
                <a:gd name="T12" fmla="*/ 524 h 524"/>
              </a:gdLst>
              <a:ahLst/>
              <a:cxnLst>
                <a:cxn ang="T6">
                  <a:pos x="T0" y="T1"/>
                </a:cxn>
                <a:cxn ang="T7">
                  <a:pos x="T2" y="T3"/>
                </a:cxn>
                <a:cxn ang="T8">
                  <a:pos x="T4" y="T5"/>
                </a:cxn>
              </a:cxnLst>
              <a:rect l="T9" t="T10" r="T11" b="T12"/>
              <a:pathLst>
                <a:path w="623" h="524">
                  <a:moveTo>
                    <a:pt x="0" y="0"/>
                  </a:moveTo>
                  <a:lnTo>
                    <a:pt x="623" y="0"/>
                  </a:lnTo>
                  <a:lnTo>
                    <a:pt x="623" y="524"/>
                  </a:lnTo>
                </a:path>
              </a:pathLst>
            </a:custGeom>
            <a:noFill/>
            <a:ln w="25400">
              <a:solidFill>
                <a:schemeClr val="tx1"/>
              </a:solidFill>
              <a:round/>
              <a:headEnd/>
              <a:tailEnd type="triangle" w="lg" len="lg"/>
            </a:ln>
            <a:extLst>
              <a:ext uri="{909E8E84-426E-40DD-AFC4-6F175D3DCCD1}">
                <a14:hiddenFill xmlns:a14="http://schemas.microsoft.com/office/drawing/2010/main">
                  <a:solidFill>
                    <a:srgbClr val="FFFFFF"/>
                  </a:solidFill>
                </a14:hiddenFill>
              </a:ext>
            </a:extLst>
          </p:spPr>
          <p:txBody>
            <a:bodyPr wrap="none" lIns="90000" tIns="46800" rIns="90000" bIns="46800"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fontAlgn="base" hangingPunct="1">
                <a:spcBef>
                  <a:spcPct val="0"/>
                </a:spcBef>
                <a:spcAft>
                  <a:spcPct val="0"/>
                </a:spcAft>
              </a:pPr>
              <a:endParaRPr lang="en-US">
                <a:solidFill>
                  <a:srgbClr val="000000"/>
                </a:solidFill>
              </a:endParaRPr>
            </a:p>
          </p:txBody>
        </p:sp>
        <p:sp>
          <p:nvSpPr>
            <p:cNvPr id="4124" name="Freeform 18"/>
            <p:cNvSpPr>
              <a:spLocks/>
            </p:cNvSpPr>
            <p:nvPr/>
          </p:nvSpPr>
          <p:spPr bwMode="auto">
            <a:xfrm>
              <a:off x="960" y="2444"/>
              <a:ext cx="2361" cy="343"/>
            </a:xfrm>
            <a:custGeom>
              <a:avLst/>
              <a:gdLst>
                <a:gd name="T0" fmla="*/ 0 w 2409"/>
                <a:gd name="T1" fmla="*/ 0 h 343"/>
                <a:gd name="T2" fmla="*/ 0 w 2409"/>
                <a:gd name="T3" fmla="*/ 343 h 343"/>
                <a:gd name="T4" fmla="*/ 1855 w 2409"/>
                <a:gd name="T5" fmla="*/ 343 h 343"/>
                <a:gd name="T6" fmla="*/ 1855 w 2409"/>
                <a:gd name="T7" fmla="*/ 5 h 343"/>
                <a:gd name="T8" fmla="*/ 0 60000 65536"/>
                <a:gd name="T9" fmla="*/ 0 60000 65536"/>
                <a:gd name="T10" fmla="*/ 0 60000 65536"/>
                <a:gd name="T11" fmla="*/ 0 60000 65536"/>
                <a:gd name="T12" fmla="*/ 0 w 2409"/>
                <a:gd name="T13" fmla="*/ 0 h 343"/>
                <a:gd name="T14" fmla="*/ 2409 w 2409"/>
                <a:gd name="T15" fmla="*/ 343 h 343"/>
              </a:gdLst>
              <a:ahLst/>
              <a:cxnLst>
                <a:cxn ang="T8">
                  <a:pos x="T0" y="T1"/>
                </a:cxn>
                <a:cxn ang="T9">
                  <a:pos x="T2" y="T3"/>
                </a:cxn>
                <a:cxn ang="T10">
                  <a:pos x="T4" y="T5"/>
                </a:cxn>
                <a:cxn ang="T11">
                  <a:pos x="T6" y="T7"/>
                </a:cxn>
              </a:cxnLst>
              <a:rect l="T12" t="T13" r="T14" b="T15"/>
              <a:pathLst>
                <a:path w="2409" h="343">
                  <a:moveTo>
                    <a:pt x="0" y="0"/>
                  </a:moveTo>
                  <a:lnTo>
                    <a:pt x="0" y="343"/>
                  </a:lnTo>
                  <a:lnTo>
                    <a:pt x="2409" y="343"/>
                  </a:lnTo>
                  <a:lnTo>
                    <a:pt x="2409" y="5"/>
                  </a:lnTo>
                </a:path>
              </a:pathLst>
            </a:custGeom>
            <a:noFill/>
            <a:ln w="25400">
              <a:solidFill>
                <a:schemeClr val="tx1"/>
              </a:solidFill>
              <a:round/>
              <a:headEnd/>
              <a:tailEnd type="none" w="lg" len="lg"/>
            </a:ln>
            <a:extLst>
              <a:ext uri="{909E8E84-426E-40DD-AFC4-6F175D3DCCD1}">
                <a14:hiddenFill xmlns:a14="http://schemas.microsoft.com/office/drawing/2010/main">
                  <a:solidFill>
                    <a:srgbClr val="FFFFFF"/>
                  </a:solidFill>
                </a14:hiddenFill>
              </a:ext>
            </a:extLst>
          </p:spPr>
          <p:txBody>
            <a:bodyPr wrap="none" lIns="90000" tIns="46800" rIns="90000" bIns="46800"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fontAlgn="base" hangingPunct="1">
                <a:spcBef>
                  <a:spcPct val="0"/>
                </a:spcBef>
                <a:spcAft>
                  <a:spcPct val="0"/>
                </a:spcAft>
              </a:pPr>
              <a:endParaRPr lang="en-US">
                <a:solidFill>
                  <a:srgbClr val="000000"/>
                </a:solidFill>
              </a:endParaRPr>
            </a:p>
          </p:txBody>
        </p:sp>
        <p:sp>
          <p:nvSpPr>
            <p:cNvPr id="4125" name="Line 19"/>
            <p:cNvSpPr>
              <a:spLocks noChangeShapeType="1"/>
            </p:cNvSpPr>
            <p:nvPr/>
          </p:nvSpPr>
          <p:spPr bwMode="auto">
            <a:xfrm>
              <a:off x="959" y="2557"/>
              <a:ext cx="0" cy="202"/>
            </a:xfrm>
            <a:prstGeom prst="line">
              <a:avLst/>
            </a:prstGeom>
            <a:noFill/>
            <a:ln w="25400">
              <a:solidFill>
                <a:schemeClr val="tx1"/>
              </a:solidFill>
              <a:round/>
              <a:headEnd/>
              <a:tailEnd type="triangle" w="lg" len="lg"/>
            </a:ln>
            <a:extLst>
              <a:ext uri="{909E8E84-426E-40DD-AFC4-6F175D3DCCD1}">
                <a14:hiddenFill xmlns:a14="http://schemas.microsoft.com/office/drawing/2010/main">
                  <a:noFill/>
                </a14:hiddenFill>
              </a:ext>
            </a:extLst>
          </p:spPr>
          <p:txBody>
            <a:bodyPr wrap="none" lIns="90000" tIns="46800" rIns="90000" bIns="46800" anchor="ctr"/>
            <a:lstStyle/>
            <a:p>
              <a:pPr fontAlgn="base">
                <a:spcBef>
                  <a:spcPct val="0"/>
                </a:spcBef>
                <a:spcAft>
                  <a:spcPct val="0"/>
                </a:spcAft>
              </a:pPr>
              <a:endParaRPr lang="ru-RU" b="1">
                <a:solidFill>
                  <a:srgbClr val="000000"/>
                </a:solidFill>
              </a:endParaRPr>
            </a:p>
          </p:txBody>
        </p:sp>
        <p:sp>
          <p:nvSpPr>
            <p:cNvPr id="4126" name="Line 20"/>
            <p:cNvSpPr>
              <a:spLocks noChangeShapeType="1"/>
            </p:cNvSpPr>
            <p:nvPr/>
          </p:nvSpPr>
          <p:spPr bwMode="auto">
            <a:xfrm>
              <a:off x="3320" y="2572"/>
              <a:ext cx="0" cy="202"/>
            </a:xfrm>
            <a:prstGeom prst="line">
              <a:avLst/>
            </a:prstGeom>
            <a:noFill/>
            <a:ln w="25400">
              <a:solidFill>
                <a:schemeClr val="tx1"/>
              </a:solidFill>
              <a:round/>
              <a:headEnd/>
              <a:tailEnd type="triangle" w="lg" len="lg"/>
            </a:ln>
            <a:extLst>
              <a:ext uri="{909E8E84-426E-40DD-AFC4-6F175D3DCCD1}">
                <a14:hiddenFill xmlns:a14="http://schemas.microsoft.com/office/drawing/2010/main">
                  <a:noFill/>
                </a14:hiddenFill>
              </a:ext>
            </a:extLst>
          </p:spPr>
          <p:txBody>
            <a:bodyPr wrap="none" lIns="90000" tIns="46800" rIns="90000" bIns="46800" anchor="ctr"/>
            <a:lstStyle/>
            <a:p>
              <a:pPr fontAlgn="base">
                <a:spcBef>
                  <a:spcPct val="0"/>
                </a:spcBef>
                <a:spcAft>
                  <a:spcPct val="0"/>
                </a:spcAft>
              </a:pPr>
              <a:endParaRPr lang="ru-RU" b="1">
                <a:solidFill>
                  <a:srgbClr val="000000"/>
                </a:solidFill>
              </a:endParaRPr>
            </a:p>
          </p:txBody>
        </p:sp>
        <p:sp>
          <p:nvSpPr>
            <p:cNvPr id="4127" name="Line 21"/>
            <p:cNvSpPr>
              <a:spLocks noChangeShapeType="1"/>
            </p:cNvSpPr>
            <p:nvPr/>
          </p:nvSpPr>
          <p:spPr bwMode="auto">
            <a:xfrm>
              <a:off x="2114" y="2794"/>
              <a:ext cx="0" cy="202"/>
            </a:xfrm>
            <a:prstGeom prst="line">
              <a:avLst/>
            </a:prstGeom>
            <a:noFill/>
            <a:ln w="25400">
              <a:solidFill>
                <a:schemeClr val="tx1"/>
              </a:solidFill>
              <a:round/>
              <a:headEnd/>
              <a:tailEnd type="triangle" w="lg" len="lg"/>
            </a:ln>
            <a:extLst>
              <a:ext uri="{909E8E84-426E-40DD-AFC4-6F175D3DCCD1}">
                <a14:hiddenFill xmlns:a14="http://schemas.microsoft.com/office/drawing/2010/main">
                  <a:noFill/>
                </a14:hiddenFill>
              </a:ext>
            </a:extLst>
          </p:spPr>
          <p:txBody>
            <a:bodyPr wrap="none" lIns="90000" tIns="46800" rIns="90000" bIns="46800" anchor="ctr"/>
            <a:lstStyle/>
            <a:p>
              <a:pPr fontAlgn="base">
                <a:spcBef>
                  <a:spcPct val="0"/>
                </a:spcBef>
                <a:spcAft>
                  <a:spcPct val="0"/>
                </a:spcAft>
              </a:pPr>
              <a:endParaRPr lang="ru-RU" b="1">
                <a:solidFill>
                  <a:srgbClr val="000000"/>
                </a:solidFill>
              </a:endParaRPr>
            </a:p>
          </p:txBody>
        </p:sp>
        <p:sp>
          <p:nvSpPr>
            <p:cNvPr id="4128" name="Oval 22"/>
            <p:cNvSpPr>
              <a:spLocks noChangeArrowheads="1"/>
            </p:cNvSpPr>
            <p:nvPr/>
          </p:nvSpPr>
          <p:spPr bwMode="auto">
            <a:xfrm>
              <a:off x="2097" y="2772"/>
              <a:ext cx="34" cy="34"/>
            </a:xfrm>
            <a:prstGeom prst="ellipse">
              <a:avLst/>
            </a:prstGeom>
            <a:solidFill>
              <a:schemeClr val="tx1"/>
            </a:solidFill>
            <a:ln w="12700">
              <a:solidFill>
                <a:schemeClr val="tx1"/>
              </a:solidFill>
              <a:round/>
              <a:headEnd/>
              <a:tailEnd type="none" w="lg" len="lg"/>
            </a:ln>
          </p:spPr>
          <p:txBody>
            <a:bodyPr wrap="none" lIns="90000" tIns="46800" rIns="90000" bIns="46800"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fontAlgn="base" hangingPunct="1">
                <a:spcBef>
                  <a:spcPct val="0"/>
                </a:spcBef>
                <a:spcAft>
                  <a:spcPct val="0"/>
                </a:spcAft>
              </a:pPr>
              <a:endParaRPr lang="en-US">
                <a:solidFill>
                  <a:srgbClr val="000000"/>
                </a:solidFill>
              </a:endParaRPr>
            </a:p>
          </p:txBody>
        </p:sp>
        <p:sp>
          <p:nvSpPr>
            <p:cNvPr id="4129" name="Text Box 23"/>
            <p:cNvSpPr txBox="1">
              <a:spLocks noChangeArrowheads="1"/>
            </p:cNvSpPr>
            <p:nvPr/>
          </p:nvSpPr>
          <p:spPr bwMode="auto">
            <a:xfrm>
              <a:off x="960" y="1443"/>
              <a:ext cx="431" cy="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type="none" w="lg" len="lg"/>
                </a14:hiddenLine>
              </a:ext>
            </a:extLst>
          </p:spPr>
          <p:txBody>
            <a:bodyPr lIns="90000" tIns="46800" rIns="90000" bIns="46800">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fontAlgn="base" hangingPunct="1">
                <a:spcBef>
                  <a:spcPct val="50000"/>
                </a:spcBef>
                <a:spcAft>
                  <a:spcPct val="0"/>
                </a:spcAft>
              </a:pPr>
              <a:r>
                <a:rPr lang="ru-RU" b="0">
                  <a:solidFill>
                    <a:srgbClr val="000000"/>
                  </a:solidFill>
                </a:rPr>
                <a:t>ҳа</a:t>
              </a:r>
            </a:p>
          </p:txBody>
        </p:sp>
        <p:sp>
          <p:nvSpPr>
            <p:cNvPr id="4130" name="Text Box 24"/>
            <p:cNvSpPr txBox="1">
              <a:spLocks noChangeArrowheads="1"/>
            </p:cNvSpPr>
            <p:nvPr/>
          </p:nvSpPr>
          <p:spPr bwMode="auto">
            <a:xfrm>
              <a:off x="2880" y="1455"/>
              <a:ext cx="431" cy="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type="none" w="lg" len="lg"/>
                </a14:hiddenLine>
              </a:ext>
            </a:extLst>
          </p:spPr>
          <p:txBody>
            <a:bodyPr lIns="90000" tIns="46800" rIns="90000" bIns="46800">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fontAlgn="base" hangingPunct="1">
                <a:spcBef>
                  <a:spcPct val="50000"/>
                </a:spcBef>
                <a:spcAft>
                  <a:spcPct val="0"/>
                </a:spcAft>
              </a:pPr>
              <a:r>
                <a:rPr lang="ru-RU" b="0">
                  <a:solidFill>
                    <a:srgbClr val="000000"/>
                  </a:solidFill>
                </a:rPr>
                <a:t>йўқ</a:t>
              </a:r>
            </a:p>
          </p:txBody>
        </p:sp>
      </p:grpSp>
      <p:sp>
        <p:nvSpPr>
          <p:cNvPr id="562202" name="AutoShape 26"/>
          <p:cNvSpPr>
            <a:spLocks noChangeArrowheads="1"/>
          </p:cNvSpPr>
          <p:nvPr/>
        </p:nvSpPr>
        <p:spPr bwMode="auto">
          <a:xfrm>
            <a:off x="7848600" y="2170113"/>
            <a:ext cx="2597150" cy="703262"/>
          </a:xfrm>
          <a:prstGeom prst="wedgeRoundRectCallout">
            <a:avLst>
              <a:gd name="adj1" fmla="val -87139"/>
              <a:gd name="adj2" fmla="val 131718"/>
              <a:gd name="adj3" fmla="val 16667"/>
            </a:avLst>
          </a:prstGeom>
          <a:solidFill>
            <a:srgbClr val="E6E6E6"/>
          </a:solidFill>
          <a:ln w="12700">
            <a:noFill/>
            <a:miter lim="800000"/>
            <a:headEnd/>
            <a:tailEnd type="none" w="lg" len="lg"/>
          </a:ln>
          <a:effectLst>
            <a:outerShdw dist="35921" dir="2700000" algn="ctr" rotWithShape="0">
              <a:schemeClr val="tx1"/>
            </a:outerShdw>
          </a:effectLst>
        </p:spPr>
        <p:txBody>
          <a:bodyPr lIns="90000" tIns="46800" rIns="90000" bIns="46800" anchor="ctr"/>
          <a:lstStyle/>
          <a:p>
            <a:pPr algn="ctr" fontAlgn="base">
              <a:spcBef>
                <a:spcPct val="0"/>
              </a:spcBef>
              <a:spcAft>
                <a:spcPct val="0"/>
              </a:spcAft>
              <a:defRPr/>
            </a:pPr>
            <a:r>
              <a:rPr lang="ru-RU" sz="2000" b="1">
                <a:solidFill>
                  <a:srgbClr val="000000"/>
                </a:solidFill>
              </a:rPr>
              <a:t>Тармоқнинг тўлиқ кўриниши</a:t>
            </a:r>
          </a:p>
        </p:txBody>
      </p:sp>
      <p:sp>
        <p:nvSpPr>
          <p:cNvPr id="562203" name="AutoShape 27"/>
          <p:cNvSpPr>
            <a:spLocks noChangeArrowheads="1"/>
          </p:cNvSpPr>
          <p:nvPr/>
        </p:nvSpPr>
        <p:spPr bwMode="auto">
          <a:xfrm>
            <a:off x="5926139" y="1208089"/>
            <a:ext cx="2395537" cy="574675"/>
          </a:xfrm>
          <a:prstGeom prst="wedgeRoundRectCallout">
            <a:avLst>
              <a:gd name="adj1" fmla="val -84060"/>
              <a:gd name="adj2" fmla="val 172375"/>
              <a:gd name="adj3" fmla="val 16667"/>
            </a:avLst>
          </a:prstGeom>
          <a:solidFill>
            <a:srgbClr val="E6E6E6"/>
          </a:solidFill>
          <a:ln w="12700">
            <a:noFill/>
            <a:miter lim="800000"/>
            <a:headEnd/>
            <a:tailEnd type="none" w="lg" len="lg"/>
          </a:ln>
          <a:effectLst>
            <a:outerShdw dist="35921" dir="2700000" algn="ctr" rotWithShape="0">
              <a:schemeClr val="tx1"/>
            </a:outerShdw>
          </a:effectLst>
        </p:spPr>
        <p:txBody>
          <a:bodyPr lIns="90000" tIns="46800" rIns="90000" bIns="46800" anchor="ctr"/>
          <a:lstStyle/>
          <a:p>
            <a:pPr algn="ctr" fontAlgn="base">
              <a:spcBef>
                <a:spcPct val="0"/>
              </a:spcBef>
              <a:spcAft>
                <a:spcPct val="0"/>
              </a:spcAft>
              <a:defRPr/>
            </a:pPr>
            <a:r>
              <a:rPr lang="ru-RU" sz="2000" b="1">
                <a:solidFill>
                  <a:srgbClr val="000000"/>
                </a:solidFill>
              </a:rPr>
              <a:t>«шарт» блоги</a:t>
            </a:r>
          </a:p>
        </p:txBody>
      </p:sp>
      <p:sp>
        <p:nvSpPr>
          <p:cNvPr id="4107" name="Номер слайда 3"/>
          <p:cNvSpPr>
            <a:spLocks noGrp="1"/>
          </p:cNvSpPr>
          <p:nvPr>
            <p:ph type="sldNum" sz="quarter" idx="12"/>
          </p:nvPr>
        </p:nvSpPr>
        <p:spPr>
          <a:xfrm>
            <a:off x="10271126" y="0"/>
            <a:ext cx="396875" cy="3127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fld id="{CD06F3DD-3C82-48AB-B186-3C9777390D23}" type="slidenum">
              <a:rPr lang="ru-RU" b="0">
                <a:solidFill>
                  <a:srgbClr val="000000"/>
                </a:solidFill>
              </a:rPr>
              <a:pPr eaLnBrk="1" hangingPunct="1"/>
              <a:t>9</a:t>
            </a:fld>
            <a:endParaRPr lang="ru-RU" b="0">
              <a:solidFill>
                <a:srgbClr val="000000"/>
              </a:solidFill>
            </a:endParaRPr>
          </a:p>
        </p:txBody>
      </p:sp>
    </p:spTree>
    <p:extLst>
      <p:ext uri="{BB962C8B-B14F-4D97-AF65-F5344CB8AC3E}">
        <p14:creationId xmlns:p14="http://schemas.microsoft.com/office/powerpoint/2010/main" val="939754364"/>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62203"/>
                                        </p:tgtEl>
                                        <p:attrNameLst>
                                          <p:attrName>style.visibility</p:attrName>
                                        </p:attrNameLst>
                                      </p:cBhvr>
                                      <p:to>
                                        <p:strVal val="visible"/>
                                      </p:to>
                                    </p:set>
                                    <p:animEffect transition="in" filter="dissolve">
                                      <p:cBhvr>
                                        <p:cTn id="12" dur="500"/>
                                        <p:tgtEl>
                                          <p:spTgt spid="56220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62201"/>
                                        </p:tgtEl>
                                        <p:attrNameLst>
                                          <p:attrName>style.visibility</p:attrName>
                                        </p:attrNameLst>
                                      </p:cBhvr>
                                      <p:to>
                                        <p:strVal val="visible"/>
                                      </p:to>
                                    </p:set>
                                    <p:animEffect transition="in" filter="dissolve">
                                      <p:cBhvr>
                                        <p:cTn id="17" dur="500"/>
                                        <p:tgtEl>
                                          <p:spTgt spid="562201"/>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562202"/>
                                        </p:tgtEl>
                                        <p:attrNameLst>
                                          <p:attrName>style.visibility</p:attrName>
                                        </p:attrNameLst>
                                      </p:cBhvr>
                                      <p:to>
                                        <p:strVal val="visible"/>
                                      </p:to>
                                    </p:set>
                                    <p:animEffect transition="in" filter="dissolve">
                                      <p:cBhvr>
                                        <p:cTn id="20" dur="500"/>
                                        <p:tgtEl>
                                          <p:spTgt spid="562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2201" grpId="0" animBg="1"/>
      <p:bldP spid="562202" grpId="0" animBg="1"/>
      <p:bldP spid="56220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ChangeAspect="1"/>
          </p:cNvGraphicFramePr>
          <p:nvPr>
            <p:extLst>
              <p:ext uri="{D42A27DB-BD31-4B8C-83A1-F6EECF244321}">
                <p14:modId xmlns:p14="http://schemas.microsoft.com/office/powerpoint/2010/main" val="879726445"/>
              </p:ext>
            </p:extLst>
          </p:nvPr>
        </p:nvGraphicFramePr>
        <p:xfrm>
          <a:off x="6871447" y="2197521"/>
          <a:ext cx="4791075" cy="4029075"/>
        </p:xfrm>
        <a:graphic>
          <a:graphicData uri="http://schemas.openxmlformats.org/presentationml/2006/ole">
            <mc:AlternateContent xmlns:mc="http://schemas.openxmlformats.org/markup-compatibility/2006">
              <mc:Choice xmlns:v="urn:schemas-microsoft-com:vml" Requires="v">
                <p:oleObj spid="_x0000_s26638" name="Точечный рисунок" r:id="rId3" imgW="4839375" imgH="3629532" progId="Paint.Picture">
                  <p:embed/>
                </p:oleObj>
              </mc:Choice>
              <mc:Fallback>
                <p:oleObj name="Точечный рисунок" r:id="rId3" imgW="4839375" imgH="3629532" progId="Paint.Picture">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1447" y="2197521"/>
                        <a:ext cx="4791075" cy="4029075"/>
                      </a:xfrm>
                      <a:prstGeom prst="rect">
                        <a:avLst/>
                      </a:prstGeom>
                      <a:noFill/>
                    </p:spPr>
                  </p:pic>
                </p:oleObj>
              </mc:Fallback>
            </mc:AlternateContent>
          </a:graphicData>
        </a:graphic>
      </p:graphicFrame>
      <p:sp>
        <p:nvSpPr>
          <p:cNvPr id="8" name="Rectangle 6"/>
          <p:cNvSpPr>
            <a:spLocks noChangeArrowheads="1"/>
          </p:cNvSpPr>
          <p:nvPr/>
        </p:nvSpPr>
        <p:spPr bwMode="gray">
          <a:xfrm>
            <a:off x="152400" y="1300592"/>
            <a:ext cx="5795683" cy="1015663"/>
          </a:xfrm>
          <a:prstGeom prst="rect">
            <a:avLst/>
          </a:prstGeom>
          <a:noFill/>
          <a:ln>
            <a:noFill/>
          </a:ln>
          <a:effectLst>
            <a:prstShdw prst="shdw17" dist="17961" dir="2700000">
              <a:schemeClr val="bg2"/>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solidFill>
                  <a:schemeClr val="tx1"/>
                </a:solidFill>
                <a:prstDash val="solid"/>
                <a:miter lim="800000"/>
                <a:headEnd/>
                <a:tailEnd/>
              </a14:hiddenLine>
            </a:ext>
          </a:extLst>
        </p:spPr>
        <p:txBody>
          <a:bodyPr vert="horz" wrap="square" lIns="91440" tIns="45720" rIns="91440" bIns="45720" numCol="1" anchor="ctr" anchorCtr="0" compatLnSpc="1">
            <a:prstTxWarp prst="textNoShape">
              <a:avLst/>
            </a:prstTxWarp>
            <a:spAutoFit/>
          </a:bodyPr>
          <a:lstStyle>
            <a:lvl1pPr indent="4746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74663"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Учга</a:t>
            </a:r>
            <a:r>
              <a:rPr kumimoji="0" lang="ru-RU"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тармоқланувчи</a:t>
            </a:r>
            <a:r>
              <a:rPr kumimoji="0" lang="ru-RU"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функцияни</a:t>
            </a:r>
            <a:r>
              <a:rPr kumimoji="0" lang="ru-RU"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ҳисоблашни</a:t>
            </a:r>
            <a:r>
              <a:rPr kumimoji="0" lang="ru-RU"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a:t>
            </a:r>
            <a:r>
              <a:rPr kumimoji="0" lang="en-US"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 </a:t>
            </a:r>
            <a:r>
              <a:rPr kumimoji="0" lang="ru-RU" sz="20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сўзли</a:t>
            </a:r>
            <a:r>
              <a:rPr kumimoji="0" lang="ru-RU"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б) блок-</a:t>
            </a:r>
            <a:r>
              <a:rPr kumimoji="0" lang="ru-RU" sz="20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схемали</a:t>
            </a:r>
            <a:r>
              <a:rPr kumimoji="0" lang="ru-RU"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алгоритмни</a:t>
            </a:r>
            <a:r>
              <a:rPr kumimoji="0" lang="ru-RU"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тузинг</a:t>
            </a:r>
            <a:r>
              <a:rPr kumimoji="0" lang="ru-RU"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a:t>
            </a:r>
            <a:endParaRPr kumimoji="0" lang="ru-RU" sz="2800" b="0" i="0" u="none" strike="noStrike" cap="none" normalizeH="0" baseline="0" dirty="0" smtClean="0">
              <a:ln>
                <a:noFill/>
              </a:ln>
              <a:solidFill>
                <a:schemeClr val="tx1"/>
              </a:solidFill>
              <a:effectLst/>
              <a:latin typeface="Arial" panose="020B0604020202020204" pitchFamily="34" charset="0"/>
            </a:endParaRPr>
          </a:p>
        </p:txBody>
      </p:sp>
      <p:graphicFrame>
        <p:nvGraphicFramePr>
          <p:cNvPr id="9" name="Объект 8"/>
          <p:cNvGraphicFramePr>
            <a:graphicFrameLocks noChangeAspect="1"/>
          </p:cNvGraphicFramePr>
          <p:nvPr>
            <p:extLst>
              <p:ext uri="{D42A27DB-BD31-4B8C-83A1-F6EECF244321}">
                <p14:modId xmlns:p14="http://schemas.microsoft.com/office/powerpoint/2010/main" val="4230279981"/>
              </p:ext>
            </p:extLst>
          </p:nvPr>
        </p:nvGraphicFramePr>
        <p:xfrm>
          <a:off x="618564" y="2228067"/>
          <a:ext cx="2962275" cy="981075"/>
        </p:xfrm>
        <a:graphic>
          <a:graphicData uri="http://schemas.openxmlformats.org/presentationml/2006/ole">
            <mc:AlternateContent xmlns:mc="http://schemas.openxmlformats.org/markup-compatibility/2006">
              <mc:Choice xmlns:v="urn:schemas-microsoft-com:vml" Requires="v">
                <p:oleObj spid="_x0000_s26639" name="Уравнение" r:id="rId5" imgW="2234230" imgH="736280" progId="Equation.3">
                  <p:embed/>
                </p:oleObj>
              </mc:Choice>
              <mc:Fallback>
                <p:oleObj name="Уравнение" r:id="rId5" imgW="2234230" imgH="736280"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8564" y="2228067"/>
                        <a:ext cx="2962275" cy="981075"/>
                      </a:xfrm>
                      <a:prstGeom prst="rect">
                        <a:avLst/>
                      </a:prstGeom>
                      <a:noFill/>
                    </p:spPr>
                  </p:pic>
                </p:oleObj>
              </mc:Fallback>
            </mc:AlternateContent>
          </a:graphicData>
        </a:graphic>
      </p:graphicFrame>
      <p:sp>
        <p:nvSpPr>
          <p:cNvPr id="10" name="Rectangle 7"/>
          <p:cNvSpPr>
            <a:spLocks noChangeArrowheads="1"/>
          </p:cNvSpPr>
          <p:nvPr/>
        </p:nvSpPr>
        <p:spPr bwMode="gray">
          <a:xfrm>
            <a:off x="1734670" y="3092146"/>
            <a:ext cx="5136777" cy="2862322"/>
          </a:xfrm>
          <a:prstGeom prst="rect">
            <a:avLst/>
          </a:prstGeom>
          <a:noFill/>
          <a:ln>
            <a:noFill/>
          </a:ln>
          <a:effectLst>
            <a:prstShdw prst="shdw17" dist="17961" dir="2700000">
              <a:schemeClr val="bg2"/>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solidFill>
                  <a:schemeClr val="tx1"/>
                </a:solidFill>
                <a:prstDash val="solid"/>
                <a:miter lim="800000"/>
                <a:headEnd/>
                <a:tailEnd/>
              </a14:hiddenLine>
            </a:ext>
          </a:extLst>
        </p:spPr>
        <p:txBody>
          <a:bodyPr vert="horz" wrap="square" lIns="91440" tIns="45720" rIns="91440" bIns="45720" numCol="1" anchor="ctr" anchorCtr="0" compatLnSpc="1">
            <a:prstTxWarp prst="textNoShape">
              <a:avLst/>
            </a:prstTxWarp>
            <a:spAutoFit/>
          </a:bodyPr>
          <a:lstStyle>
            <a:lvl1pPr indent="474663" eaLnBrk="0" fontAlgn="base" hangingPunct="0">
              <a:spcBef>
                <a:spcPct val="0"/>
              </a:spcBef>
              <a:spcAft>
                <a:spcPct val="0"/>
              </a:spcAft>
              <a:tabLst>
                <a:tab pos="800100" algn="l"/>
              </a:tabLst>
              <a:defRPr>
                <a:solidFill>
                  <a:schemeClr val="tx1"/>
                </a:solidFill>
                <a:latin typeface="Arial" panose="020B0604020202020204" pitchFamily="34" charset="0"/>
              </a:defRPr>
            </a:lvl1pPr>
            <a:lvl2pPr eaLnBrk="0" fontAlgn="base" hangingPunct="0">
              <a:spcBef>
                <a:spcPct val="0"/>
              </a:spcBef>
              <a:spcAft>
                <a:spcPct val="0"/>
              </a:spcAft>
              <a:tabLst>
                <a:tab pos="800100" algn="l"/>
              </a:tabLst>
              <a:defRPr>
                <a:solidFill>
                  <a:schemeClr val="tx1"/>
                </a:solidFill>
                <a:latin typeface="Arial" panose="020B0604020202020204" pitchFamily="34" charset="0"/>
              </a:defRPr>
            </a:lvl2pPr>
            <a:lvl3pPr eaLnBrk="0" fontAlgn="base" hangingPunct="0">
              <a:spcBef>
                <a:spcPct val="0"/>
              </a:spcBef>
              <a:spcAft>
                <a:spcPct val="0"/>
              </a:spcAft>
              <a:tabLst>
                <a:tab pos="800100" algn="l"/>
              </a:tabLst>
              <a:defRPr>
                <a:solidFill>
                  <a:schemeClr val="tx1"/>
                </a:solidFill>
                <a:latin typeface="Arial" panose="020B0604020202020204" pitchFamily="34" charset="0"/>
              </a:defRPr>
            </a:lvl3pPr>
            <a:lvl4pPr eaLnBrk="0" fontAlgn="base" hangingPunct="0">
              <a:spcBef>
                <a:spcPct val="0"/>
              </a:spcBef>
              <a:spcAft>
                <a:spcPct val="0"/>
              </a:spcAft>
              <a:tabLst>
                <a:tab pos="800100" algn="l"/>
              </a:tabLst>
              <a:defRPr>
                <a:solidFill>
                  <a:schemeClr val="tx1"/>
                </a:solidFill>
                <a:latin typeface="Arial" panose="020B0604020202020204" pitchFamily="34" charset="0"/>
              </a:defRPr>
            </a:lvl4pPr>
            <a:lvl5pPr eaLnBrk="0" fontAlgn="base" hangingPunct="0">
              <a:spcBef>
                <a:spcPct val="0"/>
              </a:spcBef>
              <a:spcAft>
                <a:spcPct val="0"/>
              </a:spcAft>
              <a:tabLst>
                <a:tab pos="800100" algn="l"/>
              </a:tabLst>
              <a:defRPr>
                <a:solidFill>
                  <a:schemeClr val="tx1"/>
                </a:solidFill>
                <a:latin typeface="Arial" panose="020B0604020202020204" pitchFamily="34" charset="0"/>
              </a:defRPr>
            </a:lvl5pPr>
            <a:lvl6pPr eaLnBrk="0" fontAlgn="base" hangingPunct="0">
              <a:spcBef>
                <a:spcPct val="0"/>
              </a:spcBef>
              <a:spcAft>
                <a:spcPct val="0"/>
              </a:spcAft>
              <a:tabLst>
                <a:tab pos="800100" algn="l"/>
              </a:tabLst>
              <a:defRPr>
                <a:solidFill>
                  <a:schemeClr val="tx1"/>
                </a:solidFill>
                <a:latin typeface="Arial" panose="020B0604020202020204" pitchFamily="34" charset="0"/>
              </a:defRPr>
            </a:lvl6pPr>
            <a:lvl7pPr eaLnBrk="0" fontAlgn="base" hangingPunct="0">
              <a:spcBef>
                <a:spcPct val="0"/>
              </a:spcBef>
              <a:spcAft>
                <a:spcPct val="0"/>
              </a:spcAft>
              <a:tabLst>
                <a:tab pos="800100" algn="l"/>
              </a:tabLst>
              <a:defRPr>
                <a:solidFill>
                  <a:schemeClr val="tx1"/>
                </a:solidFill>
                <a:latin typeface="Arial" panose="020B0604020202020204" pitchFamily="34" charset="0"/>
              </a:defRPr>
            </a:lvl7pPr>
            <a:lvl8pPr eaLnBrk="0" fontAlgn="base" hangingPunct="0">
              <a:spcBef>
                <a:spcPct val="0"/>
              </a:spcBef>
              <a:spcAft>
                <a:spcPct val="0"/>
              </a:spcAft>
              <a:tabLst>
                <a:tab pos="800100" algn="l"/>
              </a:tabLst>
              <a:defRPr>
                <a:solidFill>
                  <a:schemeClr val="tx1"/>
                </a:solidFill>
                <a:latin typeface="Arial" panose="020B0604020202020204" pitchFamily="34" charset="0"/>
              </a:defRPr>
            </a:lvl8pPr>
            <a:lvl9pPr eaLnBrk="0" fontAlgn="base" hangingPunct="0">
              <a:spcBef>
                <a:spcPct val="0"/>
              </a:spcBef>
              <a:spcAft>
                <a:spcPct val="0"/>
              </a:spcAft>
              <a:tabLst>
                <a:tab pos="800100" algn="l"/>
              </a:tabLst>
              <a:defRPr>
                <a:solidFill>
                  <a:schemeClr val="tx1"/>
                </a:solidFill>
                <a:latin typeface="Arial" panose="020B0604020202020204" pitchFamily="34" charset="0"/>
              </a:defRPr>
            </a:lvl9pPr>
          </a:lstStyle>
          <a:p>
            <a:pPr marR="0" lvl="0" indent="0" algn="l" defTabSz="914400" rtl="0" eaLnBrk="0" fontAlgn="base" latinLnBrk="0" hangingPunct="0">
              <a:lnSpc>
                <a:spcPct val="100000"/>
              </a:lnSpc>
              <a:spcBef>
                <a:spcPct val="0"/>
              </a:spcBef>
              <a:spcAft>
                <a:spcPct val="0"/>
              </a:spcAft>
              <a:buClrTx/>
              <a:buSzTx/>
              <a:buFontTx/>
              <a:buNone/>
              <a:tabLst>
                <a:tab pos="800100" algn="l"/>
              </a:tabLst>
            </a:pPr>
            <a:r>
              <a:rPr kumimoji="0" lang="ru-RU"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 </a:t>
            </a:r>
            <a:r>
              <a:rPr kumimoji="0" lang="ru-RU"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сўзли</a:t>
            </a:r>
            <a:r>
              <a:rPr kumimoji="0" lang="ru-RU"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алгоритми</a:t>
            </a:r>
            <a:r>
              <a:rPr kumimoji="0" lang="ru-RU"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a:t>
            </a:r>
            <a:endParaRPr kumimoji="0" lang="ru-RU" sz="1400" b="1" i="0" u="none" strike="noStrike" cap="none" normalizeH="0" baseline="0" dirty="0" smtClean="0">
              <a:ln>
                <a:noFill/>
              </a:ln>
              <a:solidFill>
                <a:schemeClr val="tx1"/>
              </a:solidFill>
              <a:effectLst/>
              <a:latin typeface="Arial" panose="020B0604020202020204" pitchFamily="34" charset="0"/>
            </a:endParaRPr>
          </a:p>
          <a:p>
            <a:pPr marL="0" marR="0" lvl="0" indent="474663" algn="l" defTabSz="914400" rtl="0" eaLnBrk="0" fontAlgn="base" latinLnBrk="0" hangingPunct="0">
              <a:lnSpc>
                <a:spcPct val="100000"/>
              </a:lnSpc>
              <a:spcBef>
                <a:spcPct val="0"/>
              </a:spcBef>
              <a:spcAft>
                <a:spcPct val="0"/>
              </a:spcAft>
              <a:buClrTx/>
              <a:buSzTx/>
              <a:buFontTx/>
              <a:buNone/>
              <a:tabLst>
                <a:tab pos="800100" algn="l"/>
              </a:tabLst>
            </a:pP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1)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бошланиши</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a:t>
            </a:r>
            <a:endParaRPr kumimoji="0" lang="ru-RU" sz="1400" b="0" i="0" u="none" strike="noStrike" cap="none" normalizeH="0" baseline="0" dirty="0" smtClean="0">
              <a:ln>
                <a:noFill/>
              </a:ln>
              <a:solidFill>
                <a:schemeClr val="tx1"/>
              </a:solidFill>
              <a:effectLst/>
              <a:latin typeface="Arial" panose="020B0604020202020204" pitchFamily="34" charset="0"/>
            </a:endParaRPr>
          </a:p>
          <a:p>
            <a:pPr marL="0" marR="0" lvl="0" indent="474663" algn="l" defTabSz="914400" rtl="0" eaLnBrk="0" fontAlgn="base" latinLnBrk="0" hangingPunct="0">
              <a:lnSpc>
                <a:spcPct val="100000"/>
              </a:lnSpc>
              <a:spcBef>
                <a:spcPct val="0"/>
              </a:spcBef>
              <a:spcAft>
                <a:spcPct val="0"/>
              </a:spcAft>
              <a:buClrTx/>
              <a:buSzTx/>
              <a:buFontTx/>
              <a:buNone/>
              <a:tabLst>
                <a:tab pos="800100" algn="l"/>
              </a:tabLst>
            </a:pP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2) х ни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қиймати</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киритилсин</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a:t>
            </a:r>
            <a:endParaRPr kumimoji="0" lang="ru-RU" sz="1400" b="0" i="0" u="none" strike="noStrike" cap="none" normalizeH="0" baseline="0" dirty="0" smtClean="0">
              <a:ln>
                <a:noFill/>
              </a:ln>
              <a:solidFill>
                <a:schemeClr val="tx1"/>
              </a:solidFill>
              <a:effectLst/>
              <a:latin typeface="Arial" panose="020B0604020202020204" pitchFamily="34" charset="0"/>
            </a:endParaRPr>
          </a:p>
          <a:p>
            <a:pPr marL="0" marR="0" lvl="0" indent="474663" algn="l" defTabSz="914400" rtl="0" eaLnBrk="0" fontAlgn="base" latinLnBrk="0" hangingPunct="0">
              <a:lnSpc>
                <a:spcPct val="100000"/>
              </a:lnSpc>
              <a:spcBef>
                <a:spcPct val="0"/>
              </a:spcBef>
              <a:spcAft>
                <a:spcPct val="0"/>
              </a:spcAft>
              <a:buClrTx/>
              <a:buSzTx/>
              <a:buFontTx/>
              <a:buNone/>
              <a:tabLst>
                <a:tab pos="800100" algn="l"/>
              </a:tabLst>
            </a:pP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3)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агар</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х &lt;- 2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бўлса</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Y</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=х</a:t>
            </a:r>
            <a:r>
              <a:rPr kumimoji="0" lang="ru-RU" b="0" i="0" u="none" strike="noStrike" cap="none" normalizeH="0" baseline="30000" dirty="0" smtClean="0">
                <a:ln>
                  <a:noFill/>
                </a:ln>
                <a:solidFill>
                  <a:schemeClr val="tx1"/>
                </a:solidFill>
                <a:effectLst/>
                <a:latin typeface="Arial" panose="020B0604020202020204" pitchFamily="34" charset="0"/>
                <a:ea typeface="Times New Roman" panose="02020603050405020304" pitchFamily="18" charset="0"/>
              </a:rPr>
              <a:t>2</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+2х функция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ҳисоблансин</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a:t>
            </a:r>
            <a:endParaRPr kumimoji="0" lang="ru-RU" sz="1400" b="0" i="0" u="none" strike="noStrike" cap="none" normalizeH="0" baseline="0" dirty="0" smtClean="0">
              <a:ln>
                <a:noFill/>
              </a:ln>
              <a:solidFill>
                <a:schemeClr val="tx1"/>
              </a:solidFill>
              <a:effectLst/>
              <a:latin typeface="Arial" panose="020B0604020202020204" pitchFamily="34" charset="0"/>
            </a:endParaRPr>
          </a:p>
          <a:p>
            <a:pPr marL="0" marR="0" lvl="0" indent="474663" algn="l" defTabSz="914400" rtl="0" eaLnBrk="0" fontAlgn="base" latinLnBrk="0" hangingPunct="0">
              <a:lnSpc>
                <a:spcPct val="100000"/>
              </a:lnSpc>
              <a:spcBef>
                <a:spcPct val="0"/>
              </a:spcBef>
              <a:spcAft>
                <a:spcPct val="0"/>
              </a:spcAft>
              <a:buClrTx/>
              <a:buSzTx/>
              <a:buFontTx/>
              <a:buNone/>
              <a:tabLst>
                <a:tab pos="800100" algn="l"/>
              </a:tabLst>
            </a:pP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4)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агар</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х &gt; 3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бўлса</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Y</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лнх</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функция,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акс</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ҳолда</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Y</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лнх</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функция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ҳисоблансин</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endParaRPr kumimoji="0" lang="ru-RU" sz="1400" b="0" i="0" u="none" strike="noStrike" cap="none" normalizeH="0" baseline="0" dirty="0" smtClean="0">
              <a:ln>
                <a:noFill/>
              </a:ln>
              <a:solidFill>
                <a:schemeClr val="tx1"/>
              </a:solidFill>
              <a:effectLst/>
              <a:latin typeface="Arial" panose="020B0604020202020204" pitchFamily="34" charset="0"/>
            </a:endParaRPr>
          </a:p>
          <a:p>
            <a:pPr marL="0" marR="0" lvl="0" indent="474663" algn="l" defTabSz="914400" rtl="0" eaLnBrk="0" fontAlgn="base" latinLnBrk="0" hangingPunct="0">
              <a:lnSpc>
                <a:spcPct val="100000"/>
              </a:lnSpc>
              <a:spcBef>
                <a:spcPct val="0"/>
              </a:spcBef>
              <a:spcAft>
                <a:spcPct val="0"/>
              </a:spcAft>
              <a:buClrTx/>
              <a:buSzTx/>
              <a:buFontTx/>
              <a:buNone/>
              <a:tabLst>
                <a:tab pos="800100" algn="l"/>
              </a:tabLst>
            </a:pP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5)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ҳисоблаш</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натижаси</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Y</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ни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қиймати</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чиқарилсин</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a:t>
            </a:r>
            <a:endParaRPr kumimoji="0" lang="ru-RU" sz="1400" b="0" i="0" u="none" strike="noStrike" cap="none" normalizeH="0" baseline="0" dirty="0" smtClean="0">
              <a:ln>
                <a:noFill/>
              </a:ln>
              <a:solidFill>
                <a:schemeClr val="tx1"/>
              </a:solidFill>
              <a:effectLst/>
              <a:latin typeface="Arial" panose="020B0604020202020204" pitchFamily="34" charset="0"/>
            </a:endParaRPr>
          </a:p>
          <a:p>
            <a:pPr marL="0" marR="0" lvl="0" indent="474663" algn="l" defTabSz="914400" rtl="0" eaLnBrk="0" fontAlgn="base" latinLnBrk="0" hangingPunct="0">
              <a:lnSpc>
                <a:spcPct val="100000"/>
              </a:lnSpc>
              <a:spcBef>
                <a:spcPct val="0"/>
              </a:spcBef>
              <a:spcAft>
                <a:spcPct val="0"/>
              </a:spcAft>
              <a:buClrTx/>
              <a:buSzTx/>
              <a:buFontTx/>
              <a:buNone/>
              <a:tabLst>
                <a:tab pos="800100" algn="l"/>
              </a:tabLst>
            </a:pP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6)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ҳисоблаш</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тугатилсин</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Тамом</a:t>
            </a:r>
            <a:r>
              <a:rPr kumimoji="0" lang="ru-RU"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endParaRPr kumimoji="0" lang="ru-RU" sz="1400" b="0" i="0" u="none" strike="noStrike" cap="none" normalizeH="0" baseline="0" dirty="0" smtClean="0">
              <a:ln>
                <a:noFill/>
              </a:ln>
              <a:solidFill>
                <a:schemeClr val="tx1"/>
              </a:solidFill>
              <a:effectLst/>
              <a:latin typeface="Arial" panose="020B0604020202020204" pitchFamily="34" charset="0"/>
            </a:endParaRPr>
          </a:p>
        </p:txBody>
      </p:sp>
      <p:sp>
        <p:nvSpPr>
          <p:cNvPr id="11" name="Прямоугольник 10"/>
          <p:cNvSpPr/>
          <p:nvPr/>
        </p:nvSpPr>
        <p:spPr>
          <a:xfrm>
            <a:off x="6759314" y="1608369"/>
            <a:ext cx="4428713" cy="400110"/>
          </a:xfrm>
          <a:prstGeom prst="rect">
            <a:avLst/>
          </a:prstGeom>
        </p:spPr>
        <p:txBody>
          <a:bodyPr wrap="none">
            <a:spAutoFit/>
          </a:bodyPr>
          <a:lstStyle/>
          <a:p>
            <a:r>
              <a:rPr lang="ru-RU" sz="2000" dirty="0">
                <a:solidFill>
                  <a:srgbClr val="262626"/>
                </a:solidFill>
                <a:latin typeface="Arial" panose="020B0604020202020204" pitchFamily="34" charset="0"/>
                <a:ea typeface="Times New Roman" panose="02020603050405020304" pitchFamily="18" charset="0"/>
              </a:rPr>
              <a:t>б) блок-</a:t>
            </a:r>
            <a:r>
              <a:rPr lang="ru-RU" sz="2000" dirty="0" err="1">
                <a:solidFill>
                  <a:srgbClr val="262626"/>
                </a:solidFill>
                <a:latin typeface="Arial" panose="020B0604020202020204" pitchFamily="34" charset="0"/>
                <a:ea typeface="Times New Roman" panose="02020603050405020304" pitchFamily="18" charset="0"/>
              </a:rPr>
              <a:t>схемали</a:t>
            </a:r>
            <a:r>
              <a:rPr lang="ru-RU" sz="2000" dirty="0">
                <a:solidFill>
                  <a:srgbClr val="262626"/>
                </a:solidFill>
                <a:latin typeface="Arial" panose="020B0604020202020204" pitchFamily="34" charset="0"/>
                <a:ea typeface="Times New Roman" panose="02020603050405020304" pitchFamily="18" charset="0"/>
              </a:rPr>
              <a:t> </a:t>
            </a:r>
            <a:r>
              <a:rPr lang="ru-RU" sz="2000" dirty="0" err="1">
                <a:solidFill>
                  <a:srgbClr val="262626"/>
                </a:solidFill>
                <a:latin typeface="Arial" panose="020B0604020202020204" pitchFamily="34" charset="0"/>
                <a:ea typeface="Times New Roman" panose="02020603050405020304" pitchFamily="18" charset="0"/>
              </a:rPr>
              <a:t>алгоритмни</a:t>
            </a:r>
            <a:r>
              <a:rPr lang="ru-RU" sz="2000" dirty="0">
                <a:solidFill>
                  <a:srgbClr val="262626"/>
                </a:solidFill>
                <a:latin typeface="Arial" panose="020B0604020202020204" pitchFamily="34" charset="0"/>
                <a:ea typeface="Times New Roman" panose="02020603050405020304" pitchFamily="18" charset="0"/>
              </a:rPr>
              <a:t> </a:t>
            </a:r>
            <a:r>
              <a:rPr lang="ru-RU" sz="2000" dirty="0" err="1">
                <a:solidFill>
                  <a:srgbClr val="262626"/>
                </a:solidFill>
                <a:latin typeface="Arial" panose="020B0604020202020204" pitchFamily="34" charset="0"/>
                <a:ea typeface="Times New Roman" panose="02020603050405020304" pitchFamily="18" charset="0"/>
              </a:rPr>
              <a:t>тузинг</a:t>
            </a:r>
            <a:r>
              <a:rPr lang="ru-RU" sz="2000" dirty="0">
                <a:solidFill>
                  <a:srgbClr val="262626"/>
                </a:solidFill>
                <a:latin typeface="Arial" panose="020B0604020202020204" pitchFamily="34" charset="0"/>
                <a:ea typeface="Times New Roman" panose="02020603050405020304" pitchFamily="18" charset="0"/>
              </a:rPr>
              <a:t>.</a:t>
            </a:r>
            <a:endParaRPr lang="ru-RU" dirty="0"/>
          </a:p>
        </p:txBody>
      </p:sp>
    </p:spTree>
    <p:extLst>
      <p:ext uri="{BB962C8B-B14F-4D97-AF65-F5344CB8AC3E}">
        <p14:creationId xmlns:p14="http://schemas.microsoft.com/office/powerpoint/2010/main" val="3089636112"/>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Ta</a:t>
            </a:r>
            <a:r>
              <a:rPr lang="uz-Cyrl-UZ" dirty="0" smtClean="0"/>
              <a:t>крорла</a:t>
            </a:r>
            <a:endParaRPr lang="ru-RU" dirty="0"/>
          </a:p>
        </p:txBody>
      </p:sp>
      <p:sp>
        <p:nvSpPr>
          <p:cNvPr id="3" name="Объект 2"/>
          <p:cNvSpPr>
            <a:spLocks noGrp="1"/>
          </p:cNvSpPr>
          <p:nvPr>
            <p:ph idx="1"/>
          </p:nvPr>
        </p:nvSpPr>
        <p:spPr/>
        <p:txBody>
          <a:bodyPr>
            <a:normAutofit fontScale="77500" lnSpcReduction="20000"/>
          </a:bodyPr>
          <a:lstStyle/>
          <a:p>
            <a:r>
              <a:rPr lang="uz-Cyrl-UZ" dirty="0"/>
              <a:t>Қайта такрорланувчи ҳисоблаш жараёнларининг алгоритмларини ишлаб чиқиш ва блок-схемаларни тузиш</a:t>
            </a:r>
            <a:endParaRPr lang="ru-RU" dirty="0"/>
          </a:p>
          <a:p>
            <a:pPr fontAlgn="base" hangingPunct="0"/>
            <a:r>
              <a:rPr lang="uz-Cyrl-UZ" dirty="0"/>
              <a:t>Такрорланувчи (циклик) алгоритмлар. Маълум бир шарт асосида алгоритмда бир неча марта такрорланиш юз берадиган жараёнлар ҳам кўплаб учрайди. Масалан, йил фаслларининг ҳар йили бир хилда такрорланиб келиши, ҳар ҳафтада бўладиган дарсларнинг кунлар бўйича такрорланиши ва ҳоказо.</a:t>
            </a:r>
            <a:endParaRPr lang="ru-RU" dirty="0"/>
          </a:p>
          <a:p>
            <a:r>
              <a:rPr lang="uz-Cyrl-UZ" dirty="0"/>
              <a:t>       Цикл алгоритми - битта шартнинг янги бошланғич маълумотлар асосида   кўп маротаба такрорланадиган  ҳаракатларини бажарилишини таъминловчи алгоритмдир.</a:t>
            </a:r>
            <a:endParaRPr lang="ru-RU" dirty="0"/>
          </a:p>
          <a:p>
            <a:r>
              <a:rPr lang="uz-Cyrl-UZ" dirty="0"/>
              <a:t>Демак, циклик такрорланувчи) тузулмали дастур бир пайтда бир ёки бир нечта параметрлар ўзгаришида, бир гуруҳ операторлар ҳисоблашни  кўп маротаба такрорлаш имкониятини беради. </a:t>
            </a:r>
            <a:r>
              <a:rPr lang="uz-Cyrl-UZ" dirty="0" smtClean="0"/>
              <a:t>      </a:t>
            </a:r>
            <a:endParaRPr lang="ru-RU" dirty="0"/>
          </a:p>
        </p:txBody>
      </p:sp>
    </p:spTree>
    <p:extLst>
      <p:ext uri="{BB962C8B-B14F-4D97-AF65-F5344CB8AC3E}">
        <p14:creationId xmlns:p14="http://schemas.microsoft.com/office/powerpoint/2010/main" val="1249742316"/>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20000"/>
          </a:bodyPr>
          <a:lstStyle/>
          <a:p>
            <a:pPr marL="0" indent="631825" algn="just" fontAlgn="base" hangingPunct="0">
              <a:buNone/>
            </a:pPr>
            <a:r>
              <a:rPr lang="uz-Cyrl-UZ" dirty="0"/>
              <a:t>Амалиётда: чизиқли, тармоқланувчи ва такрорланувчи таркибга эга бўлган; сонли тўпламларнинг энг катта ва энг кичик элементларини аниқловчи; йиғинди ва кўпайтмани ҳисобловчи; қўпҳад қийматини ҳисобловчи; қатор йиғиндисини олдиндан берилган аниқликда ҳисобловчи; жадвал каттликлари билан ишлаш алгоритмларини тузиш мумкин.</a:t>
            </a:r>
            <a:endParaRPr lang="ru-RU" dirty="0"/>
          </a:p>
          <a:p>
            <a:pPr marL="0" indent="631825" algn="just">
              <a:buNone/>
            </a:pPr>
            <a:r>
              <a:rPr lang="uz-Cyrl-UZ" dirty="0"/>
              <a:t>Масаланинг қуйилишига қараб такрорланишлар сони олдиндан маълум бўлган ва  олдиндан маълум бўлмаган циклга бўлинади.</a:t>
            </a:r>
            <a:endParaRPr lang="ru-RU" dirty="0"/>
          </a:p>
          <a:p>
            <a:pPr marL="0" indent="631825" algn="just">
              <a:buNone/>
            </a:pPr>
            <a:r>
              <a:rPr lang="uz-Cyrl-UZ" dirty="0"/>
              <a:t>Циклик структурали дастурлар шартли операторлар ёрдамида ташкил этилиши мумкин. Бу ҳолда циклик параметрни бошланғич қийматини бериш керак, циклда эса бу параметр билан ҳисоблаш амалга оширилади. </a:t>
            </a:r>
            <a:r>
              <a:rPr lang="ru-RU" dirty="0" err="1"/>
              <a:t>Агар</a:t>
            </a:r>
            <a:r>
              <a:rPr lang="ru-RU" dirty="0"/>
              <a:t> цикл </a:t>
            </a:r>
            <a:r>
              <a:rPr lang="ru-RU" dirty="0" err="1"/>
              <a:t>тугамаса</a:t>
            </a:r>
            <a:r>
              <a:rPr lang="ru-RU" dirty="0"/>
              <a:t> </a:t>
            </a:r>
            <a:r>
              <a:rPr lang="ru-RU" dirty="0" err="1"/>
              <a:t>ҳисоблашлар</a:t>
            </a:r>
            <a:r>
              <a:rPr lang="ru-RU" dirty="0"/>
              <a:t> </a:t>
            </a:r>
            <a:r>
              <a:rPr lang="ru-RU" dirty="0" err="1"/>
              <a:t>давом</a:t>
            </a:r>
            <a:r>
              <a:rPr lang="ru-RU" dirty="0"/>
              <a:t> </a:t>
            </a:r>
            <a:r>
              <a:rPr lang="ru-RU" dirty="0" err="1"/>
              <a:t>эттирилади</a:t>
            </a:r>
            <a:r>
              <a:rPr lang="ru-RU" dirty="0"/>
              <a:t>.</a:t>
            </a:r>
          </a:p>
          <a:p>
            <a:endParaRPr lang="ru-RU" dirty="0"/>
          </a:p>
        </p:txBody>
      </p:sp>
    </p:spTree>
    <p:extLst>
      <p:ext uri="{BB962C8B-B14F-4D97-AF65-F5344CB8AC3E}">
        <p14:creationId xmlns:p14="http://schemas.microsoft.com/office/powerpoint/2010/main" val="3169052676"/>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276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6867" y="2021821"/>
            <a:ext cx="2378075"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300318" y="2021821"/>
            <a:ext cx="8534400" cy="3170099"/>
          </a:xfrm>
          <a:prstGeom prst="rect">
            <a:avLst/>
          </a:prstGeom>
        </p:spPr>
        <p:txBody>
          <a:bodyPr wrap="square">
            <a:spAutoFit/>
          </a:bodyPr>
          <a:lstStyle/>
          <a:p>
            <a:pPr indent="474980" algn="just">
              <a:spcAft>
                <a:spcPts val="0"/>
              </a:spcAft>
            </a:pPr>
            <a:r>
              <a:rPr lang="ru-RU" sz="2000" dirty="0" err="1" smtClean="0">
                <a:effectLst/>
                <a:latin typeface="Times New Roman" panose="02020603050405020304" pitchFamily="18" charset="0"/>
                <a:ea typeface="Times New Roman" panose="02020603050405020304" pitchFamily="18" charset="0"/>
              </a:rPr>
              <a:t>Амалиётда</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мураккаб</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жараёнларни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дастурлашда</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маълум</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буйруқлар</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кетма-кетлигини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маълум</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шартлар</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асосида</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қайта-қайта</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бажариш</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зарурияти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туғилади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Маълум</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бир</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ўзгарувчининг</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турли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қийматларида</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маълум</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буйруқлар</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тизимининг</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бирон-бир</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қонуниятга</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асосан</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қайта-қайта</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бажарилиши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такрорланувчи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ҳисоблаш</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жараёни</a:t>
            </a:r>
            <a:r>
              <a:rPr lang="ru-RU" sz="2000" dirty="0" smtClean="0">
                <a:effectLst/>
                <a:latin typeface="Times New Roman" panose="02020603050405020304" pitchFamily="18" charset="0"/>
                <a:ea typeface="Times New Roman" panose="02020603050405020304" pitchFamily="18" charset="0"/>
              </a:rPr>
              <a:t> - цикл </a:t>
            </a:r>
            <a:r>
              <a:rPr lang="ru-RU" sz="2000" dirty="0" err="1" smtClean="0">
                <a:effectLst/>
                <a:latin typeface="Times New Roman" panose="02020603050405020304" pitchFamily="18" charset="0"/>
                <a:ea typeface="Times New Roman" panose="02020603050405020304" pitchFamily="18" charset="0"/>
              </a:rPr>
              <a:t>деб</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аталади</a:t>
            </a:r>
            <a:r>
              <a:rPr lang="ru-RU" sz="2000" dirty="0" smtClean="0">
                <a:effectLst/>
                <a:latin typeface="Times New Roman" panose="02020603050405020304" pitchFamily="18" charset="0"/>
                <a:ea typeface="Times New Roman" panose="02020603050405020304" pitchFamily="18" charset="0"/>
              </a:rPr>
              <a:t>.</a:t>
            </a:r>
          </a:p>
          <a:p>
            <a:pPr indent="474980" algn="just">
              <a:spcAft>
                <a:spcPts val="0"/>
              </a:spcAft>
            </a:pPr>
            <a:r>
              <a:rPr lang="ru-RU" sz="2000" dirty="0" err="1" smtClean="0">
                <a:effectLst/>
                <a:latin typeface="Times New Roman" panose="02020603050405020304" pitchFamily="18" charset="0"/>
                <a:ea typeface="Times New Roman" panose="02020603050405020304" pitchFamily="18" charset="0"/>
              </a:rPr>
              <a:t>Такрорланувчи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ҳисоблаш</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жараёнининг</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такрор-такрор</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ҳисобланадиган</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қисмини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такрорланишнинг</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танаси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жисми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деб</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аталади</a:t>
            </a:r>
            <a:r>
              <a:rPr lang="ru-RU" sz="2000" dirty="0" smtClean="0">
                <a:effectLst/>
                <a:latin typeface="Times New Roman" panose="02020603050405020304" pitchFamily="18" charset="0"/>
                <a:ea typeface="Times New Roman" panose="02020603050405020304" pitchFamily="18" charset="0"/>
              </a:rPr>
              <a:t>.</a:t>
            </a:r>
          </a:p>
          <a:p>
            <a:pPr indent="474980" algn="just">
              <a:spcAft>
                <a:spcPts val="0"/>
              </a:spcAft>
            </a:pPr>
            <a:r>
              <a:rPr lang="ru-RU" sz="2000" dirty="0" err="1" smtClean="0">
                <a:effectLst/>
                <a:latin typeface="Times New Roman" panose="02020603050405020304" pitchFamily="18" charset="0"/>
                <a:ea typeface="Times New Roman" panose="02020603050405020304" pitchFamily="18" charset="0"/>
              </a:rPr>
              <a:t>Такрорланиш</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ичида</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қийматлари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ўзгариб</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борадиган</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ўзгарувчини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такрорланиш</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ўзгарувчиси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ёки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такрорланишни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бошқарувчи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ўзгарувчиси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сикл</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параметри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деб</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юритилади</a:t>
            </a:r>
            <a:r>
              <a:rPr lang="ru-RU" sz="2000" dirty="0" smtClean="0">
                <a:effectLst/>
                <a:latin typeface="Times New Roman" panose="02020603050405020304" pitchFamily="18" charset="0"/>
                <a:ea typeface="Times New Roman" panose="02020603050405020304" pitchFamily="18" charset="0"/>
              </a:rPr>
              <a:t>.</a:t>
            </a:r>
          </a:p>
        </p:txBody>
      </p:sp>
    </p:spTree>
    <p:extLst>
      <p:ext uri="{BB962C8B-B14F-4D97-AF65-F5344CB8AC3E}">
        <p14:creationId xmlns:p14="http://schemas.microsoft.com/office/powerpoint/2010/main" val="1828259926"/>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7500" lnSpcReduction="20000"/>
          </a:bodyPr>
          <a:lstStyle/>
          <a:p>
            <a:pPr marL="0" indent="712788" algn="just">
              <a:spcAft>
                <a:spcPts val="0"/>
              </a:spcAft>
              <a:buNone/>
            </a:pPr>
            <a:r>
              <a:rPr lang="ru-RU" dirty="0" err="1">
                <a:latin typeface="Times New Roman" panose="02020603050405020304" pitchFamily="18" charset="0"/>
                <a:ea typeface="Times New Roman" panose="02020603050405020304" pitchFamily="18" charset="0"/>
              </a:rPr>
              <a:t>Такрорланувчи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жараённинг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алгоритми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умумий</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ҳолда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қуйидагиларни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ўз</a:t>
            </a:r>
            <a:r>
              <a:rPr lang="ru-RU" dirty="0">
                <a:latin typeface="Times New Roman" panose="02020603050405020304" pitchFamily="18" charset="0"/>
                <a:ea typeface="Times New Roman" panose="02020603050405020304" pitchFamily="18" charset="0"/>
              </a:rPr>
              <a:t> ичига </a:t>
            </a:r>
            <a:r>
              <a:rPr lang="ru-RU" dirty="0" err="1">
                <a:latin typeface="Times New Roman" panose="02020603050405020304" pitchFamily="18" charset="0"/>
                <a:ea typeface="Times New Roman" panose="02020603050405020304" pitchFamily="18" charset="0"/>
              </a:rPr>
              <a:t>олиши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керак</a:t>
            </a:r>
            <a:r>
              <a:rPr lang="ru-RU" dirty="0">
                <a:latin typeface="Times New Roman" panose="02020603050405020304" pitchFamily="18" charset="0"/>
                <a:ea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endParaRPr>
          </a:p>
          <a:p>
            <a:pPr marL="0" indent="712788" algn="just">
              <a:spcAft>
                <a:spcPts val="0"/>
              </a:spcAft>
              <a:buNone/>
            </a:pPr>
            <a:r>
              <a:rPr lang="ru-RU" dirty="0">
                <a:latin typeface="Times New Roman" panose="02020603050405020304" pitchFamily="18" charset="0"/>
                <a:ea typeface="Times New Roman" panose="02020603050405020304" pitchFamily="18" charset="0"/>
              </a:rPr>
              <a:t>1. </a:t>
            </a:r>
            <a:r>
              <a:rPr lang="ru-RU" dirty="0" err="1">
                <a:latin typeface="Times New Roman" panose="02020603050405020304" pitchFamily="18" charset="0"/>
                <a:ea typeface="Times New Roman" panose="02020603050405020304" pitchFamily="18" charset="0"/>
              </a:rPr>
              <a:t>Такрорланишни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тайёрлаш</a:t>
            </a:r>
            <a:r>
              <a:rPr lang="ru-RU" dirty="0">
                <a:latin typeface="Times New Roman" panose="02020603050405020304" pitchFamily="18" charset="0"/>
                <a:ea typeface="Times New Roman" panose="02020603050405020304" pitchFamily="18" charset="0"/>
              </a:rPr>
              <a:t> - </a:t>
            </a:r>
            <a:r>
              <a:rPr lang="ru-RU" dirty="0" err="1">
                <a:latin typeface="Times New Roman" panose="02020603050405020304" pitchFamily="18" charset="0"/>
                <a:ea typeface="Times New Roman" panose="02020603050405020304" pitchFamily="18" charset="0"/>
              </a:rPr>
              <a:t>такрорланишни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бошлашдан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оддин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такрорланишда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қатнашадиган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ўзгарувчиларнинг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бошланғич</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қийматлари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ёки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такрорланиш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ўзгарувчисининг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бошлангич</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қиймати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ўрнатилади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такрорланиш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ўзгарувчисининг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ўзгариш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қадами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белгиланади</a:t>
            </a:r>
            <a:r>
              <a:rPr lang="ru-RU" dirty="0">
                <a:latin typeface="Times New Roman" panose="02020603050405020304" pitchFamily="18" charset="0"/>
                <a:ea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endParaRPr>
          </a:p>
          <a:p>
            <a:pPr marL="0" indent="712788" algn="just">
              <a:spcAft>
                <a:spcPts val="0"/>
              </a:spcAft>
              <a:buNone/>
            </a:pPr>
            <a:r>
              <a:rPr lang="ru-RU" dirty="0">
                <a:latin typeface="Times New Roman" panose="02020603050405020304" pitchFamily="18" charset="0"/>
                <a:ea typeface="Times New Roman" panose="02020603050405020304" pitchFamily="18" charset="0"/>
              </a:rPr>
              <a:t>2. </a:t>
            </a:r>
            <a:r>
              <a:rPr lang="ru-RU" dirty="0" err="1">
                <a:latin typeface="Times New Roman" panose="02020603050405020304" pitchFamily="18" charset="0"/>
                <a:ea typeface="Times New Roman" panose="02020603050405020304" pitchFamily="18" charset="0"/>
              </a:rPr>
              <a:t>Такрорланиш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танаси</a:t>
            </a:r>
            <a:r>
              <a:rPr lang="ru-RU" dirty="0">
                <a:latin typeface="Times New Roman" panose="02020603050405020304" pitchFamily="18" charset="0"/>
                <a:ea typeface="Times New Roman" panose="02020603050405020304" pitchFamily="18" charset="0"/>
              </a:rPr>
              <a:t> - </a:t>
            </a:r>
            <a:r>
              <a:rPr lang="ru-RU" dirty="0" err="1">
                <a:latin typeface="Times New Roman" panose="02020603050405020304" pitchFamily="18" charset="0"/>
                <a:ea typeface="Times New Roman" panose="02020603050405020304" pitchFamily="18" charset="0"/>
              </a:rPr>
              <a:t>такрорланиш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ўзгарувчиларининг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турли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қийматлари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учун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такрор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бажариладиган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амаллар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кетма-кетлиги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кўрсатилади</a:t>
            </a:r>
            <a:r>
              <a:rPr lang="ru-RU" dirty="0">
                <a:latin typeface="Times New Roman" panose="02020603050405020304" pitchFamily="18" charset="0"/>
                <a:ea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endParaRPr>
          </a:p>
          <a:p>
            <a:pPr marL="0" indent="712788" algn="just">
              <a:spcAft>
                <a:spcPts val="0"/>
              </a:spcAft>
              <a:buNone/>
            </a:pPr>
            <a:r>
              <a:rPr lang="ru-RU" dirty="0">
                <a:latin typeface="Times New Roman" panose="02020603050405020304" pitchFamily="18" charset="0"/>
                <a:ea typeface="Times New Roman" panose="02020603050405020304" pitchFamily="18" charset="0"/>
              </a:rPr>
              <a:t>3. </a:t>
            </a:r>
            <a:r>
              <a:rPr lang="ru-RU" dirty="0" err="1">
                <a:latin typeface="Times New Roman" panose="02020603050405020304" pitchFamily="18" charset="0"/>
                <a:ea typeface="Times New Roman" panose="02020603050405020304" pitchFamily="18" charset="0"/>
              </a:rPr>
              <a:t>Такрорланиш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ўзгарувчисига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янги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қиймат</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бериш</a:t>
            </a:r>
            <a:r>
              <a:rPr lang="ru-RU" dirty="0">
                <a:latin typeface="Times New Roman" panose="02020603050405020304" pitchFamily="18" charset="0"/>
                <a:ea typeface="Times New Roman" panose="02020603050405020304" pitchFamily="18" charset="0"/>
              </a:rPr>
              <a:t> - </a:t>
            </a:r>
            <a:r>
              <a:rPr lang="ru-RU" dirty="0" err="1">
                <a:latin typeface="Times New Roman" panose="02020603050405020304" pitchFamily="18" charset="0"/>
                <a:ea typeface="Times New Roman" panose="02020603050405020304" pitchFamily="18" charset="0"/>
              </a:rPr>
              <a:t>ҳар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такрорланишдан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аввал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ўзгарувчига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ўзгариш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қадамига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мос</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равишда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янги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қиймат</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берилади</a:t>
            </a:r>
            <a:r>
              <a:rPr lang="ru-RU" dirty="0">
                <a:latin typeface="Times New Roman" panose="02020603050405020304" pitchFamily="18" charset="0"/>
                <a:ea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endParaRPr>
          </a:p>
          <a:p>
            <a:pPr marL="0" indent="712788" algn="just">
              <a:spcAft>
                <a:spcPts val="0"/>
              </a:spcAft>
              <a:buNone/>
            </a:pPr>
            <a:r>
              <a:rPr lang="ru-RU" dirty="0">
                <a:latin typeface="Times New Roman" panose="02020603050405020304" pitchFamily="18" charset="0"/>
                <a:ea typeface="Times New Roman" panose="02020603050405020304" pitchFamily="18" charset="0"/>
              </a:rPr>
              <a:t>4. </a:t>
            </a:r>
            <a:r>
              <a:rPr lang="ru-RU" dirty="0" err="1">
                <a:latin typeface="Times New Roman" panose="02020603050405020304" pitchFamily="18" charset="0"/>
                <a:ea typeface="Times New Roman" panose="02020603050405020304" pitchFamily="18" charset="0"/>
              </a:rPr>
              <a:t>Такрорланишни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бошқариш</a:t>
            </a:r>
            <a:r>
              <a:rPr lang="ru-RU" dirty="0">
                <a:latin typeface="Times New Roman" panose="02020603050405020304" pitchFamily="18" charset="0"/>
                <a:ea typeface="Times New Roman" panose="02020603050405020304" pitchFamily="18" charset="0"/>
              </a:rPr>
              <a:t> - </a:t>
            </a:r>
            <a:r>
              <a:rPr lang="ru-RU" dirty="0" err="1">
                <a:latin typeface="Times New Roman" panose="02020603050405020304" pitchFamily="18" charset="0"/>
                <a:ea typeface="Times New Roman" panose="02020603050405020304" pitchFamily="18" charset="0"/>
              </a:rPr>
              <a:t>такрорланишни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давом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эттириш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шарти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текширилади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такрорланишнинг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бошига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ўтиш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кўрсатилади</a:t>
            </a:r>
            <a:r>
              <a:rPr lang="ru-RU" dirty="0">
                <a:latin typeface="Times New Roman" panose="02020603050405020304" pitchFamily="18" charset="0"/>
                <a:ea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endParaRPr>
          </a:p>
          <a:p>
            <a:pPr marL="0" indent="712788">
              <a:buNone/>
            </a:pPr>
            <a:endParaRPr lang="ru-RU" dirty="0"/>
          </a:p>
        </p:txBody>
      </p:sp>
    </p:spTree>
    <p:extLst>
      <p:ext uri="{BB962C8B-B14F-4D97-AF65-F5344CB8AC3E}">
        <p14:creationId xmlns:p14="http://schemas.microsoft.com/office/powerpoint/2010/main" val="143074560"/>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478831174"/>
              </p:ext>
            </p:extLst>
          </p:nvPr>
        </p:nvGraphicFramePr>
        <p:xfrm>
          <a:off x="322730" y="2796990"/>
          <a:ext cx="6024281" cy="766480"/>
        </p:xfrm>
        <a:graphic>
          <a:graphicData uri="http://schemas.openxmlformats.org/drawingml/2006/table">
            <a:tbl>
              <a:tblPr>
                <a:tableStyleId>{5C22544A-7EE6-4342-B048-85BDC9FD1C3A}</a:tableStyleId>
              </a:tblPr>
              <a:tblGrid>
                <a:gridCol w="821712"/>
                <a:gridCol w="2868763"/>
                <a:gridCol w="2333806"/>
              </a:tblGrid>
              <a:tr h="383240">
                <a:tc gridSpan="2">
                  <a:txBody>
                    <a:bodyPr/>
                    <a:lstStyle/>
                    <a:p>
                      <a:pPr algn="ctr">
                        <a:spcAft>
                          <a:spcPts val="0"/>
                        </a:spcAft>
                      </a:pPr>
                      <a:r>
                        <a:rPr lang="ru-RU" sz="1400" dirty="0">
                          <a:effectLst/>
                        </a:rPr>
                        <a:t>	</a:t>
                      </a:r>
                      <a:r>
                        <a:rPr lang="ru-RU" sz="1400" dirty="0" err="1">
                          <a:effectLst/>
                        </a:rPr>
                        <a:t>Берилган</a:t>
                      </a:r>
                      <a:endParaRPr lang="ru-RU" sz="12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ru-RU"/>
                    </a:p>
                  </a:txBody>
                  <a:tcPr/>
                </a:tc>
                <a:tc>
                  <a:txBody>
                    <a:bodyPr/>
                    <a:lstStyle/>
                    <a:p>
                      <a:pPr algn="ctr">
                        <a:spcAft>
                          <a:spcPts val="0"/>
                        </a:spcAft>
                      </a:pPr>
                      <a:r>
                        <a:rPr lang="ru-RU" sz="1400" dirty="0" err="1">
                          <a:effectLst/>
                        </a:rPr>
                        <a:t>Натижа</a:t>
                      </a:r>
                      <a:endParaRPr lang="ru-RU" sz="1200" dirty="0">
                        <a:effectLst/>
                        <a:latin typeface="Times New Roman" panose="02020603050405020304" pitchFamily="18" charset="0"/>
                        <a:ea typeface="Times New Roman" panose="02020603050405020304" pitchFamily="18" charset="0"/>
                      </a:endParaRPr>
                    </a:p>
                  </a:txBody>
                  <a:tcPr marL="68580" marR="68580" marT="0" marB="0"/>
                </a:tc>
              </a:tr>
              <a:tr h="383240">
                <a:tc>
                  <a:txBody>
                    <a:bodyPr/>
                    <a:lstStyle/>
                    <a:p>
                      <a:pPr algn="ctr">
                        <a:spcAft>
                          <a:spcPts val="0"/>
                        </a:spcAft>
                      </a:pPr>
                      <a:r>
                        <a:rPr lang="ru-RU" sz="1400">
                          <a:effectLst/>
                        </a:rPr>
                        <a:t>Н=5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А=(3, 5, -2, 6, 3)</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dirty="0">
                          <a:effectLst/>
                        </a:rPr>
                        <a:t>С=15.0</a:t>
                      </a:r>
                      <a:endParaRPr lang="ru-RU" sz="12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graphicFrame>
        <p:nvGraphicFramePr>
          <p:cNvPr id="5" name="Таблица 4"/>
          <p:cNvGraphicFramePr>
            <a:graphicFrameLocks noGrp="1"/>
          </p:cNvGraphicFramePr>
          <p:nvPr>
            <p:extLst>
              <p:ext uri="{D42A27DB-BD31-4B8C-83A1-F6EECF244321}">
                <p14:modId xmlns:p14="http://schemas.microsoft.com/office/powerpoint/2010/main" val="400802909"/>
              </p:ext>
            </p:extLst>
          </p:nvPr>
        </p:nvGraphicFramePr>
        <p:xfrm>
          <a:off x="2159583" y="4505150"/>
          <a:ext cx="6930629" cy="1909096"/>
        </p:xfrm>
        <a:graphic>
          <a:graphicData uri="http://schemas.openxmlformats.org/drawingml/2006/table">
            <a:tbl>
              <a:tblPr>
                <a:tableStyleId>{5C22544A-7EE6-4342-B048-85BDC9FD1C3A}</a:tableStyleId>
              </a:tblPr>
              <a:tblGrid>
                <a:gridCol w="2257999"/>
                <a:gridCol w="4672630"/>
              </a:tblGrid>
              <a:tr h="272728">
                <a:tc>
                  <a:txBody>
                    <a:bodyPr/>
                    <a:lstStyle/>
                    <a:p>
                      <a:pPr algn="ctr">
                        <a:spcAft>
                          <a:spcPts val="0"/>
                        </a:spcAft>
                      </a:pPr>
                      <a:r>
                        <a:rPr lang="en-GB" sz="1400" dirty="0">
                          <a:effectLst/>
                        </a:rPr>
                        <a:t>И</a:t>
                      </a:r>
                      <a:endParaRPr lang="ru-RU"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tabLst>
                          <a:tab pos="1951990" algn="ctr"/>
                          <a:tab pos="2708910" algn="l"/>
                        </a:tabLst>
                      </a:pPr>
                      <a:r>
                        <a:rPr lang="en-GB" sz="1400">
                          <a:effectLst/>
                        </a:rPr>
                        <a:t>	С	</a:t>
                      </a:r>
                      <a:endParaRPr lang="ru-RU" sz="1200">
                        <a:effectLst/>
                        <a:latin typeface="Times New Roman" panose="02020603050405020304" pitchFamily="18" charset="0"/>
                        <a:ea typeface="Times New Roman" panose="02020603050405020304" pitchFamily="18" charset="0"/>
                      </a:endParaRPr>
                    </a:p>
                  </a:txBody>
                  <a:tcPr marL="68580" marR="68580" marT="0" marB="0"/>
                </a:tc>
              </a:tr>
              <a:tr h="272728">
                <a:tc>
                  <a:txBody>
                    <a:bodyPr/>
                    <a:lstStyle/>
                    <a:p>
                      <a:pPr algn="ctr">
                        <a:spcAft>
                          <a:spcPts val="0"/>
                        </a:spcAft>
                      </a:pPr>
                      <a:r>
                        <a:rPr lang="en-GB" sz="1400">
                          <a:effectLst/>
                        </a:rPr>
                        <a:t> </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en-GB" sz="1400">
                          <a:effectLst/>
                        </a:rPr>
                        <a:t>С</a:t>
                      </a:r>
                      <a:r>
                        <a:rPr lang="ru-RU" sz="1400">
                          <a:effectLst/>
                        </a:rPr>
                        <a:t>=</a:t>
                      </a:r>
                      <a:r>
                        <a:rPr lang="en-GB" sz="1400">
                          <a:effectLst/>
                        </a:rPr>
                        <a:t>0 </a:t>
                      </a:r>
                      <a:endParaRPr lang="ru-RU" sz="1200">
                        <a:effectLst/>
                        <a:latin typeface="Times New Roman" panose="02020603050405020304" pitchFamily="18" charset="0"/>
                        <a:ea typeface="Times New Roman" panose="02020603050405020304" pitchFamily="18" charset="0"/>
                      </a:endParaRPr>
                    </a:p>
                  </a:txBody>
                  <a:tcPr marL="68580" marR="68580" marT="0" marB="0"/>
                </a:tc>
              </a:tr>
              <a:tr h="272728">
                <a:tc>
                  <a:txBody>
                    <a:bodyPr/>
                    <a:lstStyle/>
                    <a:p>
                      <a:pPr algn="ctr">
                        <a:spcAft>
                          <a:spcPts val="0"/>
                        </a:spcAft>
                      </a:pPr>
                      <a:r>
                        <a:rPr lang="en-GB" sz="1400">
                          <a:effectLst/>
                        </a:rPr>
                        <a:t>И</a:t>
                      </a:r>
                      <a:r>
                        <a:rPr lang="ru-RU" sz="1400">
                          <a:effectLst/>
                        </a:rPr>
                        <a:t>=</a:t>
                      </a:r>
                      <a:r>
                        <a:rPr lang="en-GB" sz="1400">
                          <a:effectLst/>
                        </a:rPr>
                        <a:t>1 </a:t>
                      </a:r>
                      <a:r>
                        <a:rPr lang="ru-RU" sz="1400">
                          <a:effectLst/>
                        </a:rPr>
                        <a:t>да</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en-GB" sz="1400">
                          <a:effectLst/>
                        </a:rPr>
                        <a:t>С</a:t>
                      </a:r>
                      <a:r>
                        <a:rPr lang="ru-RU" sz="1400">
                          <a:effectLst/>
                        </a:rPr>
                        <a:t>=</a:t>
                      </a:r>
                      <a:r>
                        <a:rPr lang="en-GB" sz="1400">
                          <a:effectLst/>
                        </a:rPr>
                        <a:t>0 + а</a:t>
                      </a:r>
                      <a:r>
                        <a:rPr lang="en-GB" sz="1400" baseline="-25000">
                          <a:effectLst/>
                        </a:rPr>
                        <a:t>1</a:t>
                      </a:r>
                      <a:r>
                        <a:rPr lang="en-GB" sz="1400">
                          <a:effectLst/>
                        </a:rPr>
                        <a:t> = 0+3 = 5 </a:t>
                      </a:r>
                      <a:endParaRPr lang="ru-RU" sz="1200">
                        <a:effectLst/>
                        <a:latin typeface="Times New Roman" panose="02020603050405020304" pitchFamily="18" charset="0"/>
                        <a:ea typeface="Times New Roman" panose="02020603050405020304" pitchFamily="18" charset="0"/>
                      </a:endParaRPr>
                    </a:p>
                  </a:txBody>
                  <a:tcPr marL="68580" marR="68580" marT="0" marB="0"/>
                </a:tc>
              </a:tr>
              <a:tr h="272728">
                <a:tc>
                  <a:txBody>
                    <a:bodyPr/>
                    <a:lstStyle/>
                    <a:p>
                      <a:pPr algn="ctr">
                        <a:spcAft>
                          <a:spcPts val="0"/>
                        </a:spcAft>
                      </a:pPr>
                      <a:r>
                        <a:rPr lang="en-GB" sz="1400">
                          <a:effectLst/>
                        </a:rPr>
                        <a:t>И</a:t>
                      </a:r>
                      <a:r>
                        <a:rPr lang="ru-RU" sz="1400">
                          <a:effectLst/>
                        </a:rPr>
                        <a:t>=</a:t>
                      </a:r>
                      <a:r>
                        <a:rPr lang="en-GB" sz="1400">
                          <a:effectLst/>
                        </a:rPr>
                        <a:t>2 </a:t>
                      </a:r>
                      <a:r>
                        <a:rPr lang="ru-RU" sz="1400">
                          <a:effectLst/>
                        </a:rPr>
                        <a:t>да</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en-GB" sz="1400">
                          <a:effectLst/>
                        </a:rPr>
                        <a:t>С</a:t>
                      </a:r>
                      <a:r>
                        <a:rPr lang="ru-RU" sz="1400">
                          <a:effectLst/>
                        </a:rPr>
                        <a:t>=</a:t>
                      </a:r>
                      <a:r>
                        <a:rPr lang="en-GB" sz="1400">
                          <a:effectLst/>
                        </a:rPr>
                        <a:t>а</a:t>
                      </a:r>
                      <a:r>
                        <a:rPr lang="en-GB" sz="1400" baseline="-25000">
                          <a:effectLst/>
                        </a:rPr>
                        <a:t>1</a:t>
                      </a:r>
                      <a:r>
                        <a:rPr lang="en-GB" sz="1400">
                          <a:effectLst/>
                        </a:rPr>
                        <a:t> + а</a:t>
                      </a:r>
                      <a:r>
                        <a:rPr lang="en-GB" sz="1400" baseline="-25000">
                          <a:effectLst/>
                        </a:rPr>
                        <a:t>2</a:t>
                      </a:r>
                      <a:r>
                        <a:rPr lang="en-GB" sz="1400">
                          <a:effectLst/>
                        </a:rPr>
                        <a:t> = 3+5 = 8 </a:t>
                      </a:r>
                      <a:endParaRPr lang="ru-RU" sz="1200">
                        <a:effectLst/>
                        <a:latin typeface="Times New Roman" panose="02020603050405020304" pitchFamily="18" charset="0"/>
                        <a:ea typeface="Times New Roman" panose="02020603050405020304" pitchFamily="18" charset="0"/>
                      </a:endParaRPr>
                    </a:p>
                  </a:txBody>
                  <a:tcPr marL="68580" marR="68580" marT="0" marB="0"/>
                </a:tc>
              </a:tr>
              <a:tr h="272728">
                <a:tc>
                  <a:txBody>
                    <a:bodyPr/>
                    <a:lstStyle/>
                    <a:p>
                      <a:pPr algn="ctr">
                        <a:spcAft>
                          <a:spcPts val="0"/>
                        </a:spcAft>
                      </a:pPr>
                      <a:r>
                        <a:rPr lang="en-GB" sz="1400">
                          <a:effectLst/>
                        </a:rPr>
                        <a:t>И</a:t>
                      </a:r>
                      <a:r>
                        <a:rPr lang="ru-RU" sz="1400">
                          <a:effectLst/>
                        </a:rPr>
                        <a:t>=</a:t>
                      </a:r>
                      <a:r>
                        <a:rPr lang="en-GB" sz="1400">
                          <a:effectLst/>
                        </a:rPr>
                        <a:t>3 </a:t>
                      </a:r>
                      <a:r>
                        <a:rPr lang="ru-RU" sz="1400">
                          <a:effectLst/>
                        </a:rPr>
                        <a:t>да</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en-GB" sz="1400">
                          <a:effectLst/>
                        </a:rPr>
                        <a:t>С</a:t>
                      </a:r>
                      <a:r>
                        <a:rPr lang="ru-RU" sz="1400">
                          <a:effectLst/>
                        </a:rPr>
                        <a:t>=</a:t>
                      </a:r>
                      <a:r>
                        <a:rPr lang="en-GB" sz="1400">
                          <a:effectLst/>
                        </a:rPr>
                        <a:t>а</a:t>
                      </a:r>
                      <a:r>
                        <a:rPr lang="en-GB" sz="1400" baseline="-25000">
                          <a:effectLst/>
                        </a:rPr>
                        <a:t>1</a:t>
                      </a:r>
                      <a:r>
                        <a:rPr lang="en-GB" sz="1400">
                          <a:effectLst/>
                        </a:rPr>
                        <a:t>+а</a:t>
                      </a:r>
                      <a:r>
                        <a:rPr lang="en-GB" sz="1400" baseline="-25000">
                          <a:effectLst/>
                        </a:rPr>
                        <a:t>2</a:t>
                      </a:r>
                      <a:r>
                        <a:rPr lang="en-GB" sz="1400">
                          <a:effectLst/>
                        </a:rPr>
                        <a:t>+а</a:t>
                      </a:r>
                      <a:r>
                        <a:rPr lang="en-GB" sz="1400" baseline="-25000">
                          <a:effectLst/>
                        </a:rPr>
                        <a:t>3</a:t>
                      </a:r>
                      <a:r>
                        <a:rPr lang="en-GB" sz="1400">
                          <a:effectLst/>
                        </a:rPr>
                        <a:t> = 8-2 = 6 </a:t>
                      </a:r>
                      <a:endParaRPr lang="ru-RU" sz="1200">
                        <a:effectLst/>
                        <a:latin typeface="Times New Roman" panose="02020603050405020304" pitchFamily="18" charset="0"/>
                        <a:ea typeface="Times New Roman" panose="02020603050405020304" pitchFamily="18" charset="0"/>
                      </a:endParaRPr>
                    </a:p>
                  </a:txBody>
                  <a:tcPr marL="68580" marR="68580" marT="0" marB="0"/>
                </a:tc>
              </a:tr>
              <a:tr h="272728">
                <a:tc>
                  <a:txBody>
                    <a:bodyPr/>
                    <a:lstStyle/>
                    <a:p>
                      <a:pPr algn="ctr">
                        <a:spcAft>
                          <a:spcPts val="0"/>
                        </a:spcAft>
                      </a:pPr>
                      <a:r>
                        <a:rPr lang="en-GB" sz="1400">
                          <a:effectLst/>
                        </a:rPr>
                        <a:t>И</a:t>
                      </a:r>
                      <a:r>
                        <a:rPr lang="ru-RU" sz="1400">
                          <a:effectLst/>
                        </a:rPr>
                        <a:t>=</a:t>
                      </a:r>
                      <a:r>
                        <a:rPr lang="en-GB" sz="1400">
                          <a:effectLst/>
                        </a:rPr>
                        <a:t>4 </a:t>
                      </a:r>
                      <a:r>
                        <a:rPr lang="ru-RU" sz="1400">
                          <a:effectLst/>
                        </a:rPr>
                        <a:t>да</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en-GB" sz="1400">
                          <a:effectLst/>
                        </a:rPr>
                        <a:t>С</a:t>
                      </a:r>
                      <a:r>
                        <a:rPr lang="ru-RU" sz="1400">
                          <a:effectLst/>
                        </a:rPr>
                        <a:t>=</a:t>
                      </a:r>
                      <a:r>
                        <a:rPr lang="en-GB" sz="1400">
                          <a:effectLst/>
                        </a:rPr>
                        <a:t>а</a:t>
                      </a:r>
                      <a:r>
                        <a:rPr lang="en-GB" sz="1400" baseline="-25000">
                          <a:effectLst/>
                        </a:rPr>
                        <a:t>1</a:t>
                      </a:r>
                      <a:r>
                        <a:rPr lang="en-GB" sz="1400">
                          <a:effectLst/>
                        </a:rPr>
                        <a:t>+а</a:t>
                      </a:r>
                      <a:r>
                        <a:rPr lang="en-GB" sz="1400" baseline="-25000">
                          <a:effectLst/>
                        </a:rPr>
                        <a:t>2</a:t>
                      </a:r>
                      <a:r>
                        <a:rPr lang="en-GB" sz="1400">
                          <a:effectLst/>
                        </a:rPr>
                        <a:t>+а</a:t>
                      </a:r>
                      <a:r>
                        <a:rPr lang="en-GB" sz="1400" baseline="-25000">
                          <a:effectLst/>
                        </a:rPr>
                        <a:t>3</a:t>
                      </a:r>
                      <a:r>
                        <a:rPr lang="en-GB" sz="1400">
                          <a:effectLst/>
                        </a:rPr>
                        <a:t>+а</a:t>
                      </a:r>
                      <a:r>
                        <a:rPr lang="en-GB" sz="1400" baseline="-25000">
                          <a:effectLst/>
                        </a:rPr>
                        <a:t>4</a:t>
                      </a:r>
                      <a:r>
                        <a:rPr lang="en-GB" sz="1400">
                          <a:effectLst/>
                        </a:rPr>
                        <a:t> = 6+6 = 12 </a:t>
                      </a:r>
                      <a:endParaRPr lang="ru-RU" sz="1200">
                        <a:effectLst/>
                        <a:latin typeface="Times New Roman" panose="02020603050405020304" pitchFamily="18" charset="0"/>
                        <a:ea typeface="Times New Roman" panose="02020603050405020304" pitchFamily="18" charset="0"/>
                      </a:endParaRPr>
                    </a:p>
                  </a:txBody>
                  <a:tcPr marL="68580" marR="68580" marT="0" marB="0"/>
                </a:tc>
              </a:tr>
              <a:tr h="272728">
                <a:tc>
                  <a:txBody>
                    <a:bodyPr/>
                    <a:lstStyle/>
                    <a:p>
                      <a:pPr algn="ctr">
                        <a:spcAft>
                          <a:spcPts val="0"/>
                        </a:spcAft>
                      </a:pPr>
                      <a:r>
                        <a:rPr lang="en-GB" sz="1400">
                          <a:effectLst/>
                        </a:rPr>
                        <a:t>И</a:t>
                      </a:r>
                      <a:r>
                        <a:rPr lang="ru-RU" sz="1400">
                          <a:effectLst/>
                        </a:rPr>
                        <a:t>=</a:t>
                      </a:r>
                      <a:r>
                        <a:rPr lang="en-GB" sz="1400">
                          <a:effectLst/>
                        </a:rPr>
                        <a:t>5 </a:t>
                      </a:r>
                      <a:r>
                        <a:rPr lang="ru-RU" sz="1400">
                          <a:effectLst/>
                        </a:rPr>
                        <a:t>да</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en-GB" sz="1400" dirty="0">
                          <a:effectLst/>
                        </a:rPr>
                        <a:t>С</a:t>
                      </a:r>
                      <a:r>
                        <a:rPr lang="ru-RU" sz="1400" dirty="0">
                          <a:effectLst/>
                        </a:rPr>
                        <a:t>=</a:t>
                      </a:r>
                      <a:r>
                        <a:rPr lang="en-GB" sz="1400" dirty="0">
                          <a:effectLst/>
                        </a:rPr>
                        <a:t>а</a:t>
                      </a:r>
                      <a:r>
                        <a:rPr lang="en-GB" sz="1400" baseline="-25000" dirty="0">
                          <a:effectLst/>
                        </a:rPr>
                        <a:t>1</a:t>
                      </a:r>
                      <a:r>
                        <a:rPr lang="en-GB" sz="1400" dirty="0">
                          <a:effectLst/>
                        </a:rPr>
                        <a:t>+а</a:t>
                      </a:r>
                      <a:r>
                        <a:rPr lang="en-GB" sz="1400" baseline="-25000" dirty="0">
                          <a:effectLst/>
                        </a:rPr>
                        <a:t>2</a:t>
                      </a:r>
                      <a:r>
                        <a:rPr lang="en-GB" sz="1400" dirty="0">
                          <a:effectLst/>
                        </a:rPr>
                        <a:t>+а</a:t>
                      </a:r>
                      <a:r>
                        <a:rPr lang="en-GB" sz="1400" baseline="-25000" dirty="0">
                          <a:effectLst/>
                        </a:rPr>
                        <a:t>3</a:t>
                      </a:r>
                      <a:r>
                        <a:rPr lang="en-GB" sz="1400" dirty="0">
                          <a:effectLst/>
                        </a:rPr>
                        <a:t>+а</a:t>
                      </a:r>
                      <a:r>
                        <a:rPr lang="en-GB" sz="1400" baseline="-25000" dirty="0">
                          <a:effectLst/>
                        </a:rPr>
                        <a:t>4</a:t>
                      </a:r>
                      <a:r>
                        <a:rPr lang="en-GB" sz="1400" dirty="0">
                          <a:effectLst/>
                        </a:rPr>
                        <a:t>+а</a:t>
                      </a:r>
                      <a:r>
                        <a:rPr lang="en-GB" sz="1400" baseline="-25000" dirty="0">
                          <a:effectLst/>
                        </a:rPr>
                        <a:t>5</a:t>
                      </a:r>
                      <a:r>
                        <a:rPr lang="en-GB" sz="1400" dirty="0">
                          <a:effectLst/>
                        </a:rPr>
                        <a:t> = 12+3=15</a:t>
                      </a:r>
                      <a:endParaRPr lang="ru-RU" sz="12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
        <p:nvSpPr>
          <p:cNvPr id="6" name="Rectangle 1"/>
          <p:cNvSpPr>
            <a:spLocks noChangeArrowheads="1"/>
          </p:cNvSpPr>
          <p:nvPr/>
        </p:nvSpPr>
        <p:spPr bwMode="gray">
          <a:xfrm>
            <a:off x="-107577" y="1088832"/>
            <a:ext cx="6925235" cy="3416320"/>
          </a:xfrm>
          <a:prstGeom prst="rect">
            <a:avLst/>
          </a:prstGeom>
          <a:noFill/>
          <a:ln>
            <a:noFill/>
          </a:ln>
          <a:effectLst>
            <a:prstShdw prst="shdw17" dist="17961" dir="2700000">
              <a:schemeClr val="bg2"/>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solidFill>
                  <a:schemeClr val="tx1"/>
                </a:solidFill>
                <a:prstDash val="solid"/>
                <a:miter lim="800000"/>
                <a:headEnd/>
                <a:tailEnd/>
              </a14:hiddenLine>
            </a:ext>
          </a:extLst>
        </p:spPr>
        <p:txBody>
          <a:bodyPr vert="horz" wrap="square" lIns="91440" tIns="45720" rIns="91440" bIns="45720" numCol="1" anchor="ctr" anchorCtr="0" compatLnSpc="1">
            <a:prstTxWarp prst="textNoShape">
              <a:avLst/>
            </a:prstTxWarp>
            <a:spAutoFit/>
          </a:bodyPr>
          <a:lstStyle>
            <a:lvl1pPr indent="474663" eaLnBrk="0" fontAlgn="base" hangingPunct="0">
              <a:spcBef>
                <a:spcPct val="0"/>
              </a:spcBef>
              <a:spcAft>
                <a:spcPct val="0"/>
              </a:spcAft>
              <a:tabLst>
                <a:tab pos="1952625" algn="ctr"/>
                <a:tab pos="2708275" algn="l"/>
              </a:tabLst>
              <a:defRPr>
                <a:solidFill>
                  <a:schemeClr val="tx1"/>
                </a:solidFill>
                <a:latin typeface="Arial" panose="020B0604020202020204" pitchFamily="34" charset="0"/>
              </a:defRPr>
            </a:lvl1pPr>
            <a:lvl2pPr eaLnBrk="0" fontAlgn="base" hangingPunct="0">
              <a:spcBef>
                <a:spcPct val="0"/>
              </a:spcBef>
              <a:spcAft>
                <a:spcPct val="0"/>
              </a:spcAft>
              <a:tabLst>
                <a:tab pos="1952625" algn="ctr"/>
                <a:tab pos="2708275" algn="l"/>
              </a:tabLst>
              <a:defRPr>
                <a:solidFill>
                  <a:schemeClr val="tx1"/>
                </a:solidFill>
                <a:latin typeface="Arial" panose="020B0604020202020204" pitchFamily="34" charset="0"/>
              </a:defRPr>
            </a:lvl2pPr>
            <a:lvl3pPr eaLnBrk="0" fontAlgn="base" hangingPunct="0">
              <a:spcBef>
                <a:spcPct val="0"/>
              </a:spcBef>
              <a:spcAft>
                <a:spcPct val="0"/>
              </a:spcAft>
              <a:tabLst>
                <a:tab pos="1952625" algn="ctr"/>
                <a:tab pos="2708275" algn="l"/>
              </a:tabLst>
              <a:defRPr>
                <a:solidFill>
                  <a:schemeClr val="tx1"/>
                </a:solidFill>
                <a:latin typeface="Arial" panose="020B0604020202020204" pitchFamily="34" charset="0"/>
              </a:defRPr>
            </a:lvl3pPr>
            <a:lvl4pPr eaLnBrk="0" fontAlgn="base" hangingPunct="0">
              <a:spcBef>
                <a:spcPct val="0"/>
              </a:spcBef>
              <a:spcAft>
                <a:spcPct val="0"/>
              </a:spcAft>
              <a:tabLst>
                <a:tab pos="1952625" algn="ctr"/>
                <a:tab pos="2708275" algn="l"/>
              </a:tabLst>
              <a:defRPr>
                <a:solidFill>
                  <a:schemeClr val="tx1"/>
                </a:solidFill>
                <a:latin typeface="Arial" panose="020B0604020202020204" pitchFamily="34" charset="0"/>
              </a:defRPr>
            </a:lvl4pPr>
            <a:lvl5pPr eaLnBrk="0" fontAlgn="base" hangingPunct="0">
              <a:spcBef>
                <a:spcPct val="0"/>
              </a:spcBef>
              <a:spcAft>
                <a:spcPct val="0"/>
              </a:spcAft>
              <a:tabLst>
                <a:tab pos="1952625" algn="ctr"/>
                <a:tab pos="2708275" algn="l"/>
              </a:tabLst>
              <a:defRPr>
                <a:solidFill>
                  <a:schemeClr val="tx1"/>
                </a:solidFill>
                <a:latin typeface="Arial" panose="020B0604020202020204" pitchFamily="34" charset="0"/>
              </a:defRPr>
            </a:lvl5pPr>
            <a:lvl6pPr eaLnBrk="0" fontAlgn="base" hangingPunct="0">
              <a:spcBef>
                <a:spcPct val="0"/>
              </a:spcBef>
              <a:spcAft>
                <a:spcPct val="0"/>
              </a:spcAft>
              <a:tabLst>
                <a:tab pos="1952625" algn="ctr"/>
                <a:tab pos="2708275" algn="l"/>
              </a:tabLst>
              <a:defRPr>
                <a:solidFill>
                  <a:schemeClr val="tx1"/>
                </a:solidFill>
                <a:latin typeface="Arial" panose="020B0604020202020204" pitchFamily="34" charset="0"/>
              </a:defRPr>
            </a:lvl6pPr>
            <a:lvl7pPr eaLnBrk="0" fontAlgn="base" hangingPunct="0">
              <a:spcBef>
                <a:spcPct val="0"/>
              </a:spcBef>
              <a:spcAft>
                <a:spcPct val="0"/>
              </a:spcAft>
              <a:tabLst>
                <a:tab pos="1952625" algn="ctr"/>
                <a:tab pos="2708275" algn="l"/>
              </a:tabLst>
              <a:defRPr>
                <a:solidFill>
                  <a:schemeClr val="tx1"/>
                </a:solidFill>
                <a:latin typeface="Arial" panose="020B0604020202020204" pitchFamily="34" charset="0"/>
              </a:defRPr>
            </a:lvl7pPr>
            <a:lvl8pPr eaLnBrk="0" fontAlgn="base" hangingPunct="0">
              <a:spcBef>
                <a:spcPct val="0"/>
              </a:spcBef>
              <a:spcAft>
                <a:spcPct val="0"/>
              </a:spcAft>
              <a:tabLst>
                <a:tab pos="1952625" algn="ctr"/>
                <a:tab pos="2708275" algn="l"/>
              </a:tabLst>
              <a:defRPr>
                <a:solidFill>
                  <a:schemeClr val="tx1"/>
                </a:solidFill>
                <a:latin typeface="Arial" panose="020B0604020202020204" pitchFamily="34" charset="0"/>
              </a:defRPr>
            </a:lvl8pPr>
            <a:lvl9pPr eaLnBrk="0" fontAlgn="base" hangingPunct="0">
              <a:spcBef>
                <a:spcPct val="0"/>
              </a:spcBef>
              <a:spcAft>
                <a:spcPct val="0"/>
              </a:spcAft>
              <a:tabLst>
                <a:tab pos="1952625" algn="ctr"/>
                <a:tab pos="2708275" algn="l"/>
              </a:tabLst>
              <a:defRPr>
                <a:solidFill>
                  <a:schemeClr val="tx1"/>
                </a:solidFill>
                <a:latin typeface="Arial" panose="020B0604020202020204" pitchFamily="34" charset="0"/>
              </a:defRPr>
            </a:lvl9pPr>
          </a:lstStyle>
          <a:p>
            <a:pPr marL="0" marR="0" lvl="0" indent="474663" algn="l" defTabSz="914400" rtl="0" eaLnBrk="0" fontAlgn="base" latinLnBrk="0" hangingPunct="0">
              <a:lnSpc>
                <a:spcPct val="100000"/>
              </a:lnSpc>
              <a:spcBef>
                <a:spcPct val="0"/>
              </a:spcBef>
              <a:spcAft>
                <a:spcPct val="0"/>
              </a:spcAft>
              <a:buClrTx/>
              <a:buSzTx/>
              <a:buFontTx/>
              <a:buNone/>
              <a:tabLst>
                <a:tab pos="1952625" algn="ctr"/>
                <a:tab pos="2708275" algn="l"/>
              </a:tabLst>
            </a:pPr>
            <a:r>
              <a:rPr kumimoji="0" lang="uz-Cyrl-UZ" sz="2400" b="0" i="0" u="none" strike="noStrike" cap="none" normalizeH="0" baseline="0" dirty="0" smtClean="0">
                <a:ln>
                  <a:noFill/>
                </a:ln>
                <a:solidFill>
                  <a:schemeClr val="tx1"/>
                </a:solidFill>
                <a:effectLst/>
                <a:latin typeface="+mj-lt"/>
                <a:ea typeface="PMingLiU" panose="02020500000000000000" pitchFamily="18" charset="-120"/>
                <a:cs typeface="Times New Roman" panose="02020603050405020304" pitchFamily="18" charset="0"/>
              </a:rPr>
              <a:t>А = (а</a:t>
            </a:r>
            <a:r>
              <a:rPr kumimoji="0" lang="uz-Cyrl-UZ" sz="2400" b="0" i="0" u="none" strike="noStrike" cap="none" normalizeH="0" baseline="-30000" dirty="0" smtClean="0">
                <a:ln>
                  <a:noFill/>
                </a:ln>
                <a:solidFill>
                  <a:schemeClr val="tx1"/>
                </a:solidFill>
                <a:effectLst/>
                <a:latin typeface="+mj-lt"/>
                <a:ea typeface="PMingLiU" panose="02020500000000000000" pitchFamily="18" charset="-120"/>
                <a:cs typeface="Times New Roman" panose="02020603050405020304" pitchFamily="18" charset="0"/>
              </a:rPr>
              <a:t>1 </a:t>
            </a:r>
            <a:r>
              <a:rPr kumimoji="0" lang="uz-Cyrl-UZ" sz="2400" b="0" i="0" u="none" strike="noStrike" cap="none" normalizeH="0" baseline="0" dirty="0" smtClean="0">
                <a:ln>
                  <a:noFill/>
                </a:ln>
                <a:solidFill>
                  <a:schemeClr val="tx1"/>
                </a:solidFill>
                <a:effectLst/>
                <a:latin typeface="+mj-lt"/>
                <a:ea typeface="PMingLiU" panose="02020500000000000000" pitchFamily="18" charset="-120"/>
                <a:cs typeface="Times New Roman" panose="02020603050405020304" pitchFamily="18" charset="0"/>
              </a:rPr>
              <a:t>, а</a:t>
            </a:r>
            <a:r>
              <a:rPr kumimoji="0" lang="uz-Cyrl-UZ" sz="2400" b="0" i="0" u="none" strike="noStrike" cap="none" normalizeH="0" baseline="-30000" dirty="0" smtClean="0">
                <a:ln>
                  <a:noFill/>
                </a:ln>
                <a:solidFill>
                  <a:schemeClr val="tx1"/>
                </a:solidFill>
                <a:effectLst/>
                <a:latin typeface="+mj-lt"/>
                <a:ea typeface="PMingLiU" panose="02020500000000000000" pitchFamily="18" charset="-120"/>
                <a:cs typeface="Times New Roman" panose="02020603050405020304" pitchFamily="18" charset="0"/>
              </a:rPr>
              <a:t>2</a:t>
            </a:r>
            <a:r>
              <a:rPr kumimoji="0" lang="uz-Cyrl-UZ" sz="2400" b="0" i="0" u="none" strike="noStrike" cap="none" normalizeH="0" baseline="0" dirty="0" smtClean="0">
                <a:ln>
                  <a:noFill/>
                </a:ln>
                <a:solidFill>
                  <a:schemeClr val="tx1"/>
                </a:solidFill>
                <a:effectLst/>
                <a:latin typeface="+mj-lt"/>
                <a:ea typeface="PMingLiU" panose="02020500000000000000" pitchFamily="18" charset="-120"/>
                <a:cs typeface="Times New Roman" panose="02020603050405020304" pitchFamily="18" charset="0"/>
              </a:rPr>
              <a:t> , ... , а</a:t>
            </a:r>
            <a:r>
              <a:rPr kumimoji="0" lang="uz-Cyrl-UZ" sz="2400" b="0" i="0" u="none" strike="noStrike" cap="none" normalizeH="0" baseline="-30000" dirty="0" smtClean="0">
                <a:ln>
                  <a:noFill/>
                </a:ln>
                <a:solidFill>
                  <a:schemeClr val="tx1"/>
                </a:solidFill>
                <a:effectLst/>
                <a:latin typeface="+mj-lt"/>
                <a:ea typeface="PMingLiU" panose="02020500000000000000" pitchFamily="18" charset="-120"/>
                <a:cs typeface="Times New Roman" panose="02020603050405020304" pitchFamily="18" charset="0"/>
              </a:rPr>
              <a:t>Н </a:t>
            </a:r>
            <a:r>
              <a:rPr kumimoji="0" lang="uz-Cyrl-UZ" sz="2400" b="0" i="0" u="none" strike="noStrike" cap="none" normalizeH="0" baseline="0" dirty="0" smtClean="0">
                <a:ln>
                  <a:noFill/>
                </a:ln>
                <a:solidFill>
                  <a:schemeClr val="tx1"/>
                </a:solidFill>
                <a:effectLst/>
                <a:latin typeface="+mj-lt"/>
                <a:ea typeface="PMingLiU" panose="02020500000000000000" pitchFamily="18" charset="-120"/>
                <a:cs typeface="Times New Roman" panose="02020603050405020304" pitchFamily="18" charset="0"/>
              </a:rPr>
              <a:t>) массивнинг йиғиндисини ҳисоблашни а) сўзли; б) блок-схемали алгоритмни тузинг.</a:t>
            </a:r>
            <a:endParaRPr kumimoji="0" lang="ru-RU" b="0" i="0" u="none" strike="noStrike" cap="none" normalizeH="0" baseline="0" dirty="0" smtClean="0">
              <a:ln>
                <a:noFill/>
              </a:ln>
              <a:solidFill>
                <a:schemeClr val="tx1"/>
              </a:solidFill>
              <a:effectLst/>
              <a:latin typeface="+mj-lt"/>
            </a:endParaRPr>
          </a:p>
          <a:p>
            <a:pPr marL="0" marR="0" lvl="0" indent="474663" algn="l" defTabSz="914400" rtl="0" eaLnBrk="0" fontAlgn="base" latinLnBrk="0" hangingPunct="0">
              <a:lnSpc>
                <a:spcPct val="100000"/>
              </a:lnSpc>
              <a:spcBef>
                <a:spcPct val="0"/>
              </a:spcBef>
              <a:spcAft>
                <a:spcPct val="0"/>
              </a:spcAft>
              <a:buClrTx/>
              <a:buSzTx/>
              <a:buFontTx/>
              <a:buNone/>
              <a:tabLst>
                <a:tab pos="1952625" algn="ctr"/>
                <a:tab pos="2708275" algn="l"/>
              </a:tabLst>
            </a:pPr>
            <a:r>
              <a:rPr kumimoji="0" lang="uz-Cyrl-UZ" sz="2400" b="0" i="0" u="none" strike="noStrike" cap="none" normalizeH="0" baseline="0" dirty="0" smtClean="0">
                <a:ln>
                  <a:noFill/>
                </a:ln>
                <a:solidFill>
                  <a:schemeClr val="tx1"/>
                </a:solidFill>
                <a:effectLst/>
                <a:latin typeface="+mj-lt"/>
                <a:ea typeface="Times New Roman" panose="02020603050405020304" pitchFamily="18" charset="0"/>
              </a:rPr>
              <a:t>а) сўзли </a:t>
            </a:r>
            <a:r>
              <a:rPr kumimoji="0" lang="ru-RU" sz="2400" b="0" i="0" u="none" strike="noStrike" cap="none" normalizeH="0" baseline="0" dirty="0" err="1" smtClean="0">
                <a:ln>
                  <a:noFill/>
                </a:ln>
                <a:solidFill>
                  <a:schemeClr val="tx1"/>
                </a:solidFill>
                <a:effectLst/>
                <a:latin typeface="+mj-lt"/>
                <a:ea typeface="Times New Roman" panose="02020603050405020304" pitchFamily="18" charset="0"/>
              </a:rPr>
              <a:t>алгоритими</a:t>
            </a:r>
            <a:r>
              <a:rPr kumimoji="0" lang="ru-RU" sz="2400" b="0" i="0" u="none" strike="noStrike" cap="none" normalizeH="0" baseline="0" dirty="0" smtClean="0">
                <a:ln>
                  <a:noFill/>
                </a:ln>
                <a:solidFill>
                  <a:schemeClr val="tx1"/>
                </a:solidFill>
                <a:effectLst/>
                <a:latin typeface="+mj-lt"/>
                <a:ea typeface="Times New Roman" panose="02020603050405020304" pitchFamily="18" charset="0"/>
              </a:rPr>
              <a:t>:</a:t>
            </a:r>
            <a:endParaRPr kumimoji="0" lang="ru-RU" b="0" i="0" u="none" strike="noStrike" cap="none" normalizeH="0" baseline="0" dirty="0" smtClean="0">
              <a:ln>
                <a:noFill/>
              </a:ln>
              <a:solidFill>
                <a:schemeClr val="tx1"/>
              </a:solidFill>
              <a:effectLst/>
              <a:latin typeface="+mj-lt"/>
            </a:endParaRPr>
          </a:p>
          <a:p>
            <a:pPr marL="0" marR="0" lvl="0" indent="474663" algn="l" defTabSz="914400" rtl="0" eaLnBrk="0" fontAlgn="base" latinLnBrk="0" hangingPunct="0">
              <a:lnSpc>
                <a:spcPct val="100000"/>
              </a:lnSpc>
              <a:spcBef>
                <a:spcPct val="0"/>
              </a:spcBef>
              <a:spcAft>
                <a:spcPct val="0"/>
              </a:spcAft>
              <a:buClrTx/>
              <a:buSzTx/>
              <a:buFontTx/>
              <a:buNone/>
              <a:tabLst>
                <a:tab pos="1952625" algn="ctr"/>
                <a:tab pos="2708275" algn="l"/>
              </a:tabLst>
            </a:pPr>
            <a:endParaRPr kumimoji="0" lang="ru-RU" sz="2400" b="0" i="0" u="none" strike="noStrike" cap="none" normalizeH="0" baseline="0" dirty="0" smtClean="0">
              <a:ln>
                <a:noFill/>
              </a:ln>
              <a:solidFill>
                <a:schemeClr val="tx1"/>
              </a:solidFill>
              <a:effectLst/>
              <a:latin typeface="+mj-lt"/>
              <a:ea typeface="Times New Roman" panose="02020603050405020304" pitchFamily="18" charset="0"/>
            </a:endParaRPr>
          </a:p>
          <a:p>
            <a:pPr marL="0" marR="0" lvl="0" indent="474663" algn="l" defTabSz="914400" rtl="0" eaLnBrk="0" fontAlgn="base" latinLnBrk="0" hangingPunct="0">
              <a:lnSpc>
                <a:spcPct val="100000"/>
              </a:lnSpc>
              <a:spcBef>
                <a:spcPct val="0"/>
              </a:spcBef>
              <a:spcAft>
                <a:spcPct val="0"/>
              </a:spcAft>
              <a:buClrTx/>
              <a:buSzTx/>
              <a:buFontTx/>
              <a:buNone/>
              <a:tabLst>
                <a:tab pos="1952625" algn="ctr"/>
                <a:tab pos="2708275" algn="l"/>
              </a:tabLst>
            </a:pPr>
            <a:endParaRPr lang="ru-RU" sz="2400" dirty="0">
              <a:latin typeface="+mj-lt"/>
              <a:ea typeface="Times New Roman" panose="02020603050405020304" pitchFamily="18" charset="0"/>
            </a:endParaRPr>
          </a:p>
          <a:p>
            <a:pPr marL="0" marR="0" lvl="0" indent="474663" algn="l" defTabSz="914400" rtl="0" eaLnBrk="0" fontAlgn="base" latinLnBrk="0" hangingPunct="0">
              <a:lnSpc>
                <a:spcPct val="100000"/>
              </a:lnSpc>
              <a:spcBef>
                <a:spcPct val="0"/>
              </a:spcBef>
              <a:spcAft>
                <a:spcPct val="0"/>
              </a:spcAft>
              <a:buClrTx/>
              <a:buSzTx/>
              <a:buFontTx/>
              <a:buNone/>
              <a:tabLst>
                <a:tab pos="1952625" algn="ctr"/>
                <a:tab pos="2708275" algn="l"/>
              </a:tabLst>
            </a:pPr>
            <a:endParaRPr kumimoji="0" lang="ru-RU" sz="2400" b="0" i="0" u="none" strike="noStrike" cap="none" normalizeH="0" baseline="0" dirty="0" smtClean="0">
              <a:ln>
                <a:noFill/>
              </a:ln>
              <a:solidFill>
                <a:schemeClr val="tx1"/>
              </a:solidFill>
              <a:effectLst/>
              <a:latin typeface="+mj-lt"/>
              <a:ea typeface="Times New Roman" panose="02020603050405020304" pitchFamily="18" charset="0"/>
            </a:endParaRPr>
          </a:p>
          <a:p>
            <a:pPr marL="0" marR="0" lvl="0" indent="474663" algn="l" defTabSz="914400" rtl="0" eaLnBrk="0" fontAlgn="base" latinLnBrk="0" hangingPunct="0">
              <a:lnSpc>
                <a:spcPct val="100000"/>
              </a:lnSpc>
              <a:spcBef>
                <a:spcPct val="0"/>
              </a:spcBef>
              <a:spcAft>
                <a:spcPct val="0"/>
              </a:spcAft>
              <a:buClrTx/>
              <a:buSzTx/>
              <a:buFontTx/>
              <a:buNone/>
              <a:tabLst>
                <a:tab pos="1952625" algn="ctr"/>
                <a:tab pos="2708275" algn="l"/>
              </a:tabLst>
            </a:pPr>
            <a:r>
              <a:rPr kumimoji="0" lang="ru-RU" sz="2400" b="0" i="0" u="none" strike="noStrike" cap="none" normalizeH="0" baseline="0" dirty="0" err="1" smtClean="0">
                <a:ln>
                  <a:noFill/>
                </a:ln>
                <a:solidFill>
                  <a:schemeClr val="tx1"/>
                </a:solidFill>
                <a:effectLst/>
                <a:latin typeface="+mj-lt"/>
                <a:ea typeface="Times New Roman" panose="02020603050405020304" pitchFamily="18" charset="0"/>
              </a:rPr>
              <a:t>Алгоритмнинг</a:t>
            </a:r>
            <a:r>
              <a:rPr kumimoji="0" lang="ru-RU" sz="2400" b="0" i="0" u="none" strike="noStrike" cap="none" normalizeH="0" baseline="0" dirty="0" smtClean="0">
                <a:ln>
                  <a:noFill/>
                </a:ln>
                <a:solidFill>
                  <a:schemeClr val="tx1"/>
                </a:solidFill>
                <a:effectLst/>
                <a:latin typeface="+mj-lt"/>
                <a:ea typeface="Times New Roman" panose="02020603050405020304" pitchFamily="18" charset="0"/>
              </a:rPr>
              <a:t> </a:t>
            </a:r>
            <a:r>
              <a:rPr kumimoji="0" lang="ru-RU" sz="2400" b="0" i="0" u="none" strike="noStrike" cap="none" normalizeH="0" baseline="0" dirty="0" err="1" smtClean="0">
                <a:ln>
                  <a:noFill/>
                </a:ln>
                <a:solidFill>
                  <a:schemeClr val="tx1"/>
                </a:solidFill>
                <a:effectLst/>
                <a:latin typeface="+mj-lt"/>
                <a:ea typeface="Times New Roman" panose="02020603050405020304" pitchFamily="18" charset="0"/>
              </a:rPr>
              <a:t>бажарилиши</a:t>
            </a:r>
            <a:r>
              <a:rPr kumimoji="0" lang="ru-RU" sz="2400" b="0" i="0" u="none" strike="noStrike" cap="none" normalizeH="0" baseline="0" dirty="0" smtClean="0">
                <a:ln>
                  <a:noFill/>
                </a:ln>
                <a:solidFill>
                  <a:schemeClr val="tx1"/>
                </a:solidFill>
                <a:effectLst/>
                <a:latin typeface="+mj-lt"/>
                <a:ea typeface="Times New Roman" panose="02020603050405020304" pitchFamily="18" charset="0"/>
              </a:rPr>
              <a:t>:</a:t>
            </a:r>
            <a:endParaRPr kumimoji="0" lang="ru-RU" b="0" i="0" u="none" strike="noStrike" cap="none" normalizeH="0" baseline="0" dirty="0" smtClean="0">
              <a:ln>
                <a:noFill/>
              </a:ln>
              <a:solidFill>
                <a:schemeClr val="tx1"/>
              </a:solidFill>
              <a:effectLst/>
              <a:latin typeface="+mj-lt"/>
            </a:endParaRPr>
          </a:p>
          <a:p>
            <a:pPr marL="0" marR="0" lvl="0" indent="474663" algn="l" defTabSz="914400" rtl="0" eaLnBrk="0" fontAlgn="base" latinLnBrk="0" hangingPunct="0">
              <a:lnSpc>
                <a:spcPct val="100000"/>
              </a:lnSpc>
              <a:spcBef>
                <a:spcPct val="0"/>
              </a:spcBef>
              <a:spcAft>
                <a:spcPct val="0"/>
              </a:spcAft>
              <a:buClrTx/>
              <a:buSzTx/>
              <a:buFontTx/>
              <a:buNone/>
              <a:tabLst>
                <a:tab pos="1952625" algn="ctr"/>
                <a:tab pos="2708275" algn="l"/>
              </a:tabLst>
            </a:pPr>
            <a:r>
              <a:rPr kumimoji="0" lang="ru-RU" b="0" i="0" u="none" strike="noStrike" cap="none" normalizeH="0" baseline="0" dirty="0" smtClean="0">
                <a:ln>
                  <a:noFill/>
                </a:ln>
                <a:solidFill>
                  <a:schemeClr val="tx1"/>
                </a:solidFill>
                <a:effectLst/>
                <a:latin typeface="+mj-lt"/>
              </a:rPr>
              <a:t> </a:t>
            </a:r>
            <a:endParaRPr kumimoji="0" lang="ru-RU" sz="3200" b="0" i="0" u="none" strike="noStrike" cap="none" normalizeH="0" baseline="0" dirty="0" smtClean="0">
              <a:ln>
                <a:noFill/>
              </a:ln>
              <a:solidFill>
                <a:schemeClr val="tx1"/>
              </a:solidFill>
              <a:effectLst/>
              <a:latin typeface="+mj-lt"/>
            </a:endParaRPr>
          </a:p>
        </p:txBody>
      </p:sp>
    </p:spTree>
    <p:extLst>
      <p:ext uri="{BB962C8B-B14F-4D97-AF65-F5344CB8AC3E}">
        <p14:creationId xmlns:p14="http://schemas.microsoft.com/office/powerpoint/2010/main" val="985236311"/>
      </p:ext>
    </p:extLst>
  </p:cSld>
  <p:clrMapOvr>
    <a:masterClrMapping/>
  </p:clrMapOvr>
  <p:transition spd="slow">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a:ea typeface="Times New Roman" panose="02020603050405020304" pitchFamily="18" charset="0"/>
              </a:rPr>
              <a:t>б) блок-схемали алгоритм</a:t>
            </a:r>
            <a:r>
              <a:rPr lang="ru-RU" dirty="0">
                <a:ea typeface="Times New Roman" panose="02020603050405020304" pitchFamily="18" charset="0"/>
              </a:rPr>
              <a:t>и:</a:t>
            </a:r>
            <a:endParaRPr lang="ru-RU" dirty="0"/>
          </a:p>
        </p:txBody>
      </p:sp>
      <p:sp>
        <p:nvSpPr>
          <p:cNvPr id="3" name="Объект 2"/>
          <p:cNvSpPr>
            <a:spLocks noGrp="1"/>
          </p:cNvSpPr>
          <p:nvPr>
            <p:ph idx="1"/>
          </p:nvPr>
        </p:nvSpPr>
        <p:spPr>
          <a:xfrm>
            <a:off x="1219200" y="1966912"/>
            <a:ext cx="10972800" cy="4525963"/>
          </a:xfrm>
        </p:spPr>
        <p:txBody>
          <a:bodyPr/>
          <a:lstStyle/>
          <a:p>
            <a:endParaRPr lang="ru-RU" dirty="0"/>
          </a:p>
          <a:p>
            <a:endParaRPr lang="ru-RU" dirty="0"/>
          </a:p>
        </p:txBody>
      </p:sp>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0198" y="1491357"/>
            <a:ext cx="3372037" cy="5001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789563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p:txBody>
          <a:bodyPr/>
          <a:lstStyle/>
          <a:p>
            <a:r>
              <a:rPr lang="ru-RU" dirty="0" err="1"/>
              <a:t>Бу</a:t>
            </a:r>
            <a:r>
              <a:rPr lang="ru-RU" dirty="0"/>
              <a:t> </a:t>
            </a:r>
            <a:r>
              <a:rPr lang="ru-RU" dirty="0" err="1"/>
              <a:t>масала</a:t>
            </a:r>
            <a:r>
              <a:rPr lang="ru-RU" dirty="0"/>
              <a:t> </a:t>
            </a:r>
            <a:r>
              <a:rPr lang="ru-RU" dirty="0" err="1"/>
              <a:t>прогрессияни</a:t>
            </a:r>
            <a:r>
              <a:rPr lang="ru-RU" dirty="0"/>
              <a:t> </a:t>
            </a:r>
            <a:r>
              <a:rPr lang="ru-RU" dirty="0" err="1"/>
              <a:t>тасвирлов</a:t>
            </a:r>
            <a:r>
              <a:rPr lang="uz-Cyrl-UZ" dirty="0"/>
              <a:t>ч</a:t>
            </a:r>
            <a:r>
              <a:rPr lang="ru-RU" dirty="0"/>
              <a:t>и </a:t>
            </a:r>
            <a:r>
              <a:rPr lang="ru-RU" dirty="0" err="1"/>
              <a:t>тенглама</a:t>
            </a:r>
            <a:r>
              <a:rPr lang="ru-RU" dirty="0"/>
              <a:t> </a:t>
            </a:r>
            <a:r>
              <a:rPr lang="ru-RU" dirty="0" err="1"/>
              <a:t>билан</a:t>
            </a:r>
            <a:r>
              <a:rPr lang="ru-RU" dirty="0"/>
              <a:t> </a:t>
            </a:r>
            <a:r>
              <a:rPr lang="ru-RU" dirty="0" err="1"/>
              <a:t>тавсифланади</a:t>
            </a:r>
            <a:r>
              <a:rPr lang="ru-RU" dirty="0"/>
              <a:t>.</a:t>
            </a:r>
          </a:p>
          <a:p>
            <a:r>
              <a:rPr lang="ru-RU" dirty="0" err="1"/>
              <a:t>Бу</a:t>
            </a:r>
            <a:r>
              <a:rPr lang="ru-RU" dirty="0"/>
              <a:t> </a:t>
            </a:r>
            <a:r>
              <a:rPr lang="ru-RU" dirty="0" err="1"/>
              <a:t>масалани</a:t>
            </a:r>
            <a:r>
              <a:rPr lang="ru-RU" dirty="0"/>
              <a:t> </a:t>
            </a:r>
            <a:r>
              <a:rPr lang="ru-RU" dirty="0" err="1"/>
              <a:t>тасвирлов</a:t>
            </a:r>
            <a:r>
              <a:rPr lang="uz-Cyrl-UZ" dirty="0"/>
              <a:t>ч</a:t>
            </a:r>
            <a:r>
              <a:rPr lang="ru-RU" dirty="0"/>
              <a:t>и </a:t>
            </a:r>
            <a:r>
              <a:rPr lang="ru-RU" dirty="0" err="1"/>
              <a:t>тенглама</a:t>
            </a:r>
            <a:r>
              <a:rPr lang="ru-RU" dirty="0"/>
              <a:t> </a:t>
            </a:r>
            <a:r>
              <a:rPr lang="ru-RU" dirty="0" err="1"/>
              <a:t>қуйидаги</a:t>
            </a:r>
            <a:r>
              <a:rPr lang="uz-Cyrl-UZ" dirty="0"/>
              <a:t>ч</a:t>
            </a:r>
            <a:r>
              <a:rPr lang="ru-RU" dirty="0"/>
              <a:t>а </a:t>
            </a:r>
            <a:r>
              <a:rPr lang="ru-RU" dirty="0" err="1"/>
              <a:t>ёзилади</a:t>
            </a:r>
            <a:r>
              <a:rPr lang="ru-RU" dirty="0"/>
              <a:t>:</a:t>
            </a:r>
          </a:p>
          <a:p>
            <a:endParaRPr lang="ru-RU" dirty="0"/>
          </a:p>
          <a:p>
            <a:endParaRPr lang="uz-Cyrl-UZ" dirty="0" smtClean="0"/>
          </a:p>
          <a:p>
            <a:endParaRPr lang="ru-RU" dirty="0"/>
          </a:p>
        </p:txBody>
      </p:sp>
      <p:sp>
        <p:nvSpPr>
          <p:cNvPr id="13" name="Rectangle 11"/>
          <p:cNvSpPr>
            <a:spLocks noChangeArrowheads="1"/>
          </p:cNvSpPr>
          <p:nvPr/>
        </p:nvSpPr>
        <p:spPr bwMode="gray">
          <a:xfrm>
            <a:off x="0" y="0"/>
            <a:ext cx="12192000" cy="0"/>
          </a:xfrm>
          <a:prstGeom prst="rect">
            <a:avLst/>
          </a:prstGeom>
          <a:noFill/>
          <a:ln>
            <a:noFill/>
          </a:ln>
          <a:effectLst>
            <a:prstShdw prst="shdw17" dist="17961" dir="2700000">
              <a:schemeClr val="bg2"/>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solidFill>
                  <a:schemeClr val="tx1"/>
                </a:solidFill>
                <a:prstDash val="solid"/>
                <a:miter lim="800000"/>
                <a:headEnd/>
                <a:tailEnd/>
              </a14:hiddenLine>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3845513413"/>
              </p:ext>
            </p:extLst>
          </p:nvPr>
        </p:nvGraphicFramePr>
        <p:xfrm>
          <a:off x="1667434" y="3697941"/>
          <a:ext cx="5773487" cy="1586753"/>
        </p:xfrm>
        <a:graphic>
          <a:graphicData uri="http://schemas.openxmlformats.org/presentationml/2006/ole">
            <mc:AlternateContent xmlns:mc="http://schemas.openxmlformats.org/markup-compatibility/2006">
              <mc:Choice xmlns:v="urn:schemas-microsoft-com:vml" Requires="v">
                <p:oleObj spid="_x0000_s30734" name="Уравнение" r:id="rId3" imgW="2489200" imgH="685800" progId="Equation.3">
                  <p:embed/>
                </p:oleObj>
              </mc:Choice>
              <mc:Fallback>
                <p:oleObj name="Уравнение" r:id="rId3" imgW="2489200" imgH="685800" progId="Equation.3">
                  <p:embed/>
                  <p:pic>
                    <p:nvPicPr>
                      <p:cNvPr id="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7434" y="3697941"/>
                        <a:ext cx="5773487" cy="1586753"/>
                      </a:xfrm>
                      <a:prstGeom prst="rect">
                        <a:avLst/>
                      </a:prstGeom>
                      <a:noFill/>
                    </p:spPr>
                  </p:pic>
                </p:oleObj>
              </mc:Fallback>
            </mc:AlternateContent>
          </a:graphicData>
        </a:graphic>
      </p:graphicFrame>
    </p:spTree>
    <p:extLst>
      <p:ext uri="{BB962C8B-B14F-4D97-AF65-F5344CB8AC3E}">
        <p14:creationId xmlns:p14="http://schemas.microsoft.com/office/powerpoint/2010/main" val="3826550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1"/>
          <p:cNvSpPr>
            <a:spLocks noChangeArrowheads="1"/>
          </p:cNvSpPr>
          <p:nvPr/>
        </p:nvSpPr>
        <p:spPr bwMode="gray">
          <a:xfrm>
            <a:off x="2102223" y="1085850"/>
            <a:ext cx="12192000" cy="0"/>
          </a:xfrm>
          <a:prstGeom prst="rect">
            <a:avLst/>
          </a:prstGeom>
          <a:noFill/>
          <a:ln>
            <a:noFill/>
          </a:ln>
          <a:effectLst>
            <a:prstShdw prst="shdw17" dist="17961" dir="2700000">
              <a:schemeClr val="bg2"/>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solidFill>
                  <a:schemeClr val="tx1"/>
                </a:solidFill>
                <a:prstDash val="solid"/>
                <a:miter lim="800000"/>
                <a:headEnd/>
                <a:tailEnd/>
              </a14:hiddenLine>
            </a:ext>
          </a:extLst>
        </p:spPr>
        <p:txBody>
          <a:bodyPr vert="horz" wrap="none" lIns="91440" tIns="45720" rIns="91440" bIns="45720" numCol="1" anchor="ctr" anchorCtr="0" compatLnSpc="1">
            <a:prstTxWarp prst="textNoShape">
              <a:avLst/>
            </a:prstTxWarp>
            <a:spAutoFit/>
          </a:bodyPr>
          <a:lstStyle/>
          <a:p>
            <a:endParaRPr lang="ru-RU"/>
          </a:p>
        </p:txBody>
      </p:sp>
      <p:grpSp>
        <p:nvGrpSpPr>
          <p:cNvPr id="5" name="Group 1"/>
          <p:cNvGrpSpPr>
            <a:grpSpLocks noChangeAspect="1"/>
          </p:cNvGrpSpPr>
          <p:nvPr/>
        </p:nvGrpSpPr>
        <p:grpSpPr bwMode="auto">
          <a:xfrm>
            <a:off x="2357717" y="386603"/>
            <a:ext cx="6087036" cy="6270864"/>
            <a:chOff x="1659" y="1704"/>
            <a:chExt cx="4914" cy="9091"/>
          </a:xfrm>
        </p:grpSpPr>
        <p:sp>
          <p:nvSpPr>
            <p:cNvPr id="6" name="AutoShape 40"/>
            <p:cNvSpPr>
              <a:spLocks noChangeAspect="1" noChangeArrowheads="1" noTextEdit="1"/>
            </p:cNvSpPr>
            <p:nvPr/>
          </p:nvSpPr>
          <p:spPr bwMode="auto">
            <a:xfrm>
              <a:off x="1659" y="1704"/>
              <a:ext cx="4914" cy="909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39"/>
            <p:cNvSpPr>
              <a:spLocks noChangeArrowheads="1"/>
            </p:cNvSpPr>
            <p:nvPr/>
          </p:nvSpPr>
          <p:spPr bwMode="auto">
            <a:xfrm>
              <a:off x="2228" y="1712"/>
              <a:ext cx="1570" cy="523"/>
            </a:xfrm>
            <a:prstGeom prst="flowChartAlternateProcess">
              <a:avLst/>
            </a:prstGeom>
            <a:solidFill>
              <a:srgbClr val="FFFFFF"/>
            </a:solidFill>
            <a:ln w="9525">
              <a:solidFill>
                <a:srgbClr val="000000"/>
              </a:solidFill>
              <a:miter lim="800000"/>
              <a:headEnd/>
              <a:tailEnd/>
            </a:ln>
          </p:spPr>
          <p:txBody>
            <a:bodyPr vert="horz" wrap="square" lIns="88697" tIns="44348" rIns="88697" bIns="44348"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Boshlash</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8" name="AutoShape 38"/>
            <p:cNvSpPr>
              <a:spLocks noChangeArrowheads="1"/>
            </p:cNvSpPr>
            <p:nvPr/>
          </p:nvSpPr>
          <p:spPr bwMode="auto">
            <a:xfrm>
              <a:off x="1944" y="2584"/>
              <a:ext cx="2093" cy="1050"/>
            </a:xfrm>
            <a:prstGeom prst="flowChartProcess">
              <a:avLst/>
            </a:prstGeom>
            <a:solidFill>
              <a:srgbClr val="FFFFFF"/>
            </a:solidFill>
            <a:ln w="9525">
              <a:solidFill>
                <a:srgbClr val="000000"/>
              </a:solidFill>
              <a:miter lim="800000"/>
              <a:headEnd/>
              <a:tailEnd/>
            </a:ln>
          </p:spPr>
          <p:txBody>
            <a:bodyPr vert="horz" wrap="square" lIns="88697" tIns="44348" rIns="88697" bIns="44348"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O’zgaruvchilarni initsializatsiya qilish n = 0 </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9" name="AutoShape 37"/>
            <p:cNvSpPr>
              <a:spLocks noChangeArrowheads="1"/>
            </p:cNvSpPr>
            <p:nvPr/>
          </p:nvSpPr>
          <p:spPr bwMode="auto">
            <a:xfrm>
              <a:off x="4102" y="7416"/>
              <a:ext cx="2444" cy="1046"/>
            </a:xfrm>
            <a:prstGeom prst="flowChartInputOutput">
              <a:avLst/>
            </a:prstGeom>
            <a:solidFill>
              <a:srgbClr val="FFFFFF"/>
            </a:solidFill>
            <a:ln w="9525">
              <a:solidFill>
                <a:srgbClr val="000000"/>
              </a:solidFill>
              <a:miter lim="800000"/>
              <a:headEnd/>
              <a:tailEnd/>
            </a:ln>
          </p:spPr>
          <p:txBody>
            <a:bodyPr vert="horz" wrap="square" lIns="88697" tIns="44348" rIns="88697" bIns="44348"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Qiymatlarni ekranga chiqarish</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0" name="AutoShape 36"/>
            <p:cNvSpPr>
              <a:spLocks noChangeArrowheads="1"/>
            </p:cNvSpPr>
            <p:nvPr/>
          </p:nvSpPr>
          <p:spPr bwMode="auto">
            <a:xfrm>
              <a:off x="4545" y="4321"/>
              <a:ext cx="1271" cy="497"/>
            </a:xfrm>
            <a:prstGeom prst="flowChartProcess">
              <a:avLst/>
            </a:prstGeom>
            <a:solidFill>
              <a:srgbClr val="FFFFFF"/>
            </a:solidFill>
            <a:ln w="9525">
              <a:solidFill>
                <a:srgbClr val="000000"/>
              </a:solidFill>
              <a:miter lim="800000"/>
              <a:headEnd/>
              <a:tailEnd/>
            </a:ln>
          </p:spPr>
          <p:txBody>
            <a:bodyPr vert="horz" wrap="square" lIns="88697" tIns="44348" rIns="88697" bIns="44348"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y = n</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1" name="AutoShape 35"/>
            <p:cNvSpPr>
              <a:spLocks noChangeArrowheads="1"/>
            </p:cNvSpPr>
            <p:nvPr/>
          </p:nvSpPr>
          <p:spPr bwMode="auto">
            <a:xfrm>
              <a:off x="1947" y="3989"/>
              <a:ext cx="2100" cy="1161"/>
            </a:xfrm>
            <a:prstGeom prst="flowChartDecision">
              <a:avLst/>
            </a:prstGeom>
            <a:solidFill>
              <a:srgbClr val="FFFFFF"/>
            </a:solidFill>
            <a:ln w="9525">
              <a:solidFill>
                <a:srgbClr val="000000"/>
              </a:solidFill>
              <a:miter lim="800000"/>
              <a:headEnd/>
              <a:tailEnd/>
            </a:ln>
          </p:spPr>
          <p:txBody>
            <a:bodyPr vert="horz" wrap="square" lIns="88697" tIns="44348" rIns="88697" bIns="44348"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n - juft</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2" name="AutoShape 34"/>
            <p:cNvSpPr>
              <a:spLocks noChangeArrowheads="1"/>
            </p:cNvSpPr>
            <p:nvPr/>
          </p:nvSpPr>
          <p:spPr bwMode="auto">
            <a:xfrm>
              <a:off x="4821" y="10264"/>
              <a:ext cx="1744" cy="523"/>
            </a:xfrm>
            <a:prstGeom prst="flowChartAlternateProcess">
              <a:avLst/>
            </a:prstGeom>
            <a:solidFill>
              <a:srgbClr val="FFFFFF"/>
            </a:solidFill>
            <a:ln w="9525">
              <a:solidFill>
                <a:srgbClr val="000000"/>
              </a:solidFill>
              <a:miter lim="800000"/>
              <a:headEnd/>
              <a:tailEnd/>
            </a:ln>
          </p:spPr>
          <p:txBody>
            <a:bodyPr vert="horz" wrap="square" lIns="88697" tIns="44348" rIns="88697" bIns="44348"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Tamom</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3" name="Line 33"/>
            <p:cNvSpPr>
              <a:spLocks noChangeShapeType="1"/>
            </p:cNvSpPr>
            <p:nvPr/>
          </p:nvSpPr>
          <p:spPr bwMode="auto">
            <a:xfrm>
              <a:off x="3023" y="2235"/>
              <a:ext cx="1" cy="349"/>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4" name="Line 32"/>
            <p:cNvSpPr>
              <a:spLocks noChangeShapeType="1"/>
            </p:cNvSpPr>
            <p:nvPr/>
          </p:nvSpPr>
          <p:spPr bwMode="auto">
            <a:xfrm>
              <a:off x="3024" y="3632"/>
              <a:ext cx="1" cy="349"/>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5" name="Line 31"/>
            <p:cNvSpPr>
              <a:spLocks noChangeShapeType="1"/>
            </p:cNvSpPr>
            <p:nvPr/>
          </p:nvSpPr>
          <p:spPr bwMode="auto">
            <a:xfrm>
              <a:off x="2997" y="5133"/>
              <a:ext cx="1" cy="349"/>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6" name="Line 30"/>
            <p:cNvSpPr>
              <a:spLocks noChangeShapeType="1"/>
            </p:cNvSpPr>
            <p:nvPr/>
          </p:nvSpPr>
          <p:spPr bwMode="auto">
            <a:xfrm>
              <a:off x="2997" y="5979"/>
              <a:ext cx="1" cy="349"/>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7" name="Line 29"/>
            <p:cNvSpPr>
              <a:spLocks noChangeShapeType="1"/>
            </p:cNvSpPr>
            <p:nvPr/>
          </p:nvSpPr>
          <p:spPr bwMode="auto">
            <a:xfrm>
              <a:off x="3992" y="4596"/>
              <a:ext cx="553" cy="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8" name="Text Box 28"/>
            <p:cNvSpPr txBox="1">
              <a:spLocks noChangeArrowheads="1"/>
            </p:cNvSpPr>
            <p:nvPr/>
          </p:nvSpPr>
          <p:spPr bwMode="auto">
            <a:xfrm>
              <a:off x="2500" y="5039"/>
              <a:ext cx="773" cy="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8697" tIns="44348" rIns="88697" bIns="44348"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ha</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9" name="Text Box 27"/>
            <p:cNvSpPr txBox="1">
              <a:spLocks noChangeArrowheads="1"/>
            </p:cNvSpPr>
            <p:nvPr/>
          </p:nvSpPr>
          <p:spPr bwMode="auto">
            <a:xfrm>
              <a:off x="3881" y="4210"/>
              <a:ext cx="774" cy="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8697" tIns="44348" rIns="88697" bIns="44348"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Yo’q</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20" name="AutoShape 26"/>
            <p:cNvSpPr>
              <a:spLocks noChangeArrowheads="1"/>
            </p:cNvSpPr>
            <p:nvPr/>
          </p:nvSpPr>
          <p:spPr bwMode="auto">
            <a:xfrm>
              <a:off x="2289" y="6324"/>
              <a:ext cx="1444" cy="475"/>
            </a:xfrm>
            <a:prstGeom prst="flowChartProcess">
              <a:avLst/>
            </a:prstGeom>
            <a:solidFill>
              <a:srgbClr val="FFFFFF"/>
            </a:solidFill>
            <a:ln w="9525">
              <a:solidFill>
                <a:srgbClr val="000000"/>
              </a:solidFill>
              <a:miter lim="800000"/>
              <a:headEnd/>
              <a:tailEnd/>
            </a:ln>
          </p:spPr>
          <p:txBody>
            <a:bodyPr vert="horz" wrap="square" lIns="88697" tIns="44348" rIns="88697" bIns="44348"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i = 0</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21" name="AutoShape 25"/>
            <p:cNvSpPr>
              <a:spLocks noChangeArrowheads="1"/>
            </p:cNvSpPr>
            <p:nvPr/>
          </p:nvSpPr>
          <p:spPr bwMode="auto">
            <a:xfrm>
              <a:off x="2334" y="5482"/>
              <a:ext cx="1271" cy="497"/>
            </a:xfrm>
            <a:prstGeom prst="flowChartProcess">
              <a:avLst/>
            </a:prstGeom>
            <a:solidFill>
              <a:srgbClr val="FFFFFF"/>
            </a:solidFill>
            <a:ln w="9525">
              <a:solidFill>
                <a:srgbClr val="000000"/>
              </a:solidFill>
              <a:miter lim="800000"/>
              <a:headEnd/>
              <a:tailEnd/>
            </a:ln>
          </p:spPr>
          <p:txBody>
            <a:bodyPr vert="horz" wrap="square" lIns="88697" tIns="44348" rIns="88697" bIns="44348"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y = 0</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22" name="Line 24"/>
            <p:cNvSpPr>
              <a:spLocks noChangeShapeType="1"/>
            </p:cNvSpPr>
            <p:nvPr/>
          </p:nvSpPr>
          <p:spPr bwMode="auto">
            <a:xfrm>
              <a:off x="2996" y="6786"/>
              <a:ext cx="2" cy="33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3" name="Text Box 23"/>
            <p:cNvSpPr txBox="1">
              <a:spLocks noChangeArrowheads="1"/>
            </p:cNvSpPr>
            <p:nvPr/>
          </p:nvSpPr>
          <p:spPr bwMode="auto">
            <a:xfrm>
              <a:off x="1947" y="8489"/>
              <a:ext cx="774"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8697" tIns="44348" rIns="88697" bIns="44348"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ha</a:t>
              </a:r>
              <a:endParaRPr kumimoji="0" lang="en-US" sz="1100" b="0" i="0" u="none" strike="noStrike" cap="none" normalizeH="0" baseline="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24" name="Text Box 22"/>
            <p:cNvSpPr txBox="1">
              <a:spLocks noChangeArrowheads="1"/>
            </p:cNvSpPr>
            <p:nvPr/>
          </p:nvSpPr>
          <p:spPr bwMode="auto">
            <a:xfrm>
              <a:off x="3480" y="8467"/>
              <a:ext cx="829" cy="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8697" tIns="44348" rIns="88697" bIns="44348"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Yo’q</a:t>
              </a:r>
              <a:endParaRPr kumimoji="0" lang="en-US" sz="1100" b="0" i="0" u="none" strike="noStrike" cap="none" normalizeH="0" baseline="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25" name="Line 21"/>
            <p:cNvSpPr>
              <a:spLocks noChangeShapeType="1"/>
            </p:cNvSpPr>
            <p:nvPr/>
          </p:nvSpPr>
          <p:spPr bwMode="auto">
            <a:xfrm>
              <a:off x="2997" y="8244"/>
              <a:ext cx="1" cy="33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6" name="AutoShape 20"/>
            <p:cNvSpPr>
              <a:spLocks noChangeArrowheads="1"/>
            </p:cNvSpPr>
            <p:nvPr/>
          </p:nvSpPr>
          <p:spPr bwMode="auto">
            <a:xfrm>
              <a:off x="2334" y="7764"/>
              <a:ext cx="1271" cy="497"/>
            </a:xfrm>
            <a:prstGeom prst="flowChartProcess">
              <a:avLst/>
            </a:prstGeom>
            <a:solidFill>
              <a:srgbClr val="FFFFFF"/>
            </a:solidFill>
            <a:ln w="9525">
              <a:solidFill>
                <a:srgbClr val="000000"/>
              </a:solidFill>
              <a:miter lim="800000"/>
              <a:headEnd/>
              <a:tailEnd/>
            </a:ln>
          </p:spPr>
          <p:txBody>
            <a:bodyPr vert="horz" wrap="square" lIns="88697" tIns="44348" rIns="88697" bIns="44348"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y =y + i*i</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27" name="AutoShape 19"/>
            <p:cNvSpPr>
              <a:spLocks noChangeArrowheads="1"/>
            </p:cNvSpPr>
            <p:nvPr/>
          </p:nvSpPr>
          <p:spPr bwMode="auto">
            <a:xfrm>
              <a:off x="2113" y="8576"/>
              <a:ext cx="1824" cy="718"/>
            </a:xfrm>
            <a:prstGeom prst="flowChartDecision">
              <a:avLst/>
            </a:prstGeom>
            <a:solidFill>
              <a:srgbClr val="FFFFFF"/>
            </a:solidFill>
            <a:ln w="9525">
              <a:solidFill>
                <a:srgbClr val="000000"/>
              </a:solidFill>
              <a:miter lim="800000"/>
              <a:headEnd/>
              <a:tailEnd/>
            </a:ln>
          </p:spPr>
          <p:txBody>
            <a:bodyPr vert="horz" wrap="square" lIns="88697" tIns="44348" rIns="88697" bIns="44348"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i &lt; n+1</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28" name="Line 18"/>
            <p:cNvSpPr>
              <a:spLocks noChangeShapeType="1"/>
            </p:cNvSpPr>
            <p:nvPr/>
          </p:nvSpPr>
          <p:spPr bwMode="auto">
            <a:xfrm flipH="1">
              <a:off x="1929" y="8930"/>
              <a:ext cx="221" cy="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 name="Line 17"/>
            <p:cNvSpPr>
              <a:spLocks noChangeShapeType="1"/>
            </p:cNvSpPr>
            <p:nvPr/>
          </p:nvSpPr>
          <p:spPr bwMode="auto">
            <a:xfrm flipV="1">
              <a:off x="1946" y="6918"/>
              <a:ext cx="5" cy="199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0" name="Line 16"/>
            <p:cNvSpPr>
              <a:spLocks noChangeShapeType="1"/>
            </p:cNvSpPr>
            <p:nvPr/>
          </p:nvSpPr>
          <p:spPr bwMode="auto">
            <a:xfrm flipV="1">
              <a:off x="1940" y="6907"/>
              <a:ext cx="1045" cy="1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 name="AutoShape 15"/>
            <p:cNvSpPr>
              <a:spLocks noChangeArrowheads="1"/>
            </p:cNvSpPr>
            <p:nvPr/>
          </p:nvSpPr>
          <p:spPr bwMode="auto">
            <a:xfrm>
              <a:off x="3826" y="9240"/>
              <a:ext cx="2211" cy="718"/>
            </a:xfrm>
            <a:prstGeom prst="flowChartDecision">
              <a:avLst/>
            </a:prstGeom>
            <a:solidFill>
              <a:srgbClr val="FFFFFF"/>
            </a:solidFill>
            <a:ln w="9525">
              <a:solidFill>
                <a:srgbClr val="000000"/>
              </a:solidFill>
              <a:miter lim="800000"/>
              <a:headEnd/>
              <a:tailEnd/>
            </a:ln>
          </p:spPr>
          <p:txBody>
            <a:bodyPr vert="horz" wrap="square" lIns="88697" tIns="44348" rIns="88697" bIns="44348"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n &lt;= 100</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32" name="Line 14"/>
            <p:cNvSpPr>
              <a:spLocks noChangeShapeType="1"/>
            </p:cNvSpPr>
            <p:nvPr/>
          </p:nvSpPr>
          <p:spPr bwMode="auto">
            <a:xfrm flipH="1">
              <a:off x="5153" y="4818"/>
              <a:ext cx="0" cy="259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 name="Line 13"/>
            <p:cNvSpPr>
              <a:spLocks noChangeShapeType="1"/>
            </p:cNvSpPr>
            <p:nvPr/>
          </p:nvSpPr>
          <p:spPr bwMode="auto">
            <a:xfrm flipV="1">
              <a:off x="3920" y="8411"/>
              <a:ext cx="238" cy="53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4" name="Text Box 12"/>
            <p:cNvSpPr txBox="1">
              <a:spLocks noChangeArrowheads="1"/>
            </p:cNvSpPr>
            <p:nvPr/>
          </p:nvSpPr>
          <p:spPr bwMode="auto">
            <a:xfrm>
              <a:off x="3605" y="9184"/>
              <a:ext cx="774" cy="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8697" tIns="44348" rIns="88697" bIns="44348"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ha</a:t>
              </a:r>
              <a:endParaRPr kumimoji="0" lang="en-US" sz="1100" b="0" i="0" u="none" strike="noStrike" cap="none" normalizeH="0" baseline="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35" name="Line 11"/>
            <p:cNvSpPr>
              <a:spLocks noChangeShapeType="1"/>
            </p:cNvSpPr>
            <p:nvPr/>
          </p:nvSpPr>
          <p:spPr bwMode="auto">
            <a:xfrm flipH="1">
              <a:off x="4931" y="8466"/>
              <a:ext cx="166" cy="77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6" name="AutoShape 10"/>
            <p:cNvSpPr>
              <a:spLocks noChangeArrowheads="1"/>
            </p:cNvSpPr>
            <p:nvPr/>
          </p:nvSpPr>
          <p:spPr bwMode="auto">
            <a:xfrm>
              <a:off x="2279" y="9406"/>
              <a:ext cx="1271" cy="497"/>
            </a:xfrm>
            <a:prstGeom prst="flowChartProcess">
              <a:avLst/>
            </a:prstGeom>
            <a:solidFill>
              <a:srgbClr val="FFFFFF"/>
            </a:solidFill>
            <a:ln w="9525">
              <a:solidFill>
                <a:srgbClr val="000000"/>
              </a:solidFill>
              <a:miter lim="800000"/>
              <a:headEnd/>
              <a:tailEnd/>
            </a:ln>
          </p:spPr>
          <p:txBody>
            <a:bodyPr vert="horz" wrap="square" lIns="88697" tIns="44348" rIns="88697" bIns="44348"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n = n + 1</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37" name="Text Box 9"/>
            <p:cNvSpPr txBox="1">
              <a:spLocks noChangeArrowheads="1"/>
            </p:cNvSpPr>
            <p:nvPr/>
          </p:nvSpPr>
          <p:spPr bwMode="auto">
            <a:xfrm>
              <a:off x="5208" y="9792"/>
              <a:ext cx="829" cy="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8697" tIns="44348" rIns="88697" bIns="44348"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Yo’q</a:t>
              </a:r>
              <a:endParaRPr kumimoji="0" lang="en-US" sz="1100" b="0" i="0" u="none" strike="noStrike" cap="none" normalizeH="0" baseline="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38" name="Line 8"/>
            <p:cNvSpPr>
              <a:spLocks noChangeShapeType="1"/>
            </p:cNvSpPr>
            <p:nvPr/>
          </p:nvSpPr>
          <p:spPr bwMode="auto">
            <a:xfrm>
              <a:off x="4876" y="9958"/>
              <a:ext cx="608" cy="27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9" name="Line 7"/>
            <p:cNvSpPr>
              <a:spLocks noChangeShapeType="1"/>
            </p:cNvSpPr>
            <p:nvPr/>
          </p:nvSpPr>
          <p:spPr bwMode="auto">
            <a:xfrm flipH="1">
              <a:off x="3550" y="9571"/>
              <a:ext cx="276" cy="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0" name="Line 6"/>
            <p:cNvSpPr>
              <a:spLocks noChangeShapeType="1"/>
            </p:cNvSpPr>
            <p:nvPr/>
          </p:nvSpPr>
          <p:spPr bwMode="auto">
            <a:xfrm flipH="1">
              <a:off x="1726" y="9682"/>
              <a:ext cx="55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1" name="Line 5"/>
            <p:cNvSpPr>
              <a:spLocks noChangeShapeType="1"/>
            </p:cNvSpPr>
            <p:nvPr/>
          </p:nvSpPr>
          <p:spPr bwMode="auto">
            <a:xfrm flipV="1">
              <a:off x="1726" y="4542"/>
              <a:ext cx="0" cy="514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2" name="Line 4"/>
            <p:cNvSpPr>
              <a:spLocks noChangeShapeType="1"/>
            </p:cNvSpPr>
            <p:nvPr/>
          </p:nvSpPr>
          <p:spPr bwMode="auto">
            <a:xfrm>
              <a:off x="1726" y="4597"/>
              <a:ext cx="276" cy="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3" name="AutoShape 3"/>
            <p:cNvSpPr>
              <a:spLocks noChangeArrowheads="1"/>
            </p:cNvSpPr>
            <p:nvPr/>
          </p:nvSpPr>
          <p:spPr bwMode="auto">
            <a:xfrm>
              <a:off x="2270" y="7083"/>
              <a:ext cx="1444" cy="475"/>
            </a:xfrm>
            <a:prstGeom prst="flowChartProcess">
              <a:avLst/>
            </a:prstGeom>
            <a:solidFill>
              <a:srgbClr val="FFFFFF"/>
            </a:solidFill>
            <a:ln w="9525">
              <a:solidFill>
                <a:srgbClr val="000000"/>
              </a:solidFill>
              <a:miter lim="800000"/>
              <a:headEnd/>
              <a:tailEnd/>
            </a:ln>
          </p:spPr>
          <p:txBody>
            <a:bodyPr vert="horz" wrap="square" lIns="88697" tIns="44348" rIns="88697" bIns="44348"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i = i+1</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44" name="Line 2"/>
            <p:cNvSpPr>
              <a:spLocks noChangeShapeType="1"/>
            </p:cNvSpPr>
            <p:nvPr/>
          </p:nvSpPr>
          <p:spPr bwMode="auto">
            <a:xfrm>
              <a:off x="2963" y="7534"/>
              <a:ext cx="2" cy="25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grpSp>
    </p:spTree>
    <p:extLst>
      <p:ext uri="{BB962C8B-B14F-4D97-AF65-F5344CB8AC3E}">
        <p14:creationId xmlns:p14="http://schemas.microsoft.com/office/powerpoint/2010/main" val="20480687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pPr marL="0" indent="0" algn="ctr">
              <a:buNone/>
            </a:pPr>
            <a:r>
              <a:rPr lang="uz-Cyrl-UZ" sz="7200" b="1" i="1" dirty="0" smtClean="0"/>
              <a:t>Эътиборингиз учун </a:t>
            </a:r>
          </a:p>
          <a:p>
            <a:pPr marL="0" indent="0" algn="ctr">
              <a:buNone/>
            </a:pPr>
            <a:r>
              <a:rPr lang="uz-Cyrl-UZ" sz="7200" b="1" i="1" dirty="0" smtClean="0"/>
              <a:t>раҳмат !</a:t>
            </a:r>
            <a:endParaRPr lang="ru-RU" sz="7200" b="1" i="1" dirty="0"/>
          </a:p>
        </p:txBody>
      </p:sp>
    </p:spTree>
    <p:extLst>
      <p:ext uri="{BB962C8B-B14F-4D97-AF65-F5344CB8AC3E}">
        <p14:creationId xmlns:p14="http://schemas.microsoft.com/office/powerpoint/2010/main" val="1889509348"/>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theme/theme1.xml><?xml version="1.0" encoding="utf-8"?>
<a:theme xmlns:a="http://schemas.openxmlformats.org/drawingml/2006/main" name="15_Office Theme">
  <a:themeElements>
    <a:clrScheme name="Custom 69">
      <a:dk1>
        <a:srgbClr val="465962"/>
      </a:dk1>
      <a:lt1>
        <a:srgbClr val="FFFFFF"/>
      </a:lt1>
      <a:dk2>
        <a:srgbClr val="465962"/>
      </a:dk2>
      <a:lt2>
        <a:srgbClr val="363636"/>
      </a:lt2>
      <a:accent1>
        <a:srgbClr val="494949"/>
      </a:accent1>
      <a:accent2>
        <a:srgbClr val="797979"/>
      </a:accent2>
      <a:accent3>
        <a:srgbClr val="A9A9A9"/>
      </a:accent3>
      <a:accent4>
        <a:srgbClr val="F8C610"/>
      </a:accent4>
      <a:accent5>
        <a:srgbClr val="C5C5C5"/>
      </a:accent5>
      <a:accent6>
        <a:srgbClr val="909BA5"/>
      </a:accent6>
      <a:hlink>
        <a:srgbClr val="898889"/>
      </a:hlink>
      <a:folHlink>
        <a:srgbClr val="D8D8D8"/>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Custom 69">
      <a:dk1>
        <a:srgbClr val="465962"/>
      </a:dk1>
      <a:lt1>
        <a:srgbClr val="FFFFFF"/>
      </a:lt1>
      <a:dk2>
        <a:srgbClr val="465962"/>
      </a:dk2>
      <a:lt2>
        <a:srgbClr val="363636"/>
      </a:lt2>
      <a:accent1>
        <a:srgbClr val="494949"/>
      </a:accent1>
      <a:accent2>
        <a:srgbClr val="797979"/>
      </a:accent2>
      <a:accent3>
        <a:srgbClr val="A9A9A9"/>
      </a:accent3>
      <a:accent4>
        <a:srgbClr val="F8C610"/>
      </a:accent4>
      <a:accent5>
        <a:srgbClr val="C5C5C5"/>
      </a:accent5>
      <a:accent6>
        <a:srgbClr val="909BA5"/>
      </a:accent6>
      <a:hlink>
        <a:srgbClr val="898889"/>
      </a:hlink>
      <a:folHlink>
        <a:srgbClr val="D8D8D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Custom 69">
      <a:dk1>
        <a:srgbClr val="465962"/>
      </a:dk1>
      <a:lt1>
        <a:srgbClr val="FFFFFF"/>
      </a:lt1>
      <a:dk2>
        <a:srgbClr val="465962"/>
      </a:dk2>
      <a:lt2>
        <a:srgbClr val="363636"/>
      </a:lt2>
      <a:accent1>
        <a:srgbClr val="494949"/>
      </a:accent1>
      <a:accent2>
        <a:srgbClr val="797979"/>
      </a:accent2>
      <a:accent3>
        <a:srgbClr val="A9A9A9"/>
      </a:accent3>
      <a:accent4>
        <a:srgbClr val="F8C610"/>
      </a:accent4>
      <a:accent5>
        <a:srgbClr val="C5C5C5"/>
      </a:accent5>
      <a:accent6>
        <a:srgbClr val="909BA5"/>
      </a:accent6>
      <a:hlink>
        <a:srgbClr val="898889"/>
      </a:hlink>
      <a:folHlink>
        <a:srgbClr val="D8D8D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Office Theme">
  <a:themeElements>
    <a:clrScheme name="Другая 0">
      <a:dk1>
        <a:srgbClr val="262626"/>
      </a:dk1>
      <a:lt1>
        <a:srgbClr val="FFFFFF"/>
      </a:lt1>
      <a:dk2>
        <a:srgbClr val="4E4E4E"/>
      </a:dk2>
      <a:lt2>
        <a:srgbClr val="FFFFFF"/>
      </a:lt2>
      <a:accent1>
        <a:srgbClr val="28336A"/>
      </a:accent1>
      <a:accent2>
        <a:srgbClr val="29A1F3"/>
      </a:accent2>
      <a:accent3>
        <a:srgbClr val="EB0F92"/>
      </a:accent3>
      <a:accent4>
        <a:srgbClr val="F19E23"/>
      </a:accent4>
      <a:accent5>
        <a:srgbClr val="28336A"/>
      </a:accent5>
      <a:accent6>
        <a:srgbClr val="29A1F3"/>
      </a:accent6>
      <a:hlink>
        <a:srgbClr val="EB0F92"/>
      </a:hlink>
      <a:folHlink>
        <a:srgbClr val="B8B8B8"/>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Оформление по умолчанию">
  <a:themeElements>
    <a:clrScheme name="Оформление по умолчанию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3333FF"/>
      </a:hlink>
      <a:folHlink>
        <a:srgbClr val="CC0099"/>
      </a:folHlink>
    </a:clrScheme>
    <a:fontScheme name="Оформление по умолчанию">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FF99"/>
        </a:solidFill>
        <a:ln w="12700" cap="flat" cmpd="sng" algn="ctr">
          <a:solidFill>
            <a:schemeClr val="tx1"/>
          </a:solidFill>
          <a:prstDash val="solid"/>
          <a:round/>
          <a:headEnd type="none"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0000" tIns="46800" rIns="90000" bIns="4680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FFFF99"/>
        </a:solidFill>
        <a:ln w="12700" cap="flat" cmpd="sng" algn="ctr">
          <a:solidFill>
            <a:schemeClr val="tx1"/>
          </a:solidFill>
          <a:prstDash val="solid"/>
          <a:round/>
          <a:headEnd type="none"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0000" tIns="46800" rIns="90000" bIns="4680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1800" b="1" i="0" u="none" strike="noStrike" cap="none" normalizeH="0" baseline="0" smtClean="0">
            <a:ln>
              <a:noFill/>
            </a:ln>
            <a:solidFill>
              <a:schemeClr val="tx1"/>
            </a:solidFill>
            <a:effectLst/>
            <a:latin typeface="Arial" charset="0"/>
          </a:defRPr>
        </a:defPPr>
      </a:lstStyle>
    </a:lnDef>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Оформление по умолчанию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3333FF"/>
        </a:hlink>
        <a:folHlink>
          <a:srgbClr val="CC0099"/>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3 slides</Template>
  <TotalTime>265</TotalTime>
  <Words>1066</Words>
  <Application>Microsoft Office PowerPoint</Application>
  <PresentationFormat>Широкоэкранный</PresentationFormat>
  <Paragraphs>137</Paragraphs>
  <Slides>19</Slides>
  <Notes>2</Notes>
  <HiddenSlides>0</HiddenSlides>
  <MMClips>0</MMClips>
  <ScaleCrop>false</ScaleCrop>
  <HeadingPairs>
    <vt:vector size="8" baseType="variant">
      <vt:variant>
        <vt:lpstr>Использованные шрифты</vt:lpstr>
      </vt:variant>
      <vt:variant>
        <vt:i4>5</vt:i4>
      </vt:variant>
      <vt:variant>
        <vt:lpstr>Тема</vt:lpstr>
      </vt:variant>
      <vt:variant>
        <vt:i4>5</vt:i4>
      </vt:variant>
      <vt:variant>
        <vt:lpstr>Внедренные серверы OLE</vt:lpstr>
      </vt:variant>
      <vt:variant>
        <vt:i4>2</vt:i4>
      </vt:variant>
      <vt:variant>
        <vt:lpstr>Заголовки слайдов</vt:lpstr>
      </vt:variant>
      <vt:variant>
        <vt:i4>19</vt:i4>
      </vt:variant>
    </vt:vector>
  </HeadingPairs>
  <TitlesOfParts>
    <vt:vector size="31" baseType="lpstr">
      <vt:lpstr>PMingLiU</vt:lpstr>
      <vt:lpstr>Arial</vt:lpstr>
      <vt:lpstr>Calibri</vt:lpstr>
      <vt:lpstr>Courier New</vt:lpstr>
      <vt:lpstr>Times New Roman</vt:lpstr>
      <vt:lpstr>15_Office Theme</vt:lpstr>
      <vt:lpstr>Тема Office</vt:lpstr>
      <vt:lpstr>1_Office Theme</vt:lpstr>
      <vt:lpstr>2_Office Theme</vt:lpstr>
      <vt:lpstr>Оформление по умолчанию</vt:lpstr>
      <vt:lpstr>Изображение Paintbrush</vt:lpstr>
      <vt:lpstr>Microsoft Equation 3.0</vt:lpstr>
      <vt:lpstr>Means of graphical presentation of algorithms.  (ўзбек тилида)</vt:lpstr>
      <vt:lpstr>Режа: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Taкрорла</vt:lpstr>
      <vt:lpstr>Презентация PowerPoint</vt:lpstr>
      <vt:lpstr>Презентация PowerPoint</vt:lpstr>
      <vt:lpstr>Презентация PowerPoint</vt:lpstr>
      <vt:lpstr>Презентация PowerPoint</vt:lpstr>
      <vt:lpstr>б) блок-схемали алгоритми:</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Saydullo</dc:creator>
  <cp:lastModifiedBy>Saydullo</cp:lastModifiedBy>
  <cp:revision>9</cp:revision>
  <dcterms:created xsi:type="dcterms:W3CDTF">2019-11-14T04:38:37Z</dcterms:created>
  <dcterms:modified xsi:type="dcterms:W3CDTF">2019-11-14T09:03:42Z</dcterms:modified>
</cp:coreProperties>
</file>