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08.10.2019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file:///G:\LABORATORIYA\video-rolik\&#1051;&#1080;&#1090;&#1100;&#1105;%20&#1074;%20&#1086;&#1073;&#1083;&#1080;&#1094;&#1086;&#1074;&#1072;&#1085;&#1085;&#1099;&#1077;%20&#1082;&#1086;&#1082;&#1080;&#1083;&#1080;.mp4"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rmAutofit fontScale="92500" lnSpcReduction="10000"/>
          </a:bodyPr>
          <a:lstStyle/>
          <a:p>
            <a:r>
              <a:rPr lang="en-US" b="1" dirty="0" err="1" smtClean="0">
                <a:solidFill>
                  <a:schemeClr val="tx1"/>
                </a:solidFill>
                <a:latin typeface="Times New Roman" pitchFamily="18" charset="0"/>
                <a:cs typeface="Times New Roman" pitchFamily="18" charset="0"/>
              </a:rPr>
              <a:t>Мавзу</a:t>
            </a:r>
            <a:r>
              <a:rPr lang="ru-RU"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Қуйма</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маҳсулотларни</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лойиҳалаш</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ва</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ишлаб</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чиқариш</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ва</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ишлаб</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чиқариш</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фанига</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кириш</a:t>
            </a:r>
            <a:endParaRPr lang="ru-RU" dirty="0" smtClean="0">
              <a:solidFill>
                <a:schemeClr val="tx1"/>
              </a:solidFill>
              <a:latin typeface="Times New Roman" pitchFamily="18" charset="0"/>
              <a:cs typeface="Times New Roman" pitchFamily="18" charset="0"/>
            </a:endParaRPr>
          </a:p>
          <a:p>
            <a:r>
              <a:rPr lang="en-US" b="1" dirty="0" err="1" smtClean="0">
                <a:solidFill>
                  <a:schemeClr val="tx1"/>
                </a:solidFill>
                <a:latin typeface="Times New Roman" pitchFamily="18" charset="0"/>
                <a:cs typeface="Times New Roman" pitchFamily="18" charset="0"/>
              </a:rPr>
              <a:t>Ўқув</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модул</a:t>
            </a:r>
            <a:r>
              <a:rPr lang="en-US" b="1" dirty="0" smtClean="0">
                <a:solidFill>
                  <a:schemeClr val="tx1"/>
                </a:solidFill>
                <a:latin typeface="Times New Roman" pitchFamily="18" charset="0"/>
                <a:cs typeface="Times New Roman" pitchFamily="18" charset="0"/>
              </a:rPr>
              <a:t> </a:t>
            </a:r>
            <a:r>
              <a:rPr lang="en-US" b="1" dirty="0" err="1" smtClean="0">
                <a:solidFill>
                  <a:schemeClr val="tx1"/>
                </a:solidFill>
                <a:latin typeface="Times New Roman" pitchFamily="18" charset="0"/>
                <a:cs typeface="Times New Roman" pitchFamily="18" charset="0"/>
              </a:rPr>
              <a:t>бирликлари</a:t>
            </a:r>
            <a:r>
              <a:rPr lang="en-US" b="1"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lvl="0" algn="l"/>
            <a:r>
              <a:rPr lang="uz-Cyrl-UZ" dirty="0" smtClean="0">
                <a:solidFill>
                  <a:schemeClr val="tx1"/>
                </a:solidFill>
                <a:latin typeface="Times New Roman" pitchFamily="18" charset="0"/>
                <a:cs typeface="Times New Roman" pitchFamily="18" charset="0"/>
              </a:rPr>
              <a:t>1. Қуймачилик ишларининг умумий тавсифи.</a:t>
            </a:r>
            <a:endParaRPr lang="ru-RU" dirty="0" smtClean="0">
              <a:solidFill>
                <a:schemeClr val="tx1"/>
              </a:solidFill>
              <a:latin typeface="Times New Roman" pitchFamily="18" charset="0"/>
              <a:cs typeface="Times New Roman" pitchFamily="18" charset="0"/>
            </a:endParaRPr>
          </a:p>
          <a:p>
            <a:pPr lvl="0" algn="l"/>
            <a:r>
              <a:rPr lang="uz-Cyrl-UZ" dirty="0" smtClean="0">
                <a:solidFill>
                  <a:schemeClr val="tx1"/>
                </a:solidFill>
                <a:latin typeface="Times New Roman" pitchFamily="18" charset="0"/>
                <a:cs typeface="Times New Roman" pitchFamily="18" charset="0"/>
              </a:rPr>
              <a:t>2. Қуйма ишлаб чиқариш усулларининг таснифи</a:t>
            </a:r>
            <a:endParaRPr lang="ru-RU" dirty="0" smtClean="0">
              <a:solidFill>
                <a:schemeClr val="tx1"/>
              </a:solidFill>
              <a:latin typeface="Times New Roman" pitchFamily="18" charset="0"/>
              <a:cs typeface="Times New Roman" pitchFamily="18" charset="0"/>
            </a:endParaRPr>
          </a:p>
          <a:p>
            <a:pPr lvl="0" algn="l"/>
            <a:r>
              <a:rPr lang="uz-Cyrl-UZ" dirty="0" smtClean="0">
                <a:solidFill>
                  <a:schemeClr val="tx1"/>
                </a:solidFill>
                <a:latin typeface="Times New Roman" pitchFamily="18" charset="0"/>
                <a:cs typeface="Times New Roman" pitchFamily="18" charset="0"/>
              </a:rPr>
              <a:t>3. Қуйма йўли билан олинган загщтовкаларнинг бошқа технологик усуллар билан олинган заготовкалардан афзаллиги. </a:t>
            </a:r>
            <a:endParaRPr lang="ru-RU" dirty="0" smtClean="0">
              <a:solidFill>
                <a:schemeClr val="tx1"/>
              </a:solidFill>
              <a:latin typeface="Times New Roman" pitchFamily="18" charset="0"/>
              <a:cs typeface="Times New Roman" pitchFamily="18" charset="0"/>
            </a:endParaRPr>
          </a:p>
          <a:p>
            <a:pPr lvl="0" algn="l"/>
            <a:r>
              <a:rPr lang="uz-Cyrl-UZ" dirty="0" smtClean="0">
                <a:solidFill>
                  <a:schemeClr val="tx1"/>
                </a:solidFill>
                <a:latin typeface="Times New Roman" pitchFamily="18" charset="0"/>
                <a:cs typeface="Times New Roman" pitchFamily="18" charset="0"/>
              </a:rPr>
              <a:t>4. Қум-гил тупроқли, кокил қолипларда, ҳамда босим остида ва марказдан қочирма усулларда қуйма ишлаб чиқариш технологик жараёнлари. </a:t>
            </a:r>
            <a:endParaRPr lang="ru-RU" dirty="0" smtClean="0">
              <a:solidFill>
                <a:schemeClr val="tx1"/>
              </a:solidFill>
              <a:latin typeface="Times New Roman" pitchFamily="18" charset="0"/>
              <a:cs typeface="Times New Roman" pitchFamily="18" charset="0"/>
            </a:endParaRPr>
          </a:p>
          <a:p>
            <a:pPr lvl="0" algn="l"/>
            <a:r>
              <a:rPr lang="uz-Cyrl-UZ" dirty="0" smtClean="0">
                <a:solidFill>
                  <a:schemeClr val="tx1"/>
                </a:solidFill>
                <a:latin typeface="Times New Roman" pitchFamily="18" charset="0"/>
                <a:cs typeface="Times New Roman" pitchFamily="18" charset="0"/>
              </a:rPr>
              <a:t>5. Қолип ва ўзак материаллари. </a:t>
            </a:r>
            <a:endParaRPr lang="ru-RU" dirty="0" smtClean="0">
              <a:solidFill>
                <a:schemeClr val="tx1"/>
              </a:solidFill>
              <a:latin typeface="Times New Roman" pitchFamily="18" charset="0"/>
              <a:cs typeface="Times New Roman" pitchFamily="18" charset="0"/>
            </a:endParaRPr>
          </a:p>
          <a:p>
            <a:pPr lvl="0" algn="l"/>
            <a:r>
              <a:rPr lang="uz-Cyrl-UZ" dirty="0" smtClean="0">
                <a:solidFill>
                  <a:schemeClr val="tx1"/>
                </a:solidFill>
                <a:latin typeface="Times New Roman" pitchFamily="18" charset="0"/>
                <a:cs typeface="Times New Roman" pitchFamily="18" charset="0"/>
              </a:rPr>
              <a:t>6. Турли қотишмалардан қуйма олиш технологик жараёнлари</a:t>
            </a:r>
            <a:endParaRPr lang="ru-RU" dirty="0" smtClean="0">
              <a:solidFill>
                <a:schemeClr val="tx1"/>
              </a:solidFill>
              <a:latin typeface="Times New Roman" pitchFamily="18" charset="0"/>
              <a:cs typeface="Times New Roman" pitchFamily="18" charset="0"/>
            </a:endParaRPr>
          </a:p>
          <a:p>
            <a:endParaRPr lang="ru-RU" dirty="0"/>
          </a:p>
        </p:txBody>
      </p:sp>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85000" lnSpcReduction="10000"/>
          </a:bodyPr>
          <a:lstStyle/>
          <a:p>
            <a:pPr algn="ctr"/>
            <a:r>
              <a:rPr lang="ru-RU" b="1" dirty="0" err="1" smtClean="0">
                <a:latin typeface="Times New Roman" pitchFamily="18" charset="0"/>
                <a:cs typeface="Times New Roman" pitchFamily="18" charset="0"/>
              </a:rPr>
              <a:t>Умумий</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маълумот</a:t>
            </a:r>
            <a:endParaRPr lang="ru-RU" dirty="0" smtClean="0">
              <a:latin typeface="Times New Roman" pitchFamily="18" charset="0"/>
              <a:cs typeface="Times New Roman" pitchFamily="18" charset="0"/>
            </a:endParaRP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Одамлар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эрамиздан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икки-уч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муқаддам қуймаларни 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таниш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Мисрда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Хитойда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мамлакатларда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археологик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қазилмалар кўрсатди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Кейинчалик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асрлар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санъат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Масалан</a:t>
            </a:r>
            <a:r>
              <a:rPr lang="ru-RU" dirty="0" smtClean="0">
                <a:latin typeface="Times New Roman" pitchFamily="18" charset="0"/>
                <a:cs typeface="Times New Roman" pitchFamily="18" charset="0"/>
              </a:rPr>
              <a:t>, 1585–1586-йилларда А. Чохов </a:t>
            </a:r>
            <a:r>
              <a:rPr lang="ru-RU" dirty="0" err="1" smtClean="0">
                <a:latin typeface="Times New Roman" pitchFamily="18" charset="0"/>
                <a:cs typeface="Times New Roman" pitchFamily="18" charset="0"/>
              </a:rPr>
              <a:t>бошчилигида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бронзадан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катта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замбарак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қуйилдики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массаси</a:t>
            </a:r>
            <a:r>
              <a:rPr lang="ru-RU" dirty="0" smtClean="0">
                <a:latin typeface="Times New Roman" pitchFamily="18" charset="0"/>
                <a:cs typeface="Times New Roman" pitchFamily="18" charset="0"/>
              </a:rPr>
              <a:t> 40 т га </a:t>
            </a:r>
            <a:r>
              <a:rPr lang="ru-RU" dirty="0" err="1" smtClean="0">
                <a:latin typeface="Times New Roman" pitchFamily="18" charset="0"/>
                <a:cs typeface="Times New Roman" pitchFamily="18" charset="0"/>
              </a:rPr>
              <a:t>яқин 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Ота-бола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Моторинлар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1735-йилда </a:t>
            </a:r>
            <a:r>
              <a:rPr lang="ru-RU" dirty="0" err="1" smtClean="0">
                <a:latin typeface="Times New Roman" pitchFamily="18" charset="0"/>
                <a:cs typeface="Times New Roman" pitchFamily="18" charset="0"/>
              </a:rPr>
              <a:t>бронзадан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катта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нақшли қўнғироқ қуйдиларки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массаси</a:t>
            </a:r>
            <a:r>
              <a:rPr lang="ru-RU" dirty="0" smtClean="0">
                <a:latin typeface="Times New Roman" pitchFamily="18" charset="0"/>
                <a:cs typeface="Times New Roman" pitchFamily="18" charset="0"/>
              </a:rPr>
              <a:t> 200 т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мисолларни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келтириш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лекин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ўзиёқ қуймакорлик санъатининг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ўша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йилларда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суръатини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ёрқин ифодалайди</a:t>
            </a:r>
            <a:r>
              <a:rPr lang="ru-RU" dirty="0" smtClean="0">
                <a:latin typeface="Times New Roman" pitchFamily="18" charset="0"/>
                <a:cs typeface="Times New Roman" pitchFamily="18" charset="0"/>
              </a:rPr>
              <a:t>.</a:t>
            </a: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ҳисоблар кўрсатадики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чиқарилаётган қуймаларнинг </a:t>
            </a:r>
            <a:r>
              <a:rPr lang="ru-RU" dirty="0" smtClean="0">
                <a:latin typeface="Times New Roman" pitchFamily="18" charset="0"/>
                <a:cs typeface="Times New Roman" pitchFamily="18" charset="0"/>
              </a:rPr>
              <a:t>70% </a:t>
            </a:r>
            <a:r>
              <a:rPr lang="ru-RU" dirty="0" err="1" smtClean="0">
                <a:latin typeface="Times New Roman" pitchFamily="18" charset="0"/>
                <a:cs typeface="Times New Roman" pitchFamily="18" charset="0"/>
              </a:rPr>
              <a:t>қуйма чўянларга</a:t>
            </a:r>
            <a:r>
              <a:rPr lang="ru-RU" dirty="0" smtClean="0">
                <a:latin typeface="Times New Roman" pitchFamily="18" charset="0"/>
                <a:cs typeface="Times New Roman" pitchFamily="18" charset="0"/>
              </a:rPr>
              <a:t>, 17% </a:t>
            </a:r>
            <a:r>
              <a:rPr lang="ru-RU" dirty="0" err="1" smtClean="0">
                <a:latin typeface="Times New Roman" pitchFamily="18" charset="0"/>
                <a:cs typeface="Times New Roman" pitchFamily="18" charset="0"/>
              </a:rPr>
              <a:t>пўлатларга</a:t>
            </a:r>
            <a:r>
              <a:rPr lang="ru-RU" dirty="0" smtClean="0">
                <a:latin typeface="Times New Roman" pitchFamily="18" charset="0"/>
                <a:cs typeface="Times New Roman" pitchFamily="18" charset="0"/>
              </a:rPr>
              <a:t>, 8% </a:t>
            </a:r>
            <a:r>
              <a:rPr lang="ru-RU" dirty="0" err="1" smtClean="0">
                <a:latin typeface="Times New Roman" pitchFamily="18" charset="0"/>
                <a:cs typeface="Times New Roman" pitchFamily="18" charset="0"/>
              </a:rPr>
              <a:t>бошқа </a:t>
            </a:r>
            <a:r>
              <a:rPr lang="ru-RU" dirty="0" smtClean="0">
                <a:latin typeface="Times New Roman" pitchFamily="18" charset="0"/>
                <a:cs typeface="Times New Roman" pitchFamily="18" charset="0"/>
              </a:rPr>
              <a:t>хил </a:t>
            </a:r>
            <a:r>
              <a:rPr lang="ru-RU" dirty="0" err="1" smtClean="0">
                <a:latin typeface="Times New Roman" pitchFamily="18" charset="0"/>
                <a:cs typeface="Times New Roman" pitchFamily="18" charset="0"/>
              </a:rPr>
              <a:t>чўянларга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қолгани рангли</a:t>
            </a:r>
            <a:r>
              <a:rPr lang="ru-RU" dirty="0" smtClean="0">
                <a:latin typeface="Times New Roman" pitchFamily="18" charset="0"/>
                <a:cs typeface="Times New Roman" pitchFamily="18" charset="0"/>
              </a:rPr>
              <a:t> металл </a:t>
            </a:r>
            <a:r>
              <a:rPr lang="ru-RU" dirty="0" err="1" smtClean="0">
                <a:latin typeface="Times New Roman" pitchFamily="18" charset="0"/>
                <a:cs typeface="Times New Roman" pitchFamily="18" charset="0"/>
              </a:rPr>
              <a:t>қотишмаларга тўғри келади</a:t>
            </a:r>
            <a:r>
              <a:rPr lang="ru-RU" dirty="0" smtClean="0">
                <a:latin typeface="Times New Roman" pitchFamily="18" charset="0"/>
                <a:cs typeface="Times New Roman" pitchFamily="18" charset="0"/>
              </a:rPr>
              <a:t>.</a:t>
            </a:r>
          </a:p>
          <a:p>
            <a:pPr>
              <a:buNone/>
            </a:pPr>
            <a:endParaRPr lang="ru-RU" dirty="0"/>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20000"/>
          </a:bodyPr>
          <a:lstStyle/>
          <a:p>
            <a:pPr algn="ctr">
              <a:buNone/>
            </a:pPr>
            <a:r>
              <a:rPr lang="uz-Cyrl-UZ" b="1" dirty="0" smtClean="0">
                <a:latin typeface="Times New Roman" pitchFamily="18" charset="0"/>
                <a:cs typeface="Times New Roman" pitchFamily="18" charset="0"/>
              </a:rPr>
              <a:t>Қуймачилик ишларининг умумий тавсифи</a:t>
            </a:r>
            <a:endParaRPr lang="ru-RU" dirty="0" smtClean="0">
              <a:latin typeface="Times New Roman" pitchFamily="18" charset="0"/>
              <a:cs typeface="Times New Roman" pitchFamily="18" charset="0"/>
            </a:endParaRPr>
          </a:p>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 детал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буюмлар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хомаки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заготовкалари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кўринишида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турли-туман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қуймалар 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жараёнларидан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иборатдир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 жараёнида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қолип (қум-тупроқдан 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металлдан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ясалган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суюлтирилган</a:t>
            </a:r>
            <a:r>
              <a:rPr lang="ru-RU" dirty="0" smtClean="0">
                <a:latin typeface="Times New Roman" pitchFamily="18" charset="0"/>
                <a:cs typeface="Times New Roman" pitchFamily="18" charset="0"/>
              </a:rPr>
              <a:t> металл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тўлдирилади</a:t>
            </a:r>
            <a:r>
              <a:rPr lang="ru-RU" dirty="0" smtClean="0">
                <a:latin typeface="Times New Roman" pitchFamily="18" charset="0"/>
                <a:cs typeface="Times New Roman" pitchFamily="18" charset="0"/>
              </a:rPr>
              <a:t>, у </a:t>
            </a:r>
            <a:r>
              <a:rPr lang="ru-RU" dirty="0" err="1" smtClean="0">
                <a:latin typeface="Times New Roman" pitchFamily="18" charset="0"/>
                <a:cs typeface="Times New Roman" pitchFamily="18" charset="0"/>
              </a:rPr>
              <a:t>отгач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 детал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яъни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 ҳосил бўлади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Зарур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қуймаларга кейинги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 ўлчам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Кўпгина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ҳолларда керакли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деталлар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фақат қуйиш усули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билангина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айниқса катта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ўлчам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вазнга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мураккаб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деталларни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тайёрлашда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қотишманинг пластиклиги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кичик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масалан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чўян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босим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остида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(болғалаш, штамплаш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бўлмаган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ҳолларда жуда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муҳимдир.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Машинасозликда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барча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деталларнинг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тахминан</a:t>
            </a:r>
            <a:r>
              <a:rPr lang="ru-RU" dirty="0" smtClean="0">
                <a:latin typeface="Times New Roman" pitchFamily="18" charset="0"/>
                <a:cs typeface="Times New Roman" pitchFamily="18" charset="0"/>
              </a:rPr>
              <a:t> 50 % </a:t>
            </a:r>
            <a:r>
              <a:rPr lang="ru-RU" dirty="0" err="1" smtClean="0">
                <a:latin typeface="Times New Roman" pitchFamily="18" charset="0"/>
                <a:cs typeface="Times New Roman" pitchFamily="18" charset="0"/>
              </a:rPr>
              <a:t>қуймакорлик усули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олинади</a:t>
            </a: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cSld>
  <p:clrMapOvr>
    <a:masterClrMapping/>
  </p:clrMapOvr>
  <p:transition>
    <p:cut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77500" lnSpcReduction="20000"/>
          </a:bodyPr>
          <a:lstStyle/>
          <a:p>
            <a:pPr algn="just">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 саноати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технологияси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 саноати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сехларида</a:t>
            </a:r>
            <a:r>
              <a:rPr lang="ru-RU" dirty="0" smtClean="0">
                <a:latin typeface="Times New Roman" pitchFamily="18" charset="0"/>
                <a:cs typeface="Times New Roman" pitchFamily="18" charset="0"/>
              </a:rPr>
              <a:t> у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 буюм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детал</a:t>
            </a:r>
            <a:r>
              <a:rPr lang="ru-RU" dirty="0" smtClean="0">
                <a:latin typeface="Times New Roman" pitchFamily="18" charset="0"/>
                <a:cs typeface="Times New Roman" pitchFamily="18" charset="0"/>
              </a:rPr>
              <a:t>)ни </a:t>
            </a:r>
            <a:r>
              <a:rPr lang="ru-RU" dirty="0" err="1" smtClean="0">
                <a:latin typeface="Times New Roman" pitchFamily="18" charset="0"/>
                <a:cs typeface="Times New Roman" pitchFamily="18" charset="0"/>
              </a:rPr>
              <a:t>ҳосил қилиш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маълум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тизимдаги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технологиясини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амалга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ошириш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қуймалар 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технологиясини</a:t>
            </a:r>
            <a:r>
              <a:rPr lang="ru-RU" dirty="0" smtClean="0">
                <a:latin typeface="Times New Roman" pitchFamily="18" charset="0"/>
                <a:cs typeface="Times New Roman" pitchFamily="18" charset="0"/>
              </a:rPr>
              <a:t> втулка </a:t>
            </a:r>
            <a:r>
              <a:rPr lang="ru-RU" dirty="0" err="1" smtClean="0">
                <a:latin typeface="Times New Roman" pitchFamily="18" charset="0"/>
                <a:cs typeface="Times New Roman" pitchFamily="18" charset="0"/>
              </a:rPr>
              <a:t>қуймасини ҳосил қилиш мисолида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кўриб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чиқамиз</a:t>
            </a:r>
            <a:r>
              <a:rPr lang="ru-RU" dirty="0" smtClean="0">
                <a:latin typeface="Times New Roman" pitchFamily="18" charset="0"/>
                <a:cs typeface="Times New Roman" pitchFamily="18" charset="0"/>
              </a:rPr>
              <a:t>. Втулка </a:t>
            </a:r>
            <a:r>
              <a:rPr lang="ru-RU" dirty="0" err="1" smtClean="0">
                <a:latin typeface="Times New Roman" pitchFamily="18" charset="0"/>
                <a:cs typeface="Times New Roman" pitchFamily="18" charset="0"/>
              </a:rPr>
              <a:t>қуймаси ҳосил қилиниши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даставвал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қуйманинг нусхаси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қуймада тешик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қилиш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зарур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стерженнинг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қолипи </a:t>
            </a: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стержен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қутиси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ясалади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сўнгра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нусха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ёрдамида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қолип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стержен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қутисида 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стержен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тайёрланади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Қолипга қуйиш каналлари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очилади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стержен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ўрнатилади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қолип суюқ </a:t>
            </a:r>
            <a:r>
              <a:rPr lang="ru-RU" dirty="0" smtClean="0">
                <a:latin typeface="Times New Roman" pitchFamily="18" charset="0"/>
                <a:cs typeface="Times New Roman" pitchFamily="18" charset="0"/>
              </a:rPr>
              <a:t>металл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тўлдирилади</a:t>
            </a:r>
            <a:r>
              <a:rPr lang="ru-RU" dirty="0" smtClean="0">
                <a:latin typeface="Times New Roman" pitchFamily="18" charset="0"/>
                <a:cs typeface="Times New Roman" pitchFamily="18" charset="0"/>
              </a:rPr>
              <a:t>. Металл </a:t>
            </a:r>
            <a:r>
              <a:rPr lang="ru-RU" dirty="0" err="1" smtClean="0">
                <a:latin typeface="Times New Roman" pitchFamily="18" charset="0"/>
                <a:cs typeface="Times New Roman" pitchFamily="18" charset="0"/>
              </a:rPr>
              <a:t>қотгач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қолипни бузиб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 олинади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қуйманинг ортиқча жойлари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кесиб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тозаланади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 тайёр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ҳолга келади.Шундай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қуймакорлик сехларида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қуйма буюмлар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деталлар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чиқариш технологияси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қуйидаги жараёнларни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a:t>
            </a:r>
            <a:r>
              <a:rPr lang="ru-RU" dirty="0" smtClean="0">
                <a:latin typeface="Times New Roman" pitchFamily="18" charset="0"/>
                <a:cs typeface="Times New Roman" pitchFamily="18" charset="0"/>
              </a:rPr>
              <a:t> ичига </a:t>
            </a:r>
            <a:r>
              <a:rPr lang="ru-RU" dirty="0" err="1" smtClean="0">
                <a:latin typeface="Times New Roman" pitchFamily="18" charset="0"/>
                <a:cs typeface="Times New Roman" pitchFamily="18" charset="0"/>
              </a:rPr>
              <a:t>олади</a:t>
            </a:r>
            <a:r>
              <a:rPr lang="ru-RU"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а) </a:t>
            </a:r>
            <a:r>
              <a:rPr lang="ru-RU" dirty="0" smtClean="0">
                <a:latin typeface="Times New Roman" pitchFamily="18" charset="0"/>
                <a:cs typeface="Times New Roman" pitchFamily="18" charset="0"/>
              </a:rPr>
              <a:t>металл </a:t>
            </a:r>
            <a:r>
              <a:rPr lang="ru-RU" dirty="0" err="1" smtClean="0">
                <a:latin typeface="Times New Roman" pitchFamily="18" charset="0"/>
                <a:cs typeface="Times New Roman" pitchFamily="18" charset="0"/>
              </a:rPr>
              <a:t>қолип юзасига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ўтга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чидамли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қатлам қоплаш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устидан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юпқа қилиб махсус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бўёқлар бериш</a:t>
            </a:r>
            <a:r>
              <a:rPr lang="ru-RU"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б) </a:t>
            </a:r>
            <a:r>
              <a:rPr lang="ru-RU" dirty="0" err="1" smtClean="0">
                <a:latin typeface="Times New Roman" pitchFamily="18" charset="0"/>
                <a:cs typeface="Times New Roman" pitchFamily="18" charset="0"/>
              </a:rPr>
              <a:t>қолипни йиғиш</a:t>
            </a:r>
            <a:r>
              <a:rPr lang="ru-RU"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a:t>
            </a:r>
            <a:r>
              <a:rPr lang="ru-RU" b="1"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қолипга металлни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қуйиш</a:t>
            </a:r>
            <a:r>
              <a:rPr lang="ru-RU"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е) </a:t>
            </a:r>
            <a:r>
              <a:rPr lang="ru-RU" dirty="0" err="1" smtClean="0">
                <a:latin typeface="Times New Roman" pitchFamily="18" charset="0"/>
                <a:cs typeface="Times New Roman" pitchFamily="18" charset="0"/>
              </a:rPr>
              <a:t>қуймани қолипдан ажратиш</a:t>
            </a:r>
            <a:r>
              <a:rPr lang="ru-RU"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ф</a:t>
            </a:r>
            <a:r>
              <a:rPr lang="ru-RU" b="1"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қолип юзаларини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сиқилган ҳаво 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усулда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тозалаш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transition>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77500" lnSpcReduction="20000"/>
          </a:bodyPr>
          <a:lstStyle/>
          <a:p>
            <a:pPr algn="ctr">
              <a:buNone/>
            </a:pPr>
            <a:r>
              <a:rPr lang="uz-Cyrl-UZ" b="1" dirty="0" smtClean="0">
                <a:latin typeface="Times New Roman" pitchFamily="18" charset="0"/>
                <a:cs typeface="Times New Roman" pitchFamily="18" charset="0"/>
              </a:rPr>
              <a:t>Қуйма ишлаб чиқариш усулларининг таснифи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		Саноат миқёсида қуймалар олишнинг маҳсус усулларига: суюқлантирилган металл ё қотишмаларни қолиплар (кокиллар)га қуйиш, марказдан қочирма қуйиш, босим остида қуйиш, суюқланувчан нусхалардан фойдаланиб қуйиш ва қобиқ қолипларга қуйиш кабилар киради. Ана шу усулларни қисқача кўриб ўтамиз.</a:t>
            </a:r>
            <a:endParaRPr lang="ru-RU" dirty="0" smtClean="0">
              <a:latin typeface="Times New Roman" pitchFamily="18" charset="0"/>
              <a:cs typeface="Times New Roman" pitchFamily="18" charset="0"/>
            </a:endParaRPr>
          </a:p>
          <a:p>
            <a:pPr algn="just">
              <a:buNone/>
            </a:pPr>
            <a:r>
              <a:rPr lang="uz-Cyrl-UZ" b="1" i="1" dirty="0" smtClean="0">
                <a:latin typeface="Times New Roman" pitchFamily="18" charset="0"/>
                <a:cs typeface="Times New Roman" pitchFamily="18" charset="0"/>
              </a:rPr>
              <a:t>		Кокилларга қуйиш </a:t>
            </a:r>
            <a:r>
              <a:rPr lang="uz-Cyrl-UZ" dirty="0" smtClean="0">
                <a:latin typeface="Times New Roman" pitchFamily="18" charset="0"/>
                <a:cs typeface="Times New Roman" pitchFamily="18" charset="0"/>
              </a:rPr>
              <a:t>йўли билан олинадиган чўян ва пўлат уймаларда ички бўшлиқлар (тешиклар ёки чуқурчалар) ҳосил қилиш зарур бўлса, одатдаги қолипларда ишлатиладиган стерженлардан, алюминий қотишмалари ва магний қотишмалари учун эса ажралувчи металл стерженлардан фойдаланилади. Суюқ металл кокиллар устидан, ёнидан ёки остидан қуйилиши мумкин. Кокилларнинг ички юзалари ўтга чидамли материал ва бўёқлар билан қопланади. Кокилларга суюқ металл яхши тўлиши учун улар олдиндан қиздириб олинади. Кокилларга қуйиш усули меҳнат унумдорлини оширишга, қуйма сиртининг сифатини ҳамда унинг механик хоссаларини яхшилашга, кесиб ишлаш учун қолдириладиган қўйимни камайтиришга имкон беради.</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transition>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lstStyle/>
          <a:p>
            <a:pPr algn="ctr">
              <a:buNone/>
            </a:pPr>
            <a:r>
              <a:rPr lang="en-US" b="1" i="1" u="sng" dirty="0" err="1" smtClean="0">
                <a:latin typeface="Times New Roman" pitchFamily="18" charset="0"/>
                <a:cs typeface="Times New Roman" pitchFamily="18" charset="0"/>
                <a:hlinkClick r:id="rId2"/>
              </a:rPr>
              <a:t>Кокилларга</a:t>
            </a:r>
            <a:r>
              <a:rPr lang="en-US" b="1" i="1" u="sng" dirty="0" smtClean="0">
                <a:latin typeface="Times New Roman" pitchFamily="18" charset="0"/>
                <a:cs typeface="Times New Roman" pitchFamily="18" charset="0"/>
                <a:hlinkClick r:id="rId2"/>
              </a:rPr>
              <a:t> </a:t>
            </a:r>
            <a:r>
              <a:rPr lang="en-US" b="1" i="1" u="sng" dirty="0" err="1" smtClean="0">
                <a:latin typeface="Times New Roman" pitchFamily="18" charset="0"/>
                <a:cs typeface="Times New Roman" pitchFamily="18" charset="0"/>
                <a:hlinkClick r:id="rId2"/>
              </a:rPr>
              <a:t>қуйиш</a:t>
            </a:r>
            <a:endParaRPr lang="ru-RU"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lgn="ctr">
              <a:buNone/>
            </a:pPr>
            <a:r>
              <a:rPr lang="uz-Cyrl-UZ" dirty="0" smtClean="0">
                <a:latin typeface="Times New Roman" pitchFamily="18" charset="0"/>
                <a:cs typeface="Times New Roman" pitchFamily="18" charset="0"/>
              </a:rPr>
              <a:t>1– стержен. 2 – кокил. 3 – детал</a:t>
            </a:r>
            <a:endParaRPr lang="ru-RU" dirty="0" smtClean="0">
              <a:latin typeface="Times New Roman" pitchFamily="18" charset="0"/>
              <a:cs typeface="Times New Roman" pitchFamily="18" charset="0"/>
            </a:endParaRPr>
          </a:p>
          <a:p>
            <a:pPr>
              <a:buNone/>
            </a:pPr>
            <a:endParaRPr lang="ru-RU" dirty="0"/>
          </a:p>
        </p:txBody>
      </p:sp>
      <p:pic>
        <p:nvPicPr>
          <p:cNvPr id="4" name="Picture 8" descr="Описание: http://dic.academic.ru/pictures/enc_tech/i_349.jpg"/>
          <p:cNvPicPr/>
          <p:nvPr/>
        </p:nvPicPr>
        <p:blipFill>
          <a:blip r:embed="rId3"/>
          <a:srcRect/>
          <a:stretch>
            <a:fillRect/>
          </a:stretch>
        </p:blipFill>
        <p:spPr bwMode="auto">
          <a:xfrm>
            <a:off x="0" y="785794"/>
            <a:ext cx="9144000" cy="48577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lstStyle/>
          <a:p>
            <a:pPr algn="just">
              <a:buNone/>
            </a:pPr>
            <a:r>
              <a:rPr lang="uz-Cyrl-UZ" b="1" i="1" dirty="0" smtClean="0">
                <a:latin typeface="Times New Roman" pitchFamily="18" charset="0"/>
                <a:cs typeface="Times New Roman" pitchFamily="18" charset="0"/>
              </a:rPr>
              <a:t>		Марказдан қочирма қуйиш </a:t>
            </a:r>
            <a:r>
              <a:rPr lang="uz-Cyrl-UZ" dirty="0" smtClean="0">
                <a:latin typeface="Times New Roman" pitchFamily="18" charset="0"/>
                <a:cs typeface="Times New Roman" pitchFamily="18" charset="0"/>
              </a:rPr>
              <a:t>усули силиндрсимон жисмлар шаклидаги қуймалар, масалан, қувур, втулка, шкив, ғилдирак, шестерня, муфта дискаларнинг тайёрланмаларини олиш учун қўлланилади. Бу усулнинг моҳияти шундаки, суюқ металл горизонтал ёки вертикал ўқ атрофида 1000 айл мин тезлик билан айланувчи қолипга қуйилади. қолипнинг ва унга қуйилган суюқ металлнинг айланиши натижасида ҳосил бўладиган марказдан қочма кучлар металлни қолип деворига сиқади, натижада металл дарров қотиб, қолип шаклига киради.</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Описание: http://www.ozdt.ru/images/rasplav.jpg"/>
          <p:cNvPicPr>
            <a:picLocks noGrp="1"/>
          </p:cNvPicPr>
          <p:nvPr>
            <p:ph idx="1"/>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lstStyle/>
          <a:p>
            <a:pPr algn="just">
              <a:buNone/>
            </a:pPr>
            <a:r>
              <a:rPr lang="uz-Cyrl-UZ" b="1" i="1" dirty="0" smtClean="0">
                <a:latin typeface="Times New Roman" pitchFamily="18" charset="0"/>
                <a:cs typeface="Times New Roman" pitchFamily="18" charset="0"/>
              </a:rPr>
              <a:t>		Босим остида қуйиш </a:t>
            </a:r>
            <a:r>
              <a:rPr lang="uz-Cyrl-UZ" dirty="0" smtClean="0">
                <a:latin typeface="Times New Roman" pitchFamily="18" charset="0"/>
                <a:cs typeface="Times New Roman" pitchFamily="18" charset="0"/>
              </a:rPr>
              <a:t>усулининг асосий моҳияти шундаки, суюқ металл (қотишма) пўлат қолипга катта босим остида қуйилади. Тайёрланган қуйма ғоваксиз, сиртқи нуқсонларсиз, тоза ва аниқ бўлади. Осон суюланувчи рангли қотишмалардан (айниса алюми­ний, рух, магний қотишмаларидан) мураккаб шаклли, юпқа деворли, аниқ ўлчамли, тоза юзали ва оғирлиги 50 кг гача бўлган қуймалар (самолёт, автомобил ва бошқа механизмларнинг деталлари учун қуймалар) олишда бу усулдан кенг фойдаланилади.</a:t>
            </a:r>
            <a:endParaRPr lang="ru-RU" dirty="0">
              <a:latin typeface="Times New Roman" pitchFamily="18" charset="0"/>
              <a:cs typeface="Times New Roman" pitchFamily="18" charset="0"/>
            </a:endParaRPr>
          </a:p>
        </p:txBody>
      </p:sp>
    </p:spTree>
  </p:cSld>
  <p:clrMapOvr>
    <a:masterClrMapping/>
  </p:clrMapOvr>
  <p:transition>
    <p:cover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r>
              <a:rPr lang="ru-RU" sz="7200" dirty="0" err="1" smtClean="0">
                <a:latin typeface="Times New Roman" pitchFamily="18" charset="0"/>
                <a:cs typeface="Times New Roman" pitchFamily="18" charset="0"/>
              </a:rPr>
              <a:t>Эътиборингиз</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учун</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раҳмат</a:t>
            </a:r>
            <a:endParaRPr lang="ru-RU" sz="7200" dirty="0">
              <a:latin typeface="Times New Roman" pitchFamily="18" charset="0"/>
              <a:cs typeface="Times New Roman" pitchFamily="18" charset="0"/>
            </a:endParaRPr>
          </a:p>
        </p:txBody>
      </p:sp>
    </p:spTree>
  </p:cSld>
  <p:clrMapOvr>
    <a:masterClrMapping/>
  </p:clrMapOvr>
  <p:transition>
    <p:split orient="vert" dir="in"/>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110</Words>
  <PresentationFormat>Экран (4:3)</PresentationFormat>
  <Paragraphs>38</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dc:creator>
  <cp:lastModifiedBy>asilbek1992</cp:lastModifiedBy>
  <cp:revision>4</cp:revision>
  <dcterms:created xsi:type="dcterms:W3CDTF">2019-10-06T14:39:02Z</dcterms:created>
  <dcterms:modified xsi:type="dcterms:W3CDTF">2019-10-08T05:33:14Z</dcterms:modified>
</cp:coreProperties>
</file>