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5"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ru-RU" b="1" dirty="0" smtClean="0">
              <a:solidFill>
                <a:schemeClr val="tx1"/>
              </a:solidFill>
              <a:latin typeface="Times New Roman" pitchFamily="18" charset="0"/>
              <a:cs typeface="Times New Roman" pitchFamily="18" charset="0"/>
            </a:endParaRPr>
          </a:p>
          <a:p>
            <a:endParaRPr lang="ru-RU" b="1" dirty="0" smtClean="0">
              <a:solidFill>
                <a:schemeClr val="tx1"/>
              </a:solidFill>
              <a:latin typeface="Times New Roman" pitchFamily="18" charset="0"/>
              <a:cs typeface="Times New Roman" pitchFamily="18" charset="0"/>
            </a:endParaRPr>
          </a:p>
          <a:p>
            <a:endParaRPr lang="ru-RU" b="1" dirty="0" smtClean="0">
              <a:solidFill>
                <a:schemeClr val="tx1"/>
              </a:solidFill>
              <a:latin typeface="Times New Roman" pitchFamily="18" charset="0"/>
              <a:cs typeface="Times New Roman" pitchFamily="18" charset="0"/>
            </a:endParaRPr>
          </a:p>
          <a:p>
            <a:r>
              <a:rPr lang="ru-RU" b="1" dirty="0" err="1" smtClean="0">
                <a:solidFill>
                  <a:schemeClr val="tx1"/>
                </a:solidFill>
                <a:latin typeface="Times New Roman" pitchFamily="18" charset="0"/>
                <a:cs typeface="Times New Roman" pitchFamily="18" charset="0"/>
              </a:rPr>
              <a:t>Маъруза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“Қуйма маҳсулотларни лойиҳалаш 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ишлаб</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чиқариш </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фаннинг</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ривожланиш</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тарихи</a:t>
            </a:r>
            <a:endParaRPr lang="ru-RU" dirty="0" smtClean="0">
              <a:solidFill>
                <a:schemeClr val="tx1"/>
              </a:solidFill>
              <a:latin typeface="Times New Roman" pitchFamily="18" charset="0"/>
              <a:cs typeface="Times New Roman" pitchFamily="18" charset="0"/>
            </a:endParaRPr>
          </a:p>
          <a:p>
            <a:r>
              <a:rPr lang="uz-Cyrl-UZ" dirty="0" smtClean="0">
                <a:solidFill>
                  <a:schemeClr val="tx1"/>
                </a:solidFill>
                <a:latin typeface="Times New Roman" pitchFamily="18" charset="0"/>
                <a:cs typeface="Times New Roman" pitchFamily="18" charset="0"/>
              </a:rPr>
              <a:t>Ўқув модул бирликлари:</a:t>
            </a:r>
            <a:endParaRPr lang="ru-RU" dirty="0" smtClean="0">
              <a:solidFill>
                <a:schemeClr val="tx1"/>
              </a:solidFill>
              <a:latin typeface="Times New Roman" pitchFamily="18" charset="0"/>
              <a:cs typeface="Times New Roman" pitchFamily="18" charset="0"/>
            </a:endParaRPr>
          </a:p>
          <a:p>
            <a:pPr algn="l"/>
            <a:r>
              <a:rPr lang="uz-Cyrl-UZ" dirty="0" smtClean="0">
                <a:solidFill>
                  <a:schemeClr val="tx1"/>
                </a:solidFill>
                <a:latin typeface="Times New Roman" pitchFamily="18" charset="0"/>
                <a:cs typeface="Times New Roman" pitchFamily="18" charset="0"/>
              </a:rPr>
              <a:t>1. Қуймакорликни</a:t>
            </a:r>
            <a:r>
              <a:rPr lang="ru-RU" dirty="0" err="1" smtClean="0">
                <a:solidFill>
                  <a:schemeClr val="tx1"/>
                </a:solidFill>
                <a:latin typeface="Times New Roman" pitchFamily="18" charset="0"/>
                <a:cs typeface="Times New Roman" pitchFamily="18" charset="0"/>
              </a:rPr>
              <a:t>нг</a:t>
            </a:r>
            <a:r>
              <a:rPr lang="uz-Cyrl-UZ" dirty="0" smtClean="0">
                <a:solidFill>
                  <a:schemeClr val="tx1"/>
                </a:solidFill>
                <a:latin typeface="Times New Roman" pitchFamily="18" charset="0"/>
                <a:cs typeface="Times New Roman" pitchFamily="18" charset="0"/>
              </a:rPr>
              <a:t> ривожланиш тарихи</a:t>
            </a:r>
            <a:endParaRPr lang="ru-RU" b="1" dirty="0" smtClean="0">
              <a:solidFill>
                <a:schemeClr val="tx1"/>
              </a:solidFill>
              <a:latin typeface="Times New Roman" pitchFamily="18" charset="0"/>
              <a:cs typeface="Times New Roman" pitchFamily="18" charset="0"/>
            </a:endParaRPr>
          </a:p>
          <a:p>
            <a:pPr algn="l"/>
            <a:r>
              <a:rPr lang="uz-Cyrl-UZ" dirty="0" smtClean="0">
                <a:solidFill>
                  <a:schemeClr val="tx1"/>
                </a:solidFill>
                <a:latin typeface="Times New Roman" pitchFamily="18" charset="0"/>
                <a:cs typeface="Times New Roman" pitchFamily="18" charset="0"/>
              </a:rPr>
              <a:t>2. Қуймакорлик ишлаб чиқариш муаммолари</a:t>
            </a:r>
            <a:endParaRPr lang="ru-RU" b="1" dirty="0" smtClean="0">
              <a:solidFill>
                <a:schemeClr val="tx1"/>
              </a:solidFill>
              <a:latin typeface="Times New Roman" pitchFamily="18" charset="0"/>
              <a:cs typeface="Times New Roman" pitchFamily="18" charset="0"/>
            </a:endParaRPr>
          </a:p>
          <a:p>
            <a:pPr algn="l"/>
            <a:r>
              <a:rPr lang="uz-Cyrl-UZ" dirty="0" smtClean="0">
                <a:solidFill>
                  <a:schemeClr val="tx1"/>
                </a:solidFill>
                <a:latin typeface="Times New Roman" pitchFamily="18" charset="0"/>
                <a:cs typeface="Times New Roman" pitchFamily="18" charset="0"/>
              </a:rPr>
              <a:t>3. Қуймакорлик ва экология</a:t>
            </a:r>
            <a:endParaRPr lang="ru-RU" dirty="0" smtClean="0">
              <a:solidFill>
                <a:schemeClr val="tx1"/>
              </a:solidFill>
              <a:latin typeface="Times New Roman" pitchFamily="18" charset="0"/>
              <a:cs typeface="Times New Roman" pitchFamily="18" charset="0"/>
            </a:endParaRPr>
          </a:p>
          <a:p>
            <a:endParaRPr lang="ru-RU" dirty="0"/>
          </a:p>
        </p:txBody>
      </p:sp>
    </p:spTree>
  </p:cSld>
  <p:clrMapOvr>
    <a:masterClrMapping/>
  </p:clrMapOvr>
  <p:transition>
    <p:cover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20000"/>
          </a:bodyPr>
          <a:lstStyle/>
          <a:p>
            <a:pPr algn="just">
              <a:buNone/>
            </a:pPr>
            <a:r>
              <a:rPr lang="uz-Cyrl-UZ" b="1" dirty="0" smtClean="0">
                <a:latin typeface="Times New Roman" pitchFamily="18" charset="0"/>
                <a:cs typeface="Times New Roman" pitchFamily="18" charset="0"/>
              </a:rPr>
              <a:t>		Қуймакорлик деб, </a:t>
            </a:r>
            <a:r>
              <a:rPr lang="uz-Cyrl-UZ" dirty="0" smtClean="0">
                <a:latin typeface="Times New Roman" pitchFamily="18" charset="0"/>
                <a:cs typeface="Times New Roman" pitchFamily="18" charset="0"/>
              </a:rPr>
              <a:t>руда ва</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бошқа турдаги металл таркибли</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материаллардан металл олиш жараёнларини ўзида қамраб олган фан, техника ва саноат тармоғига айтилади.</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Қуймакорлик геология, кончилик киши, рудаларни бойитиш, қуймакорликнинг ўзи ва металлга ишлов бериш (қуймакорлик иши, металларга босим остида ишлов бериш ва б.) лардан иборат бўлган кончилик – қуймакорлик саноатининг умумий занжирида марказий бўғин ҳисобланади.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Меҳнат қуроллари ишлаб чиқаришда тошни ўрнига ишлатила бошланган биринчи металл, мис ҳисобланади.  </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Мисни табиатда эркин ҳолда, кўпинча йирик бўлаклар ҳолида учраши бунинг асосий сабаби эди. Шунингдек соф олтин ва метеорит темирнинг табиатда эркин ҳолда учраши инсоният томонидан буларнинг қисқа муддат ичида ўзлаштирилишига олиб келди. Инсон ҳаётида металларнинг ўрни ҳақида турли тарихий даврларнинг номланиши (масалан, мис даври, бронза даври ва темир асри) ҳам айтиб турибди.</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transition>
    <p:cover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pPr algn="just">
              <a:buNone/>
            </a:pPr>
            <a:r>
              <a:rPr lang="uz-Cyrl-UZ" dirty="0" smtClean="0">
                <a:latin typeface="Times New Roman" pitchFamily="18" charset="0"/>
                <a:cs typeface="Times New Roman" pitchFamily="18" charset="0"/>
              </a:rPr>
              <a:t>		Илк марта металл тоғ жинсларини парчалаш, сўнг оловда қиздириш, шунингдек тоғ жинсини ёрилиб кетиши учун сувда совутиш орқали олинган. </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Бу вақтда соф мис бўлаклари нафақат очилиб қоларди, балки эриш ҳарорати юқори бўлмаганлиги учун эриб кетиши ҳам мумкин эди. Миснинг кислородли бирикмалари осон тикланиши мумкинлиги туфайли, қадимги заргарлар миснинг тикланиш жараёнини кузатишлари ва ундан мақсадли фойдаланишлари ҳам мумкин эди. Металл буюмларнинг ёғоч ва тош буюмларга нисбатан анча қулайлиги сабабли металларга бўлган талабнинг ортиши қуймакорлик саноатининг тараққий этиши ва ишлатилаётган металлар сонининг ортишига олиб келди.</a:t>
            </a:r>
            <a:endParaRPr lang="ru-RU" dirty="0">
              <a:latin typeface="Times New Roman" pitchFamily="18" charset="0"/>
              <a:cs typeface="Times New Roman" pitchFamily="18" charset="0"/>
            </a:endParaRPr>
          </a:p>
        </p:txBody>
      </p:sp>
    </p:spTree>
  </p:cSld>
  <p:clrMapOvr>
    <a:masterClrMapping/>
  </p:clrMapOvr>
  <p:transition>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pPr algn="just">
              <a:buNone/>
            </a:pPr>
            <a:r>
              <a:rPr lang="uz-Cyrl-UZ" sz="2100" dirty="0" smtClean="0">
                <a:latin typeface="Times New Roman" pitchFamily="18" charset="0"/>
                <a:cs typeface="Times New Roman" pitchFamily="18" charset="0"/>
              </a:rPr>
              <a:t>		Қадимда олтин, кумуш, мис, қалай, қўрғошин, рух (латун кўринишида), темир, платина, симоб, сурьма, мышьяк каби ўн бир металл маълум бўлган. Х</a:t>
            </a:r>
            <a:r>
              <a:rPr lang="ru-RU" sz="2100" dirty="0" smtClean="0">
                <a:latin typeface="Times New Roman" pitchFamily="18" charset="0"/>
                <a:cs typeface="Times New Roman" pitchFamily="18" charset="0"/>
              </a:rPr>
              <a:t>ВИИИ</a:t>
            </a:r>
            <a:r>
              <a:rPr lang="uz-Cyrl-UZ" sz="2100" dirty="0" smtClean="0">
                <a:latin typeface="Times New Roman" pitchFamily="18" charset="0"/>
                <a:cs typeface="Times New Roman" pitchFamily="18" charset="0"/>
              </a:rPr>
              <a:t> аср охирига келиб уларнинг сони 20 тага, Х</a:t>
            </a:r>
            <a:r>
              <a:rPr lang="ru-RU" sz="2100" dirty="0" smtClean="0">
                <a:latin typeface="Times New Roman" pitchFamily="18" charset="0"/>
                <a:cs typeface="Times New Roman" pitchFamily="18" charset="0"/>
              </a:rPr>
              <a:t>И</a:t>
            </a:r>
            <a:r>
              <a:rPr lang="uz-Cyrl-UZ" sz="2100" dirty="0" smtClean="0">
                <a:latin typeface="Times New Roman" pitchFamily="18" charset="0"/>
                <a:cs typeface="Times New Roman" pitchFamily="18" charset="0"/>
              </a:rPr>
              <a:t>Х аср охирида 50 тага етди. Ҳозирги вақтда 80 га яқин металл ишлаб чиқарилмоқда ва ишлатилмоқда. </a:t>
            </a:r>
            <a:endParaRPr lang="ru-RU" sz="2100" dirty="0" smtClean="0">
              <a:latin typeface="Times New Roman" pitchFamily="18" charset="0"/>
              <a:cs typeface="Times New Roman" pitchFamily="18" charset="0"/>
            </a:endParaRPr>
          </a:p>
          <a:p>
            <a:pPr algn="just">
              <a:buNone/>
            </a:pPr>
            <a:r>
              <a:rPr lang="uz-Cyrl-UZ" sz="2100" dirty="0" smtClean="0">
                <a:latin typeface="Times New Roman" pitchFamily="18" charset="0"/>
                <a:cs typeface="Times New Roman" pitchFamily="18" charset="0"/>
              </a:rPr>
              <a:t>		Металларга бўлган талаб йилдан йилга ошмоқда. Фан, техника, маданиятнинг тараққий этишини машина, механизм, асбоб ва бошқа металл асосидаги маҳсулотларсиз тасаввур қилиб бўлмайди. Ҳозирги шароитда кўпгина металларнинг ишлаб чиқаришини ошишига атом энергетикаси, космик техника, тезкор авиация, радиоэлектроника ва компьютер техникасининг ривожланиши сабаб бўлмоқда. </a:t>
            </a:r>
            <a:endParaRPr lang="ru-RU" sz="2100" dirty="0" smtClean="0">
              <a:latin typeface="Times New Roman" pitchFamily="18" charset="0"/>
              <a:cs typeface="Times New Roman" pitchFamily="18" charset="0"/>
            </a:endParaRPr>
          </a:p>
          <a:p>
            <a:pPr algn="just">
              <a:buNone/>
            </a:pPr>
            <a:r>
              <a:rPr lang="uz-Cyrl-UZ" sz="2100" dirty="0" smtClean="0">
                <a:latin typeface="Times New Roman" pitchFamily="18" charset="0"/>
                <a:cs typeface="Times New Roman" pitchFamily="18" charset="0"/>
              </a:rPr>
              <a:t>		Металлар ўрнига ишлатиладиган турли синтетик матералларнинг ишлаб чиқариш ва ишлатилишининг ортиши, фақатгина металл маҳсулотларни уларнинг махсус физик – кимёвий, электр, кимёвий ва бошқа хусусиятларини инобатга олган ҳолда ишлатиш кераклигини кўрсатади. </a:t>
            </a:r>
            <a:r>
              <a:rPr lang="ru-RU" sz="2100" dirty="0" err="1" smtClean="0">
                <a:latin typeface="Times New Roman" pitchFamily="18" charset="0"/>
                <a:cs typeface="Times New Roman" pitchFamily="18" charset="0"/>
              </a:rPr>
              <a:t>Металларнинг</a:t>
            </a:r>
            <a:r>
              <a:rPr lang="ru-RU" sz="2100" dirty="0" smtClean="0">
                <a:latin typeface="Times New Roman" pitchFamily="18" charset="0"/>
                <a:cs typeface="Times New Roman" pitchFamily="18" charset="0"/>
              </a:rPr>
              <a:t> ер </a:t>
            </a:r>
            <a:r>
              <a:rPr lang="ru-RU" sz="2100" dirty="0" err="1" smtClean="0">
                <a:latin typeface="Times New Roman" pitchFamily="18" charset="0"/>
                <a:cs typeface="Times New Roman" pitchFamily="18" charset="0"/>
              </a:rPr>
              <a:t>юзида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тарқалиши турлича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бўлиб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неча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фоиздан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миллиондан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бўлаккача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тенгдир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Металларнинг</a:t>
            </a:r>
            <a:r>
              <a:rPr lang="ru-RU" sz="2100" dirty="0" smtClean="0">
                <a:latin typeface="Times New Roman" pitchFamily="18" charset="0"/>
                <a:cs typeface="Times New Roman" pitchFamily="18" charset="0"/>
              </a:rPr>
              <a:t> техник </a:t>
            </a:r>
            <a:r>
              <a:rPr lang="ru-RU" sz="2100" dirty="0" err="1" smtClean="0">
                <a:latin typeface="Times New Roman" pitchFamily="18" charset="0"/>
                <a:cs typeface="Times New Roman" pitchFamily="18" charset="0"/>
              </a:rPr>
              <a:t>аҳамияти нафақат табиатда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тарқалишига</a:t>
            </a:r>
            <a:r>
              <a:rPr lang="ru-RU" sz="2100" dirty="0" smtClean="0">
                <a:latin typeface="Times New Roman" pitchFamily="18" charset="0"/>
                <a:cs typeface="Times New Roman" pitchFamily="18" charset="0"/>
              </a:rPr>
              <a:t>, балки </a:t>
            </a:r>
            <a:r>
              <a:rPr lang="ru-RU" sz="2100" dirty="0" err="1" smtClean="0">
                <a:latin typeface="Times New Roman" pitchFamily="18" charset="0"/>
                <a:cs typeface="Times New Roman" pitchFamily="18" charset="0"/>
              </a:rPr>
              <a:t>уларни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чиқариш имкониятларига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ҳам боғлиқ</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Металларни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чиқариш имкониятлари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айрим</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металларни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чиқариш миқдорини белгилайди</a:t>
            </a:r>
            <a:r>
              <a:rPr lang="ru-RU" sz="2100" dirty="0" smtClean="0">
                <a:latin typeface="Times New Roman" pitchFamily="18" charset="0"/>
                <a:cs typeface="Times New Roman" pitchFamily="18" charset="0"/>
              </a:rPr>
              <a:t>.</a:t>
            </a:r>
            <a:endParaRPr lang="ru-RU" sz="2100" dirty="0">
              <a:latin typeface="Times New Roman" pitchFamily="18" charset="0"/>
              <a:cs typeface="Times New Roman" pitchFamily="18" charset="0"/>
            </a:endParaRPr>
          </a:p>
        </p:txBody>
      </p:sp>
    </p:spTree>
  </p:cSld>
  <p:clrMapOvr>
    <a:masterClrMapping/>
  </p:clrMapOvr>
  <p:transition>
    <p:strips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775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чўян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пўлат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кўришида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темир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Жаҳонда йилига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чўян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a:t>
            </a:r>
            <a:r>
              <a:rPr lang="ru-RU" dirty="0" smtClean="0">
                <a:latin typeface="Times New Roman" pitchFamily="18" charset="0"/>
                <a:cs typeface="Times New Roman" pitchFamily="18" charset="0"/>
              </a:rPr>
              <a:t>600, </a:t>
            </a:r>
            <a:r>
              <a:rPr lang="ru-RU" dirty="0" err="1" smtClean="0">
                <a:latin typeface="Times New Roman" pitchFamily="18" charset="0"/>
                <a:cs typeface="Times New Roman" pitchFamily="18" charset="0"/>
              </a:rPr>
              <a:t>пўлат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эса</a:t>
            </a:r>
            <a:r>
              <a:rPr lang="ru-RU" dirty="0" smtClean="0">
                <a:latin typeface="Times New Roman" pitchFamily="18" charset="0"/>
                <a:cs typeface="Times New Roman" pitchFamily="18" charset="0"/>
              </a:rPr>
              <a:t> 700 миллион </a:t>
            </a:r>
            <a:r>
              <a:rPr lang="ru-RU" dirty="0" err="1" smtClean="0">
                <a:latin typeface="Times New Roman" pitchFamily="18" charset="0"/>
                <a:cs typeface="Times New Roman" pitchFamily="18" charset="0"/>
              </a:rPr>
              <a:t>тоннани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рангли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тарқалган алюминийдан</a:t>
            </a:r>
            <a:r>
              <a:rPr lang="ru-RU" dirty="0" smtClean="0">
                <a:latin typeface="Times New Roman" pitchFamily="18" charset="0"/>
                <a:cs typeface="Times New Roman" pitchFamily="18" charset="0"/>
              </a:rPr>
              <a:t> 100 марта </a:t>
            </a:r>
            <a:r>
              <a:rPr lang="ru-RU" dirty="0" err="1" smtClean="0">
                <a:latin typeface="Times New Roman" pitchFamily="18" charset="0"/>
                <a:cs typeface="Times New Roman" pitchFamily="18" charset="0"/>
              </a:rPr>
              <a:t>ортиқ ҳисобланади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Саноати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тараққий этган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рангли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йилига</a:t>
            </a:r>
            <a:r>
              <a:rPr lang="ru-RU" dirty="0" smtClean="0">
                <a:latin typeface="Times New Roman" pitchFamily="18" charset="0"/>
                <a:cs typeface="Times New Roman" pitchFamily="18" charset="0"/>
              </a:rPr>
              <a:t> 30-35 миллион </a:t>
            </a:r>
            <a:r>
              <a:rPr lang="ru-RU" dirty="0" err="1" smtClean="0">
                <a:latin typeface="Times New Roman" pitchFamily="18" charset="0"/>
                <a:cs typeface="Times New Roman" pitchFamily="18" charset="0"/>
              </a:rPr>
              <a:t>тоннани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ташкил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этади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мамлакатда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рангли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ишлатилиши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кўрсаткичидан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ўртача</a:t>
            </a:r>
            <a:r>
              <a:rPr lang="ru-RU" dirty="0" smtClean="0">
                <a:latin typeface="Times New Roman" pitchFamily="18" charset="0"/>
                <a:cs typeface="Times New Roman" pitchFamily="18" charset="0"/>
              </a:rPr>
              <a:t> 10 – 15% га </a:t>
            </a:r>
            <a:r>
              <a:rPr lang="ru-RU" dirty="0" err="1" smtClean="0">
                <a:latin typeface="Times New Roman" pitchFamily="18" charset="0"/>
                <a:cs typeface="Times New Roman" pitchFamily="18" charset="0"/>
              </a:rPr>
              <a:t>фарқ қилади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саноат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тармоғи мураккаб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категориясига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Металлургик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 ишланаётган</a:t>
            </a:r>
            <a:r>
              <a:rPr lang="ru-RU" dirty="0" smtClean="0">
                <a:latin typeface="Times New Roman" pitchFamily="18" charset="0"/>
                <a:cs typeface="Times New Roman" pitchFamily="18" charset="0"/>
              </a:rPr>
              <a:t> материал </a:t>
            </a:r>
            <a:r>
              <a:rPr lang="ru-RU" dirty="0" err="1" smtClean="0">
                <a:latin typeface="Times New Roman" pitchFamily="18" charset="0"/>
                <a:cs typeface="Times New Roman" pitchFamily="18" charset="0"/>
              </a:rPr>
              <a:t>кўпгина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физик-кимёвий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ўзгаришлар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барқарор бўлмаган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бирикмаларнинг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парчаланиши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таъсирлар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буғланиш ва</a:t>
            </a:r>
            <a:r>
              <a:rPr lang="ru-RU" dirty="0" smtClean="0">
                <a:latin typeface="Times New Roman" pitchFamily="18" charset="0"/>
                <a:cs typeface="Times New Roman" pitchFamily="18" charset="0"/>
              </a:rPr>
              <a:t> б.) га </a:t>
            </a:r>
            <a:r>
              <a:rPr lang="ru-RU" dirty="0" err="1" smtClean="0">
                <a:latin typeface="Times New Roman" pitchFamily="18" charset="0"/>
                <a:cs typeface="Times New Roman" pitchFamily="18" charset="0"/>
              </a:rPr>
              <a:t>дуч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келади</a:t>
            </a:r>
            <a:r>
              <a:rPr lang="ru-RU" dirty="0" smtClean="0">
                <a:latin typeface="Times New Roman" pitchFamily="18" charset="0"/>
                <a:cs typeface="Times New Roman" pitchFamily="18" charset="0"/>
              </a:rPr>
              <a:t>. Физика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кимёнинг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қоидаларини билмасдан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металлургик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тўғри бошқариб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қуймакорлик </a:t>
            </a:r>
            <a:r>
              <a:rPr lang="ru-RU" dirty="0" smtClean="0">
                <a:latin typeface="Times New Roman" pitchFamily="18" charset="0"/>
                <a:cs typeface="Times New Roman" pitchFamily="18" charset="0"/>
              </a:rPr>
              <a:t>физика, </a:t>
            </a:r>
            <a:r>
              <a:rPr lang="ru-RU" dirty="0" err="1" smtClean="0">
                <a:latin typeface="Times New Roman" pitchFamily="18" charset="0"/>
                <a:cs typeface="Times New Roman" pitchFamily="18" charset="0"/>
              </a:rPr>
              <a:t>кимё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физикавий-кимё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боғлиқ.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Физикавий-кимё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назарий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қуймакорликнинг асоси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endParaRPr lang="ru-RU" dirty="0">
              <a:latin typeface="Times New Roman" pitchFamily="18" charset="0"/>
              <a:cs typeface="Times New Roman" pitchFamily="18" charset="0"/>
            </a:endParaRPr>
          </a:p>
        </p:txBody>
      </p:sp>
    </p:spTree>
  </p:cSld>
  <p:clrMapOvr>
    <a:masterClrMapping/>
  </p:clrMapOvr>
  <p:transition>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pPr algn="just">
              <a:buNone/>
            </a:pP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Металлар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орасида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чўян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пўлат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кўришида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темир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кўп</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чиқилади.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Жаҳонда йилига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чўян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чиқариш </a:t>
            </a:r>
            <a:r>
              <a:rPr lang="ru-RU" sz="2400" dirty="0" smtClean="0">
                <a:latin typeface="Times New Roman" pitchFamily="18" charset="0"/>
                <a:cs typeface="Times New Roman" pitchFamily="18" charset="0"/>
              </a:rPr>
              <a:t>600, </a:t>
            </a:r>
            <a:r>
              <a:rPr lang="ru-RU" sz="2400" dirty="0" err="1" smtClean="0">
                <a:latin typeface="Times New Roman" pitchFamily="18" charset="0"/>
                <a:cs typeface="Times New Roman" pitchFamily="18" charset="0"/>
              </a:rPr>
              <a:t>пўлат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чиқариш эса</a:t>
            </a:r>
            <a:r>
              <a:rPr lang="ru-RU" sz="2400" dirty="0" smtClean="0">
                <a:latin typeface="Times New Roman" pitchFamily="18" charset="0"/>
                <a:cs typeface="Times New Roman" pitchFamily="18" charset="0"/>
              </a:rPr>
              <a:t> 700 миллион </a:t>
            </a:r>
            <a:r>
              <a:rPr lang="ru-RU" sz="2400" dirty="0" err="1" smtClean="0">
                <a:latin typeface="Times New Roman" pitchFamily="18" charset="0"/>
                <a:cs typeface="Times New Roman" pitchFamily="18" charset="0"/>
              </a:rPr>
              <a:t>тоннани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ташкил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этади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эса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рангли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металлар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орасида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энг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тарқалган алюминийдан</a:t>
            </a:r>
            <a:r>
              <a:rPr lang="ru-RU" sz="2400" dirty="0" smtClean="0">
                <a:latin typeface="Times New Roman" pitchFamily="18" charset="0"/>
                <a:cs typeface="Times New Roman" pitchFamily="18" charset="0"/>
              </a:rPr>
              <a:t> 100 марта </a:t>
            </a:r>
            <a:r>
              <a:rPr lang="ru-RU" sz="2400" dirty="0" err="1" smtClean="0">
                <a:latin typeface="Times New Roman" pitchFamily="18" charset="0"/>
                <a:cs typeface="Times New Roman" pitchFamily="18" charset="0"/>
              </a:rPr>
              <a:t>ортиқ ҳисобланади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Саноати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тараққий этган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мамлакатларда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рангли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металлар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чиқариш йилига</a:t>
            </a:r>
            <a:r>
              <a:rPr lang="ru-RU" sz="2400" dirty="0" smtClean="0">
                <a:latin typeface="Times New Roman" pitchFamily="18" charset="0"/>
                <a:cs typeface="Times New Roman" pitchFamily="18" charset="0"/>
              </a:rPr>
              <a:t> 30-35 миллион </a:t>
            </a:r>
            <a:r>
              <a:rPr lang="ru-RU" sz="2400" dirty="0" err="1" smtClean="0">
                <a:latin typeface="Times New Roman" pitchFamily="18" charset="0"/>
                <a:cs typeface="Times New Roman" pitchFamily="18" charset="0"/>
              </a:rPr>
              <a:t>тоннани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ташкил</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этади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мамлакатда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рангли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металлар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ишлатилиши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йиллик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чиқариш кўрсаткичидан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ўртача</a:t>
            </a:r>
            <a:r>
              <a:rPr lang="ru-RU" sz="2400" dirty="0" smtClean="0">
                <a:latin typeface="Times New Roman" pitchFamily="18" charset="0"/>
                <a:cs typeface="Times New Roman" pitchFamily="18" charset="0"/>
              </a:rPr>
              <a:t> 10 – 15% га </a:t>
            </a:r>
            <a:r>
              <a:rPr lang="ru-RU" sz="2400" dirty="0" err="1" smtClean="0">
                <a:latin typeface="Times New Roman" pitchFamily="18" charset="0"/>
                <a:cs typeface="Times New Roman" pitchFamily="18" charset="0"/>
              </a:rPr>
              <a:t>фарқ қилади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Қуймакорлик саноат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тармоғи мураккаб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ишлаб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чиқариш категориясига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киради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Металлургик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жараёнларни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амалга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оширишда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қайта ишланаётган</a:t>
            </a:r>
            <a:r>
              <a:rPr lang="ru-RU" sz="2400" dirty="0" smtClean="0">
                <a:latin typeface="Times New Roman" pitchFamily="18" charset="0"/>
                <a:cs typeface="Times New Roman" pitchFamily="18" charset="0"/>
              </a:rPr>
              <a:t> материал </a:t>
            </a:r>
            <a:r>
              <a:rPr lang="ru-RU" sz="2400" dirty="0" err="1" smtClean="0">
                <a:latin typeface="Times New Roman" pitchFamily="18" charset="0"/>
                <a:cs typeface="Times New Roman" pitchFamily="18" charset="0"/>
              </a:rPr>
              <a:t>кўпгина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физик-кимёвий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ўзгаришлар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барқарор бўлмаган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бирикмаларнинг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парчаланиши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турли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кимёвий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таъсирлар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эриш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буғланиш ва</a:t>
            </a:r>
            <a:r>
              <a:rPr lang="ru-RU" sz="2400" dirty="0" smtClean="0">
                <a:latin typeface="Times New Roman" pitchFamily="18" charset="0"/>
                <a:cs typeface="Times New Roman" pitchFamily="18" charset="0"/>
              </a:rPr>
              <a:t> б.) га </a:t>
            </a:r>
            <a:r>
              <a:rPr lang="ru-RU" sz="2400" dirty="0" err="1" smtClean="0">
                <a:latin typeface="Times New Roman" pitchFamily="18" charset="0"/>
                <a:cs typeface="Times New Roman" pitchFamily="18" charset="0"/>
              </a:rPr>
              <a:t>дуч</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келади</a:t>
            </a:r>
            <a:r>
              <a:rPr lang="ru-RU" sz="2400" dirty="0" smtClean="0">
                <a:latin typeface="Times New Roman" pitchFamily="18" charset="0"/>
                <a:cs typeface="Times New Roman" pitchFamily="18" charset="0"/>
              </a:rPr>
              <a:t>. Физика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кимёнинг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асосий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қоидаларини билмасдан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металлургик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жараёнларни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тўғри бошқариб 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ривожлантириб</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бўлмайди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Шунинг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ҳам қуймакорлик </a:t>
            </a:r>
            <a:r>
              <a:rPr lang="ru-RU" sz="2400" dirty="0" smtClean="0">
                <a:latin typeface="Times New Roman" pitchFamily="18" charset="0"/>
                <a:cs typeface="Times New Roman" pitchFamily="18" charset="0"/>
              </a:rPr>
              <a:t>физика, </a:t>
            </a:r>
            <a:r>
              <a:rPr lang="ru-RU" sz="2400" dirty="0" err="1" smtClean="0">
                <a:latin typeface="Times New Roman" pitchFamily="18" charset="0"/>
                <a:cs typeface="Times New Roman" pitchFamily="18" charset="0"/>
              </a:rPr>
              <a:t>кимё</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айниқса физикавий-кимё</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билан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боғлиқ.</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Физикавий-кимё</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назарий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амалий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қуймакорликнинг асоси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ҳисобланади.</a:t>
            </a:r>
            <a:endParaRPr lang="ru-RU"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lvl="0" algn="just">
              <a:buNone/>
            </a:pPr>
            <a:endParaRPr lang="uz-Cyrl-UZ" sz="2400" dirty="0" smtClean="0">
              <a:latin typeface="Times New Roman" pitchFamily="18" charset="0"/>
              <a:cs typeface="Times New Roman" pitchFamily="18" charset="0"/>
            </a:endParaRPr>
          </a:p>
          <a:p>
            <a:pPr algn="just">
              <a:buNone/>
            </a:pPr>
            <a:endParaRPr lang="ru-RU" sz="2400" dirty="0">
              <a:latin typeface="Times New Roman" pitchFamily="18" charset="0"/>
              <a:cs typeface="Times New Roman" pitchFamily="18" charset="0"/>
            </a:endParaRPr>
          </a:p>
        </p:txBody>
      </p:sp>
    </p:spTree>
  </p:cSld>
  <p:clrMapOvr>
    <a:masterClrMapping/>
  </p:clrMapOvr>
  <p:transition>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pPr algn="just">
              <a:buNone/>
            </a:pPr>
            <a:r>
              <a:rPr lang="ru-RU" sz="2300" dirty="0" smtClean="0">
                <a:latin typeface="Times New Roman" pitchFamily="18" charset="0"/>
                <a:cs typeface="Times New Roman" pitchFamily="18" charset="0"/>
              </a:rPr>
              <a:t>		МДҲ </a:t>
            </a:r>
            <a:r>
              <a:rPr lang="ru-RU" sz="2300" dirty="0" err="1" smtClean="0">
                <a:latin typeface="Times New Roman" pitchFamily="18" charset="0"/>
                <a:cs typeface="Times New Roman" pitchFamily="18" charset="0"/>
              </a:rPr>
              <a:t>ҳудудида рангли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металлар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ишлаб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чиқариш бир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неча</a:t>
            </a:r>
            <a:r>
              <a:rPr lang="ru-RU" sz="2300" dirty="0" smtClean="0">
                <a:latin typeface="Times New Roman" pitchFamily="18" charset="0"/>
                <a:cs typeface="Times New Roman" pitchFamily="18" charset="0"/>
              </a:rPr>
              <a:t> юз </a:t>
            </a:r>
            <a:r>
              <a:rPr lang="ru-RU" sz="2300" dirty="0" err="1" smtClean="0">
                <a:latin typeface="Times New Roman" pitchFamily="18" charset="0"/>
                <a:cs typeface="Times New Roman" pitchFamily="18" charset="0"/>
              </a:rPr>
              <a:t>йил</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илгари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пайдо</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бўлди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Археологлар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бир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неча</a:t>
            </a:r>
            <a:r>
              <a:rPr lang="ru-RU" sz="2300" dirty="0" smtClean="0">
                <a:latin typeface="Times New Roman" pitchFamily="18" charset="0"/>
                <a:cs typeface="Times New Roman" pitchFamily="18" charset="0"/>
              </a:rPr>
              <a:t> марта </a:t>
            </a:r>
            <a:r>
              <a:rPr lang="ru-RU" sz="2300" dirty="0" err="1" smtClean="0">
                <a:latin typeface="Times New Roman" pitchFamily="18" charset="0"/>
                <a:cs typeface="Times New Roman" pitchFamily="18" charset="0"/>
              </a:rPr>
              <a:t>қазилган </a:t>
            </a:r>
            <a:r>
              <a:rPr lang="ru-RU" sz="2300" dirty="0" smtClean="0">
                <a:latin typeface="Times New Roman" pitchFamily="18" charset="0"/>
                <a:cs typeface="Times New Roman" pitchFamily="18" charset="0"/>
              </a:rPr>
              <a:t>кон </a:t>
            </a:r>
            <a:r>
              <a:rPr lang="ru-RU" sz="2300" dirty="0" err="1" smtClean="0">
                <a:latin typeface="Times New Roman" pitchFamily="18" charset="0"/>
                <a:cs typeface="Times New Roman" pitchFamily="18" charset="0"/>
              </a:rPr>
              <a:t>изларини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Уралда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Марказий</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Осиёда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топганлар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Маълумки</a:t>
            </a:r>
            <a:r>
              <a:rPr lang="ru-RU" sz="2300" dirty="0" smtClean="0">
                <a:latin typeface="Times New Roman" pitchFamily="18" charset="0"/>
                <a:cs typeface="Times New Roman" pitchFamily="18" charset="0"/>
              </a:rPr>
              <a:t>, металл </a:t>
            </a:r>
            <a:r>
              <a:rPr lang="ru-RU" sz="2300" dirty="0" err="1" smtClean="0">
                <a:latin typeface="Times New Roman" pitchFamily="18" charset="0"/>
                <a:cs typeface="Times New Roman" pitchFamily="18" charset="0"/>
              </a:rPr>
              <a:t>ишлаб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чиқаришни тезлаштириш</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давлат</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ва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қадимги жамиятларни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ривожлантиришда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муҳим ўрин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тутади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Евроосиё</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мамлакатларининг</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иктисодий</a:t>
            </a:r>
            <a:r>
              <a:rPr lang="ru-RU" sz="2300" dirty="0" smtClean="0">
                <a:latin typeface="Times New Roman" pitchFamily="18" charset="0"/>
                <a:cs typeface="Times New Roman" pitchFamily="18" charset="0"/>
              </a:rPr>
              <a:t> – товар </a:t>
            </a:r>
            <a:r>
              <a:rPr lang="ru-RU" sz="2300" dirty="0" err="1" smtClean="0">
                <a:latin typeface="Times New Roman" pitchFamily="18" charset="0"/>
                <a:cs typeface="Times New Roman" pitchFamily="18" charset="0"/>
              </a:rPr>
              <a:t>Буюк</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Ипак</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йўли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орқали келган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жозибали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тақинчоқлар ва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маҳсулотлар </a:t>
            </a:r>
            <a:r>
              <a:rPr lang="ru-RU" sz="2300" dirty="0" smtClean="0">
                <a:latin typeface="Times New Roman" pitchFamily="18" charset="0"/>
                <a:cs typeface="Times New Roman" pitchFamily="18" charset="0"/>
              </a:rPr>
              <a:t>пул </a:t>
            </a:r>
            <a:r>
              <a:rPr lang="ru-RU" sz="2300" dirty="0" err="1" smtClean="0">
                <a:latin typeface="Times New Roman" pitchFamily="18" charset="0"/>
                <a:cs typeface="Times New Roman" pitchFamily="18" charset="0"/>
              </a:rPr>
              <a:t>кўринишида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бўлган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нодир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металларга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тегишлидир</a:t>
            </a:r>
            <a:r>
              <a:rPr lang="ru-RU" sz="2300" dirty="0" smtClean="0">
                <a:latin typeface="Times New Roman" pitchFamily="18" charset="0"/>
                <a:cs typeface="Times New Roman" pitchFamily="18" charset="0"/>
              </a:rPr>
              <a:t>.</a:t>
            </a:r>
          </a:p>
          <a:p>
            <a:pPr algn="just">
              <a:buNone/>
            </a:pP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Нодир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металларга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олтин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кумуш</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палтиноид</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металлар</a:t>
            </a:r>
            <a:r>
              <a:rPr lang="ru-RU" sz="2300" dirty="0" smtClean="0">
                <a:latin typeface="Times New Roman" pitchFamily="18" charset="0"/>
                <a:cs typeface="Times New Roman" pitchFamily="18" charset="0"/>
              </a:rPr>
              <a:t>: рутений, родий, палладий, осмий, иридий, платина </a:t>
            </a:r>
            <a:r>
              <a:rPr lang="ru-RU" sz="2300" dirty="0" err="1" smtClean="0">
                <a:latin typeface="Times New Roman" pitchFamily="18" charset="0"/>
                <a:cs typeface="Times New Roman" pitchFamily="18" charset="0"/>
              </a:rPr>
              <a:t>каби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металлар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киради</a:t>
            </a:r>
            <a:r>
              <a:rPr lang="ru-RU" sz="2300" dirty="0" smtClean="0">
                <a:latin typeface="Times New Roman" pitchFamily="18" charset="0"/>
                <a:cs typeface="Times New Roman" pitchFamily="18" charset="0"/>
              </a:rPr>
              <a:t>.</a:t>
            </a:r>
          </a:p>
          <a:p>
            <a:pPr algn="just">
              <a:buNone/>
            </a:pP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Марказий</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Осиё</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Шарқнинг металлар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ажратиб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олиш</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маҳсулот ҳамда тангалар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ишлаб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чиқарадиган йирик</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марказларидан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бўлган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Қадимги Суғдиёна ва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Бақтриянинг аҳолиси юқори маданиятли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бўлиб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металлар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эритиш</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сирлари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заргарлик</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ҳунарларини билар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ва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шуғулланар эдилар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Олтин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жуда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ҳам қадимдан Амударё</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ва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Зарафшон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оралиғида кенг</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ишлатилар</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эди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Зарафшон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дарёсининг</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номи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ўзи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таржима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қилганда </a:t>
            </a:r>
            <a:r>
              <a:rPr lang="ru-RU" sz="2300" dirty="0" smtClean="0">
                <a:latin typeface="Times New Roman" pitchFamily="18" charset="0"/>
                <a:cs typeface="Times New Roman" pitchFamily="18" charset="0"/>
              </a:rPr>
              <a:t>«</a:t>
            </a:r>
            <a:r>
              <a:rPr lang="ru-RU" sz="2300" dirty="0" err="1" smtClean="0">
                <a:latin typeface="Times New Roman" pitchFamily="18" charset="0"/>
                <a:cs typeface="Times New Roman" pitchFamily="18" charset="0"/>
              </a:rPr>
              <a:t>олтинли</a:t>
            </a:r>
            <a:r>
              <a:rPr lang="ru-RU" sz="2300" dirty="0" smtClean="0">
                <a:latin typeface="Times New Roman" pitchFamily="18" charset="0"/>
                <a:cs typeface="Times New Roman" pitchFamily="18" charset="0"/>
              </a:rPr>
              <a:t> – </a:t>
            </a:r>
            <a:r>
              <a:rPr lang="ru-RU" sz="2300" dirty="0" err="1" smtClean="0">
                <a:latin typeface="Times New Roman" pitchFamily="18" charset="0"/>
                <a:cs typeface="Times New Roman" pitchFamily="18" charset="0"/>
              </a:rPr>
              <a:t>олтин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ташувчи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маъносини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беради</a:t>
            </a:r>
            <a:r>
              <a:rPr lang="ru-RU" sz="2300" dirty="0" smtClean="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cSld>
  <p:clrMapOvr>
    <a:masterClrMapping/>
  </p:clrMapOvr>
  <p:transition>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0" y="0"/>
            <a:ext cx="9144000" cy="6858000"/>
          </a:xfrm>
        </p:spPr>
        <p:txBody>
          <a:bodyPr>
            <a:normAutofit fontScale="850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кумуш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метеорит </a:t>
            </a:r>
            <a:r>
              <a:rPr lang="ru-RU" dirty="0" err="1" smtClean="0">
                <a:latin typeface="Times New Roman" pitchFamily="18" charset="0"/>
                <a:cs typeface="Times New Roman" pitchFamily="18" charset="0"/>
              </a:rPr>
              <a:t>темир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қаторда инсониятга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Чиройли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сариқ </a:t>
            </a:r>
            <a:r>
              <a:rPr lang="ru-RU" dirty="0" smtClean="0">
                <a:latin typeface="Times New Roman" pitchFamily="18" charset="0"/>
                <a:cs typeface="Times New Roman" pitchFamily="18" charset="0"/>
              </a:rPr>
              <a:t>ранг, </a:t>
            </a:r>
            <a:r>
              <a:rPr lang="ru-RU" dirty="0" err="1" smtClean="0">
                <a:latin typeface="Times New Roman" pitchFamily="18" charset="0"/>
                <a:cs typeface="Times New Roman" pitchFamily="18" charset="0"/>
              </a:rPr>
              <a:t>табиатда</a:t>
            </a:r>
            <a:r>
              <a:rPr lang="ru-RU" dirty="0" smtClean="0">
                <a:latin typeface="Times New Roman" pitchFamily="18" charset="0"/>
                <a:cs typeface="Times New Roman" pitchFamily="18" charset="0"/>
              </a:rPr>
              <a:t> соф </a:t>
            </a:r>
            <a:r>
              <a:rPr lang="ru-RU" dirty="0" err="1" smtClean="0">
                <a:latin typeface="Times New Roman" pitchFamily="18" charset="0"/>
                <a:cs typeface="Times New Roman" pitchFamily="18" charset="0"/>
              </a:rPr>
              <a:t>туғма ҳолда учраши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охирида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қазиб олишни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дастлабки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инсонниятнинг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диққатини ўзига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жалб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Беруний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асарларида</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ҳақида қўйидагиларни ёзади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мамлакатларда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тозаликда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берадиган</a:t>
            </a:r>
            <a:r>
              <a:rPr lang="ru-RU" dirty="0" smtClean="0">
                <a:latin typeface="Times New Roman" pitchFamily="18" charset="0"/>
                <a:cs typeface="Times New Roman" pitchFamily="18" charset="0"/>
              </a:rPr>
              <a:t> кон </a:t>
            </a:r>
            <a:r>
              <a:rPr lang="ru-RU" dirty="0" err="1" smtClean="0">
                <a:latin typeface="Times New Roman" pitchFamily="18" charset="0"/>
                <a:cs typeface="Times New Roman" pitchFamily="18" charset="0"/>
              </a:rPr>
              <a:t>йўқ</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бироқ саҳро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қумликлар йўлни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қийинлаштиради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Қаерда олтин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ўша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кумуш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a:t>
            </a:r>
            <a:r>
              <a:rPr lang="ru-RU" dirty="0" smtClean="0">
                <a:latin typeface="Times New Roman" pitchFamily="18" charset="0"/>
                <a:cs typeface="Times New Roman" pitchFamily="18" charset="0"/>
              </a:rPr>
              <a:t>бор».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Марказий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Осиёда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фойдали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қазилмаларни қазиб 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 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технологияси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юксак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тараққий этган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асрларда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йирик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кумуш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қазиб олинадиган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Тошкент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воҳасида жойлашган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Илак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қулдорлик эгалиги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Ўша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давр</a:t>
            </a:r>
            <a:r>
              <a:rPr lang="ru-RU" dirty="0" smtClean="0">
                <a:latin typeface="Times New Roman" pitchFamily="18" charset="0"/>
                <a:cs typeface="Times New Roman" pitchFamily="18" charset="0"/>
              </a:rPr>
              <a:t> техника </a:t>
            </a:r>
            <a:r>
              <a:rPr lang="ru-RU" dirty="0" err="1" smtClean="0">
                <a:latin typeface="Times New Roman" pitchFamily="18" charset="0"/>
                <a:cs typeface="Times New Roman" pitchFamily="18" charset="0"/>
              </a:rPr>
              <a:t>ютуқлари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усулларида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бизгача</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эритиш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қўрғошин қотишмасидан олтин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кумушни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ажратиб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кўпелирлаш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кислоталар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бир-биридан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ажратиш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кабилари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етиб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келди</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transition>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10000"/>
          </a:bodyPr>
          <a:lstStyle/>
          <a:p>
            <a:pPr>
              <a:buNone/>
            </a:pPr>
            <a:r>
              <a:rPr lang="uz-Cyrl-UZ" b="1" i="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рангли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юқори даражада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тармоғига айланди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Замонавий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техниканинг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тараққий этиши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хусусиятларга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даражали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оширмоқда.рангли қуймакорлик 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ташқари оддий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олтингугурт</a:t>
            </a:r>
            <a:r>
              <a:rPr lang="ru-RU" dirty="0" smtClean="0">
                <a:latin typeface="Times New Roman" pitchFamily="18" charset="0"/>
                <a:cs typeface="Times New Roman" pitchFamily="18" charset="0"/>
              </a:rPr>
              <a:t>, сульфат кислота, минерал </a:t>
            </a:r>
            <a:r>
              <a:rPr lang="ru-RU" dirty="0" err="1" smtClean="0">
                <a:latin typeface="Times New Roman" pitchFamily="18" charset="0"/>
                <a:cs typeface="Times New Roman" pitchFamily="18" charset="0"/>
              </a:rPr>
              <a:t>ўғитлар</a:t>
            </a:r>
            <a:r>
              <a:rPr lang="ru-RU" dirty="0" smtClean="0">
                <a:latin typeface="Times New Roman" pitchFamily="18" charset="0"/>
                <a:cs typeface="Times New Roman" pitchFamily="18" charset="0"/>
              </a:rPr>
              <a:t>, цемент, </a:t>
            </a:r>
            <a:r>
              <a:rPr lang="ru-RU" dirty="0" err="1" smtClean="0">
                <a:latin typeface="Times New Roman" pitchFamily="18" charset="0"/>
                <a:cs typeface="Times New Roman" pitchFamily="18" charset="0"/>
              </a:rPr>
              <a:t>тузлар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турли</a:t>
            </a:r>
            <a:r>
              <a:rPr lang="ru-RU" dirty="0" smtClean="0">
                <a:latin typeface="Times New Roman" pitchFamily="18" charset="0"/>
                <a:cs typeface="Times New Roman" pitchFamily="18" charset="0"/>
              </a:rPr>
              <a:t> хил </a:t>
            </a:r>
            <a:r>
              <a:rPr lang="ru-RU" dirty="0" err="1" smtClean="0">
                <a:latin typeface="Times New Roman" pitchFamily="18" charset="0"/>
                <a:cs typeface="Times New Roman" pitchFamily="18" charset="0"/>
              </a:rPr>
              <a:t>маҳсулотларни 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чиқармоқда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Кончилик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ишларининг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ривожланишида</a:t>
            </a:r>
            <a:r>
              <a:rPr lang="ru-RU" dirty="0" smtClean="0">
                <a:latin typeface="Times New Roman" pitchFamily="18" charset="0"/>
                <a:cs typeface="Times New Roman" pitchFamily="18" charset="0"/>
              </a:rPr>
              <a:t> М.В. </a:t>
            </a:r>
            <a:r>
              <a:rPr lang="ru-RU" dirty="0" err="1" smtClean="0">
                <a:latin typeface="Times New Roman" pitchFamily="18" charset="0"/>
                <a:cs typeface="Times New Roman" pitchFamily="18" charset="0"/>
              </a:rPr>
              <a:t>Ломоносовнинг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бениҳоя 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аҳамиятга 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«Руда </a:t>
            </a:r>
            <a:r>
              <a:rPr lang="ru-RU" dirty="0" err="1" smtClean="0">
                <a:latin typeface="Times New Roman" pitchFamily="18" charset="0"/>
                <a:cs typeface="Times New Roman" pitchFamily="18" charset="0"/>
              </a:rPr>
              <a:t>бўлаклари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қуймакорликсининг биринчи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деб</a:t>
            </a:r>
            <a:r>
              <a:rPr lang="ru-RU" dirty="0" smtClean="0">
                <a:latin typeface="Times New Roman" pitchFamily="18" charset="0"/>
                <a:cs typeface="Times New Roman" pitchFamily="18" charset="0"/>
              </a:rPr>
              <a:t> ном </a:t>
            </a:r>
            <a:r>
              <a:rPr lang="ru-RU" dirty="0" err="1" smtClean="0">
                <a:latin typeface="Times New Roman" pitchFamily="18" charset="0"/>
                <a:cs typeface="Times New Roman" pitchFamily="18" charset="0"/>
              </a:rPr>
              <a:t>олган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1763 </a:t>
            </a:r>
            <a:r>
              <a:rPr lang="ru-RU" dirty="0" err="1" smtClean="0">
                <a:latin typeface="Times New Roman" pitchFamily="18" charset="0"/>
                <a:cs typeface="Times New Roman" pitchFamily="18" charset="0"/>
              </a:rPr>
              <a:t>йилда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нашрдан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чиққан китоби</a:t>
            </a:r>
            <a:r>
              <a:rPr lang="ru-RU" dirty="0" smtClean="0">
                <a:latin typeface="Times New Roman" pitchFamily="18" charset="0"/>
                <a:cs typeface="Times New Roman" pitchFamily="18" charset="0"/>
              </a:rPr>
              <a:t>, рус </a:t>
            </a:r>
            <a:r>
              <a:rPr lang="ru-RU" dirty="0" err="1" smtClean="0">
                <a:latin typeface="Times New Roman" pitchFamily="18" charset="0"/>
                <a:cs typeface="Times New Roman" pitchFamily="18" charset="0"/>
              </a:rPr>
              <a:t>тилида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чиққан илк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китоб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Рангли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назарий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 устида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Н.С.Курнаков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В.Я.Мостович</a:t>
            </a:r>
            <a:r>
              <a:rPr lang="ru-RU" dirty="0" smtClean="0">
                <a:latin typeface="Times New Roman" pitchFamily="18" charset="0"/>
                <a:cs typeface="Times New Roman" pitchFamily="18" charset="0"/>
              </a:rPr>
              <a:t>, В.А.Ванюков, Г.А.Меерсон, А.В.Ванюков, </a:t>
            </a:r>
            <a:r>
              <a:rPr lang="ru-RU" dirty="0" err="1" smtClean="0">
                <a:latin typeface="Times New Roman" pitchFamily="18" charset="0"/>
                <a:cs typeface="Times New Roman" pitchFamily="18" charset="0"/>
              </a:rPr>
              <a:t>Г.Г.Уразов</a:t>
            </a:r>
            <a:r>
              <a:rPr lang="ru-RU" dirty="0" smtClean="0">
                <a:latin typeface="Times New Roman" pitchFamily="18" charset="0"/>
                <a:cs typeface="Times New Roman" pitchFamily="18" charset="0"/>
              </a:rPr>
              <a:t>, Х.Абдуллаев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кўпгина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олимлар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изланишлар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бордилар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transition>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pPr algn="just">
              <a:buNone/>
            </a:pP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Сўнгги</a:t>
            </a:r>
            <a:r>
              <a:rPr lang="ru-RU" sz="2000" dirty="0" smtClean="0">
                <a:latin typeface="Times New Roman" pitchFamily="18" charset="0"/>
                <a:cs typeface="Times New Roman" pitchFamily="18" charset="0"/>
              </a:rPr>
              <a:t> юз </a:t>
            </a:r>
            <a:r>
              <a:rPr lang="ru-RU" sz="2000" dirty="0" err="1" smtClean="0">
                <a:latin typeface="Times New Roman" pitchFamily="18" charset="0"/>
                <a:cs typeface="Times New Roman" pitchFamily="18" charset="0"/>
              </a:rPr>
              <a:t>йилликда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саноатнинг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айниқса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қуймакорликнинг ривожланиши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курилмаларнинг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қувватлари оширилиши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чиқаришни маълум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саноат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зоналарида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жойлаштириш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ҳисобига олиб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борилди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юқори иқтисодий кўрсаткичларга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эришишга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келди</a:t>
            </a:r>
            <a:r>
              <a:rPr lang="ru-RU" sz="2000" dirty="0" smtClean="0">
                <a:latin typeface="Times New Roman" pitchFamily="18" charset="0"/>
                <a:cs typeface="Times New Roman" pitchFamily="18" charset="0"/>
              </a:rPr>
              <a:t>.</a:t>
            </a:r>
          </a:p>
          <a:p>
            <a:pPr algn="just">
              <a:buNone/>
            </a:pP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Замонавий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металлургик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корхона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рудани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қазиб олиш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бойитишдан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турли</a:t>
            </a:r>
            <a:r>
              <a:rPr lang="ru-RU" sz="2000" dirty="0" smtClean="0">
                <a:latin typeface="Times New Roman" pitchFamily="18" charset="0"/>
                <a:cs typeface="Times New Roman" pitchFamily="18" charset="0"/>
              </a:rPr>
              <a:t> металл </a:t>
            </a:r>
            <a:r>
              <a:rPr lang="ru-RU" sz="2000" dirty="0" err="1" smtClean="0">
                <a:latin typeface="Times New Roman" pitchFamily="18" charset="0"/>
                <a:cs typeface="Times New Roman" pitchFamily="18" charset="0"/>
              </a:rPr>
              <a:t>қисм 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буюмлар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ясашгача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мураккаб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жараёнларни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ўзида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мужассамлаштирган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комплексни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ташкил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этади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металлургик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корхона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мураккаб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ташкилий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тузилмага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эга</a:t>
            </a:r>
            <a:r>
              <a:rPr lang="ru-RU" sz="2000" dirty="0" smtClean="0">
                <a:latin typeface="Times New Roman" pitchFamily="18" charset="0"/>
                <a:cs typeface="Times New Roman" pitchFamily="18" charset="0"/>
              </a:rPr>
              <a:t>. Металл </a:t>
            </a:r>
            <a:r>
              <a:rPr lang="ru-RU" sz="2000" dirty="0" err="1" smtClean="0">
                <a:latin typeface="Times New Roman" pitchFamily="18" charset="0"/>
                <a:cs typeface="Times New Roman" pitchFamily="18" charset="0"/>
              </a:rPr>
              <a:t>миқдори бўйича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камбағал рудаларни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қайта ишлайдиган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юртимиз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рангли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қуймакорликси 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мантиқан 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саноат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комплексини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ташкил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этган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бойитиш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металлургик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корхоналар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орасидаги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ўзаро</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боғлиқлик муҳим ахамият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касб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этади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Шунга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кўра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рангли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қуймакорлик тузилмаси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асосини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кон-қуймакорлик комбинатлари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ташкил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этади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Бироқ бу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ҳар </a:t>
            </a:r>
            <a:r>
              <a:rPr lang="ru-RU" sz="2000" dirty="0" smtClean="0">
                <a:latin typeface="Times New Roman" pitchFamily="18" charset="0"/>
                <a:cs typeface="Times New Roman" pitchFamily="18" charset="0"/>
              </a:rPr>
              <a:t>доим </a:t>
            </a:r>
            <a:r>
              <a:rPr lang="ru-RU" sz="2000" dirty="0" err="1" smtClean="0">
                <a:latin typeface="Times New Roman" pitchFamily="18" charset="0"/>
                <a:cs typeface="Times New Roman" pitchFamily="18" charset="0"/>
              </a:rPr>
              <a:t>ҳам иқтисодий фойда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келтирмайди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Металлургик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чиқариш кўп</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миқдорда </a:t>
            </a:r>
            <a:r>
              <a:rPr lang="ru-RU" sz="2000" dirty="0" smtClean="0">
                <a:latin typeface="Times New Roman" pitchFamily="18" charset="0"/>
                <a:cs typeface="Times New Roman" pitchFamily="18" charset="0"/>
              </a:rPr>
              <a:t>энергия </a:t>
            </a:r>
            <a:r>
              <a:rPr lang="ru-RU" sz="2000" dirty="0" err="1" smtClean="0">
                <a:latin typeface="Times New Roman" pitchFamily="18" charset="0"/>
                <a:cs typeface="Times New Roman" pitchFamily="18" charset="0"/>
              </a:rPr>
              <a:t>сарфлаши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сабабли</a:t>
            </a:r>
            <a:r>
              <a:rPr lang="ru-RU" sz="2000" dirty="0" smtClean="0">
                <a:latin typeface="Times New Roman" pitchFamily="18" charset="0"/>
                <a:cs typeface="Times New Roman" pitchFamily="18" charset="0"/>
              </a:rPr>
              <a:t> у </a:t>
            </a:r>
            <a:r>
              <a:rPr lang="ru-RU" sz="2000" dirty="0" err="1" smtClean="0">
                <a:latin typeface="Times New Roman" pitchFamily="18" charset="0"/>
                <a:cs typeface="Times New Roman" pitchFamily="18" charset="0"/>
              </a:rPr>
              <a:t>арзон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электр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энергияси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манбаларига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яқин жойда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жойлаштирилади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Мисол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алюминий </a:t>
            </a:r>
            <a:r>
              <a:rPr lang="ru-RU" sz="2000" dirty="0" err="1" smtClean="0">
                <a:latin typeface="Times New Roman" pitchFamily="18" charset="0"/>
                <a:cs typeface="Times New Roman" pitchFamily="18" charset="0"/>
              </a:rPr>
              <a:t>саноатида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шундай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йўл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тутилади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Металлургик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корхоналарни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қурилишининг салбий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оқибатлари </a:t>
            </a:r>
            <a:r>
              <a:rPr lang="ru-RU" sz="2000" dirty="0" smtClean="0">
                <a:latin typeface="Times New Roman" pitchFamily="18" charset="0"/>
                <a:cs typeface="Times New Roman" pitchFamily="18" charset="0"/>
              </a:rPr>
              <a:t>ХХ </a:t>
            </a:r>
            <a:r>
              <a:rPr lang="ru-RU" sz="2000" dirty="0" err="1" smtClean="0">
                <a:latin typeface="Times New Roman" pitchFamily="18" charset="0"/>
                <a:cs typeface="Times New Roman" pitchFamily="18" charset="0"/>
              </a:rPr>
              <a:t>аср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охирида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яққол намоён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Бундай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саноат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районларида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ҳаво, сув</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тупроқнинг заҳарли саноат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чиқиндилари билан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ифлосланиши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ердаги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аҳоли ҳаёти 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саломатлигига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хавф</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экологик</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мувозанатнинг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бузилишига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келди</a:t>
            </a:r>
            <a:r>
              <a:rPr lang="ru-RU" sz="2000" dirty="0" smtClean="0">
                <a:latin typeface="Times New Roman" pitchFamily="18" charset="0"/>
                <a:cs typeface="Times New Roman" pitchFamily="18" charset="0"/>
              </a:rPr>
              <a:t>.</a:t>
            </a:r>
          </a:p>
          <a:p>
            <a:pPr algn="just">
              <a:buNone/>
            </a:pPr>
            <a:endParaRPr lang="ru-RU" sz="2000" dirty="0">
              <a:latin typeface="Times New Roman" pitchFamily="18" charset="0"/>
              <a:cs typeface="Times New Roman" pitchFamily="18" charset="0"/>
            </a:endParaRPr>
          </a:p>
        </p:txBody>
      </p:sp>
    </p:spTree>
  </p:cSld>
  <p:clrMapOvr>
    <a:masterClrMapping/>
  </p:clrMapOvr>
  <p:transition>
    <p:push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долзарб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муаммони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ҳал этишда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тескари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тутилаяпти</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саноат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корхоналарини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кичик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қувватли корхоналарга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айлантириш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фаолияти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юзага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салбий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оқибатларни табиат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зарарсизлантира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ҳисобга олиниб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кўтарилмоқда.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мини-металлургик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масалани</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мамлакатнинг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узоқ районларини</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маҳсулотлари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таъминлаб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машинасозлик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районларда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чиқиндиларни қайта 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муаммосини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ҳал этади</a:t>
            </a:r>
            <a:r>
              <a:rPr lang="ru-RU" dirty="0" smtClean="0">
                <a:latin typeface="Times New Roman" pitchFamily="18" charset="0"/>
                <a:cs typeface="Times New Roman" pitchFamily="18" charset="0"/>
              </a:rPr>
              <a:t>. </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Кўпчилик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ҳолларда мини-металлургик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рақобатбардош 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 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маҳсулотлар 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чиқаришни йўлга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қўйиб эришиш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algn="just">
              <a:buNone/>
            </a:pP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r>
              <a:rPr lang="ru-RU" sz="7200" dirty="0" err="1" smtClean="0">
                <a:latin typeface="Times New Roman" pitchFamily="18" charset="0"/>
                <a:cs typeface="Times New Roman" pitchFamily="18" charset="0"/>
              </a:rPr>
              <a:t>Эътиборингиз</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учун</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раҳмат</a:t>
            </a:r>
            <a:endParaRPr lang="ru-RU" sz="7200" dirty="0">
              <a:latin typeface="Times New Roman" pitchFamily="18" charset="0"/>
              <a:cs typeface="Times New Roman" pitchFamily="18" charset="0"/>
            </a:endParaRPr>
          </a:p>
        </p:txBody>
      </p:sp>
    </p:spTree>
  </p:cSld>
  <p:clrMapOvr>
    <a:masterClrMapping/>
  </p:clrMapOvr>
  <p:transition>
    <p:wipe dir="d"/>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37</Words>
  <PresentationFormat>Экран (4:3)</PresentationFormat>
  <Paragraphs>41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asilbek1992</cp:lastModifiedBy>
  <cp:revision>6</cp:revision>
  <dcterms:created xsi:type="dcterms:W3CDTF">2019-10-06T14:39:02Z</dcterms:created>
  <dcterms:modified xsi:type="dcterms:W3CDTF">2019-10-08T05:32:57Z</dcterms:modified>
</cp:coreProperties>
</file>