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9"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5B106E36-FD25-4E2D-B0AA-010F637433A0}" type="datetimeFigureOut">
              <a:rPr lang="ru-RU" smtClean="0"/>
              <a:pPr/>
              <a:t>01.11.2019</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725C68B6-61C2-468F-89AB-4B9F7531AA68}"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B106E36-FD25-4E2D-B0AA-010F637433A0}" type="datetimeFigureOut">
              <a:rPr lang="ru-RU" smtClean="0"/>
              <a:pPr/>
              <a:t>01.11.2019</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uz-Cyrl-UZ" b="1" dirty="0" smtClean="0">
              <a:solidFill>
                <a:schemeClr val="tx1"/>
              </a:solidFill>
              <a:latin typeface="Times New Roman" pitchFamily="18" charset="0"/>
              <a:cs typeface="Times New Roman" pitchFamily="18" charset="0"/>
            </a:endParaRPr>
          </a:p>
          <a:p>
            <a:endParaRPr lang="uz-Cyrl-UZ" b="1" dirty="0" smtClean="0">
              <a:solidFill>
                <a:schemeClr val="tx1"/>
              </a:solidFill>
              <a:latin typeface="Times New Roman" pitchFamily="18" charset="0"/>
              <a:cs typeface="Times New Roman" pitchFamily="18" charset="0"/>
            </a:endParaRPr>
          </a:p>
          <a:p>
            <a:pPr algn="ctr"/>
            <a:r>
              <a:rPr lang="uz-Latn-UZ" b="1" dirty="0" smtClean="0"/>
              <a:t>QUYMA SIRTLARINING SIFATI</a:t>
            </a:r>
            <a:endParaRPr lang="ru-RU" dirty="0" smtClean="0"/>
          </a:p>
          <a:p>
            <a:endParaRPr lang="uz-Latn-UZ" b="1" dirty="0" smtClean="0"/>
          </a:p>
          <a:p>
            <a:pPr algn="ctr"/>
            <a:r>
              <a:rPr lang="uz-Latn-UZ" b="1" dirty="0" smtClean="0"/>
              <a:t>O‘quv modul birliklari:</a:t>
            </a:r>
            <a:endParaRPr lang="ru-RU" dirty="0" smtClean="0"/>
          </a:p>
          <a:p>
            <a:pPr marL="514350" lvl="0" indent="-514350" algn="just">
              <a:buFont typeface="+mj-lt"/>
              <a:buAutoNum type="arabicPeriod"/>
            </a:pPr>
            <a:r>
              <a:rPr lang="uz-Latn-UZ" b="1" dirty="0" smtClean="0"/>
              <a:t>Quyma yuzasidagi g‘adir-budurliklar</a:t>
            </a:r>
            <a:endParaRPr lang="ru-RU" b="1" dirty="0" smtClean="0"/>
          </a:p>
          <a:p>
            <a:pPr marL="514350" lvl="0" indent="-514350" algn="just">
              <a:buFont typeface="+mj-lt"/>
              <a:buAutoNum type="arabicPeriod"/>
            </a:pPr>
            <a:r>
              <a:rPr lang="uz-Latn-UZ" b="1" dirty="0" smtClean="0"/>
              <a:t>Quyma yuzasi notekisligi</a:t>
            </a:r>
            <a:endParaRPr lang="ru-RU" b="1" dirty="0" smtClean="0"/>
          </a:p>
          <a:p>
            <a:pPr marL="514350" lvl="0" indent="-514350" algn="just">
              <a:buFont typeface="+mj-lt"/>
              <a:buAutoNum type="arabicPeriod"/>
            </a:pPr>
            <a:r>
              <a:rPr lang="uz-Latn-UZ" b="1" dirty="0" smtClean="0"/>
              <a:t>Quymalar  massasining aniqligi</a:t>
            </a:r>
            <a:endParaRPr lang="ru-RU" b="1" dirty="0"/>
          </a:p>
        </p:txBody>
      </p:sp>
    </p:spTree>
  </p:cSld>
  <p:clrMapOvr>
    <a:masterClrMapping/>
  </p:clrMapOvr>
  <p:transition>
    <p:wheel spokes="3"/>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10000"/>
          </a:bodyPr>
          <a:lstStyle/>
          <a:p>
            <a:pPr algn="just">
              <a:buNone/>
            </a:pPr>
            <a:r>
              <a:rPr lang="uz-Cyrl-UZ" dirty="0" smtClean="0">
                <a:latin typeface="Times New Roman" pitchFamily="18" charset="0"/>
                <a:cs typeface="Times New Roman" pitchFamily="18" charset="0"/>
              </a:rPr>
              <a:t>		</a:t>
            </a:r>
            <a:r>
              <a:rPr lang="uz-Latn-UZ" dirty="0" smtClean="0"/>
              <a:t>Ra, Rz ning  1 dan 1000 mkm  gacha qiymatdagi g‘adir-budurlik  harakteristikasi va asosiy  uzunligini nazorat qilish  metodikasi  davlat standarti 2789-73 da o‘tkaziladi</a:t>
            </a:r>
            <a:r>
              <a:rPr lang="uz-Latn-UZ" i="1" dirty="0" smtClean="0"/>
              <a:t>. </a:t>
            </a:r>
            <a:r>
              <a:rPr lang="uz-Latn-UZ" dirty="0" smtClean="0"/>
              <a:t>Quyma yuzasi  g‘adirligi tartib bilan  keladigan  do‘ngliklar va izlar  kesish asbobi  izlari ko‘rinishidagi nisbatan tartiblangan tuzilishga ega bo‘lgan  mexanik ishlov berilgan  yuza g‘adir-budurligidan sezilarli  farq qiladi.  Quyilgan yuza  g‘adirligi  xaotik joylashgan do‘ngliklar va izlar hamda  ularning turli shakllari va turlicha o‘zora joylashuvi  tartiblanmagan hisoblanadi. Quyma yuzasi g‘adirligi ko‘p omillarga bog‘liq: aralashma tarkibiga, quyish haroratiga, quymaning qotish davomiyligiga (devor qalinligi, quyma og‘irligi), bo‘laklovchi va olovga  chidamli qoplamalar sifatiga, don kattaligiga  va shakllantiruvchi  aralashmaning  bir xilda  aralashganlik  darajasiga(nometall shakllarga quyishda) metall bosimi (napor) ga, gazli rejimga, quyiladigan aralashmadagi  okisil kimyoviy birikuvi va shakllantiruvi   aralashma  tarkibiga   kiruvchi okisllarga,  aralashmaning fizik- harorati  xususiyatiga (bu omillarning batafsil tahlili «SHakllantiruvchi   materiallar» kursida bayon qilingan). </a:t>
            </a:r>
            <a:endParaRPr lang="ru-RU" dirty="0">
              <a:latin typeface="Times New Roman" pitchFamily="18" charset="0"/>
              <a:cs typeface="Times New Roman" pitchFamily="18" charset="0"/>
            </a:endParaRP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r>
              <a:rPr lang="ru-RU" dirty="0" smtClean="0">
                <a:latin typeface="Times New Roman" pitchFamily="18" charset="0"/>
                <a:cs typeface="Times New Roman" pitchFamily="18" charset="0"/>
              </a:rPr>
              <a:t>		</a:t>
            </a:r>
            <a:endParaRPr lang="uz-Latn-UZ" dirty="0" smtClean="0">
              <a:latin typeface="Times New Roman" pitchFamily="18" charset="0"/>
              <a:cs typeface="Times New Roman" pitchFamily="18" charset="0"/>
            </a:endParaRPr>
          </a:p>
          <a:p>
            <a:r>
              <a:rPr lang="uz-Latn-UZ" dirty="0" smtClean="0"/>
              <a:t>Bundan tashqari g‘adirlik  quyma  yuzasini   tozalash sifatiga ham bog‘liq. Hozirgi vaqtda  quyma yuzasi g‘adirligi  nazorat uchun davlat standarti  2789-73 va davlat standarti 25142-82 ga mos g‘adirlik etalonlaridan foydalanishadi. Quyma yuzasi g‘adirligi  quymaning nominal  o‘lchovi va og‘irligini  hamda  ularning xatoliklarini oshiradi.  SHunda ham quymaning o‘lcham  va massa  katalliklari hisobdanganda  g‘adir-budurlik inobatga olinmaydi. SHu bilan birga  qum-loy  shakllariga  quyishda  quymalarning o‘lcham va massalari  shakllanishida  g‘adir-budurlik sezilarli rol o‘ynashi mumkin.</a:t>
            </a:r>
            <a:endParaRPr lang="ru-RU" dirty="0"/>
          </a:p>
        </p:txBody>
      </p:sp>
    </p:spTree>
  </p:cSld>
  <p:clrMapOvr>
    <a:masterClrMapping/>
  </p:clrMapOvr>
  <p:transition>
    <p:whee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14290"/>
            <a:ext cx="9144000" cy="6858000"/>
          </a:xfrm>
        </p:spPr>
        <p:txBody>
          <a:bodyPr>
            <a:noAutofit/>
          </a:bodyPr>
          <a:lstStyle/>
          <a:p>
            <a:r>
              <a:rPr lang="ru-RU" sz="2000" dirty="0" smtClean="0">
                <a:latin typeface="Times New Roman" pitchFamily="18" charset="0"/>
                <a:cs typeface="Times New Roman" pitchFamily="18" charset="0"/>
              </a:rPr>
              <a:t>		</a:t>
            </a:r>
            <a:r>
              <a:rPr lang="uz-Latn-UZ" sz="2000" b="1" dirty="0" smtClean="0"/>
              <a:t>Quyma yuzasi notekisligi</a:t>
            </a:r>
            <a:endParaRPr lang="ru-RU" sz="2000" b="1" dirty="0" smtClean="0"/>
          </a:p>
          <a:p>
            <a:r>
              <a:rPr lang="uz-Latn-UZ" sz="2000" dirty="0" smtClean="0"/>
              <a:t>Quyilgan yuza notekisligi bu takrorlanayotgan  yoki bir nechtasi birlashtirilgan o‘rtacha kattalikdagi notekisliklarning majmuidir (mezonotekisliklarini, yani joriy yuza g‘adir-budurligi  o‘lchanadigan  asosiy uzunlikdan oshadigan  yuza notekisliklarining alohida qadamlari qiymati).</a:t>
            </a:r>
            <a:endParaRPr lang="ru-RU" sz="2000" dirty="0" smtClean="0"/>
          </a:p>
          <a:p>
            <a:r>
              <a:rPr lang="uz-Latn-UZ" sz="2000" dirty="0" smtClean="0"/>
              <a:t>Quyma yuzasidagi  notekisliklar bo‘yoq qatlamining  bir  xildagi  qalinlikda emasligi,  model-o‘zak uskunasining bir xilda  tekis yeylanmasligi, ham  shakllantiruvchi aralashmaning bir xilda zich emasligi ham kuch  va issiqlik  shaklning turli hududlarida  turlicha sharoitda  berilishi tufayli  hosil bo‘ladigan  notekis pufakchalar  sababli hosil  bo‘ladi.  </a:t>
            </a:r>
            <a:endParaRPr lang="ru-RU" sz="2000" dirty="0" smtClean="0"/>
          </a:p>
          <a:p>
            <a:r>
              <a:rPr lang="uz-Latn-UZ" sz="2000" dirty="0" smtClean="0"/>
              <a:t> Notekislik kattaligi jixatidan  yuza shakli g‘adir-budurligi va yuza shakli nuqsoni  o‘rtasida joylashadi. Notekislik parametrlarining  qiymatini  aniqlaydigan asosiy chiziq sifatida  za profilining  o‘rta  chizig‘i xizmat qiladi, shu bilan birga yuza notekisliklarini  o‘lchash  asosiy uzunligi 4-10 g‘adir-budurlik o‘lchash asosiy uzunligiga  teng deb qabul  qilinadi, lekin  100 mm dan oshmaydi. Mumkin bo‘lgan yuza notekisligi  eng katta katalikdagi  notekislikni,  yani eng katta yuza do‘ngliklari  va chuqurliklari yig‘indisi chegaralaydi.</a:t>
            </a:r>
            <a:endParaRPr lang="ru-RU" sz="2000" dirty="0"/>
          </a:p>
        </p:txBody>
      </p:sp>
    </p:spTree>
  </p:cSld>
  <p:clrMapOvr>
    <a:masterClrMapping/>
  </p:clrMapOvr>
  <p:transition>
    <p:wheel spokes="8"/>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r>
              <a:rPr lang="ru-RU" sz="2400" dirty="0" smtClean="0">
                <a:latin typeface="Times New Roman" pitchFamily="18" charset="0"/>
                <a:cs typeface="Times New Roman" pitchFamily="18" charset="0"/>
              </a:rPr>
              <a:t>		</a:t>
            </a:r>
            <a:endParaRPr lang="uz-Latn-UZ" sz="2400" dirty="0" smtClean="0">
              <a:latin typeface="Times New Roman" pitchFamily="18" charset="0"/>
              <a:cs typeface="Times New Roman" pitchFamily="18" charset="0"/>
            </a:endParaRPr>
          </a:p>
          <a:p>
            <a:pPr algn="ctr"/>
            <a:r>
              <a:rPr lang="uz-Latn-UZ" sz="2400" b="1" i="1" dirty="0" smtClean="0"/>
              <a:t>Quymalar  massasining aniqligi</a:t>
            </a:r>
            <a:endParaRPr lang="ru-RU" sz="2400" b="1" i="1" dirty="0" smtClean="0"/>
          </a:p>
          <a:p>
            <a:r>
              <a:rPr lang="uz-Latn-UZ" sz="2400" b="1" dirty="0" smtClean="0"/>
              <a:t> </a:t>
            </a:r>
            <a:endParaRPr lang="ru-RU" sz="2400" b="1" dirty="0" smtClean="0"/>
          </a:p>
          <a:p>
            <a:r>
              <a:rPr lang="uz-Latn-UZ" sz="2400" dirty="0" smtClean="0"/>
              <a:t>Massa - quyma tayyorlash texnalogik jarayonining  umumlashtirilgan  tavsifi  hisoblanadi, undagi nuqsonlar  esa  o‘lchamlardagi (hajm)  va zichlikdagi xatoliklar  integral  ko‘rsatkichi  hisoblanadi.  Quymalar guruhi uchun T</a:t>
            </a:r>
            <a:r>
              <a:rPr lang="uz-Latn-UZ" sz="2400" baseline="-25000" dirty="0" smtClean="0"/>
              <a:t>m </a:t>
            </a:r>
            <a:r>
              <a:rPr lang="uz-Latn-UZ" sz="2400" dirty="0" smtClean="0"/>
              <a:t> mumkin bo‘lgan massa nisbiy kattalik bilan tavsiflanadi.</a:t>
            </a:r>
            <a:endParaRPr lang="ru-RU" sz="2400" b="1" dirty="0" smtClean="0"/>
          </a:p>
          <a:p>
            <a:r>
              <a:rPr lang="uz-Latn-UZ" sz="2400" dirty="0" smtClean="0"/>
              <a:t> </a:t>
            </a:r>
            <a:endParaRPr lang="ru-RU" sz="2400" dirty="0" smtClean="0"/>
          </a:p>
          <a:p>
            <a:pPr algn="ctr"/>
            <a:r>
              <a:rPr lang="uz-Latn-UZ" sz="2400" dirty="0" smtClean="0"/>
              <a:t>T</a:t>
            </a:r>
            <a:r>
              <a:rPr lang="uz-Latn-UZ" sz="2400" baseline="-25000" dirty="0" smtClean="0"/>
              <a:t>m  </a:t>
            </a:r>
            <a:r>
              <a:rPr lang="uz-Latn-UZ" sz="2400" dirty="0" smtClean="0"/>
              <a:t>= (6 S </a:t>
            </a:r>
            <a:r>
              <a:rPr lang="uz-Latn-UZ" sz="2400" baseline="-25000" dirty="0" smtClean="0"/>
              <a:t>m  </a:t>
            </a:r>
            <a:r>
              <a:rPr lang="uz-Latn-UZ" sz="2400" dirty="0" smtClean="0"/>
              <a:t>/ ) ·100% 	     </a:t>
            </a:r>
            <a:endParaRPr lang="ru-RU" sz="2400" dirty="0" smtClean="0"/>
          </a:p>
          <a:p>
            <a:r>
              <a:rPr lang="uz-Latn-UZ" sz="2400" dirty="0" smtClean="0"/>
              <a:t> </a:t>
            </a:r>
            <a:endParaRPr lang="ru-RU" sz="2400" b="1" dirty="0" smtClean="0"/>
          </a:p>
          <a:p>
            <a:r>
              <a:rPr lang="uz-Latn-UZ" sz="2400" dirty="0" smtClean="0"/>
              <a:t>Bu erda: S</a:t>
            </a:r>
            <a:r>
              <a:rPr lang="uz-Latn-UZ" sz="2400" baseline="-25000" dirty="0" smtClean="0"/>
              <a:t>m</a:t>
            </a:r>
            <a:r>
              <a:rPr lang="uz-Latn-UZ" sz="2400" dirty="0" smtClean="0"/>
              <a:t> – massaning  o‘rta kvadratik  xatoligi, kg; m –massaning o‘rta arifmitik qiymati.</a:t>
            </a:r>
            <a:endParaRPr lang="ru-RU" sz="2400" b="1" dirty="0" smtClean="0"/>
          </a:p>
          <a:p>
            <a:r>
              <a:rPr lang="uz-Latn-UZ" sz="2400" dirty="0" smtClean="0"/>
              <a:t>Massaning  o‘rta kvadratik xatoligi S</a:t>
            </a:r>
            <a:r>
              <a:rPr lang="uz-Latn-UZ" sz="2400" baseline="-25000" dirty="0" smtClean="0"/>
              <a:t>m</a:t>
            </a:r>
            <a:r>
              <a:rPr lang="uz-Latn-UZ" sz="2400" dirty="0" smtClean="0"/>
              <a:t>  ikkita tasodifiy kattalik V (hajm) va r (zichlik)  funksiyalarining  o‘rta kvadratik  xatoligi hisoblanadi</a:t>
            </a:r>
            <a:r>
              <a:rPr lang="uz-Latn-UZ" sz="2400" i="1" dirty="0" smtClean="0"/>
              <a:t>.</a:t>
            </a:r>
            <a:endParaRPr lang="ru-RU" sz="2400" b="1" dirty="0" smtClean="0"/>
          </a:p>
          <a:p>
            <a:r>
              <a:rPr lang="uz-Latn-UZ" sz="2400" i="1" dirty="0" smtClean="0"/>
              <a:t>Malumki, [11 ] u holda:</a:t>
            </a:r>
            <a:r>
              <a:rPr lang="uz-Latn-UZ" sz="2400" b="1" i="1" dirty="0" smtClean="0"/>
              <a:t>                                </a:t>
            </a:r>
            <a:endParaRPr lang="ru-RU" sz="2400" b="1" dirty="0" smtClean="0"/>
          </a:p>
          <a:p>
            <a:r>
              <a:rPr lang="uz-Latn-UZ" sz="2400" b="1" dirty="0" smtClean="0"/>
              <a:t>                              </a:t>
            </a:r>
            <a:r>
              <a:rPr lang="uz-Latn-UZ" sz="2400" dirty="0" smtClean="0"/>
              <a:t>         			</a:t>
            </a:r>
            <a:endParaRPr lang="ru-RU" sz="2400" b="1" dirty="0" smtClean="0"/>
          </a:p>
          <a:p>
            <a:r>
              <a:rPr lang="uz-Latn-UZ" sz="2400" dirty="0" smtClean="0"/>
              <a:t>bu erda : ,  - matematik kutishi (o‘rta arifmetik qiymat); S</a:t>
            </a:r>
            <a:r>
              <a:rPr lang="uz-Latn-UZ" sz="2400" baseline="-25000" dirty="0" smtClean="0"/>
              <a:t>v</a:t>
            </a:r>
            <a:r>
              <a:rPr lang="uz-Latn-UZ" sz="2400" dirty="0" smtClean="0"/>
              <a:t>, S</a:t>
            </a:r>
            <a:r>
              <a:rPr lang="uz-Latn-UZ" sz="2400" baseline="-25000" dirty="0" smtClean="0"/>
              <a:t>p</a:t>
            </a:r>
            <a:r>
              <a:rPr lang="uz-Latn-UZ" sz="2400" dirty="0" smtClean="0"/>
              <a:t> - hajm va  zichlikning o‘rta kvadratik og‘ishi.</a:t>
            </a:r>
            <a:endParaRPr lang="ru-RU" sz="2400" dirty="0" smtClean="0"/>
          </a:p>
          <a:p>
            <a:r>
              <a:rPr lang="uz-Latn-UZ" sz="2400" dirty="0" smtClean="0"/>
              <a:t>Olingan ifodadan ko‘rinib turibdiki, massalar xatoligi hajm va zichlikning o‘rta arifmetik qiymatining xatoligiga bog‘liq.	</a:t>
            </a:r>
            <a:endParaRPr lang="ru-RU" sz="2400" dirty="0">
              <a:latin typeface="Times New Roman" pitchFamily="18" charset="0"/>
              <a:cs typeface="Times New Roman" pitchFamily="18" charset="0"/>
            </a:endParaRPr>
          </a:p>
        </p:txBody>
      </p:sp>
    </p:spTree>
  </p:cSld>
  <p:clrMapOvr>
    <a:masterClrMapping/>
  </p:clrMapOvr>
  <p:transition>
    <p:pull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r>
              <a:rPr lang="ru-RU" sz="2300" dirty="0" smtClean="0">
                <a:latin typeface="Times New Roman" pitchFamily="18" charset="0"/>
                <a:cs typeface="Times New Roman" pitchFamily="18" charset="0"/>
              </a:rPr>
              <a:t>	</a:t>
            </a:r>
            <a:endParaRPr lang="uz-Latn-UZ" sz="2300" dirty="0" smtClean="0">
              <a:latin typeface="Times New Roman" pitchFamily="18" charset="0"/>
              <a:cs typeface="Times New Roman" pitchFamily="18" charset="0"/>
            </a:endParaRPr>
          </a:p>
          <a:p>
            <a:pPr algn="ctr"/>
            <a:r>
              <a:rPr lang="uz-Latn-UZ" sz="2400" b="1" dirty="0" smtClean="0"/>
              <a:t>Mexanik ishlov berishda pripusklar</a:t>
            </a:r>
            <a:endParaRPr lang="ru-RU" sz="2400" dirty="0" smtClean="0"/>
          </a:p>
          <a:p>
            <a:r>
              <a:rPr lang="uz-Latn-UZ" sz="2400" dirty="0" smtClean="0"/>
              <a:t> </a:t>
            </a:r>
            <a:endParaRPr lang="ru-RU" sz="2400" dirty="0" smtClean="0"/>
          </a:p>
          <a:p>
            <a:r>
              <a:rPr lang="uz-Latn-UZ" sz="2400" dirty="0" smtClean="0"/>
              <a:t>Mexanik ishlov berishga pripusk – detal  yuzida berilgan o‘lchamlar, shakl, joylashuv, notekislik va g‘adirlikni  taminlash maqsadida  unga ishlov berishda  quyma yuzidan  olib tashlanadigan metall qatlam  qalinligi.  </a:t>
            </a:r>
            <a:endParaRPr lang="ru-RU" sz="2400" dirty="0" smtClean="0"/>
          </a:p>
          <a:p>
            <a:r>
              <a:rPr lang="uz-Latn-UZ" sz="2400" dirty="0" smtClean="0"/>
              <a:t>Pripusk  kattaligi nafaqat quymaning  aniqligiga bog‘liq,  balki detal aniqligiga qo‘yilgan talablarga, shuningdek mexanik ishlov berish tizimining texnik darajalari (aniqligi) ga ham  bog‘liq.</a:t>
            </a:r>
            <a:endParaRPr lang="ru-RU" sz="2400" dirty="0" smtClean="0"/>
          </a:p>
          <a:p>
            <a:r>
              <a:rPr lang="uz-Latn-UZ" sz="2400" dirty="0" smtClean="0"/>
              <a:t>Bundan kelib chiqib, ishlov berishda  to‘g‘ri tejamkor  maqsadli pripusk  kattaligini tanlash, quyuvchi-texnolog va keyingi galda mexanik ishlov berish texnologining xamkorlikda  ishlashiga bog‘liq.</a:t>
            </a:r>
            <a:endParaRPr lang="ru-RU" sz="2400" dirty="0" smtClean="0"/>
          </a:p>
          <a:p>
            <a:pPr lvl="0" algn="just">
              <a:buNone/>
            </a:pPr>
            <a:endParaRPr lang="uz-Cyrl-UZ" sz="2300" dirty="0" smtClean="0">
              <a:latin typeface="Times New Roman" pitchFamily="18" charset="0"/>
              <a:cs typeface="Times New Roman" pitchFamily="18" charset="0"/>
            </a:endParaRPr>
          </a:p>
          <a:p>
            <a:pPr lvl="0" algn="just">
              <a:buNone/>
            </a:pPr>
            <a:endParaRPr lang="uz-Cyrl-UZ" sz="2300" dirty="0" smtClean="0">
              <a:latin typeface="Times New Roman" pitchFamily="18" charset="0"/>
              <a:cs typeface="Times New Roman" pitchFamily="18" charset="0"/>
            </a:endParaRPr>
          </a:p>
          <a:p>
            <a:pPr lvl="0" algn="just">
              <a:buNone/>
            </a:pPr>
            <a:endParaRPr lang="uz-Cyrl-UZ" sz="2300" dirty="0" smtClean="0">
              <a:latin typeface="Times New Roman" pitchFamily="18" charset="0"/>
              <a:cs typeface="Times New Roman" pitchFamily="18" charset="0"/>
            </a:endParaRPr>
          </a:p>
          <a:p>
            <a:pPr lvl="0" algn="just">
              <a:buNone/>
            </a:pPr>
            <a:endParaRPr lang="uz-Cyrl-UZ" sz="2300" dirty="0" smtClean="0">
              <a:latin typeface="Times New Roman" pitchFamily="18" charset="0"/>
              <a:cs typeface="Times New Roman" pitchFamily="18" charset="0"/>
            </a:endParaRPr>
          </a:p>
          <a:p>
            <a:pPr lvl="0" algn="just">
              <a:buNone/>
            </a:pPr>
            <a:endParaRPr lang="uz-Cyrl-UZ" sz="2300" dirty="0" smtClean="0">
              <a:latin typeface="Times New Roman" pitchFamily="18" charset="0"/>
              <a:cs typeface="Times New Roman" pitchFamily="18" charset="0"/>
            </a:endParaRPr>
          </a:p>
          <a:p>
            <a:pPr lvl="0" algn="just">
              <a:buNone/>
            </a:pPr>
            <a:endParaRPr lang="uz-Cyrl-UZ" sz="2300" dirty="0" smtClean="0">
              <a:latin typeface="Times New Roman" pitchFamily="18" charset="0"/>
              <a:cs typeface="Times New Roman" pitchFamily="18" charset="0"/>
            </a:endParaRPr>
          </a:p>
          <a:p>
            <a:pPr algn="just">
              <a:buNone/>
            </a:pPr>
            <a:endParaRPr lang="ru-RU" sz="2300" dirty="0">
              <a:latin typeface="Times New Roman" pitchFamily="18" charset="0"/>
              <a:cs typeface="Times New Roman" pitchFamily="18" charset="0"/>
            </a:endParaRPr>
          </a:p>
        </p:txBody>
      </p:sp>
    </p:spTree>
  </p:cSld>
  <p:clrMapOvr>
    <a:masterClrMapping/>
  </p:clrMapOvr>
  <p:transition>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ctr"/>
            <a:endParaRPr lang="uz-Latn-UZ" sz="2400" b="1" cap="small" dirty="0" smtClean="0"/>
          </a:p>
          <a:p>
            <a:pPr algn="ctr"/>
            <a:r>
              <a:rPr lang="uz-Latn-UZ" sz="2400" b="1" cap="small" dirty="0" smtClean="0"/>
              <a:t>Quyma  aniqligini  oshirish  yo‘llari</a:t>
            </a:r>
            <a:endParaRPr lang="ru-RU" sz="2400" dirty="0" smtClean="0"/>
          </a:p>
          <a:p>
            <a:r>
              <a:rPr lang="uz-Latn-UZ" sz="2400" dirty="0" smtClean="0"/>
              <a:t>Quymalarning o‘lchamli va geometrik aniqligini  hamda massa aniqligini  shakllantirishning tahlili  shuni  ko‘rsatadiki, quyma aniqligini  oshirishga texnalogik jarayon ko‘rsatkichlarini muqumlashtirish, quymaning geometrik  aniqligini oshirish,  assimmetrik ruxsatlarni  ishlatish, tizimli xatoliklarni  kamaytirish,  ishlov  berishga pripuskni  qisqartirish bilan erishish mumkin. Quymaning aniqligini  oshirish imkoniyatlariga  to‘xtalaylik.</a:t>
            </a:r>
            <a:endParaRPr lang="ru-RU" sz="2400" b="1" i="1" dirty="0" smtClean="0"/>
          </a:p>
          <a:p>
            <a:r>
              <a:rPr lang="uz-Latn-UZ" sz="2400" i="1" dirty="0" smtClean="0"/>
              <a:t> </a:t>
            </a:r>
            <a:endParaRPr lang="ru-RU" sz="2400" b="1" i="1" dirty="0" smtClean="0"/>
          </a:p>
          <a:p>
            <a:pPr algn="ctr"/>
            <a:r>
              <a:rPr lang="uz-Latn-UZ" sz="2400" b="1" i="1" dirty="0" smtClean="0"/>
              <a:t>Texnologik parametrlarni stabillash</a:t>
            </a:r>
            <a:endParaRPr lang="ru-RU" sz="2400" b="1" i="1" dirty="0" smtClean="0"/>
          </a:p>
          <a:p>
            <a:r>
              <a:rPr lang="uz-Latn-UZ" sz="2400" dirty="0" smtClean="0"/>
              <a:t>Quydagi bo‘limda biz shakl va metallarni  xom  qum-glina  shakliga quyishda    tegishli bo‘lgan, bitta yarimshakl hosil qilgan  o‘lcham (VR</a:t>
            </a:r>
            <a:r>
              <a:rPr lang="uz-Latn-UZ" sz="2400" baseline="-25000" dirty="0" smtClean="0"/>
              <a:t>1</a:t>
            </a:r>
            <a:r>
              <a:rPr lang="uz-Latn-UZ" sz="2400" dirty="0" smtClean="0"/>
              <a:t>)    va massa  aniqligini  I texnologik faktorlarini stabilizatsiyalash  tasirini  baholashga urinib ko‘ramiz. </a:t>
            </a:r>
            <a:endParaRPr lang="ru-RU" sz="2400" dirty="0"/>
          </a:p>
        </p:txBody>
      </p:sp>
    </p:spTree>
  </p:cSld>
  <p:clrMapOvr>
    <a:masterClrMapping/>
  </p:clrMapOvr>
  <p:transition>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Autofit/>
          </a:bodyPr>
          <a:lstStyle/>
          <a:p>
            <a:pPr algn="ctr"/>
            <a:endParaRPr lang="uz-Latn-UZ" sz="2400" b="1" cap="small" dirty="0" smtClean="0"/>
          </a:p>
          <a:p>
            <a:pPr algn="ctr">
              <a:buNone/>
            </a:pPr>
            <a:endParaRPr lang="uz-Latn-UZ" sz="2400" b="1" cap="small" dirty="0" smtClean="0"/>
          </a:p>
          <a:p>
            <a:pPr algn="ctr"/>
            <a:r>
              <a:rPr lang="uz-Latn-UZ" sz="2400" b="1" i="1" dirty="0" smtClean="0"/>
              <a:t>Quymalarda  geometrik  aniqli</a:t>
            </a:r>
            <a:r>
              <a:rPr lang="en-US" sz="2400" b="1" i="1" dirty="0" smtClean="0"/>
              <a:t>q</a:t>
            </a:r>
            <a:r>
              <a:rPr lang="uz-Latn-UZ" sz="2400" b="1" i="1" dirty="0" smtClean="0"/>
              <a:t>ni oshirish</a:t>
            </a:r>
            <a:r>
              <a:rPr lang="uz-Latn-UZ" sz="2400" i="1" dirty="0" smtClean="0"/>
              <a:t>.</a:t>
            </a:r>
          </a:p>
          <a:p>
            <a:endParaRPr lang="ru-RU" sz="2400" b="1" i="1" dirty="0" smtClean="0"/>
          </a:p>
          <a:p>
            <a:r>
              <a:rPr lang="uz-Latn-UZ" sz="2400" dirty="0" smtClean="0"/>
              <a:t>Geometrik aniqlikni  ZIL-130 avtomobilining silindrlar gilzasi  quymasi misolida  ko‘rib chiqqan edik.</a:t>
            </a:r>
            <a:endParaRPr lang="ru-RU" sz="2400" dirty="0" smtClean="0"/>
          </a:p>
          <a:p>
            <a:r>
              <a:rPr lang="uz-Latn-UZ" sz="2400" dirty="0" smtClean="0"/>
              <a:t>Quymalarni naminal o‘lchovlari nazorat qilinganda, o‘lchovlar  qatiy belgilangan  yuzada olib borilgan.  Biroq  xaqiqiy aniqlikda, masalan,   quymaning ichki diametri shakl va yuza joylashuvi xatoliklariga  tasir  qiladi va sezilarli darajada diametrning xaqiqiy  qo‘yimini oshiradi (ayrim hollarda 30 -  150%. gacha). </a:t>
            </a:r>
            <a:endParaRPr lang="ru-RU" sz="2400" dirty="0"/>
          </a:p>
        </p:txBody>
      </p:sp>
    </p:spTree>
  </p:cSld>
  <p:clrMapOvr>
    <a:masterClrMapping/>
  </p:clrMapOvr>
  <p:transition>
    <p:wheel spokes="1"/>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58</TotalTime>
  <Words>132</Words>
  <PresentationFormat>Экран (4:3)</PresentationFormat>
  <Paragraphs>51</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Открытая</vt:lpstr>
      <vt:lpstr>Слайд 1</vt:lpstr>
      <vt:lpstr>Слайд 2</vt:lpstr>
      <vt:lpstr>Слайд 3</vt:lpstr>
      <vt:lpstr>Слайд 4</vt:lpstr>
      <vt:lpstr>Слайд 5</vt:lpstr>
      <vt:lpstr>Слайд 6</vt:lpstr>
      <vt:lpstr>Слайд 7</vt:lpstr>
      <vt:lpstr>Слайд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21</cp:revision>
  <dcterms:created xsi:type="dcterms:W3CDTF">2019-10-06T14:39:02Z</dcterms:created>
  <dcterms:modified xsi:type="dcterms:W3CDTF">2019-11-01T12:10:29Z</dcterms:modified>
</cp:coreProperties>
</file>