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Latn-UZ" b="1" dirty="0" smtClean="0"/>
          </a:p>
          <a:p>
            <a:r>
              <a:rPr lang="uz-Latn-UZ" b="1" dirty="0" smtClean="0"/>
              <a:t>QUYISH MOSLA</a:t>
            </a:r>
            <a:r>
              <a:rPr lang="de-DE" b="1" dirty="0" smtClean="0"/>
              <a:t>MASI ANJOMLARI</a:t>
            </a:r>
            <a:endParaRPr lang="ru-RU" dirty="0" smtClean="0"/>
          </a:p>
          <a:p>
            <a:endParaRPr lang="uz-Latn-UZ" b="1" dirty="0" smtClean="0"/>
          </a:p>
          <a:p>
            <a:r>
              <a:rPr lang="uz-Latn-UZ" b="1" dirty="0" smtClean="0"/>
              <a:t>O‘quv </a:t>
            </a:r>
            <a:r>
              <a:rPr lang="uz-Latn-UZ" b="1" dirty="0" smtClean="0"/>
              <a:t>modul birliklari</a:t>
            </a:r>
            <a:r>
              <a:rPr lang="uz-Latn-UZ" b="1" dirty="0" smtClean="0"/>
              <a:t>:</a:t>
            </a:r>
          </a:p>
          <a:p>
            <a:endParaRPr lang="ru-RU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uz-Latn-UZ" b="1" dirty="0" smtClean="0"/>
              <a:t>Qolipga suyuq metallni kiritish</a:t>
            </a:r>
            <a:endParaRPr lang="ru-RU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uz-Latn-UZ" b="1" dirty="0" smtClean="0"/>
              <a:t>Quyish tizimining turlari va qo‘llanilishi</a:t>
            </a:r>
            <a:endParaRPr lang="ru-RU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uz-Latn-UZ" b="1" dirty="0" smtClean="0"/>
              <a:t>Metallarni qolipga kiritish tizimi shakli va o‘lchamlarini aniqlash</a:t>
            </a:r>
            <a:endParaRPr lang="ru-RU" dirty="0" smtClean="0"/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uz-Latn-UZ" sz="2800" dirty="0" smtClean="0"/>
          </a:p>
          <a:p>
            <a:r>
              <a:rPr lang="uz-Latn-UZ" sz="2800" dirty="0" smtClean="0"/>
              <a:t>Metallarni </a:t>
            </a:r>
            <a:r>
              <a:rPr lang="uz-Latn-UZ" sz="2800" dirty="0" smtClean="0"/>
              <a:t>qolipga kiritish tizimi suyuq,  metallni  shlak  va  gazlardan  deyarli  tozalab,  uni  qolipga ravon  kirituvchi  kanalchalar  majmuiga  quyish tizimi deyiladi. -rasmda  ko‘p  uchraydigan  quyish  tizimi turlari  keltirilgan. Ma’lumki,  odatda  kovshdan  qolipga  kiritilgan  metall  kosacha  1 dan  stoyak deb ataluvchi  vertikal  konusli  voronka  2 bo‘ylab shlak tutgich deb ataluvchi  gorizontal  kanal  3  orqali  ta’minlash  kanalchalari  4 ga  va ular  orqali  qolipga o‘tadi. SHuni  qayd etish  kerakki,  suyuq metall  quyish  tizimi  va  qolipning devorlarini  yuvmasdan,  shikastlamasdan tekis to‘ldirishi  lozim.  </a:t>
            </a:r>
            <a:endParaRPr lang="ru-RU" sz="2800" dirty="0"/>
          </a:p>
        </p:txBody>
      </p:sp>
    </p:spTree>
  </p:cSld>
  <p:clrMapOvr>
    <a:masterClrMapping/>
  </p:clrMapOvr>
  <p:transition>
    <p:wipe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uz-Latn-UZ" sz="2800" dirty="0" smtClean="0"/>
          </a:p>
          <a:p>
            <a:r>
              <a:rPr lang="uz-Latn-UZ" sz="2800" dirty="0" smtClean="0"/>
              <a:t>Aytaylik</a:t>
            </a:r>
            <a:r>
              <a:rPr lang="uz-Latn-UZ" sz="2800" dirty="0" smtClean="0"/>
              <a:t>,  kulrang  cho‘yandan  murakkab  shaklli,  bo‘yli,  masalan, stanok staninasi  kabi  quymalar olishda qolipga  suyuq metallni  bir necha joydan  kiritiladigan  yarusli  (qavatli)  quyish tizimidan foydalanish  ma’qul  (13.1-rasm,  v). Olinuvchi quyma sifati  quyish tizimining qanchalik ma’qul tanlanganligiga va ular  kanallarining shakli  va ko‘ndalang  kesim  yuzi o‘lchamlarining to‘g‘ri belgilanganligiga bog‘liq.</a:t>
            </a:r>
            <a:endParaRPr lang="ru-RU" sz="2800" dirty="0" smtClean="0"/>
          </a:p>
          <a:p>
            <a:r>
              <a:rPr lang="uz-Latn-UZ" sz="2800" dirty="0" smtClean="0"/>
              <a:t>Odatda, olinuvchi  quyma uchun  quyish tizimining kanalchalar shakli trapetsiya yoki silindrik bo‘lib, ularning kesim yuzalarini aniqlash avvalo ta’minlagich  kanalchalarining kesim yuzi  aniqlanadi. </a:t>
            </a:r>
            <a:endParaRPr lang="ru-RU" sz="2800" dirty="0"/>
          </a:p>
        </p:txBody>
      </p:sp>
    </p:spTree>
  </p:cSld>
  <p:clrMapOvr>
    <a:masterClrMapping/>
  </p:clrMapOvr>
  <p:transition>
    <p:wipe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uz-Latn-UZ" sz="2400" b="1" dirty="0" smtClean="0"/>
              <a:t>Metallarni qolipga kiritish tizimi shakli va o‘lchamlarini aniqlash</a:t>
            </a:r>
            <a:endParaRPr lang="ru-RU" sz="2400" dirty="0" smtClean="0"/>
          </a:p>
          <a:p>
            <a:r>
              <a:rPr lang="uz-Latn-UZ" sz="2400" dirty="0" smtClean="0"/>
              <a:t>Bunda quyidagi formuladan foydalaniladi:</a:t>
            </a:r>
            <a:endParaRPr lang="ru-RU" sz="2400" dirty="0" smtClean="0"/>
          </a:p>
          <a:p>
            <a:r>
              <a:rPr lang="uz-Latn-UZ" sz="2400" dirty="0" smtClean="0"/>
              <a:t>Bu erda  FT — ta’minlagich kanalchalarining ko‘ndalang kesim  yuzi, sm</a:t>
            </a:r>
            <a:r>
              <a:rPr lang="uz-Latn-UZ" sz="2400" baseline="30000" dirty="0" smtClean="0"/>
              <a:t>2</a:t>
            </a:r>
            <a:r>
              <a:rPr lang="uz-Latn-UZ" sz="2400" dirty="0" smtClean="0"/>
              <a:t>; </a:t>
            </a:r>
            <a:endParaRPr lang="uz-Latn-UZ" sz="2400" dirty="0" smtClean="0"/>
          </a:p>
          <a:p>
            <a:endParaRPr lang="uz-Latn-UZ" sz="2400" dirty="0" smtClean="0"/>
          </a:p>
          <a:p>
            <a:endParaRPr lang="ru-RU" sz="2400" dirty="0" smtClean="0"/>
          </a:p>
          <a:p>
            <a:r>
              <a:rPr lang="uz-Latn-UZ" sz="2400" dirty="0" smtClean="0"/>
              <a:t>Q — qolipga  kiritiluvchi  metall  massasi,  kg.  </a:t>
            </a:r>
            <a:endParaRPr lang="ru-RU" sz="2400" dirty="0" smtClean="0"/>
          </a:p>
          <a:p>
            <a:r>
              <a:rPr lang="uz-Latn-UZ" sz="2400" dirty="0" smtClean="0"/>
              <a:t>Z - qolipning suyuq metall bilan to‘lish vaqti, s;</a:t>
            </a:r>
            <a:endParaRPr lang="ru-RU" sz="2400" dirty="0" smtClean="0"/>
          </a:p>
          <a:p>
            <a:r>
              <a:rPr lang="uz-Latn-UZ" sz="2400" dirty="0" smtClean="0"/>
              <a:t>µ - qolip va  quyish tizimi  kanalchalarining qarshilik koeffitsienti  (bu koeffitsient yirik,  qalin devorli  quymalar  olish da  0,7—0,8  va  yupqa devorli  murakkab  shaklli quyma olishda 0,3—0,4 olinadi;  u - suyuq metall zichligi,  g/sm 3; </a:t>
            </a:r>
            <a:endParaRPr lang="ru-RU" sz="2400" dirty="0" smtClean="0"/>
          </a:p>
          <a:p>
            <a:r>
              <a:rPr lang="uz-Latn-UZ" sz="2400" dirty="0" smtClean="0"/>
              <a:t>g - metallning erga tortilish  kuchining tezlanishi,  sm/s</a:t>
            </a:r>
            <a:r>
              <a:rPr lang="uz-Latn-UZ" sz="2400" baseline="30000" dirty="0" smtClean="0"/>
              <a:t>2</a:t>
            </a:r>
            <a:r>
              <a:rPr lang="uz-Latn-UZ" sz="2400" dirty="0" smtClean="0"/>
              <a:t>;  </a:t>
            </a:r>
            <a:endParaRPr lang="ru-RU" sz="2400" dirty="0" smtClean="0"/>
          </a:p>
          <a:p>
            <a:r>
              <a:rPr lang="uz-Latn-UZ" sz="2400" dirty="0" smtClean="0"/>
              <a:t>N</a:t>
            </a:r>
            <a:r>
              <a:rPr lang="uz-Latn-UZ" sz="2400" baseline="-25000" dirty="0" smtClean="0"/>
              <a:t>r</a:t>
            </a:r>
            <a:r>
              <a:rPr lang="uz-Latn-UZ" sz="2400" dirty="0" smtClean="0"/>
              <a:t> — quymaning o‘rta hisobdagi balandligi, sm.</a:t>
            </a:r>
            <a:endParaRPr lang="ru-RU" sz="2400" dirty="0" smtClean="0"/>
          </a:p>
          <a:p>
            <a:pPr algn="just"/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3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32680" t="34323" r="24536" b="42079"/>
          <a:stretch>
            <a:fillRect/>
          </a:stretch>
        </p:blipFill>
        <p:spPr bwMode="auto">
          <a:xfrm>
            <a:off x="3000364" y="1928802"/>
            <a:ext cx="285752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pPr algn="ctr"/>
            <a:r>
              <a:rPr lang="ru-RU" sz="2400" dirty="0" smtClean="0"/>
              <a:t>13.1</a:t>
            </a:r>
            <a:r>
              <a:rPr lang="uz-Latn-UZ" sz="2400" dirty="0" smtClean="0"/>
              <a:t>-rasm.  Ko‘p  uchraydigan  quyish  tizimi  turlari</a:t>
            </a:r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5052" t="13036" r="2271" b="22113"/>
          <a:stretch>
            <a:fillRect/>
          </a:stretch>
        </p:blipFill>
        <p:spPr bwMode="auto">
          <a:xfrm>
            <a:off x="500034" y="1214422"/>
            <a:ext cx="828680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sz="2800" b="1" dirty="0" smtClean="0"/>
              <a:t>N</a:t>
            </a:r>
            <a:r>
              <a:rPr lang="uz-Latn-UZ" sz="2800" b="1" baseline="-25000" dirty="0" smtClean="0"/>
              <a:t>r</a:t>
            </a:r>
            <a:r>
              <a:rPr lang="uz-Latn-UZ" sz="2800" b="1" dirty="0" smtClean="0"/>
              <a:t> qiymatini esa quyidagi formula bo‘yicha aniqlash  mumkin:</a:t>
            </a:r>
            <a:endParaRPr lang="ru-RU" sz="2800" dirty="0" smtClean="0"/>
          </a:p>
          <a:p>
            <a:endParaRPr lang="uz-Latn-UZ" sz="2800" dirty="0" smtClean="0"/>
          </a:p>
          <a:p>
            <a:endParaRPr lang="uz-Latn-UZ" sz="2800" dirty="0" smtClean="0"/>
          </a:p>
          <a:p>
            <a:r>
              <a:rPr lang="uz-Latn-UZ" sz="2800" dirty="0" smtClean="0"/>
              <a:t>bu </a:t>
            </a:r>
            <a:r>
              <a:rPr lang="uz-Latn-UZ" sz="2800" dirty="0" smtClean="0"/>
              <a:t>erda  N - qolipga metallni  kiritish joyidan  quyilish  kosachasi mezonigacha bo‘lgan oraliq, sm; r - qolipga metallni kiritish mezonidan  qolipning  eng  yuqori  qismigacha bo‘lgan  oraliq,  sm;  </a:t>
            </a:r>
            <a:endParaRPr lang="ru-RU" sz="2800" dirty="0" smtClean="0"/>
          </a:p>
          <a:p>
            <a:r>
              <a:rPr lang="uz-Latn-UZ" sz="2800" dirty="0" smtClean="0"/>
              <a:t>S - qolip balandligi, sm.</a:t>
            </a:r>
            <a:endParaRPr lang="ru-RU" sz="2800" dirty="0" smtClean="0"/>
          </a:p>
          <a:p>
            <a:r>
              <a:rPr lang="uz-Latn-UZ" sz="2800" dirty="0" smtClean="0"/>
              <a:t>Ba’zi hollarda quyish tizimi elementlari quyidagicha ham aniqlanadi.  Ma’lumki, qolipga metallni kiritish vaqti asosan qotishma xiliga,  kimyoviy tarkibiga, temperaturasiga,  massasiga,  qolip  materialiga, olinuvchi quyma devorlari qalinligiga bog‘liq.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21443" t="20627" r="47629" b="58911"/>
          <a:stretch>
            <a:fillRect/>
          </a:stretch>
        </p:blipFill>
        <p:spPr bwMode="auto">
          <a:xfrm>
            <a:off x="3000364" y="785794"/>
            <a:ext cx="242889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7590477" cy="591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71538" y="6215082"/>
            <a:ext cx="621510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13.2-rasm.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uz-Latn-UZ" sz="2400" dirty="0" smtClean="0"/>
          </a:p>
          <a:p>
            <a:r>
              <a:rPr lang="uz-Latn-UZ" sz="2400" dirty="0" smtClean="0"/>
              <a:t>Odatda</a:t>
            </a:r>
            <a:r>
              <a:rPr lang="uz-Latn-UZ" sz="2400" dirty="0" smtClean="0"/>
              <a:t>,  metallni qolipga kiritish vaqtini  aniqlash quyidagi formula bilan aniqlanadi</a:t>
            </a:r>
            <a:r>
              <a:rPr lang="uz-Latn-UZ" sz="2400" dirty="0" smtClean="0"/>
              <a:t>:</a:t>
            </a:r>
          </a:p>
          <a:p>
            <a:endParaRPr lang="uz-Latn-UZ" sz="2400" dirty="0" smtClean="0"/>
          </a:p>
          <a:p>
            <a:endParaRPr lang="ru-RU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r>
              <a:rPr lang="uz-Latn-UZ" sz="2400" dirty="0" smtClean="0"/>
              <a:t>Bu </a:t>
            </a:r>
            <a:r>
              <a:rPr lang="uz-Latn-UZ" sz="2400" dirty="0" smtClean="0"/>
              <a:t>erda  s—  quyma shakliga  va devor qalinligiga  bog‘liq koeffitsient (po‘lat quymalar olishda  1,0-1,8, cho‘yan quymalarda - 1,7-2,0,  alyuminiy  quymalarda - 2,0-3,0  olinadi).  Q-quyma  massasi,  kg;  δ - quyma devorlarining eng qalin yoki o‘rtacha qalinligi,  mm.</a:t>
            </a:r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28098" t="35974" r="49382" b="48143"/>
          <a:stretch>
            <a:fillRect/>
          </a:stretch>
        </p:blipFill>
        <p:spPr bwMode="auto">
          <a:xfrm>
            <a:off x="3357554" y="1571612"/>
            <a:ext cx="2357454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78</TotalTime>
  <Words>447</Words>
  <PresentationFormat>Экран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LENOVO</cp:lastModifiedBy>
  <cp:revision>19</cp:revision>
  <dcterms:created xsi:type="dcterms:W3CDTF">2019-10-06T14:39:02Z</dcterms:created>
  <dcterms:modified xsi:type="dcterms:W3CDTF">2019-11-01T12:38:27Z</dcterms:modified>
</cp:coreProperties>
</file>