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t>14.10.2019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t>14.10.2019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80F82DF-77B0-4D83-99DF-EC203C65A1D9}" type="datetimeFigureOut">
              <a:rPr lang="ru-RU" smtClean="0"/>
              <a:t>14.10.2019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80F82DF-77B0-4D83-99DF-EC203C65A1D9}" type="datetimeFigureOut">
              <a:rPr lang="ru-RU" smtClean="0"/>
              <a:t>14.10.2019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80F82DF-77B0-4D83-99DF-EC203C65A1D9}" type="datetimeFigureOut">
              <a:rPr lang="ru-RU" smtClean="0"/>
              <a:t>14.10.2019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80F82DF-77B0-4D83-99DF-EC203C65A1D9}" type="datetimeFigureOut">
              <a:rPr lang="ru-RU" smtClean="0"/>
              <a:t>14.10.2019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80F82DF-77B0-4D83-99DF-EC203C65A1D9}" type="datetimeFigureOut">
              <a:rPr lang="ru-RU" smtClean="0"/>
              <a:t>14.10.2019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0F82DF-77B0-4D83-99DF-EC203C65A1D9}" type="datetimeFigureOut">
              <a:rPr lang="ru-RU" smtClean="0"/>
              <a:t>14.10.2019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0F82DF-77B0-4D83-99DF-EC203C65A1D9}" type="datetimeFigureOut">
              <a:rPr lang="ru-RU" smtClean="0"/>
              <a:t>14.10.2019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t>14.10.2019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t>14.10.2019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0F82DF-77B0-4D83-99DF-EC203C65A1D9}" type="datetimeFigureOut">
              <a:rPr lang="ru-RU" smtClean="0"/>
              <a:t>14.10.2019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2B175-4FDD-41E2-9B4C-47103D79185E}"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511288"/>
          </a:xfrm>
        </p:spPr>
        <p:txBody>
          <a:bodyPr>
            <a:noAutofit/>
          </a:bodyPr>
          <a:lstStyle/>
          <a:p>
            <a:r>
              <a:rPr lang="uz-Cyrl-UZ" sz="3200" b="1" dirty="0">
                <a:latin typeface="Times New Roman" pitchFamily="18" charset="0"/>
                <a:cs typeface="Times New Roman" pitchFamily="18" charset="0"/>
              </a:rPr>
              <a:t>Саноат хавфсизлиги тўғрисида умумий тушунчалар. Саноат объектлари тўғрисида тушунчалар</a:t>
            </a:r>
            <a:endParaRPr lang="ru-RU" sz="3200" dirty="0">
              <a:latin typeface="Times New Roman" pitchFamily="18" charset="0"/>
              <a:cs typeface="Times New Roman" pitchFamily="18" charset="0"/>
            </a:endParaRPr>
          </a:p>
        </p:txBody>
      </p:sp>
      <p:sp>
        <p:nvSpPr>
          <p:cNvPr id="3" name="Содержимое 2"/>
          <p:cNvSpPr>
            <a:spLocks noGrp="1"/>
          </p:cNvSpPr>
          <p:nvPr>
            <p:ph idx="1"/>
          </p:nvPr>
        </p:nvSpPr>
        <p:spPr>
          <a:xfrm>
            <a:off x="600076" y="1857364"/>
            <a:ext cx="7829576" cy="4268799"/>
          </a:xfrm>
        </p:spPr>
        <p:txBody>
          <a:bodyPr/>
          <a:lstStyle/>
          <a:p>
            <a:pPr algn="ctr">
              <a:buNone/>
            </a:pPr>
            <a:r>
              <a:rPr lang="uz-Cyrl-UZ" dirty="0">
                <a:latin typeface="Times New Roman" pitchFamily="18" charset="0"/>
                <a:cs typeface="Times New Roman" pitchFamily="18" charset="0"/>
              </a:rPr>
              <a:t>Режа</a:t>
            </a:r>
            <a:endParaRPr lang="ru-RU" dirty="0">
              <a:latin typeface="Times New Roman" pitchFamily="18" charset="0"/>
              <a:cs typeface="Times New Roman" pitchFamily="18" charset="0"/>
            </a:endParaRPr>
          </a:p>
          <a:p>
            <a:pPr lvl="0"/>
            <a:r>
              <a:rPr lang="uz-Cyrl-UZ" dirty="0">
                <a:latin typeface="Times New Roman" pitchFamily="18" charset="0"/>
                <a:cs typeface="Times New Roman" pitchFamily="18" charset="0"/>
              </a:rPr>
              <a:t>Саноат хавфсизлиги тўғрисида умумий тушунчалар.</a:t>
            </a:r>
            <a:endParaRPr lang="ru-RU" dirty="0">
              <a:latin typeface="Times New Roman" pitchFamily="18" charset="0"/>
              <a:cs typeface="Times New Roman" pitchFamily="18" charset="0"/>
            </a:endParaRPr>
          </a:p>
          <a:p>
            <a:pPr lvl="0"/>
            <a:r>
              <a:rPr lang="uz-Cyrl-UZ" dirty="0">
                <a:latin typeface="Times New Roman" pitchFamily="18" charset="0"/>
                <a:cs typeface="Times New Roman" pitchFamily="18" charset="0"/>
              </a:rPr>
              <a:t>Саноат объектлари тўғрисида тушунчалар</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Хавфли саноат объектларини рўйхатдан ўтқазиш</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3200" b="1" dirty="0">
                <a:latin typeface="Times New Roman" pitchFamily="18" charset="0"/>
                <a:cs typeface="Times New Roman" pitchFamily="18" charset="0"/>
              </a:rPr>
              <a:t>Саноат хавфсизлиги тўғрисида умумий тушунчалар</a:t>
            </a:r>
            <a:endParaRPr lang="ru-RU" sz="3200"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srcRect l="1466" t="34117" r="78890" b="46365"/>
          <a:stretch>
            <a:fillRect/>
          </a:stretch>
        </p:blipFill>
        <p:spPr bwMode="auto">
          <a:xfrm>
            <a:off x="214282" y="2071678"/>
            <a:ext cx="4143404" cy="2928958"/>
          </a:xfrm>
          <a:prstGeom prst="rect">
            <a:avLst/>
          </a:prstGeom>
          <a:noFill/>
          <a:ln w="9525">
            <a:noFill/>
            <a:miter lim="800000"/>
            <a:headEnd/>
            <a:tailEnd/>
          </a:ln>
        </p:spPr>
      </p:pic>
      <p:sp>
        <p:nvSpPr>
          <p:cNvPr id="5" name="Прямоугольник 4"/>
          <p:cNvSpPr/>
          <p:nvPr/>
        </p:nvSpPr>
        <p:spPr>
          <a:xfrm>
            <a:off x="4429156" y="1443841"/>
            <a:ext cx="4572000" cy="3816429"/>
          </a:xfrm>
          <a:prstGeom prst="rect">
            <a:avLst/>
          </a:prstGeom>
        </p:spPr>
        <p:txBody>
          <a:bodyPr>
            <a:spAutoFit/>
          </a:bodyPr>
          <a:lstStyle/>
          <a:p>
            <a:pPr algn="just"/>
            <a:r>
              <a:rPr lang="en-US"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Саноат </a:t>
            </a:r>
            <a:r>
              <a:rPr lang="uz-Cyrl-UZ" sz="2200" dirty="0">
                <a:latin typeface="Times New Roman" pitchFamily="18" charset="0"/>
                <a:cs typeface="Times New Roman" pitchFamily="18" charset="0"/>
              </a:rPr>
              <a:t>хавфсизлиги хавфсиз, соғлом меҳнат шароитларини ташкил қилиш бошлиқлар, мутахассислар ва барча ишчиларнинг асосий вазифа ва мажбуриятидан бири ҳисобланади. Ушбу ҳолатдан келиб чиқиб, ишлаб чиқаришда тақсимланишни ташкил қилиш, мутахассисларнинг мажбурияти, штат ва бошқарув структураси аниқланади. </a:t>
            </a:r>
            <a:endParaRPr lang="ru-RU" sz="2200" dirty="0">
              <a:latin typeface="Times New Roman" pitchFamily="18" charset="0"/>
              <a:cs typeface="Times New Roman" pitchFamily="18" charset="0"/>
            </a:endParaRPr>
          </a:p>
        </p:txBody>
      </p:sp>
      <p:sp>
        <p:nvSpPr>
          <p:cNvPr id="6" name="Прямоугольник 5"/>
          <p:cNvSpPr/>
          <p:nvPr/>
        </p:nvSpPr>
        <p:spPr>
          <a:xfrm>
            <a:off x="285720" y="5229067"/>
            <a:ext cx="8143932" cy="1446550"/>
          </a:xfrm>
          <a:prstGeom prst="rect">
            <a:avLst/>
          </a:prstGeom>
        </p:spPr>
        <p:txBody>
          <a:bodyPr wrap="square">
            <a:spAutoFit/>
          </a:bodyPr>
          <a:lstStyle/>
          <a:p>
            <a:pPr algn="just"/>
            <a:r>
              <a:rPr lang="uz-Cyrl-UZ" sz="2200" dirty="0" smtClean="0">
                <a:latin typeface="Times New Roman" pitchFamily="18" charset="0"/>
                <a:cs typeface="Times New Roman" pitchFamily="18" charset="0"/>
              </a:rPr>
              <a:t>Хавфсизлик соҳасида ишлаш этарлича даражадаги турли хил, мураккаб фаолият ҳисобланиб, раҳбарлардан махсус билимларга эга бўлишни, юқори касбий маҳоратни, тажриба, катта жамоада ишлаш кўникмаларига эга бўлишни талаб қилади.</a:t>
            </a:r>
            <a:endParaRPr lang="ru-RU" sz="2200" dirty="0"/>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Autofit/>
          </a:bodyPr>
          <a:lstStyle/>
          <a:p>
            <a:pPr algn="just">
              <a:buNone/>
            </a:pP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Саноат </a:t>
            </a:r>
            <a:r>
              <a:rPr lang="uz-Cyrl-UZ" sz="2400" dirty="0">
                <a:latin typeface="Times New Roman" pitchFamily="18" charset="0"/>
                <a:cs typeface="Times New Roman" pitchFamily="18" charset="0"/>
              </a:rPr>
              <a:t>хавфсизлиги шахс ва жамият ҳаётий муҳим манфаатларининг хавфли ишлаб чиқариш объектларидаги авариялар ва нохуш ҳодисалардан ҳамда уларнинг оқибатларидан ҳимояланганлик ҳолатидир.</a:t>
            </a:r>
            <a:endParaRPr lang="ru-RU" sz="2400" dirty="0">
              <a:latin typeface="Times New Roman" pitchFamily="18" charset="0"/>
              <a:cs typeface="Times New Roman" pitchFamily="18" charset="0"/>
            </a:endParaRPr>
          </a:p>
          <a:p>
            <a:pPr algn="just">
              <a:buNone/>
            </a:pP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Хавфли </a:t>
            </a:r>
            <a:r>
              <a:rPr lang="uz-Cyrl-UZ" sz="2400" dirty="0">
                <a:latin typeface="Times New Roman" pitchFamily="18" charset="0"/>
                <a:cs typeface="Times New Roman" pitchFamily="18" charset="0"/>
              </a:rPr>
              <a:t>ишлаб чиқариш объектларидаги авария иншоотлар ва (ёки) хавфли ишлаб чи?ариш объектларида қўлланиладиган техника қурилмаларининг бузилиши, назорат қилиб бўлмайдиган портлаш ва (ёки) хавфли моддалар ажралиб чиқишидир</a:t>
            </a:r>
            <a:r>
              <a:rPr lang="uz-Cyrl-UZ"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uz-Cyrl-UZ" sz="2400" dirty="0">
                <a:latin typeface="Times New Roman" pitchFamily="18" charset="0"/>
                <a:cs typeface="Times New Roman" pitchFamily="18" charset="0"/>
              </a:rPr>
              <a:t>Хавфли ишлаб чиқариш объектларидаги нохуш ҳодиса хавфли ишлаб чиқариш объектларида қўлланиладиган техника қурилмаларининг ишдан чиқиши ёки шикастланиши, технология жараёни режимидан четга чиқиш, саноат хавфсизлиги сорасидаги қонун ҳужжатларида, шунингдек норматив техник ҳужжатларда кўрсатилган талабларнинг бузилишидир.</a:t>
            </a:r>
            <a:endParaRPr lang="ru-RU" sz="2400" dirty="0">
              <a:latin typeface="Times New Roman" pitchFamily="18" charset="0"/>
              <a:cs typeface="Times New Roman" pitchFamily="18" charset="0"/>
            </a:endParaRPr>
          </a:p>
        </p:txBody>
      </p:sp>
    </p:spTree>
  </p:cSld>
  <p:clrMapOvr>
    <a:masterClrMapping/>
  </p:clrMapOvr>
  <p:transition>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3200" b="1" dirty="0">
                <a:latin typeface="Times New Roman" pitchFamily="18" charset="0"/>
                <a:cs typeface="Times New Roman" pitchFamily="18" charset="0"/>
              </a:rPr>
              <a:t>Саноат объектлари тўғрисида тушунчалар</a:t>
            </a:r>
            <a:endParaRPr lang="ru-RU" sz="3200"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srcRect l="46282" t="62380" r="41472" b="17170"/>
          <a:stretch>
            <a:fillRect/>
          </a:stretch>
        </p:blipFill>
        <p:spPr bwMode="auto">
          <a:xfrm>
            <a:off x="4500562" y="1571612"/>
            <a:ext cx="4357718" cy="4786346"/>
          </a:xfrm>
          <a:prstGeom prst="rect">
            <a:avLst/>
          </a:prstGeom>
          <a:noFill/>
          <a:ln w="9525">
            <a:noFill/>
            <a:miter lim="800000"/>
            <a:headEnd/>
            <a:tailEnd/>
          </a:ln>
        </p:spPr>
      </p:pic>
      <p:sp>
        <p:nvSpPr>
          <p:cNvPr id="1025" name="Rectangle 1"/>
          <p:cNvSpPr>
            <a:spLocks noChangeArrowheads="1"/>
          </p:cNvSpPr>
          <p:nvPr/>
        </p:nvSpPr>
        <p:spPr bwMode="auto">
          <a:xfrm>
            <a:off x="71438" y="1214423"/>
            <a:ext cx="4357686"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z-Cyrl-UZ"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Хавфли ишлаб чиқариш объектлари жумласига:</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 Қуйидаги хавфли моддалар:</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портлаш-ёнғин хавфи бўлган муҳитни юзага келтириши мумкин бўлган моддалар;</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тасдиқланган стандартларга мувофиқ тирик организмга таъсир қилиш даражасига кўра И, ИИ ва ИИИ хавфлилик даражаларига (ўта хавфли, юқори даражада хавфли ва ўртача даражада хавфли) мансуб зарарли моддалар;</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муайян турдаги ташқи таъсир чоғида иссиқлик ажратган ва газлар ҳосил қилган ҳолда ўз-ўзидан жуда тез тарқаладиган кимёвий ўзгарувчан портловчи моддалар;</a:t>
            </a:r>
          </a:p>
        </p:txBody>
      </p:sp>
    </p:spTree>
  </p:cSld>
  <p:clrMapOvr>
    <a:masterClrMapping/>
  </p:clrMapOvr>
  <p:transition>
    <p:strips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286544"/>
          </a:xfrm>
        </p:spPr>
        <p:txBody>
          <a:bodyPr>
            <a:noAutofit/>
          </a:bodyPr>
          <a:lstStyle/>
          <a:p>
            <a:pPr>
              <a:buNone/>
            </a:pPr>
            <a:r>
              <a:rPr lang="en-US" sz="2100" dirty="0" smtClean="0">
                <a:latin typeface="Times New Roman" pitchFamily="18" charset="0"/>
                <a:cs typeface="Times New Roman" pitchFamily="18" charset="0"/>
              </a:rPr>
              <a:t>      </a:t>
            </a:r>
            <a:r>
              <a:rPr lang="uz-Cyrl-UZ" sz="2100" dirty="0" smtClean="0">
                <a:latin typeface="Times New Roman" pitchFamily="18" charset="0"/>
                <a:cs typeface="Times New Roman" pitchFamily="18" charset="0"/>
              </a:rPr>
              <a:t>инсон </a:t>
            </a:r>
            <a:r>
              <a:rPr lang="uz-Cyrl-UZ" sz="2100" dirty="0">
                <a:latin typeface="Times New Roman" pitchFamily="18" charset="0"/>
                <a:cs typeface="Times New Roman" pitchFamily="18" charset="0"/>
              </a:rPr>
              <a:t>соғлиғи ва атроф-муҳит учун хавфли концентрацияли моддалар мавжуд бўлган ишлаб чиқариш чиқиндилари фойдаланиладиган, ишлаб чиқариладиган, қайта ишланадиган, ҳосил қилинадиган, сақланадиган, ташиладиган, йўқ қилинадиган</a:t>
            </a:r>
            <a:r>
              <a:rPr lang="uz-Cyrl-UZ" sz="2100"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 </a:t>
            </a:r>
          </a:p>
          <a:p>
            <a:r>
              <a:rPr lang="uz-Cyrl-UZ" sz="2100" dirty="0" smtClean="0">
                <a:latin typeface="Times New Roman" pitchFamily="18" charset="0"/>
                <a:cs typeface="Times New Roman" pitchFamily="18" charset="0"/>
              </a:rPr>
              <a:t>2</a:t>
            </a:r>
            <a:r>
              <a:rPr lang="uz-Cyrl-UZ" sz="2100" dirty="0">
                <a:latin typeface="Times New Roman" pitchFamily="18" charset="0"/>
                <a:cs typeface="Times New Roman" pitchFamily="18" charset="0"/>
              </a:rPr>
              <a:t>) 0,07 мегапаскалдан ортиқ босим остида ёки ишлатиладиган суюқликнинг нормал атмосфера босимидаги қайнаш ҳароратидан ортиқ ҳароратда ишлайдиган ускуналардан фойдаланиладиган;</a:t>
            </a:r>
            <a:endParaRPr lang="ru-RU" sz="2100" dirty="0">
              <a:latin typeface="Times New Roman" pitchFamily="18" charset="0"/>
              <a:cs typeface="Times New Roman" pitchFamily="18" charset="0"/>
            </a:endParaRPr>
          </a:p>
          <a:p>
            <a:r>
              <a:rPr lang="uz-Cyrl-UZ" sz="2100" dirty="0">
                <a:latin typeface="Times New Roman" pitchFamily="18" charset="0"/>
                <a:cs typeface="Times New Roman" pitchFamily="18" charset="0"/>
              </a:rPr>
              <a:t>3) кўчмас асосга ўрнатилган юк кўтариш механизмлари, эскалаторлар, осма йўллар, фуникулёрлардан (тоғ темир йўлларидан) фойдаланиладиган;</a:t>
            </a:r>
            <a:endParaRPr lang="ru-RU" sz="2100" dirty="0">
              <a:latin typeface="Times New Roman" pitchFamily="18" charset="0"/>
              <a:cs typeface="Times New Roman" pitchFamily="18" charset="0"/>
            </a:endParaRPr>
          </a:p>
          <a:p>
            <a:r>
              <a:rPr lang="ru-RU" sz="2100" dirty="0">
                <a:latin typeface="Times New Roman" pitchFamily="18" charset="0"/>
                <a:cs typeface="Times New Roman" pitchFamily="18" charset="0"/>
              </a:rPr>
              <a:t>4) </a:t>
            </a:r>
            <a:r>
              <a:rPr lang="ru-RU" sz="2100" dirty="0" err="1">
                <a:latin typeface="Times New Roman" pitchFamily="18" charset="0"/>
                <a:cs typeface="Times New Roman" pitchFamily="18" charset="0"/>
              </a:rPr>
              <a:t>қора ва</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рангли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металлар</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эритмалари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ҳамда ушбу</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эритмалар</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асосида</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қотишмалар олинадиган</a:t>
            </a:r>
            <a:r>
              <a:rPr lang="ru-RU" sz="2100" dirty="0">
                <a:latin typeface="Times New Roman" pitchFamily="18" charset="0"/>
                <a:cs typeface="Times New Roman" pitchFamily="18" charset="0"/>
              </a:rPr>
              <a:t>;</a:t>
            </a:r>
          </a:p>
          <a:p>
            <a:r>
              <a:rPr lang="ru-RU" sz="2100" dirty="0">
                <a:latin typeface="Times New Roman" pitchFamily="18" charset="0"/>
                <a:cs typeface="Times New Roman" pitchFamily="18" charset="0"/>
              </a:rPr>
              <a:t>5) </a:t>
            </a:r>
            <a:r>
              <a:rPr lang="ru-RU" sz="2100" dirty="0" err="1">
                <a:latin typeface="Times New Roman" pitchFamily="18" charset="0"/>
                <a:cs typeface="Times New Roman" pitchFamily="18" charset="0"/>
              </a:rPr>
              <a:t>кончилик</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ишлари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фойдали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қазилмаларни қазиб олиш</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ва</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бойитиш</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ишлари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шунингдек</a:t>
            </a:r>
            <a:r>
              <a:rPr lang="ru-RU" sz="2100" dirty="0">
                <a:latin typeface="Times New Roman" pitchFamily="18" charset="0"/>
                <a:cs typeface="Times New Roman" pitchFamily="18" charset="0"/>
              </a:rPr>
              <a:t> эр ости </a:t>
            </a:r>
            <a:r>
              <a:rPr lang="ru-RU" sz="2100" dirty="0" err="1">
                <a:latin typeface="Times New Roman" pitchFamily="18" charset="0"/>
                <a:cs typeface="Times New Roman" pitchFamily="18" charset="0"/>
              </a:rPr>
              <a:t>шароитида</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иш</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олиб</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бориладиган</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корхоналар</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ёки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уларнинг</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цехлари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участкалари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майдончалари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шунингдек</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бошқа ишлаб</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чиқариш объектлари</a:t>
            </a:r>
            <a:r>
              <a:rPr lang="ru-RU" sz="2100" dirty="0">
                <a:latin typeface="Times New Roman" pitchFamily="18" charset="0"/>
                <a:cs typeface="Times New Roman" pitchFamily="18" charset="0"/>
              </a:rPr>
              <a:t> </a:t>
            </a:r>
            <a:r>
              <a:rPr lang="ru-RU" sz="2100" dirty="0" err="1">
                <a:latin typeface="Times New Roman" pitchFamily="18" charset="0"/>
                <a:cs typeface="Times New Roman" pitchFamily="18" charset="0"/>
              </a:rPr>
              <a:t>киради</a:t>
            </a:r>
            <a:r>
              <a:rPr lang="ru-RU" sz="2100" dirty="0">
                <a:latin typeface="Times New Roman" pitchFamily="18" charset="0"/>
                <a:cs typeface="Times New Roman" pitchFamily="18" charset="0"/>
              </a:rPr>
              <a:t>.</a:t>
            </a:r>
          </a:p>
        </p:txBody>
      </p:sp>
    </p:spTree>
  </p:cSld>
  <p:clrMapOvr>
    <a:masterClrMapping/>
  </p:clrMapOvr>
  <p:transition>
    <p:check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14290"/>
            <a:ext cx="8715436" cy="6215106"/>
          </a:xfrm>
        </p:spPr>
        <p:txBody>
          <a:bodyPr>
            <a:noAutofit/>
          </a:bodyPr>
          <a:lstStyle/>
          <a:p>
            <a:pPr algn="just"/>
            <a:r>
              <a:rPr lang="ru-RU" sz="2600" dirty="0" err="1">
                <a:latin typeface="Times New Roman" pitchFamily="18" charset="0"/>
                <a:cs typeface="Times New Roman" pitchFamily="18" charset="0"/>
              </a:rPr>
              <a:t>Хавфли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ишлаб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чиқариш объектлари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саноат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хавфсизлиги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соҳасидаги махсус</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ваколатли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давлат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органи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бундан</a:t>
            </a:r>
            <a:r>
              <a:rPr lang="ru-RU" sz="2600" dirty="0">
                <a:latin typeface="Times New Roman" pitchFamily="18" charset="0"/>
                <a:cs typeface="Times New Roman" pitchFamily="18" charset="0"/>
              </a:rPr>
              <a:t> буён </a:t>
            </a:r>
            <a:r>
              <a:rPr lang="ru-RU" sz="2600" dirty="0" err="1">
                <a:latin typeface="Times New Roman" pitchFamily="18" charset="0"/>
                <a:cs typeface="Times New Roman" pitchFamily="18" charset="0"/>
              </a:rPr>
              <a:t>матнда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махсус</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ваколатли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давлат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органи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деб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юритилади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томонидан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хавфли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ишлаб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чиқариш объектларининг</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давлат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реестрида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албатта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ҳисобга олинади</a:t>
            </a:r>
            <a:r>
              <a:rPr lang="ru-RU" sz="2600" dirty="0">
                <a:latin typeface="Times New Roman" pitchFamily="18" charset="0"/>
                <a:cs typeface="Times New Roman" pitchFamily="18" charset="0"/>
              </a:rPr>
              <a:t>.</a:t>
            </a:r>
          </a:p>
          <a:p>
            <a:pPr algn="just"/>
            <a:r>
              <a:rPr lang="ru-RU" sz="2600" dirty="0" err="1">
                <a:latin typeface="Times New Roman" pitchFamily="18" charset="0"/>
                <a:cs typeface="Times New Roman" pitchFamily="18" charset="0"/>
              </a:rPr>
              <a:t>Хавфли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ишлаб</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чиқариш объектларини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идентификациялаш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Ўзбекистон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Республикаси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Вазирлар</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Маҳкамаси томонидан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белгиланган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тартибда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ушбу</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қонуннинг </a:t>
            </a:r>
            <a:r>
              <a:rPr lang="ru-RU" sz="2600" dirty="0">
                <a:latin typeface="Times New Roman" pitchFamily="18" charset="0"/>
                <a:cs typeface="Times New Roman" pitchFamily="18" charset="0"/>
              </a:rPr>
              <a:t>4-моддасига </a:t>
            </a:r>
            <a:r>
              <a:rPr lang="ru-RU" sz="2600" dirty="0" err="1">
                <a:latin typeface="Times New Roman" pitchFamily="18" charset="0"/>
                <a:cs typeface="Times New Roman" pitchFamily="18" charset="0"/>
              </a:rPr>
              <a:t>мувофиқамалга оширилади</a:t>
            </a:r>
            <a:r>
              <a:rPr lang="ru-RU" sz="2600" dirty="0">
                <a:latin typeface="Times New Roman" pitchFamily="18" charset="0"/>
                <a:cs typeface="Times New Roman" pitchFamily="18" charset="0"/>
              </a:rPr>
              <a:t>.</a:t>
            </a:r>
          </a:p>
          <a:p>
            <a:pPr algn="just"/>
            <a:r>
              <a:rPr lang="ru-RU" sz="2600" dirty="0" err="1">
                <a:latin typeface="Times New Roman" pitchFamily="18" charset="0"/>
                <a:cs typeface="Times New Roman" pitchFamily="18" charset="0"/>
              </a:rPr>
              <a:t>Саноат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хавфсизлиги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соҳасида давлат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томонидан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тартибга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солиш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Ўзбекистон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Республикаси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Вазирлар</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Маҳкамаси, махсус</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ваколатли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давлат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органи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шунингдек</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қонун ҳужжатларига мувофиқ саноат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хавфсизлиги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соҳасида айрим</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ваколатларга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эга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бўлган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бошқа давлат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органлари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томонидан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амалга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оширилади</a:t>
            </a:r>
            <a:r>
              <a:rPr lang="ru-RU" sz="2600" dirty="0">
                <a:latin typeface="Times New Roman" pitchFamily="18" charset="0"/>
                <a:cs typeface="Times New Roman" pitchFamily="18" charset="0"/>
              </a:rPr>
              <a:t>.</a:t>
            </a:r>
          </a:p>
        </p:txBody>
      </p:sp>
    </p:spTree>
  </p:cSld>
  <p:clrMapOvr>
    <a:masterClrMapping/>
  </p:clrMapOvr>
  <p:transition>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29354"/>
          </a:xfrm>
        </p:spPr>
        <p:txBody>
          <a:bodyPr>
            <a:noAutofit/>
          </a:bodyPr>
          <a:lstStyle/>
          <a:p>
            <a:pPr>
              <a:buNone/>
            </a:pPr>
            <a:r>
              <a:rPr lang="en-US"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Саноат</a:t>
            </a:r>
            <a:r>
              <a:rPr lang="ru-RU" sz="2800" dirty="0" smtClean="0">
                <a:latin typeface="Times New Roman" pitchFamily="18" charset="0"/>
                <a:cs typeface="Times New Roman" pitchFamily="18" charset="0"/>
              </a:rPr>
              <a:t> </a:t>
            </a:r>
            <a:r>
              <a:rPr lang="ru-RU" sz="2800" dirty="0" err="1">
                <a:latin typeface="Times New Roman" pitchFamily="18" charset="0"/>
                <a:cs typeface="Times New Roman" pitchFamily="18" charset="0"/>
              </a:rPr>
              <a:t>хавфсизлиги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соҳасида давлат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томонидан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тартибга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солиш</a:t>
            </a:r>
            <a:r>
              <a:rPr lang="ru-RU" sz="2800" dirty="0">
                <a:latin typeface="Times New Roman" pitchFamily="18" charset="0"/>
                <a:cs typeface="Times New Roman" pitchFamily="18" charset="0"/>
              </a:rPr>
              <a:t>:</a:t>
            </a:r>
          </a:p>
          <a:p>
            <a:pPr>
              <a:buNone/>
            </a:pPr>
            <a:r>
              <a:rPr lang="en-US"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саноат</a:t>
            </a:r>
            <a:r>
              <a:rPr lang="ru-RU" sz="2800" dirty="0" smtClean="0">
                <a:latin typeface="Times New Roman" pitchFamily="18" charset="0"/>
                <a:cs typeface="Times New Roman" pitchFamily="18" charset="0"/>
              </a:rPr>
              <a:t> </a:t>
            </a:r>
            <a:r>
              <a:rPr lang="ru-RU" sz="2800" dirty="0" err="1">
                <a:latin typeface="Times New Roman" pitchFamily="18" charset="0"/>
                <a:cs typeface="Times New Roman" pitchFamily="18" charset="0"/>
              </a:rPr>
              <a:t>хавфсизлиги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талабларини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белгилашни</a:t>
            </a:r>
            <a:r>
              <a:rPr lang="ru-RU" sz="2800" dirty="0">
                <a:latin typeface="Times New Roman" pitchFamily="18" charset="0"/>
                <a:cs typeface="Times New Roman" pitchFamily="18" charset="0"/>
              </a:rPr>
              <a:t>;</a:t>
            </a:r>
          </a:p>
          <a:p>
            <a:pPr>
              <a:buNone/>
            </a:pPr>
            <a:r>
              <a:rPr lang="en-US"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саноат</a:t>
            </a:r>
            <a:r>
              <a:rPr lang="ru-RU" sz="2800" dirty="0" smtClean="0">
                <a:latin typeface="Times New Roman" pitchFamily="18" charset="0"/>
                <a:cs typeface="Times New Roman" pitchFamily="18" charset="0"/>
              </a:rPr>
              <a:t> </a:t>
            </a:r>
            <a:r>
              <a:rPr lang="ru-RU" sz="2800" dirty="0" err="1">
                <a:latin typeface="Times New Roman" pitchFamily="18" charset="0"/>
                <a:cs typeface="Times New Roman" pitchFamily="18" charset="0"/>
              </a:rPr>
              <a:t>хавфсизлиги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талабларига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риоя</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этилиши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устидан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давлат</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назоратини</a:t>
            </a:r>
            <a:r>
              <a:rPr lang="ru-RU" sz="2800" dirty="0">
                <a:latin typeface="Times New Roman" pitchFamily="18" charset="0"/>
                <a:cs typeface="Times New Roman" pitchFamily="18" charset="0"/>
              </a:rPr>
              <a:t>;</a:t>
            </a:r>
          </a:p>
          <a:p>
            <a:pPr>
              <a:buNone/>
            </a:pPr>
            <a:r>
              <a:rPr lang="en-US"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хавфли</a:t>
            </a:r>
            <a:r>
              <a:rPr lang="ru-RU" sz="2800" dirty="0" smtClean="0">
                <a:latin typeface="Times New Roman" pitchFamily="18" charset="0"/>
                <a:cs typeface="Times New Roman" pitchFamily="18" charset="0"/>
              </a:rPr>
              <a:t> </a:t>
            </a:r>
            <a:r>
              <a:rPr lang="ru-RU" sz="2800" dirty="0" err="1">
                <a:latin typeface="Times New Roman" pitchFamily="18" charset="0"/>
                <a:cs typeface="Times New Roman" pitchFamily="18" charset="0"/>
              </a:rPr>
              <a:t>ишлаб</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чиқариш объектларида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қўлланиладиган </a:t>
            </a:r>
            <a:r>
              <a:rPr lang="ru-RU" sz="2800" dirty="0">
                <a:latin typeface="Times New Roman" pitchFamily="18" charset="0"/>
                <a:cs typeface="Times New Roman" pitchFamily="18" charset="0"/>
              </a:rPr>
              <a:t>техника </a:t>
            </a:r>
            <a:r>
              <a:rPr lang="ru-RU" sz="2800" dirty="0" err="1">
                <a:latin typeface="Times New Roman" pitchFamily="18" charset="0"/>
                <a:cs typeface="Times New Roman" pitchFamily="18" charset="0"/>
              </a:rPr>
              <a:t>қурилмаларини сертификатлаштиришни</a:t>
            </a:r>
            <a:r>
              <a:rPr lang="ru-RU" sz="2800" dirty="0">
                <a:latin typeface="Times New Roman" pitchFamily="18" charset="0"/>
                <a:cs typeface="Times New Roman" pitchFamily="18" charset="0"/>
              </a:rPr>
              <a:t>;</a:t>
            </a:r>
          </a:p>
          <a:p>
            <a:pPr>
              <a:buNone/>
            </a:pPr>
            <a:r>
              <a:rPr lang="en-US"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фаолиятнинг</a:t>
            </a:r>
            <a:r>
              <a:rPr lang="ru-RU" sz="2800" dirty="0" smtClean="0">
                <a:latin typeface="Times New Roman" pitchFamily="18" charset="0"/>
                <a:cs typeface="Times New Roman" pitchFamily="18" charset="0"/>
              </a:rPr>
              <a:t> </a:t>
            </a:r>
            <a:r>
              <a:rPr lang="ru-RU" sz="2800" dirty="0" err="1">
                <a:latin typeface="Times New Roman" pitchFamily="18" charset="0"/>
                <a:cs typeface="Times New Roman" pitchFamily="18" charset="0"/>
              </a:rPr>
              <a:t>айрим</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турларини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лицензиялашни</a:t>
            </a:r>
            <a:r>
              <a:rPr lang="ru-RU" sz="2800" dirty="0">
                <a:latin typeface="Times New Roman" pitchFamily="18" charset="0"/>
                <a:cs typeface="Times New Roman" pitchFamily="18" charset="0"/>
              </a:rPr>
              <a:t>;</a:t>
            </a:r>
          </a:p>
          <a:p>
            <a:pPr>
              <a:buNone/>
            </a:pPr>
            <a:r>
              <a:rPr lang="en-US"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саноат</a:t>
            </a:r>
            <a:r>
              <a:rPr lang="ru-RU" sz="2800" dirty="0" smtClean="0">
                <a:latin typeface="Times New Roman" pitchFamily="18" charset="0"/>
                <a:cs typeface="Times New Roman" pitchFamily="18" charset="0"/>
              </a:rPr>
              <a:t> </a:t>
            </a:r>
            <a:r>
              <a:rPr lang="ru-RU" sz="2800" dirty="0" err="1">
                <a:latin typeface="Times New Roman" pitchFamily="18" charset="0"/>
                <a:cs typeface="Times New Roman" pitchFamily="18" charset="0"/>
              </a:rPr>
              <a:t>хавфсизлиги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экспертизасини</a:t>
            </a:r>
            <a:r>
              <a:rPr lang="ru-RU" sz="2800" dirty="0">
                <a:latin typeface="Times New Roman" pitchFamily="18" charset="0"/>
                <a:cs typeface="Times New Roman" pitchFamily="18" charset="0"/>
              </a:rPr>
              <a:t>;</a:t>
            </a:r>
          </a:p>
          <a:p>
            <a:pPr>
              <a:buNone/>
            </a:pPr>
            <a:r>
              <a:rPr lang="en-US"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қонун </a:t>
            </a:r>
            <a:r>
              <a:rPr lang="ru-RU" sz="2800" dirty="0" err="1">
                <a:latin typeface="Times New Roman" pitchFamily="18" charset="0"/>
                <a:cs typeface="Times New Roman" pitchFamily="18" charset="0"/>
              </a:rPr>
              <a:t>ҳужжатларига мувофиқ бошқа чораларни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ўз</a:t>
            </a:r>
            <a:r>
              <a:rPr lang="ru-RU" sz="2800" dirty="0">
                <a:latin typeface="Times New Roman" pitchFamily="18" charset="0"/>
                <a:cs typeface="Times New Roman" pitchFamily="18" charset="0"/>
              </a:rPr>
              <a:t> ичига </a:t>
            </a:r>
            <a:r>
              <a:rPr lang="ru-RU" sz="2800" dirty="0" err="1">
                <a:latin typeface="Times New Roman" pitchFamily="18" charset="0"/>
                <a:cs typeface="Times New Roman" pitchFamily="18" charset="0"/>
              </a:rPr>
              <a:t>олади</a:t>
            </a:r>
            <a:r>
              <a:rPr lang="ru-RU" sz="2800" dirty="0">
                <a:latin typeface="Times New Roman" pitchFamily="18" charset="0"/>
                <a:cs typeface="Times New Roman" pitchFamily="18" charset="0"/>
              </a:rPr>
              <a:t>.</a:t>
            </a:r>
          </a:p>
        </p:txBody>
      </p:sp>
    </p:spTree>
  </p:cSld>
  <p:clrMapOvr>
    <a:masterClrMapping/>
  </p:clrMapOvr>
  <p:transition>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latin typeface="Times New Roman" pitchFamily="18" charset="0"/>
                <a:cs typeface="Times New Roman" pitchFamily="18" charset="0"/>
              </a:rPr>
              <a:t>Хавфли саноат объектларини рўйхатдан ўтқазиш</a:t>
            </a:r>
            <a:endParaRPr lang="ru-RU" dirty="0">
              <a:latin typeface="Times New Roman" pitchFamily="18" charset="0"/>
              <a:cs typeface="Times New Roman" pitchFamily="18" charset="0"/>
            </a:endParaRPr>
          </a:p>
        </p:txBody>
      </p:sp>
      <p:pic>
        <p:nvPicPr>
          <p:cNvPr id="4" name="Содержимое 3"/>
          <p:cNvPicPr>
            <a:picLocks noGrp="1"/>
          </p:cNvPicPr>
          <p:nvPr>
            <p:ph idx="1"/>
          </p:nvPr>
        </p:nvPicPr>
        <p:blipFill>
          <a:blip r:embed="rId2"/>
          <a:srcRect l="12355" t="65966" r="70151" b="13072"/>
          <a:stretch>
            <a:fillRect/>
          </a:stretch>
        </p:blipFill>
        <p:spPr bwMode="auto">
          <a:xfrm>
            <a:off x="428596" y="1928802"/>
            <a:ext cx="3714776" cy="4500594"/>
          </a:xfrm>
          <a:prstGeom prst="rect">
            <a:avLst/>
          </a:prstGeom>
          <a:noFill/>
          <a:ln w="9525">
            <a:noFill/>
            <a:miter lim="800000"/>
            <a:headEnd/>
            <a:tailEnd/>
          </a:ln>
        </p:spPr>
      </p:pic>
      <p:sp>
        <p:nvSpPr>
          <p:cNvPr id="17409" name="Rectangle 1"/>
          <p:cNvSpPr>
            <a:spLocks noChangeArrowheads="1"/>
          </p:cNvSpPr>
          <p:nvPr/>
        </p:nvSpPr>
        <p:spPr bwMode="auto">
          <a:xfrm>
            <a:off x="4214810" y="1785926"/>
            <a:ext cx="4357718"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Давлат рестрида саноатда хавфли объектларда объектларда норматив хужжатлар регистрациялаш. Саноат хавфсизлиги объетларини тегишли кретерияларни караб саноатда хавфсиз объектларини критериялаштириш. Давлат реестрида объектларни регистрациялаш, саноатда хавфли объектларда эксплуацациялаш, корхоналарга талаблар.</a:t>
            </a:r>
          </a:p>
        </p:txBody>
      </p:sp>
    </p:spTree>
  </p:cSld>
  <p:clrMapOvr>
    <a:masterClrMapping/>
  </p:clrMapOvr>
  <p:transition>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p:spPr>
        <p:txBody>
          <a:bodyPr>
            <a:noAutofit/>
          </a:bodyPr>
          <a:lstStyle/>
          <a:p>
            <a:pPr>
              <a:buNone/>
            </a:pPr>
            <a:r>
              <a:rPr lang="en-US" sz="2600" dirty="0" smtClean="0">
                <a:latin typeface="Times New Roman" pitchFamily="18" charset="0"/>
                <a:cs typeface="Times New Roman" pitchFamily="18" charset="0"/>
              </a:rPr>
              <a:t>		</a:t>
            </a:r>
            <a:r>
              <a:rPr lang="uz-Cyrl-UZ" sz="2600" dirty="0" smtClean="0">
                <a:latin typeface="Times New Roman" pitchFamily="18" charset="0"/>
                <a:cs typeface="Times New Roman" pitchFamily="18" charset="0"/>
              </a:rPr>
              <a:t>Хавфли </a:t>
            </a:r>
            <a:r>
              <a:rPr lang="uz-Cyrl-UZ" sz="2600" dirty="0">
                <a:latin typeface="Times New Roman" pitchFamily="18" charset="0"/>
                <a:cs typeface="Times New Roman" pitchFamily="18" charset="0"/>
              </a:rPr>
              <a:t>ишлаб чиқариш объектини қуриш, кенгайтириш, қайта қуриш, техник жиҳатдан қайта жиҳозлаш, консервациялаш ва тугатиш жараёнида лойиҳа ҳужжатларидан четга чиқишларга йўл қўйилмайди. Хавфли ишлаб чиқариш объектини қуриш, кенгайтириш, қайта қуриш, техник жиҳатдан қайта жиҳозлаш, консервациялаш ва тугатишга доир лойиҳа ҳужжатларини ўзгартириш саноат хавфсизлиги экспертизасидан ўтказилиши керак</a:t>
            </a:r>
            <a:r>
              <a:rPr lang="uz-Cyrl-UZ" sz="2600" dirty="0" smtClean="0">
                <a:latin typeface="Times New Roman" pitchFamily="18" charset="0"/>
                <a:cs typeface="Times New Roman" pitchFamily="18" charset="0"/>
              </a:rPr>
              <a:t>.</a:t>
            </a:r>
            <a:r>
              <a:rPr lang="en-US" sz="2600" dirty="0" smtClean="0">
                <a:latin typeface="Times New Roman" pitchFamily="18" charset="0"/>
                <a:cs typeface="Times New Roman" pitchFamily="18" charset="0"/>
              </a:rPr>
              <a:t> </a:t>
            </a:r>
            <a:r>
              <a:rPr lang="uz-Cyrl-UZ" sz="2600" dirty="0">
                <a:latin typeface="Times New Roman" pitchFamily="18" charset="0"/>
                <a:cs typeface="Times New Roman" pitchFamily="18" charset="0"/>
              </a:rPr>
              <a:t>Лойиҳа ҳужжатларини ишлаб чиққан ташкилотлар хавфли ишлаб чиқариш объектини қуриш, кенгайтириш, қайта қуриш, техник жиҳатдан қайта жиҳозлаш, консервациялаш ва тугатиш жараёнида белгиланган тартибда муаллифлик назоратини амалга оширади.</a:t>
            </a:r>
            <a:endParaRPr lang="ru-RU" sz="2600" dirty="0">
              <a:latin typeface="Times New Roman" pitchFamily="18" charset="0"/>
              <a:cs typeface="Times New Roman" pitchFamily="18" charset="0"/>
            </a:endParaRPr>
          </a:p>
        </p:txBody>
      </p:sp>
    </p:spTree>
  </p:cSld>
  <p:clrMapOvr>
    <a:masterClrMapping/>
  </p:clrMapOvr>
  <p:transition>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85860"/>
            <a:ext cx="8229600" cy="4525963"/>
          </a:xfrm>
        </p:spPr>
        <p:txBody>
          <a:bodyPr>
            <a:normAutofit fontScale="92500" lnSpcReduction="20000"/>
          </a:bodyPr>
          <a:lstStyle/>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Хавфли </a:t>
            </a:r>
            <a:r>
              <a:rPr lang="uz-Cyrl-UZ" dirty="0">
                <a:latin typeface="Times New Roman" pitchFamily="18" charset="0"/>
                <a:cs typeface="Times New Roman" pitchFamily="18" charset="0"/>
              </a:rPr>
              <a:t>ишлаб чиқариш объектини фойдаланишга қабул қилиб олиш белгиланган тартибда ўтказилади. Хавфли ишлаб чиқариш объектини фойдаланишга қабул қилиб олиш жараёнида хавфли ишлаб чиқариш объектининг лойиҳа ҳужжатларига мувофиқлиги, ташкилотнинг хавфли ишлаб чиқариш объектидан фойдаланишга ҳамда хавфли ишлаб чиқариш объектида авариянинг кенгайиб кетишига йўл қўймаслик ва унинг оқибатларини тугатиш бўйича ҳаракатларга тайёрлиги текширилади.</a:t>
            </a:r>
            <a:endParaRPr lang="ru-RU" dirty="0">
              <a:latin typeface="Times New Roman" pitchFamily="18" charset="0"/>
              <a:cs typeface="Times New Roman" pitchFamily="18" charset="0"/>
            </a:endParaRPr>
          </a:p>
        </p:txBody>
      </p:sp>
    </p:spTree>
  </p:cSld>
  <p:clrMapOvr>
    <a:masterClrMapping/>
  </p:clrMapOvr>
  <p:transition>
    <p:pull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42994" y="2857496"/>
            <a:ext cx="8229600" cy="1114420"/>
          </a:xfrm>
        </p:spPr>
        <p:txBody>
          <a:bodyPr>
            <a:normAutofit/>
          </a:bodyPr>
          <a:lstStyle/>
          <a:p>
            <a:pPr>
              <a:buNone/>
            </a:pPr>
            <a:r>
              <a:rPr lang="uz-Cyrl-UZ" sz="4000" dirty="0" smtClean="0">
                <a:latin typeface="Times New Roman" pitchFamily="18" charset="0"/>
                <a:cs typeface="Times New Roman" pitchFamily="18" charset="0"/>
              </a:rPr>
              <a:t>ЭЪ</a:t>
            </a:r>
            <a:r>
              <a:rPr lang="en-US" sz="4000" dirty="0" smtClean="0">
                <a:latin typeface="Times New Roman" pitchFamily="18" charset="0"/>
                <a:cs typeface="Times New Roman" pitchFamily="18" charset="0"/>
              </a:rPr>
              <a:t>ТИБОРИНГИЗ </a:t>
            </a:r>
            <a:r>
              <a:rPr lang="en-US" sz="4000" dirty="0">
                <a:latin typeface="Times New Roman" pitchFamily="18" charset="0"/>
                <a:cs typeface="Times New Roman" pitchFamily="18" charset="0"/>
              </a:rPr>
              <a:t>УЧУН РАХМАТ!</a:t>
            </a:r>
            <a:endParaRPr lang="ru-RU" sz="4000" dirty="0">
              <a:latin typeface="Times New Roman" pitchFamily="18" charset="0"/>
              <a:cs typeface="Times New Roman" pitchFamily="18" charset="0"/>
            </a:endParaRPr>
          </a:p>
          <a:p>
            <a:pPr>
              <a:buNone/>
            </a:pPr>
            <a:endParaRPr lang="ru-RU" sz="4000" dirty="0">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par>
    </p:tnLst>
  </p:timing>
</p:sld>
</file>

<file path=ppt/theme/theme1.xml><?xml version="1.0" encoding="utf-8"?>
<a:theme xmlns:a="http://schemas.openxmlformats.org/drawingml/2006/main" name="Тема Office">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323</Words>
  <Application>Microsoft Office PowerPoint</Application>
  <PresentationFormat>Экран (4:3)</PresentationFormat>
  <Paragraphs>36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Саноат хавфсизлиги тўғрисида умумий тушунчалар. Саноат объектлари тўғрисида тушунчалар</vt:lpstr>
      <vt:lpstr>Саноат хавфсизлиги тўғрисида умумий тушунчалар</vt:lpstr>
      <vt:lpstr>Слайд 3</vt:lpstr>
      <vt:lpstr>Саноат объектлари тўғрисида тушунчалар</vt:lpstr>
      <vt:lpstr>Слайд 5</vt:lpstr>
      <vt:lpstr>Слайд 6</vt:lpstr>
      <vt:lpstr>Слайд 7</vt:lpstr>
      <vt:lpstr>Хавфли саноат объектларини рўйхатдан ўтқазиш</vt:lpstr>
      <vt:lpstr>Слайд 9</vt:lpstr>
      <vt:lpstr>Слайд 10</vt:lpstr>
      <vt:lpstr>Слайд 11</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Саноат хавфсизлиги тўғрисида умумий тушунчалар. Саноат объектлари тўғрисида тушунчалар</dc:title>
  <dc:creator>asilbek1992</dc:creator>
  <cp:lastModifiedBy>asilbek1992</cp:lastModifiedBy>
  <cp:revision>1</cp:revision>
  <dcterms:created xsi:type="dcterms:W3CDTF">2019-10-14T09:01:52Z</dcterms:created>
  <dcterms:modified xsi:type="dcterms:W3CDTF">2019-10-14T09:38:56Z</dcterms:modified>
</cp:coreProperties>
</file>