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71" r:id="rId8"/>
    <p:sldId id="272" r:id="rId9"/>
    <p:sldId id="270"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A7430CC7-59B4-47BD-9072-61CC0009E6DB}" type="datetimeFigureOut">
              <a:rPr lang="ru-RU" smtClean="0"/>
              <a:pPr/>
              <a:t>15.10.2019</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7430CC7-59B4-47BD-9072-61CC0009E6DB}" type="datetimeFigureOut">
              <a:rPr lang="ru-RU" smtClean="0"/>
              <a:pPr/>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A7430CC7-59B4-47BD-9072-61CC0009E6DB}" type="datetimeFigureOut">
              <a:rPr lang="ru-RU" smtClean="0"/>
              <a:pPr/>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A7430CC7-59B4-47BD-9072-61CC0009E6DB}" type="datetimeFigureOut">
              <a:rPr lang="ru-RU" smtClean="0"/>
              <a:pPr/>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A7430CC7-59B4-47BD-9072-61CC0009E6DB}" type="datetimeFigureOut">
              <a:rPr lang="ru-RU" smtClean="0"/>
              <a:pPr/>
              <a:t>15.10.2019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A7430CC7-59B4-47BD-9072-61CC0009E6DB}" type="datetimeFigureOut">
              <a:rPr lang="ru-RU" smtClean="0"/>
              <a:pPr/>
              <a:t>15.10.2019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7430CC7-59B4-47BD-9072-61CC0009E6DB}" type="datetimeFigureOut">
              <a:rPr lang="ru-RU" smtClean="0"/>
              <a:pPr/>
              <a:t>15.10.2019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A7430CC7-59B4-47BD-9072-61CC0009E6DB}" type="datetimeFigureOut">
              <a:rPr lang="ru-RU" smtClean="0"/>
              <a:pPr/>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A7430CC7-59B4-47BD-9072-61CC0009E6DB}" type="datetimeFigureOut">
              <a:rPr lang="ru-RU" smtClean="0"/>
              <a:pPr/>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9A3E54A6-FD1A-4208-8FA2-559A566584AF}"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7430CC7-59B4-47BD-9072-61CC0009E6DB}" type="datetimeFigureOut">
              <a:rPr lang="ru-RU" smtClean="0"/>
              <a:pPr/>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7430CC7-59B4-47BD-9072-61CC0009E6DB}" type="datetimeFigureOut">
              <a:rPr lang="ru-RU" smtClean="0"/>
              <a:pPr/>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7430CC7-59B4-47BD-9072-61CC0009E6DB}" type="datetimeFigureOut">
              <a:rPr lang="ru-RU" smtClean="0"/>
              <a:pPr/>
              <a:t>15.10.2019</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A3E54A6-FD1A-4208-8FA2-559A566584AF}"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uz-Cyrl-UZ" sz="2400" b="1" dirty="0" smtClean="0">
                <a:solidFill>
                  <a:schemeClr val="tx1"/>
                </a:solidFill>
                <a:latin typeface="Times New Roman" pitchFamily="18" charset="0"/>
                <a:cs typeface="Times New Roman" pitchFamily="18" charset="0"/>
              </a:rPr>
              <a:t>Саноатда содир бўладиган хавфли зарарли факторлар. Саноат хавсизлиги фанининг мақсад ва вазифалари. Ишлаб чиқаришда жароҳатланишлар</a:t>
            </a:r>
            <a:endParaRPr lang="ru-RU" sz="2400"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pPr algn="ctr">
              <a:buNone/>
            </a:pPr>
            <a:r>
              <a:rPr lang="uz-Cyrl-UZ" b="1" dirty="0" smtClean="0"/>
              <a:t>Режа </a:t>
            </a:r>
            <a:endParaRPr lang="ru-RU" dirty="0" smtClean="0"/>
          </a:p>
          <a:p>
            <a:pPr lvl="0">
              <a:buNone/>
            </a:pPr>
            <a:r>
              <a:rPr lang="en-US" b="1" dirty="0" smtClean="0"/>
              <a:t>	</a:t>
            </a:r>
            <a:r>
              <a:rPr lang="en-US" b="1" dirty="0" smtClean="0">
                <a:latin typeface="Times New Roman" pitchFamily="18" charset="0"/>
                <a:cs typeface="Times New Roman" pitchFamily="18" charset="0"/>
              </a:rPr>
              <a:t>1.</a:t>
            </a:r>
            <a:r>
              <a:rPr lang="uz-Cyrl-UZ" b="1" dirty="0" smtClean="0">
                <a:latin typeface="Times New Roman" pitchFamily="18" charset="0"/>
                <a:cs typeface="Times New Roman" pitchFamily="18" charset="0"/>
              </a:rPr>
              <a:t>Саноатда содир бўладиган хавфли зарарли факторлар.</a:t>
            </a:r>
            <a:r>
              <a:rPr lang="en-US" b="1"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Зарарли моддаларнинг киши танасига таъсири.</a:t>
            </a:r>
            <a:endParaRPr lang="ru-RU" dirty="0" smtClean="0">
              <a:latin typeface="Times New Roman" pitchFamily="18" charset="0"/>
              <a:cs typeface="Times New Roman" pitchFamily="18" charset="0"/>
            </a:endParaRPr>
          </a:p>
          <a:p>
            <a:pPr lvl="0">
              <a:buNone/>
            </a:pPr>
            <a:r>
              <a:rPr lang="en-US" b="1" dirty="0" smtClean="0">
                <a:latin typeface="Times New Roman" pitchFamily="18" charset="0"/>
                <a:cs typeface="Times New Roman" pitchFamily="18" charset="0"/>
              </a:rPr>
              <a:t>	2.</a:t>
            </a:r>
            <a:r>
              <a:rPr lang="uz-Cyrl-UZ" b="1" dirty="0" smtClean="0">
                <a:latin typeface="Times New Roman" pitchFamily="18" charset="0"/>
                <a:cs typeface="Times New Roman" pitchFamily="18" charset="0"/>
              </a:rPr>
              <a:t>Саноат хавсизлиги фанининг мақсад ва вазифалари.</a:t>
            </a:r>
            <a:endParaRPr lang="ru-RU" dirty="0" smtClean="0">
              <a:latin typeface="Times New Roman" pitchFamily="18" charset="0"/>
              <a:cs typeface="Times New Roman" pitchFamily="18" charset="0"/>
            </a:endParaRPr>
          </a:p>
          <a:p>
            <a:pPr>
              <a:buNone/>
            </a:pPr>
            <a:r>
              <a:rPr lang="en-US" b="1"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cSld>
  <p:clrMapOvr>
    <a:masterClrMapping/>
  </p:clrMapOvr>
  <p:transition>
    <p:newsfla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042"/>
            <a:ext cx="8229600" cy="1347046"/>
          </a:xfrm>
        </p:spPr>
        <p:txBody>
          <a:bodyPr>
            <a:noAutofit/>
          </a:bodyPr>
          <a:lstStyle/>
          <a:p>
            <a:pPr algn="ctr"/>
            <a:r>
              <a:rPr lang="uz-Cyrl-UZ" sz="3000" b="1" dirty="0" smtClean="0">
                <a:solidFill>
                  <a:schemeClr val="tx1"/>
                </a:solidFill>
                <a:latin typeface="Times New Roman" pitchFamily="18" charset="0"/>
                <a:cs typeface="Times New Roman" pitchFamily="18" charset="0"/>
              </a:rPr>
              <a:t>Саноатда содир бўладиган хавфли зарарли факторлар.</a:t>
            </a:r>
            <a:r>
              <a:rPr lang="en-US" sz="3000" b="1" dirty="0" smtClean="0">
                <a:solidFill>
                  <a:schemeClr val="tx1"/>
                </a:solidFill>
                <a:latin typeface="Times New Roman" pitchFamily="18" charset="0"/>
                <a:cs typeface="Times New Roman" pitchFamily="18" charset="0"/>
              </a:rPr>
              <a:t> </a:t>
            </a:r>
            <a:r>
              <a:rPr lang="uz-Cyrl-UZ" sz="3000" b="1" dirty="0" smtClean="0">
                <a:solidFill>
                  <a:schemeClr val="tx1"/>
                </a:solidFill>
                <a:latin typeface="Times New Roman" pitchFamily="18" charset="0"/>
                <a:cs typeface="Times New Roman" pitchFamily="18" charset="0"/>
              </a:rPr>
              <a:t>Зарарли моддаларнинг киши танасига таъсири</a:t>
            </a:r>
            <a:endParaRPr lang="ru-RU" sz="3000" dirty="0">
              <a:solidFill>
                <a:schemeClr val="tx1"/>
              </a:solidFill>
              <a:latin typeface="Times New Roman" pitchFamily="18" charset="0"/>
              <a:cs typeface="Times New Roman" pitchFamily="18" charset="0"/>
            </a:endParaRPr>
          </a:p>
        </p:txBody>
      </p:sp>
      <p:pic>
        <p:nvPicPr>
          <p:cNvPr id="4" name="Содержимое 3"/>
          <p:cNvPicPr>
            <a:picLocks noGrp="1"/>
          </p:cNvPicPr>
          <p:nvPr>
            <p:ph idx="1"/>
          </p:nvPr>
        </p:nvPicPr>
        <p:blipFill>
          <a:blip r:embed="rId2"/>
          <a:srcRect l="51424" t="47452" r="30041" b="33121"/>
          <a:stretch>
            <a:fillRect/>
          </a:stretch>
        </p:blipFill>
        <p:spPr bwMode="auto">
          <a:xfrm>
            <a:off x="214282" y="2000240"/>
            <a:ext cx="5143536" cy="4429156"/>
          </a:xfrm>
          <a:prstGeom prst="rect">
            <a:avLst/>
          </a:prstGeom>
          <a:noFill/>
          <a:ln w="9525">
            <a:noFill/>
            <a:miter lim="800000"/>
            <a:headEnd/>
            <a:tailEnd/>
          </a:ln>
        </p:spPr>
      </p:pic>
      <p:sp>
        <p:nvSpPr>
          <p:cNvPr id="5" name="Прямоугольник 4"/>
          <p:cNvSpPr/>
          <p:nvPr/>
        </p:nvSpPr>
        <p:spPr>
          <a:xfrm>
            <a:off x="5429256" y="2000240"/>
            <a:ext cx="3714744" cy="4493538"/>
          </a:xfrm>
          <a:prstGeom prst="rect">
            <a:avLst/>
          </a:prstGeom>
        </p:spPr>
        <p:txBody>
          <a:bodyPr wrap="square">
            <a:spAutoFit/>
          </a:bodyPr>
          <a:lstStyle/>
          <a:p>
            <a:pPr algn="just"/>
            <a:r>
              <a:rPr lang="en-US" sz="2200" dirty="0" smtClean="0">
                <a:latin typeface="Times New Roman" pitchFamily="18" charset="0"/>
                <a:cs typeface="Times New Roman" pitchFamily="18" charset="0"/>
              </a:rPr>
              <a:t>	</a:t>
            </a:r>
            <a:r>
              <a:rPr lang="uz-Cyrl-UZ" sz="2200" dirty="0" smtClean="0">
                <a:latin typeface="Times New Roman" pitchFamily="18" charset="0"/>
                <a:cs typeface="Times New Roman" pitchFamily="18" charset="0"/>
              </a:rPr>
              <a:t>Ишлаб </a:t>
            </a:r>
            <a:r>
              <a:rPr lang="uz-Cyrl-UZ" sz="2200" dirty="0">
                <a:latin typeface="Times New Roman" pitchFamily="18" charset="0"/>
                <a:cs typeface="Times New Roman" pitchFamily="18" charset="0"/>
              </a:rPr>
              <a:t>чиқариш жараёнларини бажараётган ишчига меҳнат шароитидаҳар хил зарарли моддалар таъсир этиши мумкин. Бундай моддалар кишитанасига нафас олиш овқат ҳазм қилиш йўллари, тери ва шиллиқ парда орқалиНафас олиш йўллари ва ўпка орқали ўтган зарарли моддалар энг хавфлиҳисобланади.</a:t>
            </a:r>
            <a:endParaRPr lang="ru-RU" sz="2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753120"/>
          </a:xfrm>
        </p:spPr>
        <p:txBody>
          <a:bodyPr>
            <a:normAutofit fontScale="92500"/>
          </a:bodyPr>
          <a:lstStyle/>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Зарарлимоддалар киши танаси орқали оз миқдорда бўлсада ўтиб физиологик жараёнларни бузилишига олиб келиши мумкин. Киши танасигаўтиб ҳужайра ва тўқималарни ишдан чиқарадиган пировардида ҳалок қиладиганхимиявий моддаларга заҳарлар дейилади.Киши танаси зарарли моддаларни танадан чиқаришга ёки емиришимкониятига эга бўлмаса заҳарланиши мумкин.</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Заҳарланишнинг қанчалик оғир-енгил бўлиши киши танасига ўтганзаҳарнинг миқдорига, заҳарланиш кучига ва заҳарланган кишининг соғлигига бўғлиқ бўлади. Заҳарланиш ўткир ва сурункали бўлиши мумкин. Жуда кўп миқдордагизаҳарловчи модда қисқа вақт ичида таъсир қилганида ўткир заҳарланиш рўйберади. Оз миқдордаги заҳарнинг узоқ вақт тўхтовсиз таъсир этишидан сурункализаҳарланиш юз бериши мумкин.</a:t>
            </a:r>
            <a:endParaRPr lang="ru-RU" dirty="0">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58204" cy="5653870"/>
          </a:xfrm>
        </p:spPr>
        <p:txBody>
          <a:bodyPr>
            <a:noAutofit/>
          </a:bodyPr>
          <a:lstStyle/>
          <a:p>
            <a:pPr algn="just"/>
            <a:r>
              <a:rPr lang="en-US" sz="3000" dirty="0" smtClean="0">
                <a:solidFill>
                  <a:schemeClr val="tx1"/>
                </a:solidFill>
                <a:latin typeface="Times New Roman" pitchFamily="18" charset="0"/>
                <a:cs typeface="Times New Roman" pitchFamily="18" charset="0"/>
              </a:rPr>
              <a:t>	</a:t>
            </a:r>
            <a:r>
              <a:rPr lang="uz-Cyrl-UZ" sz="3000" dirty="0" smtClean="0">
                <a:solidFill>
                  <a:schemeClr val="tx1"/>
                </a:solidFill>
                <a:latin typeface="Times New Roman" pitchFamily="18" charset="0"/>
                <a:cs typeface="Times New Roman" pitchFamily="18" charset="0"/>
              </a:rPr>
              <a:t>Заҳарнинг киши танасига таъсири кўпгина омилларга: жумладан, заҳарнинг концентрациясига, организмда эрувчанлигига, заҳарланиш рўй берган иш ўрнининг ҳароратига, намлигига, заҳарнинг ёйилувчанлигига боғлиқ бўлади.</a:t>
            </a:r>
            <a:r>
              <a:rPr lang="en-US" sz="3000" dirty="0" smtClean="0">
                <a:solidFill>
                  <a:schemeClr val="tx1"/>
                </a:solidFill>
                <a:latin typeface="Times New Roman" pitchFamily="18" charset="0"/>
                <a:cs typeface="Times New Roman" pitchFamily="18" charset="0"/>
              </a:rPr>
              <a:t> </a:t>
            </a:r>
            <a:r>
              <a:rPr lang="uz-Cyrl-UZ" sz="3000" dirty="0" smtClean="0">
                <a:solidFill>
                  <a:schemeClr val="tx1"/>
                </a:solidFill>
                <a:latin typeface="Times New Roman" pitchFamily="18" charset="0"/>
                <a:cs typeface="Times New Roman" pitchFamily="18" charset="0"/>
              </a:rPr>
              <a:t>Заҳарли моддалар химиявий моддаларга ва ишлаб чиқариш чангларига бўлинади. Меҳнат хавфсизлиги стандартларига кўра ҳамма заҳарли моддалар одамга таъсир этишига қараб тўрт синфга бўлинади.</a:t>
            </a:r>
            <a:endParaRPr lang="ru-RU" sz="3000" dirty="0">
              <a:solidFill>
                <a:schemeClr val="tx1"/>
              </a:solidFill>
              <a:latin typeface="Times New Roman" pitchFamily="18" charset="0"/>
              <a:cs typeface="Times New Roman" pitchFamily="18" charset="0"/>
            </a:endParaRPr>
          </a:p>
        </p:txBody>
      </p:sp>
    </p:spTree>
  </p:cSld>
  <p:clrMapOvr>
    <a:masterClrMapping/>
  </p:clrMapOvr>
  <p:transition>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824558"/>
          </a:xfrm>
        </p:spPr>
        <p:txBody>
          <a:bodyPr>
            <a:noAutofit/>
          </a:bodyPr>
          <a:lstStyle/>
          <a:p>
            <a:pPr>
              <a:buNone/>
            </a:pPr>
            <a:r>
              <a:rPr lang="en-US" sz="2700" dirty="0" smtClean="0">
                <a:latin typeface="Times New Roman" pitchFamily="18" charset="0"/>
                <a:cs typeface="Times New Roman" pitchFamily="18" charset="0"/>
              </a:rPr>
              <a:t>	</a:t>
            </a:r>
            <a:r>
              <a:rPr lang="uz-Cyrl-UZ" sz="2700" dirty="0" smtClean="0">
                <a:latin typeface="Times New Roman" pitchFamily="18" charset="0"/>
                <a:cs typeface="Times New Roman" pitchFamily="18" charset="0"/>
              </a:rPr>
              <a:t>1 Ўта хавфли заҳарли моддалар ; </a:t>
            </a:r>
            <a:endParaRPr lang="ru-RU" sz="2700" dirty="0" smtClean="0">
              <a:latin typeface="Times New Roman" pitchFamily="18" charset="0"/>
              <a:cs typeface="Times New Roman" pitchFamily="18" charset="0"/>
            </a:endParaRPr>
          </a:p>
          <a:p>
            <a:pPr>
              <a:buNone/>
            </a:pPr>
            <a:r>
              <a:rPr lang="en-US" sz="2700" dirty="0" smtClean="0">
                <a:latin typeface="Times New Roman" pitchFamily="18" charset="0"/>
                <a:cs typeface="Times New Roman" pitchFamily="18" charset="0"/>
              </a:rPr>
              <a:t>	</a:t>
            </a:r>
            <a:r>
              <a:rPr lang="uz-Cyrl-UZ" sz="2700" dirty="0" smtClean="0">
                <a:latin typeface="Times New Roman" pitchFamily="18" charset="0"/>
                <a:cs typeface="Times New Roman" pitchFamily="18" charset="0"/>
              </a:rPr>
              <a:t>(симоб, кўрғошин, бензоприн ва ҳоказолар ).</a:t>
            </a:r>
            <a:endParaRPr lang="ru-RU" sz="2700" dirty="0" smtClean="0">
              <a:latin typeface="Times New Roman" pitchFamily="18" charset="0"/>
              <a:cs typeface="Times New Roman" pitchFamily="18" charset="0"/>
            </a:endParaRPr>
          </a:p>
          <a:p>
            <a:pPr>
              <a:buNone/>
            </a:pPr>
            <a:r>
              <a:rPr lang="en-US" sz="2700" dirty="0" smtClean="0">
                <a:latin typeface="Times New Roman" pitchFamily="18" charset="0"/>
                <a:cs typeface="Times New Roman" pitchFamily="18" charset="0"/>
              </a:rPr>
              <a:t>	</a:t>
            </a:r>
            <a:r>
              <a:rPr lang="uz-Cyrl-UZ" sz="2700" dirty="0" smtClean="0">
                <a:latin typeface="Times New Roman" pitchFamily="18" charset="0"/>
                <a:cs typeface="Times New Roman" pitchFamily="18" charset="0"/>
              </a:rPr>
              <a:t>2 Юқори хавфли заҳарли моддалар (олтингугурт кислотаси, ўткир заҳарли ишкорлар, бензол, марганец, водород хлор кислотаси ва х..к.)</a:t>
            </a:r>
            <a:endParaRPr lang="ru-RU" sz="2700" dirty="0" smtClean="0">
              <a:latin typeface="Times New Roman" pitchFamily="18" charset="0"/>
              <a:cs typeface="Times New Roman" pitchFamily="18" charset="0"/>
            </a:endParaRPr>
          </a:p>
          <a:p>
            <a:pPr>
              <a:buNone/>
            </a:pPr>
            <a:r>
              <a:rPr lang="en-US" sz="2700" dirty="0" smtClean="0">
                <a:latin typeface="Times New Roman" pitchFamily="18" charset="0"/>
                <a:cs typeface="Times New Roman" pitchFamily="18" charset="0"/>
              </a:rPr>
              <a:t>	</a:t>
            </a:r>
            <a:r>
              <a:rPr lang="ru-RU" sz="2700" dirty="0" smtClean="0">
                <a:latin typeface="Times New Roman" pitchFamily="18" charset="0"/>
                <a:cs typeface="Times New Roman" pitchFamily="18" charset="0"/>
              </a:rPr>
              <a:t>3.Ўртача </a:t>
            </a:r>
            <a:r>
              <a:rPr lang="ru-RU" sz="2700" dirty="0" err="1" smtClean="0">
                <a:latin typeface="Times New Roman" pitchFamily="18" charset="0"/>
                <a:cs typeface="Times New Roman" pitchFamily="18" charset="0"/>
              </a:rPr>
              <a:t>даражадаги</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заҳарли моддалар</a:t>
            </a:r>
            <a:r>
              <a:rPr lang="ru-RU" sz="2700" dirty="0" smtClean="0">
                <a:latin typeface="Times New Roman" pitchFamily="18" charset="0"/>
                <a:cs typeface="Times New Roman" pitchFamily="18" charset="0"/>
              </a:rPr>
              <a:t>; (метил </a:t>
            </a:r>
            <a:r>
              <a:rPr lang="ru-RU" sz="2700" dirty="0" err="1" smtClean="0">
                <a:latin typeface="Times New Roman" pitchFamily="18" charset="0"/>
                <a:cs typeface="Times New Roman" pitchFamily="18" charset="0"/>
              </a:rPr>
              <a:t>спирти</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тамаки</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ва</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бошқалар</a:t>
            </a:r>
            <a:r>
              <a:rPr lang="ru-RU" sz="2700" dirty="0" smtClean="0">
                <a:latin typeface="Times New Roman" pitchFamily="18" charset="0"/>
                <a:cs typeface="Times New Roman" pitchFamily="18" charset="0"/>
              </a:rPr>
              <a:t>.</a:t>
            </a:r>
          </a:p>
          <a:p>
            <a:pPr>
              <a:buNone/>
            </a:pPr>
            <a:r>
              <a:rPr lang="en-US" sz="2700" dirty="0" smtClean="0">
                <a:latin typeface="Times New Roman" pitchFamily="18" charset="0"/>
                <a:cs typeface="Times New Roman" pitchFamily="18" charset="0"/>
              </a:rPr>
              <a:t>	</a:t>
            </a:r>
            <a:r>
              <a:rPr lang="ru-RU" sz="2700" dirty="0" smtClean="0">
                <a:latin typeface="Times New Roman" pitchFamily="18" charset="0"/>
                <a:cs typeface="Times New Roman" pitchFamily="18" charset="0"/>
              </a:rPr>
              <a:t>4.Унчалик </a:t>
            </a:r>
            <a:r>
              <a:rPr lang="ru-RU" sz="2700" dirty="0" err="1" smtClean="0">
                <a:latin typeface="Times New Roman" pitchFamily="18" charset="0"/>
                <a:cs typeface="Times New Roman" pitchFamily="18" charset="0"/>
              </a:rPr>
              <a:t>хавфли</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бўлмаган</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заҳарли моддалар</a:t>
            </a:r>
            <a:r>
              <a:rPr lang="ru-RU" sz="2700" dirty="0" smtClean="0">
                <a:latin typeface="Times New Roman" pitchFamily="18" charset="0"/>
                <a:cs typeface="Times New Roman" pitchFamily="18" charset="0"/>
              </a:rPr>
              <a:t>; </a:t>
            </a:r>
          </a:p>
          <a:p>
            <a:pPr>
              <a:buNone/>
            </a:pPr>
            <a:r>
              <a:rPr lang="en-US" sz="2700" dirty="0" smtClean="0">
                <a:latin typeface="Times New Roman" pitchFamily="18" charset="0"/>
                <a:cs typeface="Times New Roman" pitchFamily="18" charset="0"/>
              </a:rPr>
              <a:t>	</a:t>
            </a:r>
            <a:r>
              <a:rPr lang="uz-Cyrl-UZ" sz="2700" dirty="0" smtClean="0">
                <a:latin typeface="Times New Roman" pitchFamily="18" charset="0"/>
                <a:cs typeface="Times New Roman" pitchFamily="18" charset="0"/>
              </a:rPr>
              <a:t>Пайдо бўлиши ва физик хоссаларига кўрачангнинг киши организмига таъсири ҳар хил бўлиши мумкин, лекин ҳамма вақт ҳам чангнинг таъсири хавфлидир. </a:t>
            </a:r>
            <a:r>
              <a:rPr lang="ru-RU" sz="2700" dirty="0" err="1" smtClean="0">
                <a:latin typeface="Times New Roman" pitchFamily="18" charset="0"/>
                <a:cs typeface="Times New Roman" pitchFamily="18" charset="0"/>
              </a:rPr>
              <a:t>Келиб</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чиқиши жихатидан</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чанг</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органи</a:t>
            </a:r>
            <a:r>
              <a:rPr lang="uz-Cyrl-UZ" sz="2700" dirty="0" smtClean="0">
                <a:latin typeface="Times New Roman" pitchFamily="18" charset="0"/>
                <a:cs typeface="Times New Roman" pitchFamily="18" charset="0"/>
              </a:rPr>
              <a:t>к</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аноргани</a:t>
            </a:r>
            <a:r>
              <a:rPr lang="uz-Cyrl-UZ" sz="2700" dirty="0" smtClean="0">
                <a:latin typeface="Times New Roman" pitchFamily="18" charset="0"/>
                <a:cs typeface="Times New Roman" pitchFamily="18" charset="0"/>
              </a:rPr>
              <a:t>к </a:t>
            </a:r>
            <a:r>
              <a:rPr lang="ru-RU" sz="2700" dirty="0" err="1" smtClean="0">
                <a:latin typeface="Times New Roman" pitchFamily="18" charset="0"/>
                <a:cs typeface="Times New Roman" pitchFamily="18" charset="0"/>
              </a:rPr>
              <a:t>ва</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аралаш</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чангларга</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бўлинади</a:t>
            </a:r>
            <a:r>
              <a:rPr lang="ru-RU" sz="2700" dirty="0" smtClean="0">
                <a:latin typeface="Times New Roman" pitchFamily="18" charset="0"/>
                <a:cs typeface="Times New Roman" pitchFamily="18" charset="0"/>
              </a:rPr>
              <a:t>.</a:t>
            </a:r>
            <a:endParaRPr lang="ru-RU" sz="2700" dirty="0">
              <a:latin typeface="Times New Roman" pitchFamily="18" charset="0"/>
              <a:cs typeface="Times New Roman" pitchFamily="18" charset="0"/>
            </a:endParaRPr>
          </a:p>
        </p:txBody>
      </p:sp>
    </p:spTree>
  </p:cSld>
  <p:clrMapOvr>
    <a:masterClrMapping/>
  </p:clrMapOvr>
  <p:transition>
    <p:pull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92500" lnSpcReduction="20000"/>
          </a:bodyPr>
          <a:lstStyle/>
          <a:p>
            <a:r>
              <a:rPr lang="ru-RU" dirty="0" err="1" smtClean="0">
                <a:latin typeface="Times New Roman" pitchFamily="18" charset="0"/>
                <a:cs typeface="Times New Roman" pitchFamily="18" charset="0"/>
              </a:rPr>
              <a:t>Органи</a:t>
            </a:r>
            <a:r>
              <a:rPr lang="uz-Cyrl-UZ" dirty="0" smtClean="0">
                <a:latin typeface="Times New Roman" pitchFamily="18" charset="0"/>
                <a:cs typeface="Times New Roman" pitchFamily="18" charset="0"/>
              </a:rPr>
              <a:t>к </a:t>
            </a:r>
            <a:r>
              <a:rPr lang="ru-RU" dirty="0" err="1" smtClean="0">
                <a:latin typeface="Times New Roman" pitchFamily="18" charset="0"/>
                <a:cs typeface="Times New Roman" pitchFamily="18" charset="0"/>
              </a:rPr>
              <a:t>чангига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ўсимликлар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чанги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ҳайвонот чанглари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киради</a:t>
            </a:r>
            <a:r>
              <a:rPr lang="ru-RU" dirty="0" smtClean="0">
                <a:latin typeface="Times New Roman" pitchFamily="18" charset="0"/>
                <a:cs typeface="Times New Roman" pitchFamily="18" charset="0"/>
              </a:rPr>
              <a:t>.</a:t>
            </a:r>
          </a:p>
          <a:p>
            <a:r>
              <a:rPr lang="ru-RU" dirty="0" err="1" smtClean="0">
                <a:latin typeface="Times New Roman" pitchFamily="18" charset="0"/>
                <a:cs typeface="Times New Roman" pitchFamily="18" charset="0"/>
              </a:rPr>
              <a:t>Аноргани</a:t>
            </a:r>
            <a:r>
              <a:rPr lang="uz-Cyrl-UZ" dirty="0" smtClean="0">
                <a:latin typeface="Times New Roman" pitchFamily="18" charset="0"/>
                <a:cs typeface="Times New Roman" pitchFamily="18" charset="0"/>
              </a:rPr>
              <a:t>к </a:t>
            </a:r>
            <a:r>
              <a:rPr lang="ru-RU" dirty="0" err="1" smtClean="0">
                <a:latin typeface="Times New Roman" pitchFamily="18" charset="0"/>
                <a:cs typeface="Times New Roman" pitchFamily="18" charset="0"/>
              </a:rPr>
              <a:t>чангга</a:t>
            </a:r>
            <a:r>
              <a:rPr lang="ru-RU" dirty="0" smtClean="0">
                <a:latin typeface="Times New Roman" pitchFamily="18" charset="0"/>
                <a:cs typeface="Times New Roman" pitchFamily="18" charset="0"/>
              </a:rPr>
              <a:t>, металл </a:t>
            </a:r>
            <a:r>
              <a:rPr lang="ru-RU" dirty="0" err="1" smtClean="0">
                <a:latin typeface="Times New Roman" pitchFamily="18" charset="0"/>
                <a:cs typeface="Times New Roman" pitchFamily="18" charset="0"/>
              </a:rPr>
              <a:t>чанги</a:t>
            </a:r>
            <a:r>
              <a:rPr lang="ru-RU" dirty="0" smtClean="0">
                <a:latin typeface="Times New Roman" pitchFamily="18" charset="0"/>
                <a:cs typeface="Times New Roman" pitchFamily="18" charset="0"/>
              </a:rPr>
              <a:t>, минерал </a:t>
            </a:r>
            <a:r>
              <a:rPr lang="ru-RU" dirty="0" err="1" smtClean="0">
                <a:latin typeface="Times New Roman" pitchFamily="18" charset="0"/>
                <a:cs typeface="Times New Roman" pitchFamily="18" charset="0"/>
              </a:rPr>
              <a:t>чанглар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ҳоказолар киради</a:t>
            </a:r>
            <a:r>
              <a:rPr lang="ru-RU"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Органик ва анорганик чанглар қўшилиб ҳосил бўлган чанг аралаш чанг дейилади. Бунга асбобларни чархлаётганда ҳосил бўладиган чанг, ғалла чанги ва бошқалар. </a:t>
            </a:r>
            <a:endParaRPr lang="ru-RU" dirty="0" smtClean="0">
              <a:latin typeface="Times New Roman" pitchFamily="18" charset="0"/>
              <a:cs typeface="Times New Roman" pitchFamily="18" charset="0"/>
            </a:endParaRPr>
          </a:p>
          <a:p>
            <a:r>
              <a:rPr lang="ru-RU" dirty="0" err="1" smtClean="0">
                <a:latin typeface="Times New Roman" pitchFamily="18" charset="0"/>
                <a:cs typeface="Times New Roman" pitchFamily="18" charset="0"/>
              </a:rPr>
              <a:t>Чанглар</a:t>
            </a:r>
            <a:r>
              <a:rPr lang="ru-RU" dirty="0" smtClean="0">
                <a:latin typeface="Times New Roman" pitchFamily="18" charset="0"/>
                <a:cs typeface="Times New Roman" pitchFamily="18" charset="0"/>
              </a:rPr>
              <a:t> физик </a:t>
            </a:r>
            <a:r>
              <a:rPr lang="ru-RU" dirty="0" err="1" smtClean="0">
                <a:latin typeface="Times New Roman" pitchFamily="18" charset="0"/>
                <a:cs typeface="Times New Roman" pitchFamily="18" charset="0"/>
              </a:rPr>
              <a:t>хоссалари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жихатидан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ҳар </a:t>
            </a:r>
            <a:r>
              <a:rPr lang="ru-RU" dirty="0" smtClean="0">
                <a:latin typeface="Times New Roman" pitchFamily="18" charset="0"/>
                <a:cs typeface="Times New Roman" pitchFamily="18" charset="0"/>
              </a:rPr>
              <a:t>хил </a:t>
            </a:r>
            <a:r>
              <a:rPr lang="ru-RU" dirty="0" err="1" smtClean="0">
                <a:latin typeface="Times New Roman" pitchFamily="18" charset="0"/>
                <a:cs typeface="Times New Roman" pitchFamily="18" charset="0"/>
              </a:rPr>
              <a:t>бўлади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Чанглар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бир-биридан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катталиги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солиштирма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оғирлиги, заррачаларнинг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йирик-майдалиги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портлаш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жиҳатидан</a:t>
            </a:r>
            <a:r>
              <a:rPr lang="uz-Cyrl-UZ" dirty="0" smtClean="0">
                <a:latin typeface="Times New Roman" pitchFamily="18" charset="0"/>
                <a:cs typeface="Times New Roman" pitchFamily="18" charset="0"/>
              </a:rPr>
              <a:t> к</a:t>
            </a:r>
            <a:r>
              <a:rPr lang="ru-RU" dirty="0" err="1" smtClean="0">
                <a:latin typeface="Times New Roman" pitchFamily="18" charset="0"/>
                <a:cs typeface="Times New Roman" pitchFamily="18" charset="0"/>
              </a:rPr>
              <a:t>анчалик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хавфлийлиги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фарқ қилади.</a:t>
            </a:r>
            <a:r>
              <a:rPr lang="uz-Cyrl-UZ" dirty="0" smtClean="0">
                <a:latin typeface="Times New Roman" pitchFamily="18" charset="0"/>
                <a:cs typeface="Times New Roman" pitchFamily="18" charset="0"/>
              </a:rPr>
              <a:t> Чангнинг миқдори унинг оғирлиги билан ўлчанади. Оғирлиги эса бир куб метр ҳавога нисбатан миллиграмлар билан ифодаланади. (мг/м</a:t>
            </a:r>
            <a:r>
              <a:rPr lang="uz-Cyrl-UZ" baseline="30000" dirty="0" smtClean="0">
                <a:latin typeface="Times New Roman" pitchFamily="18" charset="0"/>
                <a:cs typeface="Times New Roman" pitchFamily="18" charset="0"/>
              </a:rPr>
              <a:t>3</a:t>
            </a:r>
            <a:r>
              <a:rPr lang="uz-Cyrl-UZ"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Нафас олганда кирадиган чанг миқдорининг тахминан 50% и бурун ичидаги тукларга ёпишиб қолади, қолган қисми эса ўпкага ўтиб бронхаларга чўкади. Ўпканинг ич-ичига ўтиб кетадиган жуда майда чанг зарралари анча хавфли ҳисобланади.</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smtClean="0">
                <a:solidFill>
                  <a:schemeClr val="tx1"/>
                </a:solidFill>
                <a:latin typeface="Times New Roman" pitchFamily="18" charset="0"/>
                <a:cs typeface="Times New Roman" pitchFamily="18" charset="0"/>
              </a:rPr>
              <a:t>Саноат хавсизлиги фанининг мақсад ва вазифалари</a:t>
            </a:r>
            <a:endParaRPr lang="ru-RU" dirty="0">
              <a:solidFill>
                <a:schemeClr val="tx1"/>
              </a:solidFill>
            </a:endParaRPr>
          </a:p>
        </p:txBody>
      </p:sp>
      <p:sp>
        <p:nvSpPr>
          <p:cNvPr id="3" name="Содержимое 2"/>
          <p:cNvSpPr>
            <a:spLocks noGrp="1"/>
          </p:cNvSpPr>
          <p:nvPr>
            <p:ph idx="1"/>
          </p:nvPr>
        </p:nvSpPr>
        <p:spPr/>
        <p:txBody>
          <a:bodyPr>
            <a:normAutofit/>
          </a:bodyPr>
          <a:lstStyle/>
          <a:p>
            <a:pPr>
              <a:buNone/>
            </a:pPr>
            <a:r>
              <a:rPr lang="en-US" sz="3200" dirty="0" smtClean="0">
                <a:latin typeface="Times New Roman" pitchFamily="18" charset="0"/>
                <a:cs typeface="Times New Roman" pitchFamily="18" charset="0"/>
              </a:rPr>
              <a:t>		</a:t>
            </a:r>
            <a:r>
              <a:rPr lang="uz-Cyrl-UZ" sz="3200" dirty="0" smtClean="0">
                <a:latin typeface="Times New Roman" pitchFamily="18" charset="0"/>
                <a:cs typeface="Times New Roman" pitchFamily="18" charset="0"/>
              </a:rPr>
              <a:t>Sanoat </a:t>
            </a:r>
            <a:r>
              <a:rPr lang="uz-Cyrl-UZ" sz="3200" dirty="0" smtClean="0">
                <a:latin typeface="Times New Roman" pitchFamily="18" charset="0"/>
                <a:cs typeface="Times New Roman" pitchFamily="18" charset="0"/>
              </a:rPr>
              <a:t>xavfsiz va sog‘lom mehnat sharoitlarini tashkil qilish boshliqlar, mutaxassislar va barcha ishchilarning asosiy vazifa va majburiyatidan biri hisoblanadi. Ushbu holatdan kelib chiqib, ishlab chiqarishda taqsimlanishni tashkil qilish, mutaxassislarning majburiyati, shtat va boshqaruv strukturasi aniqlanadi.</a:t>
            </a:r>
            <a:endParaRPr lang="ru-RU" sz="32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571480"/>
            <a:ext cx="8429684" cy="5753120"/>
          </a:xfrm>
        </p:spPr>
        <p:txBody>
          <a:bodyPr>
            <a:normAutofit/>
          </a:bodyPr>
          <a:lstStyle/>
          <a:p>
            <a:pPr>
              <a:buNone/>
            </a:pPr>
            <a:r>
              <a:rPr lang="en-US" sz="4000" dirty="0" smtClean="0">
                <a:latin typeface="Times New Roman" pitchFamily="18" charset="0"/>
                <a:cs typeface="Times New Roman" pitchFamily="18" charset="0"/>
              </a:rPr>
              <a:t>		</a:t>
            </a:r>
            <a:r>
              <a:rPr lang="uz-Cyrl-UZ" sz="4000" dirty="0" smtClean="0">
                <a:latin typeface="Times New Roman" pitchFamily="18" charset="0"/>
                <a:cs typeface="Times New Roman" pitchFamily="18" charset="0"/>
              </a:rPr>
              <a:t>Xavfsizlik </a:t>
            </a:r>
            <a:r>
              <a:rPr lang="uz-Cyrl-UZ" sz="4000" dirty="0" smtClean="0">
                <a:latin typeface="Times New Roman" pitchFamily="18" charset="0"/>
                <a:cs typeface="Times New Roman" pitchFamily="18" charset="0"/>
              </a:rPr>
              <a:t>sohasida ishlash etarlicha darajadagi turli xil, murakkab faoliyat hisoblanib, rahbarlardan maxsus bilimlarga ega bo‘lishni, yuqori kasbiy mahoratni, tajriba, katta jamoada ishlash ko‘nikmalariga ega bo‘lishni talab qiladi.</a:t>
            </a:r>
            <a:endParaRPr lang="ru-RU" sz="4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57242" y="2792736"/>
            <a:ext cx="8229600" cy="1064892"/>
          </a:xfrm>
        </p:spPr>
        <p:txBody>
          <a:bodyPr>
            <a:normAutofit/>
          </a:bodyPr>
          <a:lstStyle/>
          <a:p>
            <a:pPr>
              <a:buNone/>
            </a:pPr>
            <a:r>
              <a:rPr lang="uz-Cyrl-UZ" sz="3400" dirty="0" smtClean="0">
                <a:latin typeface="Times New Roman" pitchFamily="18" charset="0"/>
                <a:cs typeface="Times New Roman" pitchFamily="18" charset="0"/>
              </a:rPr>
              <a:t>ЭЪ</a:t>
            </a:r>
            <a:r>
              <a:rPr lang="en-US" sz="3400" dirty="0" smtClean="0">
                <a:latin typeface="Times New Roman" pitchFamily="18" charset="0"/>
                <a:cs typeface="Times New Roman" pitchFamily="18" charset="0"/>
              </a:rPr>
              <a:t>ТИБОРИНГИЗ УЧУН РАХМАТ!</a:t>
            </a:r>
            <a:endParaRPr lang="ru-RU" sz="3400" dirty="0"/>
          </a:p>
        </p:txBody>
      </p:sp>
    </p:spTree>
  </p:cSld>
  <p:clrMapOvr>
    <a:masterClrMapping/>
  </p:clrMapOvr>
  <p:transition>
    <p:wipe dir="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122</TotalTime>
  <Words>173</Words>
  <Application>Microsoft Office PowerPoint</Application>
  <PresentationFormat>Экран (4:3)</PresentationFormat>
  <Paragraphs>23</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Поток</vt:lpstr>
      <vt:lpstr>Саноатда содир бўладиган хавфли зарарли факторлар. Саноат хавсизлиги фанининг мақсад ва вазифалари. Ишлаб чиқаришда жароҳатланишлар</vt:lpstr>
      <vt:lpstr>Саноатда содир бўладиган хавфли зарарли факторлар. Зарарли моддаларнинг киши танасига таъсири</vt:lpstr>
      <vt:lpstr>Слайд 3</vt:lpstr>
      <vt:lpstr> Заҳарнинг киши танасига таъсири кўпгина омилларга: жумладан, заҳарнинг концентрациясига, организмда эрувчанлигига, заҳарланиш рўй берган иш ўрнининг ҳароратига, намлигига, заҳарнинг ёйилувчанлигига боғлиқ бўлади. Заҳарли моддалар химиявий моддаларга ва ишлаб чиқариш чангларига бўлинади. Меҳнат хавфсизлиги стандартларига кўра ҳамма заҳарли моддалар одамга таъсир этишига қараб тўрт синфга бўлинади.</vt:lpstr>
      <vt:lpstr>Слайд 5</vt:lpstr>
      <vt:lpstr>Слайд 6</vt:lpstr>
      <vt:lpstr>Саноат хавсизлиги фанининг мақсад ва вазифалари</vt:lpstr>
      <vt:lpstr>Слайд 8</vt:lpstr>
      <vt:lpstr>Слайд 9</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Саноатда содир бўладиган хавфли зарарли факторлар. Саноат хавсизлиги фанининг мақсад ва вазифалари. Ишлаб чиқаришда жароҳатланишлар</dc:title>
  <dc:creator>asilbek1992</dc:creator>
  <cp:lastModifiedBy>asilbek1992</cp:lastModifiedBy>
  <cp:revision>2</cp:revision>
  <dcterms:created xsi:type="dcterms:W3CDTF">2019-10-14T11:01:36Z</dcterms:created>
  <dcterms:modified xsi:type="dcterms:W3CDTF">2019-10-15T05:32:44Z</dcterms:modified>
</cp:coreProperties>
</file>