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9F3367F4-0145-4D81-B4A5-8C803D319567}" type="datetimeFigureOut">
              <a:rPr lang="ru-RU" smtClean="0"/>
              <a:t>15.10.2019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606351C-5679-44D1-9E12-9C4539ACF8DB}"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F3367F4-0145-4D81-B4A5-8C803D319567}" type="datetimeFigureOut">
              <a:rPr lang="ru-RU" smtClean="0"/>
              <a:t>15.10.2019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606351C-5679-44D1-9E12-9C4539ACF8DB}"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9F3367F4-0145-4D81-B4A5-8C803D319567}" type="datetimeFigureOut">
              <a:rPr lang="ru-RU" smtClean="0"/>
              <a:t>15.10.2019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606351C-5679-44D1-9E12-9C4539ACF8DB}"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9F3367F4-0145-4D81-B4A5-8C803D319567}" type="datetimeFigureOut">
              <a:rPr lang="ru-RU" smtClean="0"/>
              <a:t>15.10.2019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606351C-5679-44D1-9E12-9C4539ACF8DB}"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9F3367F4-0145-4D81-B4A5-8C803D319567}" type="datetimeFigureOut">
              <a:rPr lang="ru-RU" smtClean="0"/>
              <a:t>15.10.2019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F606351C-5679-44D1-9E12-9C4539ACF8DB}"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9F3367F4-0145-4D81-B4A5-8C803D319567}" type="datetimeFigureOut">
              <a:rPr lang="ru-RU" smtClean="0"/>
              <a:t>15.10.2019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F606351C-5679-44D1-9E12-9C4539ACF8DB}"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9F3367F4-0145-4D81-B4A5-8C803D319567}" type="datetimeFigureOut">
              <a:rPr lang="ru-RU" smtClean="0"/>
              <a:t>15.10.2019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F606351C-5679-44D1-9E12-9C4539ACF8DB}"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F3367F4-0145-4D81-B4A5-8C803D319567}" type="datetimeFigureOut">
              <a:rPr lang="ru-RU" smtClean="0"/>
              <a:t>15.10.2019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606351C-5679-44D1-9E12-9C4539ACF8DB}"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F3367F4-0145-4D81-B4A5-8C803D319567}" type="datetimeFigureOut">
              <a:rPr lang="ru-RU" smtClean="0"/>
              <a:t>15.10.2019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606351C-5679-44D1-9E12-9C4539ACF8DB}"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F3367F4-0145-4D81-B4A5-8C803D319567}" type="datetimeFigureOut">
              <a:rPr lang="ru-RU" smtClean="0"/>
              <a:t>15.10.2019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606351C-5679-44D1-9E12-9C4539ACF8DB}"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F3367F4-0145-4D81-B4A5-8C803D319567}" type="datetimeFigureOut">
              <a:rPr lang="ru-RU" smtClean="0"/>
              <a:t>15.10.2019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606351C-5679-44D1-9E12-9C4539ACF8DB}"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F3367F4-0145-4D81-B4A5-8C803D319567}" type="datetimeFigureOut">
              <a:rPr lang="ru-RU" smtClean="0"/>
              <a:t>15.10.2019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06351C-5679-44D1-9E12-9C4539ACF8DB}"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42910" y="785794"/>
            <a:ext cx="7772400" cy="1470025"/>
          </a:xfrm>
        </p:spPr>
        <p:style>
          <a:lnRef idx="2">
            <a:schemeClr val="accent1">
              <a:shade val="50000"/>
            </a:schemeClr>
          </a:lnRef>
          <a:fillRef idx="1">
            <a:schemeClr val="accent1"/>
          </a:fillRef>
          <a:effectRef idx="0">
            <a:schemeClr val="accent1"/>
          </a:effectRef>
          <a:fontRef idx="minor">
            <a:schemeClr val="lt1"/>
          </a:fontRef>
        </p:style>
        <p:txBody>
          <a:bodyPr/>
          <a:lstStyle/>
          <a:p>
            <a:r>
              <a:rPr lang="ru-RU" dirty="0" err="1" smtClean="0">
                <a:latin typeface="Times New Roman" pitchFamily="18" charset="0"/>
                <a:cs typeface="Times New Roman" pitchFamily="18" charset="0"/>
              </a:rPr>
              <a:t>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чиқаришда жароҳатланишлар</a:t>
            </a:r>
            <a:endParaRPr lang="ru-RU"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1371600" y="2786058"/>
            <a:ext cx="6400800" cy="2852742"/>
          </a:xfrm>
        </p:spPr>
        <p:style>
          <a:lnRef idx="2">
            <a:schemeClr val="accent3">
              <a:shade val="50000"/>
            </a:schemeClr>
          </a:lnRef>
          <a:fillRef idx="1">
            <a:schemeClr val="accent3"/>
          </a:fillRef>
          <a:effectRef idx="0">
            <a:schemeClr val="accent3"/>
          </a:effectRef>
          <a:fontRef idx="minor">
            <a:schemeClr val="lt1"/>
          </a:fontRef>
        </p:style>
        <p:txBody>
          <a:bodyPr/>
          <a:lstStyle/>
          <a:p>
            <a:pPr algn="l"/>
            <a:r>
              <a:rPr lang="uz-Cyrl-UZ" dirty="0" smtClean="0">
                <a:solidFill>
                  <a:srgbClr val="002060"/>
                </a:solidFill>
                <a:latin typeface="Times New Roman" pitchFamily="18" charset="0"/>
                <a:cs typeface="Times New Roman" pitchFamily="18" charset="0"/>
              </a:rPr>
              <a:t>		Режа</a:t>
            </a:r>
          </a:p>
          <a:p>
            <a:pPr marL="514350" indent="-514350" algn="l">
              <a:buAutoNum type="arabicPeriod"/>
            </a:pPr>
            <a:r>
              <a:rPr lang="uz-Cyrl-UZ" dirty="0" smtClean="0">
                <a:solidFill>
                  <a:srgbClr val="002060"/>
                </a:solidFill>
                <a:latin typeface="Times New Roman" pitchFamily="18" charset="0"/>
                <a:cs typeface="Times New Roman" pitchFamily="18" charset="0"/>
              </a:rPr>
              <a:t>Жарохатланишлар</a:t>
            </a:r>
          </a:p>
          <a:p>
            <a:pPr marL="514350" indent="-514350" algn="l">
              <a:buAutoNum type="arabicPeriod"/>
            </a:pPr>
            <a:r>
              <a:rPr lang="uz-Cyrl-UZ" dirty="0" smtClean="0">
                <a:solidFill>
                  <a:srgbClr val="002060"/>
                </a:solidFill>
                <a:latin typeface="Times New Roman" pitchFamily="18" charset="0"/>
                <a:cs typeface="Times New Roman" pitchFamily="18" charset="0"/>
              </a:rPr>
              <a:t>  Жарохатланишлар турлари</a:t>
            </a:r>
            <a:endParaRPr lang="ru-RU" dirty="0">
              <a:solidFill>
                <a:srgbClr val="002060"/>
              </a:solidFill>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57166"/>
            <a:ext cx="8229600" cy="928694"/>
          </a:xfrm>
        </p:spPr>
        <p:txBody>
          <a:bodyPr>
            <a:normAutofit/>
          </a:bodyPr>
          <a:lstStyle/>
          <a:p>
            <a:pPr algn="ctr"/>
            <a:r>
              <a:rPr lang="uz-Cyrl-UZ" sz="3400" b="1" dirty="0" smtClean="0">
                <a:solidFill>
                  <a:schemeClr val="tx1"/>
                </a:solidFill>
                <a:latin typeface="Times New Roman" pitchFamily="18" charset="0"/>
                <a:cs typeface="Times New Roman" pitchFamily="18" charset="0"/>
              </a:rPr>
              <a:t>Ишлаб чиқаришда жароҳатланишлар</a:t>
            </a:r>
            <a:endParaRPr lang="ru-RU" sz="3400" dirty="0">
              <a:solidFill>
                <a:schemeClr val="tx1"/>
              </a:solidFill>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2"/>
          <a:srcRect t="37109" r="82980" b="32617"/>
          <a:stretch>
            <a:fillRect/>
          </a:stretch>
        </p:blipFill>
        <p:spPr bwMode="auto">
          <a:xfrm>
            <a:off x="285722" y="1643050"/>
            <a:ext cx="3571898" cy="4429218"/>
          </a:xfrm>
          <a:prstGeom prst="rect">
            <a:avLst/>
          </a:prstGeom>
          <a:noFill/>
          <a:ln w="9525">
            <a:noFill/>
            <a:miter lim="800000"/>
            <a:headEnd/>
            <a:tailEnd/>
          </a:ln>
          <a:effectLst/>
        </p:spPr>
      </p:pic>
      <p:sp>
        <p:nvSpPr>
          <p:cNvPr id="5" name="Прямоугольник 4"/>
          <p:cNvSpPr/>
          <p:nvPr/>
        </p:nvSpPr>
        <p:spPr>
          <a:xfrm>
            <a:off x="3857620" y="2040332"/>
            <a:ext cx="5000660" cy="2862322"/>
          </a:xfrm>
          <a:prstGeom prst="rect">
            <a:avLst/>
          </a:prstGeom>
        </p:spPr>
        <p:txBody>
          <a:bodyPr wrap="square">
            <a:spAutoFit/>
          </a:bodyPr>
          <a:lstStyle/>
          <a:p>
            <a:pPr algn="just"/>
            <a:r>
              <a:rPr lang="en-US" sz="3000" dirty="0" smtClean="0">
                <a:latin typeface="Times New Roman" pitchFamily="18" charset="0"/>
                <a:cs typeface="Times New Roman" pitchFamily="18" charset="0"/>
              </a:rPr>
              <a:t>	</a:t>
            </a:r>
            <a:r>
              <a:rPr lang="uz-Cyrl-UZ" sz="3000" dirty="0" smtClean="0">
                <a:latin typeface="Times New Roman" pitchFamily="18" charset="0"/>
                <a:cs typeface="Times New Roman" pitchFamily="18" charset="0"/>
              </a:rPr>
              <a:t>“</a:t>
            </a:r>
            <a:r>
              <a:rPr lang="uz-Cyrl-UZ" sz="3000" b="1" dirty="0">
                <a:latin typeface="Times New Roman" pitchFamily="18" charset="0"/>
                <a:cs typeface="Times New Roman" pitchFamily="18" charset="0"/>
              </a:rPr>
              <a:t>Ишлаб чиқаришдаги бахтсиз ҳодисаларни ва ходимлар саломатлигининг бошқа хил зарарланишини текшириш ва ҳисобга олиш тўғрисида</a:t>
            </a:r>
            <a:r>
              <a:rPr lang="uz-Cyrl-UZ" sz="3000" dirty="0">
                <a:latin typeface="Times New Roman" pitchFamily="18" charset="0"/>
                <a:cs typeface="Times New Roman" pitchFamily="18" charset="0"/>
              </a:rPr>
              <a:t>”</a:t>
            </a:r>
            <a:endParaRPr lang="ru-RU" sz="3000" dirty="0">
              <a:latin typeface="Times New Roman" pitchFamily="18" charset="0"/>
              <a:cs typeface="Times New Roman" pitchFamily="18" charset="0"/>
            </a:endParaRPr>
          </a:p>
        </p:txBody>
      </p:sp>
    </p:spTree>
  </p:cSld>
  <p:clrMapOvr>
    <a:masterClrMapping/>
  </p:clrMapOvr>
  <p:transition>
    <p:wheel spokes="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85728"/>
            <a:ext cx="8229600" cy="6286544"/>
          </a:xfrm>
        </p:spPr>
        <p:txBody>
          <a:bodyPr>
            <a:normAutofit fontScale="92500" lnSpcReduction="20000"/>
          </a:bodyPr>
          <a:lstStyle/>
          <a:p>
            <a:r>
              <a:rPr lang="uz-Cyrl-UZ" dirty="0" smtClean="0">
                <a:latin typeface="Times New Roman" pitchFamily="18" charset="0"/>
                <a:cs typeface="Times New Roman" pitchFamily="18" charset="0"/>
              </a:rPr>
              <a:t>Ишлаб чиқаришда ишлаётган даврида суд ҳукми бўйича жазони ўтаётган фуқароларга; иш берувчиларга; пудрат ва топшириқларга кўра фуқаролик-ҳуқуқий контрактлар бўйича ишларни бажараётган шахсларга;</a:t>
            </a:r>
            <a:endParaRPr lang="ru-RU" dirty="0" smtClean="0">
              <a:latin typeface="Times New Roman" pitchFamily="18" charset="0"/>
              <a:cs typeface="Times New Roman" pitchFamily="18" charset="0"/>
            </a:endParaRPr>
          </a:p>
          <a:p>
            <a:r>
              <a:rPr lang="uz-Cyrl-UZ" dirty="0" smtClean="0">
                <a:latin typeface="Times New Roman" pitchFamily="18" charset="0"/>
                <a:cs typeface="Times New Roman" pitchFamily="18" charset="0"/>
              </a:rPr>
              <a:t>Табиий ва техноген тусдаги фавқулодда вазиятларни бартараф этишда қатнашаётган фуқароларга;</a:t>
            </a:r>
            <a:endParaRPr lang="ru-RU" dirty="0" smtClean="0">
              <a:latin typeface="Times New Roman" pitchFamily="18" charset="0"/>
              <a:cs typeface="Times New Roman" pitchFamily="18" charset="0"/>
            </a:endParaRPr>
          </a:p>
          <a:p>
            <a:r>
              <a:rPr lang="uz-Cyrl-UZ" dirty="0" smtClean="0">
                <a:latin typeface="Times New Roman" pitchFamily="18" charset="0"/>
                <a:cs typeface="Times New Roman" pitchFamily="18" charset="0"/>
              </a:rPr>
              <a:t>Агар махсус давлатлар аро битимда ўзгача ҳол  кўрсатилмаган бўлса, ёлланиб ишлаётган чет эл фуқароларига;</a:t>
            </a:r>
            <a:endParaRPr lang="ru-RU" dirty="0" smtClean="0">
              <a:latin typeface="Times New Roman" pitchFamily="18" charset="0"/>
              <a:cs typeface="Times New Roman" pitchFamily="18" charset="0"/>
            </a:endParaRPr>
          </a:p>
          <a:p>
            <a:r>
              <a:rPr lang="uz-Cyrl-UZ" dirty="0" smtClean="0">
                <a:latin typeface="Times New Roman" pitchFamily="18" charset="0"/>
                <a:cs typeface="Times New Roman" pitchFamily="18" charset="0"/>
              </a:rPr>
              <a:t>қурилиш, қишлоқ хўжалиги ва ҳарбий хизматни ўташ билан боғлиқ бўлмаган ўзга ишларни бажариш учун корхонага юборилган ҳарбий хизматчиларга, шу жумладан, муқобил хизматни ўтаётган ҳарбий хизматчиларга;</a:t>
            </a:r>
            <a:endParaRPr lang="ru-RU" dirty="0">
              <a:latin typeface="Times New Roman" pitchFamily="18" charset="0"/>
              <a:cs typeface="Times New Roman" pitchFamily="18" charset="0"/>
            </a:endParaRPr>
          </a:p>
        </p:txBody>
      </p:sp>
    </p:spTree>
  </p:cSld>
  <p:clrMapOvr>
    <a:masterClrMapping/>
  </p:clrMapOvr>
  <p:transition>
    <p:wheel spokes="2"/>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28604"/>
            <a:ext cx="8229600" cy="1143000"/>
          </a:xfrm>
        </p:spPr>
        <p:txBody>
          <a:bodyPr>
            <a:normAutofit/>
          </a:bodyPr>
          <a:lstStyle/>
          <a:p>
            <a:pPr algn="just"/>
            <a:r>
              <a:rPr lang="uz-Cyrl-UZ" sz="2800" dirty="0" smtClean="0">
                <a:solidFill>
                  <a:schemeClr val="tx1"/>
                </a:solidFill>
                <a:latin typeface="Times New Roman" pitchFamily="18" charset="0"/>
                <a:cs typeface="Times New Roman" pitchFamily="18" charset="0"/>
              </a:rPr>
              <a:t>корхонада ишлаб чиқариш амалиётини ўтаётган талабалар ва ўқувчиларга ҳам татбиқ этилади.</a:t>
            </a:r>
            <a:endParaRPr lang="ru-RU" sz="2800" dirty="0">
              <a:solidFill>
                <a:schemeClr val="tx1"/>
              </a:solidFill>
              <a:latin typeface="Times New Roman" pitchFamily="18" charset="0"/>
              <a:cs typeface="Times New Roman" pitchFamily="18" charset="0"/>
            </a:endParaRPr>
          </a:p>
        </p:txBody>
      </p:sp>
      <p:sp>
        <p:nvSpPr>
          <p:cNvPr id="3" name="Содержимое 2"/>
          <p:cNvSpPr>
            <a:spLocks noGrp="1"/>
          </p:cNvSpPr>
          <p:nvPr>
            <p:ph idx="1"/>
          </p:nvPr>
        </p:nvSpPr>
        <p:spPr>
          <a:xfrm>
            <a:off x="71406" y="1500174"/>
            <a:ext cx="8229600" cy="4857784"/>
          </a:xfrm>
        </p:spPr>
        <p:txBody>
          <a:bodyPr>
            <a:normAutofit fontScale="92500" lnSpcReduction="20000"/>
          </a:bodyPr>
          <a:lstStyle/>
          <a:p>
            <a:pPr algn="just">
              <a:buNone/>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Корхона ҳудудида ва унинг ташқарисида меҳнат ва зифаларини бажараётганда (шунингдек хизмат сафарларида) юз берган жароҳатланиш, заҳарланиш, иссиқликтаъсири, портлаш, фалокатлар, иморатлар, иншоотлар ва конструксиялар бузилиши, куйиш, музлаш, қизиш, электр токи ва яшин уриши, ҳайвонлар, ҳашаротлар ва судралиб юрувчилар томонидан, шикастланишлар, шунингдек табиий офатлар (зилзилалар, ўпирилишлар, сув тошқинлари, тўфонлар ва бошқалар) туфайли саломатликнинг бошқа хил шикастланишлари;</a:t>
            </a:r>
            <a:endParaRPr lang="ru-RU" dirty="0">
              <a:latin typeface="Times New Roman" pitchFamily="18" charset="0"/>
              <a:cs typeface="Times New Roman" pitchFamily="18" charset="0"/>
            </a:endParaRPr>
          </a:p>
        </p:txBody>
      </p:sp>
    </p:spTree>
  </p:cSld>
  <p:clrMapOvr>
    <a:masterClrMapping/>
  </p:clrMapOvr>
  <p:transition>
    <p:plus/>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5967434"/>
          </a:xfrm>
        </p:spPr>
        <p:txBody>
          <a:bodyPr>
            <a:normAutofit fontScale="77500" lnSpcReduction="20000"/>
          </a:bodyPr>
          <a:lstStyle/>
          <a:p>
            <a:pPr>
              <a:buNone/>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Ўз функсионал вазифаларини бажариш юзасидан, шунингдек аварияларнинг, одамлар ҳалок бўлишининг олдини олиш ва корхонанинг мулкини сақлаш мақсадида, иш берувчи топшириқ бермаган бўлса ҳам, корхона манфаатларини кўзлаб қандайдир хатти-ҳаракатларни амалга ошираётгандаги; </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Ходим хизмат сафарида бўлган ёки ўз функсионал вазифаларини бажариш вақтида — йўл-транспорт ҳодисасидаги, темир йўл, ҳаво йўлларидаги, денгиз ва дарё транспортидаги, электр транспортидаги ҳодиса натижасидаги; </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Иш берувчи томонидан буйруқ билан махсус ажратилган уйдан ишга ва ёки ишдан уйга ходимларни ташиш учун мўлжалланган транспортда, шунингдек ушбу мақсадлар учун шартнома (буюртма)га мувофиқ ўзга ташкилот транспортида  ишга кетаётган ёки ишдан қайтаётгандаги;</a:t>
            </a:r>
            <a:endParaRPr lang="ru-RU" dirty="0">
              <a:latin typeface="Times New Roman" pitchFamily="18" charset="0"/>
              <a:cs typeface="Times New Roman" pitchFamily="18" charset="0"/>
            </a:endParaRPr>
          </a:p>
        </p:txBody>
      </p:sp>
    </p:spTree>
  </p:cSld>
  <p:clrMapOvr>
    <a:masterClrMapping/>
  </p:clrMapOvr>
  <p:transition>
    <p:wheel spokes="3"/>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895996"/>
          </a:xfrm>
        </p:spPr>
        <p:txBody>
          <a:bodyPr>
            <a:normAutofit fontScale="77500" lnSpcReduction="20000"/>
          </a:bodyPr>
          <a:lstStyle/>
          <a:p>
            <a:pPr>
              <a:buNone/>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Иш вақтида шахсий транспортда, уни хизматга оид сафарлар учун ишлатишга рухсат берилганлик ҳақида иш берувчининг ёзма буйруғи мавжуд бўлгандаги; </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Иш берувчининг топшириғини бажариш учун транспортда ёки пиёда ҳаракатланаётганда, шунингдек меҳнат фаолияти хизмат кўрсатиш объектлари орасида юриш билан боғлиқ ходимлар билан иш вақтида транспортда ёки пиёда кетаётгандаги; </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Тадбирларнинг ўтказилиши ёки ишлар бажарилиши жойидан қатъи назар, шанбалик (якшанбалик), фуқаро мудофааси бўйича ўқув машғулотлари, кўнгилли ёнғин муҳофазаси мусобақалари ўтказилаётгандаги, қишлоқ хўжалиги ишларига жалб этилгандаги, иш берувчининг ёзма фармойиши бўйича корхона томонидан оталиқ ёрдами кўрсатилаётгандаги;</a:t>
            </a:r>
            <a:endParaRPr lang="ru-RU" dirty="0">
              <a:latin typeface="Times New Roman" pitchFamily="18" charset="0"/>
              <a:cs typeface="Times New Roman" pitchFamily="18" charset="0"/>
            </a:endParaRPr>
          </a:p>
        </p:txBody>
      </p:sp>
    </p:spTree>
  </p:cSld>
  <p:clrMapOvr>
    <a:masterClrMapping/>
  </p:clrMapOvr>
  <p:transition>
    <p:pull dir="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5967434"/>
          </a:xfrm>
        </p:spPr>
        <p:txBody>
          <a:bodyPr>
            <a:normAutofit fontScale="85000" lnSpcReduction="20000"/>
          </a:bodyPr>
          <a:lstStyle/>
          <a:p>
            <a:pPr>
              <a:buNone/>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Табиий ўлим, ўзини ўзи ўлдириш, жабрланувчининг ўз саломатлигига қасддан шикаст этказиши, шунингдек, жабрланувчининг жиноят содир қилиш чоғида шикастланиши ҳолатлари  текширилмайди ва ҳисобга олинмайди.</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Ишлаб чиқаришдаги бахтсиз ҳодиса натижасида ходимнинг меҳнат қобилияти камида бир кунга йўқотилса ёки тиббий хулосага мувофиқ энгилроқ бошқа ишга ўтиши зарур бўлса, Н-1 шаклидаги далолатнома билан расмийлаштирилади.</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Иш берувчи текшириш тугаганидан сўнг 3 суткадан кечиктирмай жабрланувчига ёки унинг манфаатларини ҳимоя қилувчи шахсга давлат тилида ёки бошқа мақбул тилда расмийлаштирилган бахтсиз ҳодиса тўғрисидаги Н-1 шаклидаги далолатномани бериши керак.</a:t>
            </a:r>
            <a:endParaRPr lang="ru-RU" dirty="0">
              <a:latin typeface="Times New Roman" pitchFamily="18" charset="0"/>
              <a:cs typeface="Times New Roman" pitchFamily="18" charset="0"/>
            </a:endParaRPr>
          </a:p>
        </p:txBody>
      </p:sp>
    </p:spTree>
  </p:cSld>
  <p:clrMapOvr>
    <a:masterClrMapping/>
  </p:clrMapOvr>
  <p:transition>
    <p:pull dir="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42852"/>
            <a:ext cx="8229600" cy="6181748"/>
          </a:xfrm>
        </p:spPr>
        <p:txBody>
          <a:bodyPr>
            <a:normAutofit fontScale="85000" lnSpcReduction="10000"/>
          </a:bodyPr>
          <a:lstStyle/>
          <a:p>
            <a:pPr>
              <a:buNone/>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Иш берувчи бу талабларни бажармаса, корхона касаба уюшмаси қўмитаси ёки бошқа вакиллик органи, шунингдек жабрланувчи ёки бошқа  манфаатдор шахс давлат меҳнат техника назоратчисига мурожаат қилади.</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Н-1 шаклидаги далолатнома тузилмаганлиги ёки нотўғри тузилганлиги аниқланган ҳолларда давлат меҳнат техника назоратчиси иш берувчидан Н-1 шаклидаги далолатномани тузишни ёки бошқатдан тузишни талаб қилиш ҳуқуқига эгадир. Иш берувчи давлат меҳнат техника назоратчиси хулосасини бажаришга мажбурдир.</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Иш берувчи билан давлат меҳнат техника назоратчиси ўртасидаги англашилмовчиликни бош давлат меҳнат техника назоратчиси ҳал қилади.</a:t>
            </a:r>
            <a:endParaRPr lang="ru-RU" dirty="0">
              <a:latin typeface="Times New Roman" pitchFamily="18" charset="0"/>
              <a:cs typeface="Times New Roman" pitchFamily="18" charset="0"/>
            </a:endParaRPr>
          </a:p>
        </p:txBody>
      </p:sp>
    </p:spTree>
  </p:cSld>
  <p:clrMapOvr>
    <a:masterClrMapping/>
  </p:clrMapOvr>
  <p:transition>
    <p:wip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57242" y="2792736"/>
            <a:ext cx="8229600" cy="1064892"/>
          </a:xfrm>
        </p:spPr>
        <p:txBody>
          <a:bodyPr>
            <a:normAutofit/>
          </a:bodyPr>
          <a:lstStyle/>
          <a:p>
            <a:pPr>
              <a:buNone/>
            </a:pPr>
            <a:r>
              <a:rPr lang="uz-Cyrl-UZ" sz="3400" dirty="0" smtClean="0">
                <a:latin typeface="Times New Roman" pitchFamily="18" charset="0"/>
                <a:cs typeface="Times New Roman" pitchFamily="18" charset="0"/>
              </a:rPr>
              <a:t>ЭЪ</a:t>
            </a:r>
            <a:r>
              <a:rPr lang="en-US" sz="3400" dirty="0" smtClean="0">
                <a:latin typeface="Times New Roman" pitchFamily="18" charset="0"/>
                <a:cs typeface="Times New Roman" pitchFamily="18" charset="0"/>
              </a:rPr>
              <a:t>ТИБОРИНГИЗ УЧУН РАХМАТ!</a:t>
            </a:r>
            <a:endParaRPr lang="ru-RU" sz="3400" dirty="0"/>
          </a:p>
        </p:txBody>
      </p:sp>
    </p:spTree>
  </p:cSld>
  <p:clrMapOvr>
    <a:masterClrMapping/>
  </p:clrMapOvr>
  <p:transition>
    <p:wipe dir="r"/>
  </p:transition>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TotalTime>
  <Words>104</Words>
  <Application>Microsoft Office PowerPoint</Application>
  <PresentationFormat>Экран (4:3)</PresentationFormat>
  <Paragraphs>25</Paragraphs>
  <Slides>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9</vt:i4>
      </vt:variant>
    </vt:vector>
  </HeadingPairs>
  <TitlesOfParts>
    <vt:vector size="10" baseType="lpstr">
      <vt:lpstr>Тема Office</vt:lpstr>
      <vt:lpstr>Ишлаб чиқаришда жароҳатланишлар</vt:lpstr>
      <vt:lpstr>Ишлаб чиқаришда жароҳатланишлар</vt:lpstr>
      <vt:lpstr>Слайд 3</vt:lpstr>
      <vt:lpstr>корхонада ишлаб чиқариш амалиётини ўтаётган талабалар ва ўқувчиларга ҳам татбиқ этилади.</vt:lpstr>
      <vt:lpstr>Слайд 5</vt:lpstr>
      <vt:lpstr>Слайд 6</vt:lpstr>
      <vt:lpstr>Слайд 7</vt:lpstr>
      <vt:lpstr>Слайд 8</vt:lpstr>
      <vt:lpstr>Слайд 9</vt:lpstr>
    </vt:vector>
  </TitlesOfParts>
  <Company>Grizli777</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Ишлаб чиқаришда жароҳатланишлар</dc:title>
  <dc:creator>asilbek1992</dc:creator>
  <cp:lastModifiedBy>asilbek1992</cp:lastModifiedBy>
  <cp:revision>1</cp:revision>
  <dcterms:created xsi:type="dcterms:W3CDTF">2019-10-15T05:31:02Z</dcterms:created>
  <dcterms:modified xsi:type="dcterms:W3CDTF">2019-10-15T05:36:30Z</dcterms:modified>
</cp:coreProperties>
</file>