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9806B86-08C8-4888-AB62-CE1CFC88C756}"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9806B86-08C8-4888-AB62-CE1CFC88C756}" type="datetimeFigureOut">
              <a:rPr lang="ru-RU" smtClean="0"/>
              <a:t>15.10.2019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9806B86-08C8-4888-AB62-CE1CFC88C756}" type="datetimeFigureOut">
              <a:rPr lang="ru-RU" smtClean="0"/>
              <a:t>15.10.2019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9806B86-08C8-4888-AB62-CE1CFC88C756}" type="datetimeFigureOut">
              <a:rPr lang="ru-RU" smtClean="0"/>
              <a:t>15.10.2019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9806B86-08C8-4888-AB62-CE1CFC88C756}"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9806B86-08C8-4888-AB62-CE1CFC88C756}" type="datetimeFigureOut">
              <a:rPr lang="ru-RU" smtClean="0"/>
              <a:t>15.10.2019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A6CD032-6FFB-4644-A6F9-3524E0E8E46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6B86-08C8-4888-AB62-CE1CFC88C756}" type="datetimeFigureOut">
              <a:rPr lang="ru-RU" smtClean="0"/>
              <a:t>15.10.2019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6CD032-6FFB-4644-A6F9-3524E0E8E468}"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1000108"/>
            <a:ext cx="7772400" cy="1470025"/>
          </a:xfrm>
        </p:spPr>
        <p:style>
          <a:lnRef idx="1">
            <a:schemeClr val="accent3"/>
          </a:lnRef>
          <a:fillRef idx="2">
            <a:schemeClr val="accent3"/>
          </a:fillRef>
          <a:effectRef idx="1">
            <a:schemeClr val="accent3"/>
          </a:effectRef>
          <a:fontRef idx="minor">
            <a:schemeClr val="dk1"/>
          </a:fontRef>
        </p:style>
        <p:txBody>
          <a:bodyPr/>
          <a:lstStyle/>
          <a:p>
            <a:r>
              <a:rPr lang="ru-RU" dirty="0" err="1" smtClean="0">
                <a:latin typeface="Times New Roman" pitchFamily="18" charset="0"/>
                <a:cs typeface="Times New Roman" pitchFamily="18" charset="0"/>
              </a:rPr>
              <a:t>Саноат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муҳофазасининг умумий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масалалари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928662" y="3071810"/>
            <a:ext cx="6829428" cy="2786082"/>
          </a:xfrm>
        </p:spPr>
        <p:style>
          <a:lnRef idx="3">
            <a:schemeClr val="lt1"/>
          </a:lnRef>
          <a:fillRef idx="1">
            <a:schemeClr val="accent2"/>
          </a:fillRef>
          <a:effectRef idx="1">
            <a:schemeClr val="accent2"/>
          </a:effectRef>
          <a:fontRef idx="minor">
            <a:schemeClr val="lt1"/>
          </a:fontRef>
        </p:style>
        <p:txBody>
          <a:bodyPr>
            <a:normAutofit fontScale="77500" lnSpcReduction="20000"/>
          </a:bodyPr>
          <a:lstStyle/>
          <a:p>
            <a:r>
              <a:rPr lang="uz-Cyrl-UZ" b="1" dirty="0">
                <a:latin typeface="Times New Roman" pitchFamily="18" charset="0"/>
                <a:cs typeface="Times New Roman" pitchFamily="18" charset="0"/>
              </a:rPr>
              <a:t>Режа</a:t>
            </a:r>
            <a:endParaRPr lang="ru-RU" dirty="0">
              <a:latin typeface="Times New Roman" pitchFamily="18" charset="0"/>
              <a:cs typeface="Times New Roman" pitchFamily="18" charset="0"/>
            </a:endParaRPr>
          </a:p>
          <a:p>
            <a:pPr algn="l"/>
            <a:r>
              <a:rPr lang="uz-Cyrl-UZ" dirty="0">
                <a:latin typeface="Times New Roman" pitchFamily="18" charset="0"/>
                <a:cs typeface="Times New Roman" pitchFamily="18" charset="0"/>
              </a:rPr>
              <a:t>1.Конунлар ва норматив хукукий актлар, саноат хавфсизлигини талабларини регламентатсиясида саноат хавфли объектларни эксплуататсияси.</a:t>
            </a:r>
            <a:endParaRPr lang="ru-RU" dirty="0">
              <a:latin typeface="Times New Roman" pitchFamily="18" charset="0"/>
              <a:cs typeface="Times New Roman" pitchFamily="18" charset="0"/>
            </a:endParaRPr>
          </a:p>
          <a:p>
            <a:pPr algn="l"/>
            <a:r>
              <a:rPr lang="ru-RU" dirty="0">
                <a:latin typeface="Times New Roman" pitchFamily="18" charset="0"/>
                <a:cs typeface="Times New Roman" pitchFamily="18" charset="0"/>
              </a:rPr>
              <a:t>2.</a:t>
            </a:r>
            <a:r>
              <a:rPr lang="uz-Cyrl-UZ" dirty="0">
                <a:latin typeface="Times New Roman" pitchFamily="18" charset="0"/>
                <a:cs typeface="Times New Roman" pitchFamily="18" charset="0"/>
              </a:rPr>
              <a:t>Корхоналарни вазифалари, саноатда хавфли объетларда эксплуататсияси.</a:t>
            </a:r>
            <a:endParaRPr lang="ru-RU" dirty="0">
              <a:latin typeface="Times New Roman" pitchFamily="18" charset="0"/>
              <a:cs typeface="Times New Roman" pitchFamily="18" charset="0"/>
            </a:endParaRPr>
          </a:p>
          <a:p>
            <a:pPr algn="l"/>
            <a:r>
              <a:rPr lang="ru-RU" dirty="0">
                <a:latin typeface="Times New Roman" pitchFamily="18" charset="0"/>
                <a:cs typeface="Times New Roman" pitchFamily="18" charset="0"/>
              </a:rPr>
              <a:t>3. </a:t>
            </a:r>
            <a:r>
              <a:rPr lang="uz-Cyrl-UZ" dirty="0">
                <a:latin typeface="Times New Roman" pitchFamily="18" charset="0"/>
                <a:cs typeface="Times New Roman" pitchFamily="18" charset="0"/>
              </a:rPr>
              <a:t>Саноат сохасида саноат хавфсизлиги конунларини бузулишини ва жавобгарлиги.</a:t>
            </a:r>
            <a:endParaRPr lang="ru-RU" dirty="0">
              <a:latin typeface="Times New Roman" pitchFamily="18" charset="0"/>
              <a:cs typeface="Times New Roman" pitchFamily="18" charset="0"/>
            </a:endParaRPr>
          </a:p>
        </p:txBody>
      </p:sp>
    </p:spTree>
  </p:cSld>
  <p:clrMapOvr>
    <a:masterClrMapping/>
  </p:clrMapOvr>
  <p:transition>
    <p:wipe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pPr>
              <a:buNone/>
            </a:pPr>
            <a:r>
              <a:rPr lang="en-US" dirty="0" smtClean="0">
                <a:latin typeface="Times New Roman" pitchFamily="18" charset="0"/>
                <a:cs typeface="Times New Roman" pitchFamily="18" charset="0"/>
              </a:rPr>
              <a:t>		</a:t>
            </a: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Конунлар </a:t>
            </a:r>
            <a:r>
              <a:rPr lang="uz-Cyrl-UZ" dirty="0">
                <a:latin typeface="Times New Roman" pitchFamily="18" charset="0"/>
                <a:cs typeface="Times New Roman" pitchFamily="18" charset="0"/>
              </a:rPr>
              <a:t>ва норматив хукукий актлар, саноат хавфсизлигини талабларини регламентатсиясида саноат хавфли объектларни эксплуататсияси. Лойхалашда саноат хавфсизлиги талаблари, курилишда ва эксплуататсияга қабул қилишда саноатда хавфли объекта. Корхоналарни вазифалари, саноатда хавфли объетларда эксплуататсияси. Саноатда хавфли объетларда аварияларни ликвидатсия ва локализатсия харакатларини тайёргарлига куйиладиган саноат хавфсизлиги талаблари. Саноат сохасида саноат хавфсизлиги конунларини бузулишини ва жавобгарлиги. </a:t>
            </a:r>
            <a:endParaRPr lang="ru-RU" dirty="0">
              <a:latin typeface="Times New Roman" pitchFamily="18" charset="0"/>
              <a:cs typeface="Times New Roman" pitchFamily="18" charset="0"/>
            </a:endParaRPr>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29354"/>
          </a:xfrm>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a:buNone/>
            </a:pPr>
            <a:r>
              <a:rPr lang="en-US" dirty="0" smtClean="0">
                <a:latin typeface="Times New Roman" pitchFamily="18" charset="0"/>
                <a:cs typeface="Times New Roman" pitchFamily="18" charset="0"/>
              </a:rPr>
              <a:t>		</a:t>
            </a: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Тизим </a:t>
            </a:r>
            <a:r>
              <a:rPr lang="uz-Cyrl-UZ" dirty="0">
                <a:latin typeface="Times New Roman" pitchFamily="18" charset="0"/>
                <a:cs typeface="Times New Roman" pitchFamily="18" charset="0"/>
              </a:rPr>
              <a:t>хавфсизлигига бўлган аниқ вазифаларнинг мураккаблашуви, табиийки хавфсизликни таъминловчи тизимнинг ҳам мураккаблашишига олиб келади. Ҳозирда хавфсизлик тизимлари (ХТ)нинг функсионал вазифалари қандай атамалар билан номланади?</a:t>
            </a:r>
            <a:endParaRPr lang="ru-RU" dirty="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Кўпинча </a:t>
            </a:r>
            <a:r>
              <a:rPr lang="uz-Cyrl-UZ" dirty="0">
                <a:latin typeface="Times New Roman" pitchFamily="18" charset="0"/>
                <a:cs typeface="Times New Roman" pitchFamily="18" charset="0"/>
              </a:rPr>
              <a:t>улар қуйидагича номланади: комплекс хавфсизлик тизими (КХТ), интеграллашгани (ИХТ), бирлашгани (БХТ), мужассамлашгани (МХТ). Стандарт бўйича фақат мужассамлашган тизимгина бир </a:t>
            </a:r>
            <a:r>
              <a:rPr lang="uz-Cyrl-UZ" dirty="0" smtClean="0">
                <a:latin typeface="Times New Roman" pitchFamily="18" charset="0"/>
                <a:cs typeface="Times New Roman" pitchFamily="18" charset="0"/>
              </a:rPr>
              <a:t>нечта</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турли </a:t>
            </a:r>
            <a:r>
              <a:rPr lang="uz-Cyrl-UZ" dirty="0">
                <a:latin typeface="Times New Roman" pitchFamily="18" charset="0"/>
                <a:cs typeface="Times New Roman" pitchFamily="18" charset="0"/>
              </a:rPr>
              <a:t>хавфларни аниқлайдиган ташвиш хабари сигнализатсияси ҳисобланади. Хавфсизлик тизимлари ҳақида умуман гапириладиган бўлса, шуни таъкидлаш керакки, улар фақат хавфни аниқлабгина қолмай, қатор кузатув- ларни, киришни назорат қилиш ва бошқариш, хавфларга қаршилик қилиш, уларни бартараф этиш ва бошқалар тушунилади.</a:t>
            </a:r>
            <a:endParaRPr lang="ru-RU" dirty="0">
              <a:latin typeface="Times New Roman" pitchFamily="18" charset="0"/>
              <a:cs typeface="Times New Roman" pitchFamily="18" charset="0"/>
            </a:endParaRPr>
          </a:p>
        </p:txBody>
      </p:sp>
    </p:spTree>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229600" cy="6215106"/>
          </a:xfrm>
        </p:spPr>
        <p:style>
          <a:lnRef idx="1">
            <a:schemeClr val="accent6"/>
          </a:lnRef>
          <a:fillRef idx="2">
            <a:schemeClr val="accent6"/>
          </a:fillRef>
          <a:effectRef idx="1">
            <a:schemeClr val="accent6"/>
          </a:effectRef>
          <a:fontRef idx="minor">
            <a:schemeClr val="dk1"/>
          </a:fontRef>
        </p:style>
        <p:txBody>
          <a:bodyPr>
            <a:normAutofit fontScale="85000" lnSpcReduction="20000"/>
          </a:bodyPr>
          <a:lstStyle/>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Ушбу </a:t>
            </a:r>
            <a:r>
              <a:rPr lang="uz-Cyrl-UZ" dirty="0">
                <a:latin typeface="Times New Roman" pitchFamily="18" charset="0"/>
                <a:cs typeface="Times New Roman" pitchFamily="18" charset="0"/>
              </a:rPr>
              <a:t>йўналишдаги кўпгина адабиётларда асосан конкрет тизим- ларга, жумладан, аппарат-дастурли воситаларга тўхталиб ўтилган. Шулар орасида жиддийроқ назарий тадқиқотларга эга ишлар сифатидаларни келтириш мумкин.</a:t>
            </a:r>
            <a:endParaRPr lang="ru-RU" dirty="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Қўйилган </a:t>
            </a:r>
            <a:r>
              <a:rPr lang="uz-Cyrl-UZ" dirty="0">
                <a:latin typeface="Times New Roman" pitchFamily="18" charset="0"/>
                <a:cs typeface="Times New Roman" pitchFamily="18" charset="0"/>
              </a:rPr>
              <a:t>масалаларни юқорида қайд этилган ишлар натижаси асосида кўриб чиқамиз. Аввало, хавфсизлик тизимининг асосий шартларини ифодалаймиз. Шундай қилиб, тизим тушунчаси қандай бўлиши керак. Биринчидан, у табиийки, тўлиқ, имкони борича бир маъноли, принсипиал хусусиятларни аниқ ифодалайдиган бўлиши керак.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Иккинчидан</a:t>
            </a:r>
            <a:r>
              <a:rPr lang="uz-Cyrl-UZ" dirty="0">
                <a:latin typeface="Times New Roman" pitchFamily="18" charset="0"/>
                <a:cs typeface="Times New Roman" pitchFamily="18" charset="0"/>
              </a:rPr>
              <a:t>, принсипиал аҳамиятга эга бўлмаган тизим таркибидаги ўзгаришлар ва чекланишлар каби ортиқча маънолар бўлмаслиги ва етарли даражада универсал, ишлаб чиқариш хусусиятларига инвариантли бўлиши керак.</a:t>
            </a:r>
            <a:endParaRPr lang="ru-RU" dirty="0">
              <a:latin typeface="Times New Roman" pitchFamily="18" charset="0"/>
              <a:cs typeface="Times New Roman" pitchFamily="18" charset="0"/>
            </a:endParaRPr>
          </a:p>
        </p:txBody>
      </p:sp>
    </p:spTree>
  </p:cSld>
  <p:clrMapOvr>
    <a:masterClrMapping/>
  </p:clrMapOvr>
  <p:transition>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5840435"/>
          </a:xfrm>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Ишлатилаётган</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терминларнинг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таҳлил этамиз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Интеграллашган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йиғма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бутун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ХТнинг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тузилиши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ҳақидаги тушунча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вазифаси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маъносини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англатмайди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Умуман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айтганда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ташкилий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интегратсия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жойлари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ҳам бўлиши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r>
              <a:rPr lang="ru-RU" dirty="0">
                <a:latin typeface="Times New Roman" pitchFamily="18" charset="0"/>
                <a:cs typeface="Times New Roman" pitchFamily="18" charset="0"/>
              </a:rPr>
              <a:t>. У </a:t>
            </a:r>
            <a:r>
              <a:rPr lang="ru-RU" dirty="0" err="1">
                <a:latin typeface="Times New Roman" pitchFamily="18" charset="0"/>
                <a:cs typeface="Times New Roman" pitchFamily="18" charset="0"/>
              </a:rPr>
              <a:t>ҳолда </a:t>
            </a:r>
            <a:r>
              <a:rPr lang="ru-RU" dirty="0">
                <a:latin typeface="Times New Roman" pitchFamily="18" charset="0"/>
                <a:cs typeface="Times New Roman" pitchFamily="18" charset="0"/>
              </a:rPr>
              <a:t>интеграл- </a:t>
            </a:r>
            <a:r>
              <a:rPr lang="ru-RU" dirty="0" err="1">
                <a:latin typeface="Times New Roman" pitchFamily="18" charset="0"/>
                <a:cs typeface="Times New Roman" pitchFamily="18" charset="0"/>
              </a:rPr>
              <a:t>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қуриш учун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физикавий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ўзаро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богианмаган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алоҳида тизимчалардан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фойдаланилади</a:t>
            </a:r>
            <a:r>
              <a:rPr lang="ru-RU" dirty="0">
                <a:latin typeface="Times New Roman" pitchFamily="18" charset="0"/>
                <a:cs typeface="Times New Roman" pitchFamily="18" charset="0"/>
              </a:rPr>
              <a:t>. Бунда </a:t>
            </a:r>
            <a:r>
              <a:rPr lang="ru-RU" dirty="0" err="1">
                <a:latin typeface="Times New Roman" pitchFamily="18" charset="0"/>
                <a:cs typeface="Times New Roman" pitchFamily="18" charset="0"/>
              </a:rPr>
              <a:t>алоҳида тизимчалардан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обект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таъминлашнинг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умумий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масаласини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ҳал қиладиган ахборотлардан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фойдаланиб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интегратсияга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эришилади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ерда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физикавий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аппаратли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дастурли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интегратсияни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кўрамиз</a:t>
            </a:r>
            <a:r>
              <a:rPr lang="ru-RU" dirty="0">
                <a:latin typeface="Times New Roman" pitchFamily="18" charset="0"/>
                <a:cs typeface="Times New Roman" pitchFamily="18" charset="0"/>
              </a:rPr>
              <a:t>.</a:t>
            </a:r>
          </a:p>
        </p:txBody>
      </p:sp>
    </p:spTree>
  </p:cSld>
  <p:clrMapOvr>
    <a:masterClrMapping/>
  </p:clrMapOvr>
  <p:transition>
    <p:strips dir="l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411807"/>
          </a:xfrm>
        </p:spPr>
        <p:style>
          <a:lnRef idx="1">
            <a:schemeClr val="dk1"/>
          </a:lnRef>
          <a:fillRef idx="2">
            <a:schemeClr val="dk1"/>
          </a:fillRef>
          <a:effectRef idx="1">
            <a:schemeClr val="dk1"/>
          </a:effectRef>
          <a:fontRef idx="minor">
            <a:schemeClr val="dk1"/>
          </a:fontRef>
        </p:style>
        <p:txBody>
          <a:bodyPr>
            <a:normAutofit fontScale="85000" lnSpcReduction="20000"/>
          </a:bodyPr>
          <a:lstStyle/>
          <a:p>
            <a:r>
              <a:rPr lang="ru-RU" b="1" i="1" dirty="0" err="1">
                <a:latin typeface="Times New Roman" pitchFamily="18" charset="0"/>
                <a:cs typeface="Times New Roman" pitchFamily="18" charset="0"/>
              </a:rPr>
              <a:t>Танбеҳ.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Умуман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олганда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интегралли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маънони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англатади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Аммо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вақтгача етарли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даражада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ишлатилиниб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келинаётганини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ҳисобга олиб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бундан</a:t>
            </a:r>
            <a:r>
              <a:rPr lang="ru-RU" dirty="0">
                <a:latin typeface="Times New Roman" pitchFamily="18" charset="0"/>
                <a:cs typeface="Times New Roman" pitchFamily="18" charset="0"/>
              </a:rPr>
              <a:t> буён </a:t>
            </a:r>
            <a:r>
              <a:rPr lang="ru-RU" dirty="0" err="1">
                <a:latin typeface="Times New Roman" pitchFamily="18" charset="0"/>
                <a:cs typeface="Times New Roman" pitchFamily="18" charset="0"/>
              </a:rPr>
              <a:t>ҳам ҳар </a:t>
            </a:r>
            <a:r>
              <a:rPr lang="ru-RU" dirty="0">
                <a:latin typeface="Times New Roman" pitchFamily="18" charset="0"/>
                <a:cs typeface="Times New Roman" pitchFamily="18" charset="0"/>
              </a:rPr>
              <a:t>хил </a:t>
            </a:r>
            <a:r>
              <a:rPr lang="ru-RU" dirty="0" err="1">
                <a:latin typeface="Times New Roman" pitchFamily="18" charset="0"/>
                <a:cs typeface="Times New Roman" pitchFamily="18" charset="0"/>
              </a:rPr>
              <a:t>тизимларни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ифодалаш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учун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ишлатамиз</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«Комплекс» </a:t>
            </a:r>
            <a:r>
              <a:rPr lang="ru-RU" dirty="0" err="1">
                <a:latin typeface="Times New Roman" pitchFamily="18" charset="0"/>
                <a:cs typeface="Times New Roman" pitchFamily="18" charset="0"/>
              </a:rPr>
              <a:t>термини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масалани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комплекс</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амалга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ошириш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ёки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комплекси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каби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талқин қилиниши мумкин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ХТнинг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функсионал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вазифасини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белгилайди</a:t>
            </a:r>
            <a:r>
              <a:rPr lang="ru-RU" dirty="0">
                <a:latin typeface="Times New Roman" pitchFamily="18" charset="0"/>
                <a:cs typeface="Times New Roman" pitchFamily="18" charset="0"/>
              </a:rPr>
              <a:t>.</a:t>
            </a:r>
          </a:p>
          <a:p>
            <a:r>
              <a:rPr lang="ru-RU" dirty="0" err="1">
                <a:latin typeface="Times New Roman" pitchFamily="18" charset="0"/>
                <a:cs typeface="Times New Roman" pitchFamily="18" charset="0"/>
              </a:rPr>
              <a:t>Хавфсизликнинг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ёки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умумий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таъминлашнинг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нафақат </a:t>
            </a:r>
            <a:r>
              <a:rPr lang="ru-RU" dirty="0">
                <a:latin typeface="Times New Roman" pitchFamily="18" charset="0"/>
                <a:cs typeface="Times New Roman" pitchFamily="18" charset="0"/>
              </a:rPr>
              <a:t>техник </a:t>
            </a:r>
            <a:r>
              <a:rPr lang="ru-RU" dirty="0" err="1">
                <a:latin typeface="Times New Roman" pitchFamily="18" charset="0"/>
                <a:cs typeface="Times New Roman" pitchFamily="18" charset="0"/>
              </a:rPr>
              <a:t>воситаларини</a:t>
            </a:r>
            <a:r>
              <a:rPr lang="ru-RU" dirty="0">
                <a:latin typeface="Times New Roman" pitchFamily="18" charset="0"/>
                <a:cs typeface="Times New Roman" pitchFamily="18" charset="0"/>
              </a:rPr>
              <a:t>, балки </a:t>
            </a:r>
            <a:r>
              <a:rPr lang="ru-RU" dirty="0" err="1">
                <a:latin typeface="Times New Roman" pitchFamily="18" charset="0"/>
                <a:cs typeface="Times New Roman" pitchFamily="18" charset="0"/>
              </a:rPr>
              <a:t>ҳамма аспектларини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ўз</a:t>
            </a:r>
            <a:r>
              <a:rPr lang="ru-RU" dirty="0">
                <a:latin typeface="Times New Roman" pitchFamily="18" charset="0"/>
                <a:cs typeface="Times New Roman" pitchFamily="18" charset="0"/>
              </a:rPr>
              <a:t> ичига </a:t>
            </a:r>
            <a:r>
              <a:rPr lang="ru-RU" dirty="0" err="1">
                <a:latin typeface="Times New Roman" pitchFamily="18" charset="0"/>
                <a:cs typeface="Times New Roman" pitchFamily="18" charset="0"/>
              </a:rPr>
              <a:t>олади</a:t>
            </a:r>
            <a:r>
              <a:rPr lang="ru-RU" dirty="0">
                <a:latin typeface="Times New Roman" pitchFamily="18" charset="0"/>
                <a:cs typeface="Times New Roman" pitchFamily="18" charset="0"/>
              </a:rPr>
              <a:t>.</a:t>
            </a:r>
          </a:p>
        </p:txBody>
      </p:sp>
    </p:spTree>
  </p:cSld>
  <p:clrMapOvr>
    <a:masterClrMapping/>
  </p:clrMapOvr>
  <p:transition>
    <p:wheel spokes="2"/>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29354"/>
          </a:xfrm>
        </p:spPr>
        <p:txBody>
          <a:bodyPr>
            <a:normAutofit fontScale="92500" lnSpcReduction="20000"/>
          </a:bodyPr>
          <a:lstStyle/>
          <a:p>
            <a:r>
              <a:rPr lang="ru-RU" dirty="0" err="1">
                <a:latin typeface="Times New Roman" pitchFamily="18" charset="0"/>
                <a:cs typeface="Times New Roman" pitchFamily="18" charset="0"/>
              </a:rPr>
              <a:t>ХТнинг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асосий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тушунчасига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киритиш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мақсадга мувофиқ бўлмайди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чунки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ҳар </a:t>
            </a:r>
            <a:r>
              <a:rPr lang="ru-RU" dirty="0">
                <a:latin typeface="Times New Roman" pitchFamily="18" charset="0"/>
                <a:cs typeface="Times New Roman" pitchFamily="18" charset="0"/>
              </a:rPr>
              <a:t>хил </a:t>
            </a:r>
            <a:r>
              <a:rPr lang="ru-RU" dirty="0" err="1">
                <a:latin typeface="Times New Roman" pitchFamily="18" charset="0"/>
                <a:cs typeface="Times New Roman" pitchFamily="18" charset="0"/>
              </a:rPr>
              <a:t>босқичларда ҳар хил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янги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туғилиши мумкин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Аммо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айнан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конкрет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ХТларни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қуришда асосий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пойдевор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лозим</a:t>
            </a:r>
            <a:r>
              <a:rPr lang="ru-RU" dirty="0">
                <a:latin typeface="Times New Roman" pitchFamily="18" charset="0"/>
                <a:cs typeface="Times New Roman" pitchFamily="18" charset="0"/>
              </a:rPr>
              <a:t> </a:t>
            </a:r>
          </a:p>
          <a:p>
            <a:r>
              <a:rPr lang="ru-RU" dirty="0" err="1">
                <a:latin typeface="Times New Roman" pitchFamily="18" charset="0"/>
                <a:cs typeface="Times New Roman" pitchFamily="18" charset="0"/>
              </a:rPr>
              <a:t>Тизимни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ифодалаш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тўғрисида гапириладиган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бўлса</a:t>
            </a:r>
            <a:r>
              <a:rPr lang="ru-RU" dirty="0">
                <a:latin typeface="Times New Roman" pitchFamily="18" charset="0"/>
                <a:cs typeface="Times New Roman" pitchFamily="18" charset="0"/>
              </a:rPr>
              <a:t>, у </a:t>
            </a:r>
            <a:r>
              <a:rPr lang="ru-RU" dirty="0" err="1">
                <a:latin typeface="Times New Roman" pitchFamily="18" charset="0"/>
                <a:cs typeface="Times New Roman" pitchFamily="18" charset="0"/>
              </a:rPr>
              <a:t>аwало</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сифат</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ҳам миқдор жиҳатдан тизимнинг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таркибига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яъни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воситаларга</a:t>
            </a:r>
            <a:r>
              <a:rPr lang="ru-RU" dirty="0">
                <a:latin typeface="Times New Roman" pitchFamily="18" charset="0"/>
                <a:cs typeface="Times New Roman" pitchFamily="18" charset="0"/>
              </a:rPr>
              <a:t>) инвариант </a:t>
            </a:r>
            <a:r>
              <a:rPr lang="ru-RU" dirty="0" err="1">
                <a:latin typeface="Times New Roman" pitchFamily="18" charset="0"/>
                <a:cs typeface="Times New Roman" pitchFamily="18" charset="0"/>
              </a:rPr>
              <a:t>бўлиши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керак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чунки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ерда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аниқ чегара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йўқ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сабаби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таъминлаш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масалаларини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ечадиган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воситалар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жуда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хилма-хил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доимо </a:t>
            </a:r>
            <a:r>
              <a:rPr lang="ru-RU" dirty="0" err="1">
                <a:latin typeface="Times New Roman" pitchFamily="18" charset="0"/>
                <a:cs typeface="Times New Roman" pitchFamily="18" charset="0"/>
              </a:rPr>
              <a:t>ривожланишда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бўлади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Шунинг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учун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ҳимоя обекти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қолади.</a:t>
            </a:r>
            <a:endParaRPr lang="ru-RU" dirty="0">
              <a:latin typeface="Times New Roman" pitchFamily="18" charset="0"/>
              <a:cs typeface="Times New Roman" pitchFamily="18" charset="0"/>
            </a:endParaRPr>
          </a:p>
        </p:txBody>
      </p:sp>
    </p:spTree>
  </p:cSld>
  <p:clrMapOvr>
    <a:masterClrMapping/>
  </p:clrMapOvr>
  <p:transition>
    <p:wheel spokes="3"/>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pPr lvl="1"/>
            <a:r>
              <a:rPr lang="ru-RU" dirty="0" err="1">
                <a:latin typeface="Times New Roman" pitchFamily="18" charset="0"/>
                <a:cs typeface="Times New Roman" pitchFamily="18" charset="0"/>
              </a:rPr>
              <a:t>Кўрилаётган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ХТга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қуйидаги бажариладиган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вазифаларни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олмаслигини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таққослаймиз.</a:t>
            </a:r>
            <a:endParaRPr lang="ru-RU" dirty="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Мужассамланган</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тизим</a:t>
            </a:r>
            <a:r>
              <a:rPr lang="ru-RU" dirty="0">
                <a:latin typeface="Times New Roman" pitchFamily="18" charset="0"/>
                <a:cs typeface="Times New Roman" pitchFamily="18" charset="0"/>
              </a:rPr>
              <a:t> ДС </a:t>
            </a:r>
            <a:r>
              <a:rPr lang="ru-RU" dirty="0" err="1">
                <a:latin typeface="Times New Roman" pitchFamily="18" charset="0"/>
                <a:cs typeface="Times New Roman" pitchFamily="18" charset="0"/>
              </a:rPr>
              <a:t>талабига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мувофиқ хавфни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аниқлаш масаласини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ечиши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керак</a:t>
            </a:r>
            <a:r>
              <a:rPr lang="ru-RU" dirty="0">
                <a:latin typeface="Times New Roman" pitchFamily="18" charset="0"/>
                <a:cs typeface="Times New Roman" pitchFamily="18" charset="0"/>
              </a:rPr>
              <a:t>. Комплекс </a:t>
            </a:r>
            <a:r>
              <a:rPr lang="ru-RU" dirty="0" err="1">
                <a:latin typeface="Times New Roman" pitchFamily="18" charset="0"/>
                <a:cs typeface="Times New Roman" pitchFamily="18" charset="0"/>
              </a:rPr>
              <a:t>хавфсизлик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бажариладиган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функсиялар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комплекси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қуйидагиларни техникавий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дастурли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воситалар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ёрдамида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таъминлайди</a:t>
            </a:r>
            <a:r>
              <a:rPr lang="ru-RU" dirty="0">
                <a:latin typeface="Times New Roman" pitchFamily="18" charset="0"/>
                <a:cs typeface="Times New Roman" pitchFamily="18" charset="0"/>
              </a:rPr>
              <a:t>:</a:t>
            </a: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обектнинг</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хавфсиз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ҳолатини ушлаб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туриш</a:t>
            </a:r>
            <a:r>
              <a:rPr lang="ru-RU" dirty="0">
                <a:latin typeface="Times New Roman" pitchFamily="18" charset="0"/>
                <a:cs typeface="Times New Roman" pitchFamily="18" charset="0"/>
              </a:rPr>
              <a:t>;</a:t>
            </a: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хавфларни</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аниқлаш;</a:t>
            </a:r>
            <a:endParaRPr lang="ru-RU" dirty="0">
              <a:latin typeface="Times New Roman" pitchFamily="18" charset="0"/>
              <a:cs typeface="Times New Roman" pitchFamily="18" charset="0"/>
            </a:endParaRP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хавфларга</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қарши туриш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уларни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бартараф</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этиш</a:t>
            </a:r>
            <a:r>
              <a:rPr lang="ru-RU" dirty="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Бирлашган</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қуйидаги масалаларни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ҳал қилади:</a:t>
            </a:r>
            <a:endParaRPr lang="ru-RU" dirty="0">
              <a:latin typeface="Times New Roman" pitchFamily="18" charset="0"/>
              <a:cs typeface="Times New Roman" pitchFamily="18" charset="0"/>
            </a:endParaRP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обектнинг</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хавфсиз</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ҳолатини ушлаб</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туриш</a:t>
            </a:r>
            <a:r>
              <a:rPr lang="ru-RU" dirty="0">
                <a:latin typeface="Times New Roman" pitchFamily="18" charset="0"/>
                <a:cs typeface="Times New Roman" pitchFamily="18" charset="0"/>
              </a:rPr>
              <a:t>;</a:t>
            </a: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хавфни</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йўқотиш;</a:t>
            </a:r>
            <a:endParaRPr lang="ru-RU" dirty="0">
              <a:latin typeface="Times New Roman" pitchFamily="18" charset="0"/>
              <a:cs typeface="Times New Roman" pitchFamily="18" charset="0"/>
            </a:endParaRPr>
          </a:p>
          <a:p>
            <a:pPr lvl="0">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хавфни</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аниқлаш;</a:t>
            </a:r>
            <a:endParaRPr lang="ru-RU" dirty="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хавфга</a:t>
            </a:r>
            <a:r>
              <a:rPr lang="ru-RU" dirty="0" smtClean="0">
                <a:latin typeface="Times New Roman" pitchFamily="18" charset="0"/>
                <a:cs typeface="Times New Roman" pitchFamily="18" charset="0"/>
              </a:rPr>
              <a:t> </a:t>
            </a:r>
            <a:r>
              <a:rPr lang="ru-RU" dirty="0" err="1">
                <a:latin typeface="Times New Roman" pitchFamily="18" charset="0"/>
                <a:cs typeface="Times New Roman" pitchFamily="18" charset="0"/>
              </a:rPr>
              <a:t>ҳамма усул</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воситалар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(нафақат техникавий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қарши туриш</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уни </a:t>
            </a:r>
            <a:r>
              <a:rPr lang="ru-RU" dirty="0" err="1">
                <a:latin typeface="Times New Roman" pitchFamily="18" charset="0"/>
                <a:cs typeface="Times New Roman" pitchFamily="18" charset="0"/>
              </a:rPr>
              <a:t>бартараф</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қилиш</a:t>
            </a:r>
            <a:r>
              <a:rPr lang="ru-RU" dirty="0">
                <a:latin typeface="Times New Roman" pitchFamily="18" charset="0"/>
                <a:cs typeface="Times New Roman" pitchFamily="18" charset="0"/>
              </a:rPr>
              <a:t>.</a:t>
            </a:r>
          </a:p>
        </p:txBody>
      </p:sp>
    </p:spTree>
  </p:cSld>
  <p:clrMapOvr>
    <a:masterClrMapping/>
  </p:clrMapOvr>
  <p:transition>
    <p:circl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7"/>
            <a:ext cx="8229600" cy="4071965"/>
          </a:xfrm>
        </p:spPr>
        <p:style>
          <a:lnRef idx="1">
            <a:schemeClr val="accent2"/>
          </a:lnRef>
          <a:fillRef idx="2">
            <a:schemeClr val="accent2"/>
          </a:fillRef>
          <a:effectRef idx="1">
            <a:schemeClr val="accent2"/>
          </a:effectRef>
          <a:fontRef idx="minor">
            <a:schemeClr val="dk1"/>
          </a:fontRef>
        </p:style>
        <p:txBody>
          <a:bodyPr/>
          <a:lstStyle/>
          <a:p>
            <a:pPr>
              <a:buNone/>
            </a:pPr>
            <a:r>
              <a:rPr lang="en-US"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Келишилганидек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интегралланган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тизимнинг</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таркибини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белгилайди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Жумладан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хавфсизлик</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тизимининг</a:t>
            </a:r>
            <a:r>
              <a:rPr lang="ru-RU" dirty="0">
                <a:latin typeface="Times New Roman" pitchFamily="18" charset="0"/>
                <a:cs typeface="Times New Roman" pitchFamily="18" charset="0"/>
              </a:rPr>
              <a:t> «комплекс </a:t>
            </a:r>
            <a:r>
              <a:rPr lang="ru-RU" dirty="0" err="1">
                <a:latin typeface="Times New Roman" pitchFamily="18" charset="0"/>
                <a:cs typeface="Times New Roman" pitchFamily="18" charset="0"/>
              </a:rPr>
              <a:t>ва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бирлашган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терминлари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интегралланган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термини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билан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биргаликда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ишлатилиши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мумкин</a:t>
            </a:r>
            <a:r>
              <a:rPr lang="ru-RU" dirty="0">
                <a:latin typeface="Times New Roman" pitchFamily="18" charset="0"/>
                <a:cs typeface="Times New Roman" pitchFamily="18" charset="0"/>
              </a:rPr>
              <a:t>.</a:t>
            </a:r>
          </a:p>
          <a:p>
            <a:pPr>
              <a:buNone/>
            </a:pPr>
            <a:endParaRPr lang="ru-RU" dirty="0">
              <a:latin typeface="Times New Roman" pitchFamily="18" charset="0"/>
              <a:cs typeface="Times New Roman" pitchFamily="18" charset="0"/>
            </a:endParaRPr>
          </a:p>
        </p:txBody>
      </p:sp>
    </p:spTree>
  </p:cSld>
  <p:clrMapOvr>
    <a:masterClrMapping/>
  </p:clrMapOvr>
  <p:transition>
    <p:plu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314580"/>
            <a:ext cx="8229600" cy="1400172"/>
          </a:xfrm>
        </p:spPr>
        <p:txBody>
          <a:bodyPr>
            <a:normAutofit/>
          </a:bodyPr>
          <a:lstStyle/>
          <a:p>
            <a:pPr algn="ctr">
              <a:buNone/>
            </a:pPr>
            <a:r>
              <a:rPr lang="uz-Cyrl-UZ" sz="4000" dirty="0" smtClean="0">
                <a:latin typeface="Times New Roman" pitchFamily="18" charset="0"/>
                <a:cs typeface="Times New Roman" pitchFamily="18" charset="0"/>
              </a:rPr>
              <a:t>Эътиборингиз учун раҳмат</a:t>
            </a:r>
            <a:endParaRPr lang="ru-RU" sz="4000" dirty="0">
              <a:latin typeface="Times New Roman" pitchFamily="18" charset="0"/>
              <a:cs typeface="Times New Roman" pitchFamily="18" charset="0"/>
            </a:endParaRPr>
          </a:p>
        </p:txBody>
      </p:sp>
    </p:spTree>
  </p:cSld>
  <p:clrMapOvr>
    <a:masterClrMapping/>
  </p:clrMapOvr>
  <p:transition>
    <p:wipe dir="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213</Words>
  <Application>Microsoft Office PowerPoint</Application>
  <PresentationFormat>Экран (4:3)</PresentationFormat>
  <Paragraphs>30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Саноат муҳофазасининг умумий масалалари</vt:lpstr>
      <vt:lpstr>Слайд 2</vt:lpstr>
      <vt:lpstr>Слайд 3</vt:lpstr>
      <vt:lpstr>Слайд 4</vt:lpstr>
      <vt:lpstr>Слайд 5</vt:lpstr>
      <vt:lpstr>Слайд 6</vt:lpstr>
      <vt:lpstr>Слайд 7</vt:lpstr>
      <vt:lpstr>Слайд 8</vt:lpstr>
      <vt:lpstr>Слайд 9</vt:lpstr>
      <vt:lpstr>Слайд 10</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 муҳофазасининг умумий масалалари</dc:title>
  <dc:creator>asilbek1992</dc:creator>
  <cp:lastModifiedBy>asilbek1992</cp:lastModifiedBy>
  <cp:revision>1</cp:revision>
  <dcterms:created xsi:type="dcterms:W3CDTF">2019-10-15T06:05:22Z</dcterms:created>
  <dcterms:modified xsi:type="dcterms:W3CDTF">2019-10-15T06:34:35Z</dcterms:modified>
</cp:coreProperties>
</file>