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46" y="-96"/>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0003E359-B560-4D43-ACB3-0CB7C79F8E2F}" type="datetimeFigureOut">
              <a:rPr lang="ru-RU" smtClean="0"/>
              <a:t>15.10.2019</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03CDA01B-6DF9-49B3-A3C5-80B4ED431F86}" type="slidenum">
              <a:rPr lang="ru-RU" smtClean="0"/>
              <a:t>‹#›</a:t>
            </a:fld>
            <a:endParaRPr lang="ru-RU"/>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0003E359-B560-4D43-ACB3-0CB7C79F8E2F}" type="datetimeFigureOut">
              <a:rPr lang="ru-RU" smtClean="0"/>
              <a:t>15.10.2019</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03CDA01B-6DF9-49B3-A3C5-80B4ED431F86}" type="slidenum">
              <a:rPr lang="ru-RU" smtClean="0"/>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0003E359-B560-4D43-ACB3-0CB7C79F8E2F}" type="datetimeFigureOut">
              <a:rPr lang="ru-RU" smtClean="0"/>
              <a:t>15.10.2019</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03CDA01B-6DF9-49B3-A3C5-80B4ED431F86}" type="slidenum">
              <a:rPr lang="ru-RU" smtClean="0"/>
              <a:t>‹#›</a:t>
            </a:fld>
            <a:endParaRPr lang="ru-RU"/>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0003E359-B560-4D43-ACB3-0CB7C79F8E2F}" type="datetimeFigureOut">
              <a:rPr lang="ru-RU" smtClean="0"/>
              <a:t>15.10.2019</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03CDA01B-6DF9-49B3-A3C5-80B4ED431F86}" type="slidenum">
              <a:rPr lang="ru-RU" smtClean="0"/>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0003E359-B560-4D43-ACB3-0CB7C79F8E2F}" type="datetimeFigureOut">
              <a:rPr lang="ru-RU" smtClean="0"/>
              <a:t>15.10.2019</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03CDA01B-6DF9-49B3-A3C5-80B4ED431F86}" type="slidenum">
              <a:rPr lang="ru-RU" smtClean="0"/>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0003E359-B560-4D43-ACB3-0CB7C79F8E2F}" type="datetimeFigureOut">
              <a:rPr lang="ru-RU" smtClean="0"/>
              <a:t>15.10.2019</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03CDA01B-6DF9-49B3-A3C5-80B4ED431F86}" type="slidenum">
              <a:rPr lang="ru-RU" smtClean="0"/>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0003E359-B560-4D43-ACB3-0CB7C79F8E2F}" type="datetimeFigureOut">
              <a:rPr lang="ru-RU" smtClean="0"/>
              <a:t>15.10.2019</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03CDA01B-6DF9-49B3-A3C5-80B4ED431F86}" type="slidenum">
              <a:rPr lang="ru-RU" smtClean="0"/>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0003E359-B560-4D43-ACB3-0CB7C79F8E2F}" type="datetimeFigureOut">
              <a:rPr lang="ru-RU" smtClean="0"/>
              <a:t>15.10.2019</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03CDA01B-6DF9-49B3-A3C5-80B4ED431F86}" type="slidenum">
              <a:rPr lang="ru-RU" smtClean="0"/>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0003E359-B560-4D43-ACB3-0CB7C79F8E2F}" type="datetimeFigureOut">
              <a:rPr lang="ru-RU" smtClean="0"/>
              <a:t>15.10.2019</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03CDA01B-6DF9-49B3-A3C5-80B4ED431F86}" type="slidenum">
              <a:rPr lang="ru-RU" smtClean="0"/>
              <a:t>‹#›</a:t>
            </a:fld>
            <a:endParaRPr lang="ru-RU"/>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0003E359-B560-4D43-ACB3-0CB7C79F8E2F}" type="datetimeFigureOut">
              <a:rPr lang="ru-RU" smtClean="0"/>
              <a:t>15.10.2019</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03CDA01B-6DF9-49B3-A3C5-80B4ED431F86}" type="slidenum">
              <a:rPr lang="ru-RU" smtClean="0"/>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0003E359-B560-4D43-ACB3-0CB7C79F8E2F}" type="datetimeFigureOut">
              <a:rPr lang="ru-RU" smtClean="0"/>
              <a:t>15.10.2019</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03CDA01B-6DF9-49B3-A3C5-80B4ED431F86}" type="slidenum">
              <a:rPr lang="ru-RU" smtClean="0"/>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003E359-B560-4D43-ACB3-0CB7C79F8E2F}" type="datetimeFigureOut">
              <a:rPr lang="ru-RU" smtClean="0"/>
              <a:t>15.10.2019</a:t>
            </a:fld>
            <a:endParaRPr lang="ru-RU"/>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3CDA01B-6DF9-49B3-A3C5-80B4ED431F86}" type="slidenum">
              <a:rPr lang="ru-RU" smtClean="0"/>
              <a:t>‹#›</a:t>
            </a:fld>
            <a:endParaRPr lang="ru-RU"/>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571480"/>
            <a:ext cx="7772400" cy="2428891"/>
          </a:xfrm>
        </p:spPr>
        <p:style>
          <a:lnRef idx="1">
            <a:schemeClr val="accent2"/>
          </a:lnRef>
          <a:fillRef idx="2">
            <a:schemeClr val="accent2"/>
          </a:fillRef>
          <a:effectRef idx="1">
            <a:schemeClr val="accent2"/>
          </a:effectRef>
          <a:fontRef idx="minor">
            <a:schemeClr val="dk1"/>
          </a:fontRef>
        </p:style>
        <p:txBody>
          <a:bodyPr>
            <a:normAutofit/>
          </a:bodyPr>
          <a:lstStyle/>
          <a:p>
            <a:r>
              <a:rPr lang="uz-Cyrl-UZ" sz="3200" b="1" dirty="0">
                <a:latin typeface="Times New Roman" pitchFamily="18" charset="0"/>
                <a:cs typeface="Times New Roman" pitchFamily="18" charset="0"/>
              </a:rPr>
              <a:t>Иш шароитларини ва меҳнат муҳофазаси ҳолатини яхшилаш тадбирларининг ижтимоий-иқтисодий аҳамияти</a:t>
            </a:r>
            <a:endParaRPr lang="ru-RU" sz="3200" dirty="0">
              <a:latin typeface="Times New Roman" pitchFamily="18" charset="0"/>
              <a:cs typeface="Times New Roman" pitchFamily="18" charset="0"/>
            </a:endParaRPr>
          </a:p>
        </p:txBody>
      </p:sp>
      <p:sp>
        <p:nvSpPr>
          <p:cNvPr id="3" name="Подзаголовок 2"/>
          <p:cNvSpPr>
            <a:spLocks noGrp="1"/>
          </p:cNvSpPr>
          <p:nvPr>
            <p:ph type="subTitle" idx="1"/>
          </p:nvPr>
        </p:nvSpPr>
        <p:spPr>
          <a:xfrm>
            <a:off x="714348" y="3357562"/>
            <a:ext cx="7786742" cy="2857520"/>
          </a:xfrm>
        </p:spPr>
        <p:style>
          <a:lnRef idx="2">
            <a:schemeClr val="accent2">
              <a:shade val="50000"/>
            </a:schemeClr>
          </a:lnRef>
          <a:fillRef idx="1">
            <a:schemeClr val="accent2"/>
          </a:fillRef>
          <a:effectRef idx="0">
            <a:schemeClr val="accent2"/>
          </a:effectRef>
          <a:fontRef idx="minor">
            <a:schemeClr val="lt1"/>
          </a:fontRef>
        </p:style>
        <p:txBody>
          <a:bodyPr>
            <a:noAutofit/>
          </a:bodyPr>
          <a:lstStyle/>
          <a:p>
            <a:r>
              <a:rPr lang="uz-Cyrl-UZ" sz="2600" b="1" dirty="0">
                <a:solidFill>
                  <a:schemeClr val="tx1"/>
                </a:solidFill>
                <a:latin typeface="Times New Roman" pitchFamily="18" charset="0"/>
                <a:cs typeface="Times New Roman" pitchFamily="18" charset="0"/>
              </a:rPr>
              <a:t>Режа</a:t>
            </a:r>
            <a:endParaRPr lang="ru-RU" sz="2600" dirty="0">
              <a:solidFill>
                <a:schemeClr val="tx1"/>
              </a:solidFill>
              <a:latin typeface="Times New Roman" pitchFamily="18" charset="0"/>
              <a:cs typeface="Times New Roman" pitchFamily="18" charset="0"/>
            </a:endParaRPr>
          </a:p>
          <a:p>
            <a:pPr algn="l"/>
            <a:r>
              <a:rPr lang="ru-RU" sz="2600" dirty="0">
                <a:solidFill>
                  <a:schemeClr val="tx1"/>
                </a:solidFill>
                <a:latin typeface="Times New Roman" pitchFamily="18" charset="0"/>
                <a:cs typeface="Times New Roman" pitchFamily="18" charset="0"/>
              </a:rPr>
              <a:t>1. </a:t>
            </a:r>
            <a:r>
              <a:rPr lang="ru-RU" sz="2600" dirty="0" err="1">
                <a:solidFill>
                  <a:schemeClr val="tx1"/>
                </a:solidFill>
                <a:latin typeface="Times New Roman" pitchFamily="18" charset="0"/>
                <a:cs typeface="Times New Roman" pitchFamily="18" charset="0"/>
              </a:rPr>
              <a:t>Меҳнат жараёни</a:t>
            </a:r>
            <a:r>
              <a:rPr lang="ru-RU" sz="2600" dirty="0">
                <a:solidFill>
                  <a:schemeClr val="tx1"/>
                </a:solidFill>
                <a:latin typeface="Times New Roman" pitchFamily="18" charset="0"/>
                <a:cs typeface="Times New Roman" pitchFamily="18" charset="0"/>
              </a:rPr>
              <a:t> </a:t>
            </a:r>
            <a:r>
              <a:rPr lang="ru-RU" sz="2600" dirty="0" err="1">
                <a:solidFill>
                  <a:schemeClr val="tx1"/>
                </a:solidFill>
                <a:latin typeface="Times New Roman" pitchFamily="18" charset="0"/>
                <a:cs typeface="Times New Roman" pitchFamily="18" charset="0"/>
              </a:rPr>
              <a:t>шароитини</a:t>
            </a:r>
            <a:r>
              <a:rPr lang="ru-RU" sz="2600" dirty="0">
                <a:solidFill>
                  <a:schemeClr val="tx1"/>
                </a:solidFill>
                <a:latin typeface="Times New Roman" pitchFamily="18" charset="0"/>
                <a:cs typeface="Times New Roman" pitchFamily="18" charset="0"/>
              </a:rPr>
              <a:t> </a:t>
            </a:r>
            <a:r>
              <a:rPr lang="ru-RU" sz="2600" dirty="0" err="1">
                <a:solidFill>
                  <a:schemeClr val="tx1"/>
                </a:solidFill>
                <a:latin typeface="Times New Roman" pitchFamily="18" charset="0"/>
                <a:cs typeface="Times New Roman" pitchFamily="18" charset="0"/>
              </a:rPr>
              <a:t>шакллантирувчи</a:t>
            </a:r>
            <a:r>
              <a:rPr lang="ru-RU" sz="2600" dirty="0">
                <a:solidFill>
                  <a:schemeClr val="tx1"/>
                </a:solidFill>
                <a:latin typeface="Times New Roman" pitchFamily="18" charset="0"/>
                <a:cs typeface="Times New Roman" pitchFamily="18" charset="0"/>
              </a:rPr>
              <a:t> </a:t>
            </a:r>
            <a:r>
              <a:rPr lang="ru-RU" sz="2600" dirty="0" err="1">
                <a:solidFill>
                  <a:schemeClr val="tx1"/>
                </a:solidFill>
                <a:latin typeface="Times New Roman" pitchFamily="18" charset="0"/>
                <a:cs typeface="Times New Roman" pitchFamily="18" charset="0"/>
              </a:rPr>
              <a:t>омиллар</a:t>
            </a:r>
            <a:r>
              <a:rPr lang="ru-RU" sz="2600" dirty="0">
                <a:solidFill>
                  <a:schemeClr val="tx1"/>
                </a:solidFill>
                <a:latin typeface="Times New Roman" pitchFamily="18" charset="0"/>
                <a:cs typeface="Times New Roman" pitchFamily="18" charset="0"/>
              </a:rPr>
              <a:t>. </a:t>
            </a:r>
            <a:r>
              <a:rPr lang="ru-RU" sz="2600" dirty="0" err="1">
                <a:solidFill>
                  <a:schemeClr val="tx1"/>
                </a:solidFill>
                <a:latin typeface="Times New Roman" pitchFamily="18" charset="0"/>
                <a:cs typeface="Times New Roman" pitchFamily="18" charset="0"/>
              </a:rPr>
              <a:t>Уларни</a:t>
            </a:r>
            <a:r>
              <a:rPr lang="ru-RU" sz="2600" dirty="0">
                <a:solidFill>
                  <a:schemeClr val="tx1"/>
                </a:solidFill>
                <a:latin typeface="Times New Roman" pitchFamily="18" charset="0"/>
                <a:cs typeface="Times New Roman" pitchFamily="18" charset="0"/>
              </a:rPr>
              <a:t> </a:t>
            </a:r>
            <a:r>
              <a:rPr lang="ru-RU" sz="2600" dirty="0" err="1">
                <a:solidFill>
                  <a:schemeClr val="tx1"/>
                </a:solidFill>
                <a:latin typeface="Times New Roman" pitchFamily="18" charset="0"/>
                <a:cs typeface="Times New Roman" pitchFamily="18" charset="0"/>
              </a:rPr>
              <a:t>синфлаш</a:t>
            </a:r>
            <a:r>
              <a:rPr lang="ru-RU" sz="2600" dirty="0">
                <a:solidFill>
                  <a:schemeClr val="tx1"/>
                </a:solidFill>
                <a:latin typeface="Times New Roman" pitchFamily="18" charset="0"/>
                <a:cs typeface="Times New Roman" pitchFamily="18" charset="0"/>
              </a:rPr>
              <a:t> </a:t>
            </a:r>
            <a:r>
              <a:rPr lang="ru-RU" sz="2600" dirty="0" err="1">
                <a:solidFill>
                  <a:schemeClr val="tx1"/>
                </a:solidFill>
                <a:latin typeface="Times New Roman" pitchFamily="18" charset="0"/>
                <a:cs typeface="Times New Roman" pitchFamily="18" charset="0"/>
              </a:rPr>
              <a:t>ва</a:t>
            </a:r>
            <a:r>
              <a:rPr lang="ru-RU" sz="2600" dirty="0">
                <a:solidFill>
                  <a:schemeClr val="tx1"/>
                </a:solidFill>
                <a:latin typeface="Times New Roman" pitchFamily="18" charset="0"/>
                <a:cs typeface="Times New Roman" pitchFamily="18" charset="0"/>
              </a:rPr>
              <a:t> </a:t>
            </a:r>
            <a:r>
              <a:rPr lang="ru-RU" sz="2600" dirty="0" err="1">
                <a:solidFill>
                  <a:schemeClr val="tx1"/>
                </a:solidFill>
                <a:latin typeface="Times New Roman" pitchFamily="18" charset="0"/>
                <a:cs typeface="Times New Roman" pitchFamily="18" charset="0"/>
              </a:rPr>
              <a:t>меъёрлаш</a:t>
            </a:r>
            <a:r>
              <a:rPr lang="ru-RU" sz="2600" dirty="0">
                <a:solidFill>
                  <a:schemeClr val="tx1"/>
                </a:solidFill>
                <a:latin typeface="Times New Roman" pitchFamily="18" charset="0"/>
                <a:cs typeface="Times New Roman" pitchFamily="18" charset="0"/>
              </a:rPr>
              <a:t> </a:t>
            </a:r>
            <a:r>
              <a:rPr lang="ru-RU" sz="2600" dirty="0" err="1">
                <a:solidFill>
                  <a:schemeClr val="tx1"/>
                </a:solidFill>
                <a:latin typeface="Times New Roman" pitchFamily="18" charset="0"/>
                <a:cs typeface="Times New Roman" pitchFamily="18" charset="0"/>
              </a:rPr>
              <a:t>тамойиллари</a:t>
            </a:r>
            <a:r>
              <a:rPr lang="ru-RU" sz="2600" dirty="0">
                <a:solidFill>
                  <a:schemeClr val="tx1"/>
                </a:solidFill>
                <a:latin typeface="Times New Roman" pitchFamily="18" charset="0"/>
                <a:cs typeface="Times New Roman" pitchFamily="18" charset="0"/>
              </a:rPr>
              <a:t>. </a:t>
            </a:r>
          </a:p>
          <a:p>
            <a:pPr algn="l"/>
            <a:r>
              <a:rPr lang="ru-RU" sz="2600" dirty="0">
                <a:solidFill>
                  <a:schemeClr val="tx1"/>
                </a:solidFill>
                <a:latin typeface="Times New Roman" pitchFamily="18" charset="0"/>
                <a:cs typeface="Times New Roman" pitchFamily="18" charset="0"/>
              </a:rPr>
              <a:t>2. </a:t>
            </a:r>
            <a:r>
              <a:rPr lang="ru-RU" sz="2600" dirty="0" err="1">
                <a:solidFill>
                  <a:schemeClr val="tx1"/>
                </a:solidFill>
                <a:latin typeface="Times New Roman" pitchFamily="18" charset="0"/>
                <a:cs typeface="Times New Roman" pitchFamily="18" charset="0"/>
              </a:rPr>
              <a:t>Оғирлиги ва</a:t>
            </a:r>
            <a:r>
              <a:rPr lang="ru-RU" sz="2600" dirty="0">
                <a:solidFill>
                  <a:schemeClr val="tx1"/>
                </a:solidFill>
                <a:latin typeface="Times New Roman" pitchFamily="18" charset="0"/>
                <a:cs typeface="Times New Roman" pitchFamily="18" charset="0"/>
              </a:rPr>
              <a:t> </a:t>
            </a:r>
            <a:r>
              <a:rPr lang="ru-RU" sz="2600" dirty="0" err="1">
                <a:solidFill>
                  <a:schemeClr val="tx1"/>
                </a:solidFill>
                <a:latin typeface="Times New Roman" pitchFamily="18" charset="0"/>
                <a:cs typeface="Times New Roman" pitchFamily="18" charset="0"/>
              </a:rPr>
              <a:t>зарарлиги</a:t>
            </a:r>
            <a:r>
              <a:rPr lang="ru-RU" sz="2600" dirty="0">
                <a:solidFill>
                  <a:schemeClr val="tx1"/>
                </a:solidFill>
                <a:latin typeface="Times New Roman" pitchFamily="18" charset="0"/>
                <a:cs typeface="Times New Roman" pitchFamily="18" charset="0"/>
              </a:rPr>
              <a:t> </a:t>
            </a:r>
            <a:r>
              <a:rPr lang="ru-RU" sz="2600" dirty="0" err="1">
                <a:solidFill>
                  <a:schemeClr val="tx1"/>
                </a:solidFill>
                <a:latin typeface="Times New Roman" pitchFamily="18" charset="0"/>
                <a:cs typeface="Times New Roman" pitchFamily="18" charset="0"/>
              </a:rPr>
              <a:t>бўйича</a:t>
            </a:r>
            <a:r>
              <a:rPr lang="ru-RU" sz="2600" dirty="0">
                <a:solidFill>
                  <a:schemeClr val="tx1"/>
                </a:solidFill>
                <a:latin typeface="Times New Roman" pitchFamily="18" charset="0"/>
                <a:cs typeface="Times New Roman" pitchFamily="18" charset="0"/>
              </a:rPr>
              <a:t> </a:t>
            </a:r>
            <a:r>
              <a:rPr lang="ru-RU" sz="2600" dirty="0" err="1">
                <a:solidFill>
                  <a:schemeClr val="tx1"/>
                </a:solidFill>
                <a:latin typeface="Times New Roman" pitchFamily="18" charset="0"/>
                <a:cs typeface="Times New Roman" pitchFamily="18" charset="0"/>
              </a:rPr>
              <a:t>ишларнинг</a:t>
            </a:r>
            <a:r>
              <a:rPr lang="ru-RU" sz="2600" dirty="0">
                <a:solidFill>
                  <a:schemeClr val="tx1"/>
                </a:solidFill>
                <a:latin typeface="Times New Roman" pitchFamily="18" charset="0"/>
                <a:cs typeface="Times New Roman" pitchFamily="18" charset="0"/>
              </a:rPr>
              <a:t> </a:t>
            </a:r>
            <a:r>
              <a:rPr lang="ru-RU" sz="2600" dirty="0" err="1">
                <a:solidFill>
                  <a:schemeClr val="tx1"/>
                </a:solidFill>
                <a:latin typeface="Times New Roman" pitchFamily="18" charset="0"/>
                <a:cs typeface="Times New Roman" pitchFamily="18" charset="0"/>
              </a:rPr>
              <a:t>тоифаланиши</a:t>
            </a:r>
            <a:r>
              <a:rPr lang="ru-RU" sz="2600" dirty="0">
                <a:solidFill>
                  <a:schemeClr val="tx1"/>
                </a:solidFill>
                <a:latin typeface="Times New Roman" pitchFamily="18" charset="0"/>
                <a:cs typeface="Times New Roman" pitchFamily="18" charset="0"/>
              </a:rPr>
              <a:t>. </a:t>
            </a:r>
            <a:r>
              <a:rPr lang="ru-RU" sz="2600" dirty="0" err="1">
                <a:solidFill>
                  <a:schemeClr val="tx1"/>
                </a:solidFill>
                <a:latin typeface="Times New Roman" pitchFamily="18" charset="0"/>
                <a:cs typeface="Times New Roman" pitchFamily="18" charset="0"/>
              </a:rPr>
              <a:t>Иш</a:t>
            </a:r>
            <a:r>
              <a:rPr lang="ru-RU" sz="2600" dirty="0">
                <a:solidFill>
                  <a:schemeClr val="tx1"/>
                </a:solidFill>
                <a:latin typeface="Times New Roman" pitchFamily="18" charset="0"/>
                <a:cs typeface="Times New Roman" pitchFamily="18" charset="0"/>
              </a:rPr>
              <a:t> </a:t>
            </a:r>
            <a:r>
              <a:rPr lang="ru-RU" sz="2600" dirty="0" err="1">
                <a:solidFill>
                  <a:schemeClr val="tx1"/>
                </a:solidFill>
                <a:latin typeface="Times New Roman" pitchFamily="18" charset="0"/>
                <a:cs typeface="Times New Roman" pitchFamily="18" charset="0"/>
              </a:rPr>
              <a:t>қобилияти ва</a:t>
            </a:r>
            <a:r>
              <a:rPr lang="ru-RU" sz="2600" dirty="0">
                <a:solidFill>
                  <a:schemeClr val="tx1"/>
                </a:solidFill>
                <a:latin typeface="Times New Roman" pitchFamily="18" charset="0"/>
                <a:cs typeface="Times New Roman" pitchFamily="18" charset="0"/>
              </a:rPr>
              <a:t> </a:t>
            </a:r>
            <a:r>
              <a:rPr lang="ru-RU" sz="2600" dirty="0" err="1">
                <a:solidFill>
                  <a:schemeClr val="tx1"/>
                </a:solidFill>
                <a:latin typeface="Times New Roman" pitchFamily="18" charset="0"/>
                <a:cs typeface="Times New Roman" pitchFamily="18" charset="0"/>
              </a:rPr>
              <a:t>унинг</a:t>
            </a:r>
            <a:r>
              <a:rPr lang="ru-RU" sz="2600" dirty="0">
                <a:solidFill>
                  <a:schemeClr val="tx1"/>
                </a:solidFill>
                <a:latin typeface="Times New Roman" pitchFamily="18" charset="0"/>
                <a:cs typeface="Times New Roman" pitchFamily="18" charset="0"/>
              </a:rPr>
              <a:t> </a:t>
            </a:r>
            <a:r>
              <a:rPr lang="ru-RU" sz="2600" dirty="0" err="1">
                <a:solidFill>
                  <a:schemeClr val="tx1"/>
                </a:solidFill>
                <a:latin typeface="Times New Roman" pitchFamily="18" charset="0"/>
                <a:cs typeface="Times New Roman" pitchFamily="18" charset="0"/>
              </a:rPr>
              <a:t>динамикаси</a:t>
            </a:r>
            <a:r>
              <a:rPr lang="ru-RU" sz="2600" dirty="0">
                <a:solidFill>
                  <a:schemeClr val="tx1"/>
                </a:solidFill>
                <a:latin typeface="Times New Roman" pitchFamily="18" charset="0"/>
                <a:cs typeface="Times New Roman" pitchFamily="18" charset="0"/>
              </a:rPr>
              <a:t>.</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357818" y="274638"/>
            <a:ext cx="3328982" cy="5869006"/>
          </a:xfrm>
        </p:spPr>
        <p:txBody>
          <a:bodyPr>
            <a:normAutofit/>
          </a:bodyPr>
          <a:lstStyle/>
          <a:p>
            <a:pPr algn="just"/>
            <a:r>
              <a:rPr lang="ru-RU" sz="2000" dirty="0" err="1">
                <a:latin typeface="Times New Roman" pitchFamily="18" charset="0"/>
                <a:cs typeface="Times New Roman" pitchFamily="18" charset="0"/>
              </a:rPr>
              <a:t>Меҳнат жараёни</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шароитини</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шакллантирувчи</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омиллар</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Уларни</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синфлаш</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ва</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меъёрлаш</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тамойиллари</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Ишлаб</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чиқаришда касб-касалликларининг</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олдини</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олиш</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ва</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ишлаб</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чиқариш жароҳатларини камайтиришда</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ушбу</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бахтсиз</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ҳодисаларни чуқур таҳлил қилиш асосида</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уларни</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келтириб</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чиқарувчи сабабларни</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ҳамда ишлаб</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чикаришдаги</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хавфли</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ва</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зарарли</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омилларни</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пухта</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ўрганиш</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муҳим </a:t>
            </a:r>
            <a:r>
              <a:rPr lang="ru-RU" sz="2000" dirty="0">
                <a:latin typeface="Times New Roman" pitchFamily="18" charset="0"/>
                <a:cs typeface="Times New Roman" pitchFamily="18" charset="0"/>
              </a:rPr>
              <a:t>рол </a:t>
            </a:r>
            <a:r>
              <a:rPr lang="ru-RU" sz="2000" dirty="0" err="1">
                <a:latin typeface="Times New Roman" pitchFamily="18" charset="0"/>
                <a:cs typeface="Times New Roman" pitchFamily="18" charset="0"/>
              </a:rPr>
              <a:t>уйнайди</a:t>
            </a:r>
            <a:r>
              <a:rPr lang="ru-RU" sz="2000" dirty="0">
                <a:latin typeface="Times New Roman" pitchFamily="18" charset="0"/>
                <a:cs typeface="Times New Roman" pitchFamily="18" charset="0"/>
              </a:rPr>
              <a:t>.</a:t>
            </a:r>
          </a:p>
        </p:txBody>
      </p:sp>
      <p:pic>
        <p:nvPicPr>
          <p:cNvPr id="4" name="Содержимое 3"/>
          <p:cNvPicPr>
            <a:picLocks noGrp="1"/>
          </p:cNvPicPr>
          <p:nvPr>
            <p:ph idx="1"/>
          </p:nvPr>
        </p:nvPicPr>
        <p:blipFill>
          <a:blip r:embed="rId2"/>
          <a:srcRect l="20059" t="65924" r="63234" b="11465"/>
          <a:stretch>
            <a:fillRect/>
          </a:stretch>
        </p:blipFill>
        <p:spPr bwMode="auto">
          <a:xfrm>
            <a:off x="0" y="571480"/>
            <a:ext cx="5286412" cy="5214974"/>
          </a:xfrm>
          <a:prstGeom prst="rect">
            <a:avLst/>
          </a:prstGeom>
          <a:noFill/>
          <a:ln w="9525">
            <a:noFill/>
            <a:miter lim="800000"/>
            <a:headEnd/>
            <a:tailEnd/>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428604"/>
            <a:ext cx="8229600" cy="6000792"/>
          </a:xfrm>
        </p:spPr>
        <p:style>
          <a:lnRef idx="1">
            <a:schemeClr val="accent5"/>
          </a:lnRef>
          <a:fillRef idx="2">
            <a:schemeClr val="accent5"/>
          </a:fillRef>
          <a:effectRef idx="1">
            <a:schemeClr val="accent5"/>
          </a:effectRef>
          <a:fontRef idx="minor">
            <a:schemeClr val="dk1"/>
          </a:fontRef>
        </p:style>
        <p:txBody>
          <a:bodyPr>
            <a:normAutofit fontScale="85000" lnSpcReduction="20000"/>
          </a:bodyPr>
          <a:lstStyle/>
          <a:p>
            <a:pPr>
              <a:buNone/>
            </a:pPr>
            <a:r>
              <a:rPr lang="en-US"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Маълумки</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халқ хўжалигининг</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айрим</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соҳаларида, жумладан</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қишлоқ хўжалиги</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нефт</a:t>
            </a:r>
            <a:r>
              <a:rPr lang="ru-RU" dirty="0">
                <a:latin typeface="Times New Roman" pitchFamily="18" charset="0"/>
                <a:cs typeface="Times New Roman" pitchFamily="18" charset="0"/>
              </a:rPr>
              <a:t> газ </a:t>
            </a:r>
            <a:r>
              <a:rPr lang="ru-RU" dirty="0" err="1">
                <a:latin typeface="Times New Roman" pitchFamily="18" charset="0"/>
                <a:cs typeface="Times New Roman" pitchFamily="18" charset="0"/>
              </a:rPr>
              <a:t>қудуқларини қазиш ва</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улардан</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фойдаланишда</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кўпгина</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ишлар</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очиқ ҳавода ўтказилади</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Бундай</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ҳолда ишчиларга</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метеорологик</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шароитлар</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яъни</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ҳавонинг ҳарорати, намлиги</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босим</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қор, ёмғир, қуёш радиацияси</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ва</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бошқа шу</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каби</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омиллар</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катта</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таъсир</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этади</a:t>
            </a:r>
            <a:r>
              <a:rPr lang="ru-RU" dirty="0">
                <a:latin typeface="Times New Roman" pitchFamily="18" charset="0"/>
                <a:cs typeface="Times New Roman" pitchFamily="18" charset="0"/>
              </a:rPr>
              <a:t>. Ушбу </a:t>
            </a:r>
            <a:r>
              <a:rPr lang="ru-RU" dirty="0" err="1">
                <a:latin typeface="Times New Roman" pitchFamily="18" charset="0"/>
                <a:cs typeface="Times New Roman" pitchFamily="18" charset="0"/>
              </a:rPr>
              <a:t>омиллар</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икки</a:t>
            </a:r>
            <a:r>
              <a:rPr lang="ru-RU" dirty="0">
                <a:latin typeface="Times New Roman" pitchFamily="18" charset="0"/>
                <a:cs typeface="Times New Roman" pitchFamily="18" charset="0"/>
              </a:rPr>
              <a:t> хил </a:t>
            </a:r>
            <a:r>
              <a:rPr lang="ru-RU" dirty="0" err="1">
                <a:latin typeface="Times New Roman" pitchFamily="18" charset="0"/>
                <a:cs typeface="Times New Roman" pitchFamily="18" charset="0"/>
              </a:rPr>
              <a:t>йўл</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яъни</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ҳаво орқали ёки</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бевосита</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мулоқатда бўлиш</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орқали таъсир</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этиши</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мумкин</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Ҳаво орқали таъсир</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этувчи</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зарарли</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омилларга</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иш</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жойининг</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микроиқлим ҳолатини белгиловчи</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кўрсаткичлар</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миқдори, чанг</a:t>
            </a:r>
            <a:r>
              <a:rPr lang="ru-RU" dirty="0">
                <a:latin typeface="Times New Roman" pitchFamily="18" charset="0"/>
                <a:cs typeface="Times New Roman" pitchFamily="18" charset="0"/>
              </a:rPr>
              <a:t>, газ, </a:t>
            </a:r>
            <a:r>
              <a:rPr lang="ru-RU" dirty="0" err="1">
                <a:latin typeface="Times New Roman" pitchFamily="18" charset="0"/>
                <a:cs typeface="Times New Roman" pitchFamily="18" charset="0"/>
              </a:rPr>
              <a:t>шовқин, </a:t>
            </a:r>
            <a:r>
              <a:rPr lang="ru-RU" dirty="0">
                <a:latin typeface="Times New Roman" pitchFamily="18" charset="0"/>
                <a:cs typeface="Times New Roman" pitchFamily="18" charset="0"/>
              </a:rPr>
              <a:t>инфра </a:t>
            </a:r>
            <a:r>
              <a:rPr lang="ru-RU" dirty="0" err="1">
                <a:latin typeface="Times New Roman" pitchFamily="18" charset="0"/>
                <a:cs typeface="Times New Roman" pitchFamily="18" charset="0"/>
              </a:rPr>
              <a:t>ва</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ультратовушлар</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ёритилганлик</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даражаси</a:t>
            </a:r>
            <a:r>
              <a:rPr lang="ru-RU" dirty="0">
                <a:latin typeface="Times New Roman" pitchFamily="18" charset="0"/>
                <a:cs typeface="Times New Roman" pitchFamily="18" charset="0"/>
              </a:rPr>
              <a:t> электромагнит </a:t>
            </a:r>
            <a:r>
              <a:rPr lang="ru-RU" dirty="0" err="1">
                <a:latin typeface="Times New Roman" pitchFamily="18" charset="0"/>
                <a:cs typeface="Times New Roman" pitchFamily="18" charset="0"/>
              </a:rPr>
              <a:t>майдон</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инфрақизил ва</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улғтрабинафша нурланишлар</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ва</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бошқаларни мисол</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килишимиз</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мумкин</a:t>
            </a:r>
            <a:r>
              <a:rPr lang="ru-RU" dirty="0">
                <a:latin typeface="Times New Roman" pitchFamily="18" charset="0"/>
                <a:cs typeface="Times New Roman" pitchFamily="18" charset="0"/>
              </a:rPr>
              <a:t>.</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357166"/>
            <a:ext cx="8229600" cy="6000792"/>
          </a:xfrm>
        </p:spPr>
        <p:style>
          <a:lnRef idx="1">
            <a:schemeClr val="accent1"/>
          </a:lnRef>
          <a:fillRef idx="2">
            <a:schemeClr val="accent1"/>
          </a:fillRef>
          <a:effectRef idx="1">
            <a:schemeClr val="accent1"/>
          </a:effectRef>
          <a:fontRef idx="minor">
            <a:schemeClr val="dk1"/>
          </a:fontRef>
        </p:style>
        <p:txBody>
          <a:bodyPr>
            <a:normAutofit fontScale="77500" lnSpcReduction="20000"/>
          </a:bodyPr>
          <a:lstStyle/>
          <a:p>
            <a:pPr>
              <a:buNone/>
            </a:pPr>
            <a:r>
              <a:rPr lang="en-US"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Иккинчи</a:t>
            </a:r>
            <a:r>
              <a:rPr lang="ru-RU" dirty="0" smtClean="0">
                <a:latin typeface="Times New Roman" pitchFamily="18" charset="0"/>
                <a:cs typeface="Times New Roman" pitchFamily="18" charset="0"/>
              </a:rPr>
              <a:t> </a:t>
            </a:r>
            <a:r>
              <a:rPr lang="ru-RU" dirty="0" err="1">
                <a:latin typeface="Times New Roman" pitchFamily="18" charset="0"/>
                <a:cs typeface="Times New Roman" pitchFamily="18" charset="0"/>
              </a:rPr>
              <a:t>йўл</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бевосита</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қонтакт орқали таъсир</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этувчи</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факторларга</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эса</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ҳар </a:t>
            </a:r>
            <a:r>
              <a:rPr lang="ru-RU" dirty="0">
                <a:latin typeface="Times New Roman" pitchFamily="18" charset="0"/>
                <a:cs typeface="Times New Roman" pitchFamily="18" charset="0"/>
              </a:rPr>
              <a:t>хил </a:t>
            </a:r>
            <a:r>
              <a:rPr lang="ru-RU" dirty="0" err="1">
                <a:latin typeface="Times New Roman" pitchFamily="18" charset="0"/>
                <a:cs typeface="Times New Roman" pitchFamily="18" charset="0"/>
              </a:rPr>
              <a:t>қаттиқ ва</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суюқ зарарли</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моддалар</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титраш</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билан</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ишловчи</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асбоб</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ва</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мосламалар</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киради</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Юқоридаги факторларни</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ҳисобга олган</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ҳолда, уларни</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инсон</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соғлигига таъсирини</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ўрганиш</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ва</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бу</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таъсирни</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бартараф</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этиш</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тадбирларини</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ишлаб</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чиқиш муҳим ва</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зарурдир</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Бу</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масала</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эса</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меҳнат гигенасининг</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асосий</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вазифаси</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ҳисобланади.</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Меҳнат гигиенаси</a:t>
            </a:r>
            <a:r>
              <a:rPr lang="ru-RU" dirty="0">
                <a:latin typeface="Times New Roman" pitchFamily="18" charset="0"/>
                <a:cs typeface="Times New Roman" pitchFamily="18" charset="0"/>
              </a:rPr>
              <a:t> – </a:t>
            </a:r>
            <a:r>
              <a:rPr lang="ru-RU" dirty="0" err="1">
                <a:latin typeface="Times New Roman" pitchFamily="18" charset="0"/>
                <a:cs typeface="Times New Roman" pitchFamily="18" charset="0"/>
              </a:rPr>
              <a:t>тиббиёт</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фанининг</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бир</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қисми бўлиб</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меҳнат шароитларининг</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инсон</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соғлигига ва</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иш</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қобилиятига таъсирини</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ўрганади</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шунингдек</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меҳнат шароитларини</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соғломлаштириш ҳамда ишлаб</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чиқаришни юксалтиришга</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йўналтирилган</a:t>
            </a:r>
            <a:r>
              <a:rPr lang="ru-RU" dirty="0">
                <a:latin typeface="Times New Roman" pitchFamily="18" charset="0"/>
                <a:cs typeface="Times New Roman" pitchFamily="18" charset="0"/>
              </a:rPr>
              <a:t> санитария-гигиена, </a:t>
            </a:r>
            <a:r>
              <a:rPr lang="ru-RU" dirty="0" err="1">
                <a:latin typeface="Times New Roman" pitchFamily="18" charset="0"/>
                <a:cs typeface="Times New Roman" pitchFamily="18" charset="0"/>
              </a:rPr>
              <a:t>олдини</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олиш</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ва</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даволаш</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тадбирларини</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ишлаб</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чиқади.</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Меҳнат шароити</a:t>
            </a:r>
            <a:r>
              <a:rPr lang="ru-RU" dirty="0">
                <a:latin typeface="Times New Roman" pitchFamily="18" charset="0"/>
                <a:cs typeface="Times New Roman" pitchFamily="18" charset="0"/>
              </a:rPr>
              <a:t> - </a:t>
            </a:r>
            <a:r>
              <a:rPr lang="ru-RU" dirty="0" err="1">
                <a:latin typeface="Times New Roman" pitchFamily="18" charset="0"/>
                <a:cs typeface="Times New Roman" pitchFamily="18" charset="0"/>
              </a:rPr>
              <a:t>бу</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меҳнат жараёнида</a:t>
            </a:r>
            <a:r>
              <a:rPr lang="ru-RU" dirty="0">
                <a:latin typeface="Times New Roman" pitchFamily="18" charset="0"/>
                <a:cs typeface="Times New Roman" pitchFamily="18" charset="0"/>
              </a:rPr>
              <a:t> киши </a:t>
            </a:r>
            <a:r>
              <a:rPr lang="ru-RU" dirty="0" err="1">
                <a:latin typeface="Times New Roman" pitchFamily="18" charset="0"/>
                <a:cs typeface="Times New Roman" pitchFamily="18" charset="0"/>
              </a:rPr>
              <a:t>соғлиғига ва</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иш</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қобилиятига таъсир</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қилувчи ишлаб</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чиқариш ва</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меҳнат жараёни</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омиллари</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йиғиндисидир</a:t>
            </a:r>
            <a:r>
              <a:rPr lang="ru-RU" dirty="0">
                <a:latin typeface="Times New Roman" pitchFamily="18" charset="0"/>
                <a:cs typeface="Times New Roman" pitchFamily="18" charset="0"/>
              </a:rPr>
              <a:t>. </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428604"/>
            <a:ext cx="8229600" cy="5929354"/>
          </a:xfrm>
        </p:spPr>
        <p:style>
          <a:lnRef idx="0">
            <a:schemeClr val="accent1"/>
          </a:lnRef>
          <a:fillRef idx="3">
            <a:schemeClr val="accent1"/>
          </a:fillRef>
          <a:effectRef idx="3">
            <a:schemeClr val="accent1"/>
          </a:effectRef>
          <a:fontRef idx="minor">
            <a:schemeClr val="lt1"/>
          </a:fontRef>
        </p:style>
        <p:txBody>
          <a:bodyPr>
            <a:normAutofit fontScale="77500" lnSpcReduction="20000"/>
          </a:bodyPr>
          <a:lstStyle/>
          <a:p>
            <a:pPr>
              <a:buNone/>
            </a:pPr>
            <a:r>
              <a:rPr lang="en-US"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Меҳнат </a:t>
            </a:r>
            <a:r>
              <a:rPr lang="ru-RU" dirty="0" err="1">
                <a:latin typeface="Times New Roman" pitchFamily="18" charset="0"/>
                <a:cs typeface="Times New Roman" pitchFamily="18" charset="0"/>
              </a:rPr>
              <a:t>шароитлари</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меҳнат килиш</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жараёнини</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яъни</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бажарилаётган</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ишларнинг</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жадаллигини</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иш</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давомида</a:t>
            </a:r>
            <a:r>
              <a:rPr lang="ru-RU" dirty="0">
                <a:latin typeface="Times New Roman" pitchFamily="18" charset="0"/>
                <a:cs typeface="Times New Roman" pitchFamily="18" charset="0"/>
              </a:rPr>
              <a:t> киши </a:t>
            </a:r>
            <a:r>
              <a:rPr lang="ru-RU" dirty="0" err="1">
                <a:latin typeface="Times New Roman" pitchFamily="18" charset="0"/>
                <a:cs typeface="Times New Roman" pitchFamily="18" charset="0"/>
              </a:rPr>
              <a:t>гавдасининг</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ҳолати</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асабларнинг</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психологик</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зўриқиш даражаси</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организмдаги</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баъзи</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органлар</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зўриқишини белгиловчи</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киши</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ҳаракатининг ҳарактери ва</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атроф-муҳитнинг аҳволига қараб аниқланади</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Меҳнат шароитларини</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шакллантирувчи</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омилларни</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асосан</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тўрт</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гуруҳга ажратиш</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мумкин</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Биринчи</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гуруҳ омиллар</a:t>
            </a:r>
            <a:r>
              <a:rPr lang="ru-RU" dirty="0">
                <a:latin typeface="Times New Roman" pitchFamily="18" charset="0"/>
                <a:cs typeface="Times New Roman" pitchFamily="18" charset="0"/>
              </a:rPr>
              <a:t> – </a:t>
            </a:r>
            <a:r>
              <a:rPr lang="ru-RU" dirty="0" err="1">
                <a:latin typeface="Times New Roman" pitchFamily="18" charset="0"/>
                <a:cs typeface="Times New Roman" pitchFamily="18" charset="0"/>
              </a:rPr>
              <a:t>атроф</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муҳитнинг </a:t>
            </a:r>
            <a:r>
              <a:rPr lang="ru-RU" dirty="0">
                <a:latin typeface="Times New Roman" pitchFamily="18" charset="0"/>
                <a:cs typeface="Times New Roman" pitchFamily="18" charset="0"/>
              </a:rPr>
              <a:t>санитария – гигиена </a:t>
            </a:r>
            <a:r>
              <a:rPr lang="ru-RU" dirty="0" err="1">
                <a:latin typeface="Times New Roman" pitchFamily="18" charset="0"/>
                <a:cs typeface="Times New Roman" pitchFamily="18" charset="0"/>
              </a:rPr>
              <a:t>ҳолати</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Буларга</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ҳаво ҳарорати, атроф-муҳитнинг тозалиги</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тоза</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чангланган</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бошка</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зарарли</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моддалар</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билан</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ифлосланган</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ва</a:t>
            </a:r>
            <a:r>
              <a:rPr lang="ru-RU" dirty="0">
                <a:latin typeface="Times New Roman" pitchFamily="18" charset="0"/>
                <a:cs typeface="Times New Roman" pitchFamily="18" charset="0"/>
              </a:rPr>
              <a:t> б.), </a:t>
            </a:r>
            <a:r>
              <a:rPr lang="ru-RU" dirty="0" err="1">
                <a:latin typeface="Times New Roman" pitchFamily="18" charset="0"/>
                <a:cs typeface="Times New Roman" pitchFamily="18" charset="0"/>
              </a:rPr>
              <a:t>ёруғлик ва</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шовқин даражаси</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ва</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бошқалар киради</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Иккинчи</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гуруҳ омилларга–меҳнат воситалари</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ишлаб</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чиқаришда фойдаланиладиган</a:t>
            </a:r>
            <a:r>
              <a:rPr lang="ru-RU" dirty="0">
                <a:latin typeface="Times New Roman" pitchFamily="18" charset="0"/>
                <a:cs typeface="Times New Roman" pitchFamily="18" charset="0"/>
              </a:rPr>
              <a:t> машина </a:t>
            </a:r>
            <a:r>
              <a:rPr lang="ru-RU" dirty="0" err="1">
                <a:latin typeface="Times New Roman" pitchFamily="18" charset="0"/>
                <a:cs typeface="Times New Roman" pitchFamily="18" charset="0"/>
              </a:rPr>
              <a:t>механизмлар</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асбоб-ускуналар</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ва</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мосламалар</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киради</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Учинчи</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гуруҳ омилларга-ташкилий</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тадбирлар</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яъни</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иш</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ва</a:t>
            </a:r>
            <a:r>
              <a:rPr lang="ru-RU" dirty="0">
                <a:latin typeface="Times New Roman" pitchFamily="18" charset="0"/>
                <a:cs typeface="Times New Roman" pitchFamily="18" charset="0"/>
              </a:rPr>
              <a:t> дам </a:t>
            </a:r>
            <a:r>
              <a:rPr lang="ru-RU" dirty="0" err="1">
                <a:latin typeface="Times New Roman" pitchFamily="18" charset="0"/>
                <a:cs typeface="Times New Roman" pitchFamily="18" charset="0"/>
              </a:rPr>
              <a:t>олиш</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режимини</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тўғри ташкил</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этиш</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меҳнат тақсимоти</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меҳнат интизоми</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кабилар</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киради</a:t>
            </a:r>
            <a:r>
              <a:rPr lang="ru-RU" dirty="0">
                <a:latin typeface="Times New Roman" pitchFamily="18" charset="0"/>
                <a:cs typeface="Times New Roman" pitchFamily="18" charset="0"/>
              </a:rPr>
              <a:t>.</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642918"/>
            <a:ext cx="8229600" cy="5483245"/>
          </a:xfrm>
        </p:spPr>
        <p:style>
          <a:lnRef idx="3">
            <a:schemeClr val="lt1"/>
          </a:lnRef>
          <a:fillRef idx="1">
            <a:schemeClr val="accent6"/>
          </a:fillRef>
          <a:effectRef idx="1">
            <a:schemeClr val="accent6"/>
          </a:effectRef>
          <a:fontRef idx="minor">
            <a:schemeClr val="lt1"/>
          </a:fontRef>
        </p:style>
        <p:txBody>
          <a:bodyPr>
            <a:normAutofit fontScale="85000" lnSpcReduction="10000"/>
          </a:bodyPr>
          <a:lstStyle/>
          <a:p>
            <a:pPr>
              <a:buNone/>
            </a:pPr>
            <a:r>
              <a:rPr lang="en-US"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Тўртинчи</a:t>
            </a:r>
            <a:r>
              <a:rPr lang="ru-RU" dirty="0" smtClean="0">
                <a:latin typeface="Times New Roman" pitchFamily="18" charset="0"/>
                <a:cs typeface="Times New Roman" pitchFamily="18" charset="0"/>
              </a:rPr>
              <a:t> </a:t>
            </a:r>
            <a:r>
              <a:rPr lang="ru-RU" dirty="0" err="1">
                <a:latin typeface="Times New Roman" pitchFamily="18" charset="0"/>
                <a:cs typeface="Times New Roman" pitchFamily="18" charset="0"/>
              </a:rPr>
              <a:t>гуруҳ омиллар-одамларнинг</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ўзаро</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муносабатлари</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ишчининг</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иш</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жойи</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ва</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меҳнат натижаларига</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бўлган</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муносабатлари</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билан</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боғлиқ ижтимоий</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омилларни</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ўз</a:t>
            </a:r>
            <a:r>
              <a:rPr lang="ru-RU" dirty="0">
                <a:latin typeface="Times New Roman" pitchFamily="18" charset="0"/>
                <a:cs typeface="Times New Roman" pitchFamily="18" charset="0"/>
              </a:rPr>
              <a:t> ичига </a:t>
            </a:r>
            <a:r>
              <a:rPr lang="ru-RU" dirty="0" err="1">
                <a:latin typeface="Times New Roman" pitchFamily="18" charset="0"/>
                <a:cs typeface="Times New Roman" pitchFamily="18" charset="0"/>
              </a:rPr>
              <a:t>олади</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Меҳнатни тўғри ташкил</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этиш</a:t>
            </a:r>
            <a:r>
              <a:rPr lang="ru-RU" dirty="0">
                <a:latin typeface="Times New Roman" pitchFamily="18" charset="0"/>
                <a:cs typeface="Times New Roman" pitchFamily="18" charset="0"/>
              </a:rPr>
              <a:t> киши </a:t>
            </a:r>
            <a:r>
              <a:rPr lang="ru-RU" dirty="0" err="1">
                <a:latin typeface="Times New Roman" pitchFamily="18" charset="0"/>
                <a:cs typeface="Times New Roman" pitchFamily="18" charset="0"/>
              </a:rPr>
              <a:t>организмига</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ижобий</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таъсир</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этиб</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унда</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енгиллик</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ва</a:t>
            </a:r>
            <a:r>
              <a:rPr lang="ru-RU" dirty="0">
                <a:latin typeface="Times New Roman" pitchFamily="18" charset="0"/>
                <a:cs typeface="Times New Roman" pitchFamily="18" charset="0"/>
              </a:rPr>
              <a:t> куч </a:t>
            </a:r>
            <a:r>
              <a:rPr lang="ru-RU" dirty="0" err="1">
                <a:latin typeface="Times New Roman" pitchFamily="18" charset="0"/>
                <a:cs typeface="Times New Roman" pitchFamily="18" charset="0"/>
              </a:rPr>
              <a:t>кувватни</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оширади</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Инсон</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физиологиясини</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ўрганиш</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эса</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нормал</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иш</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режимини</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ташкил</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килишга</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меҳнат қобилиятини оширишга</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ва</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турли</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ишларни</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бажараётганда</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ишчи</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қандай ҳолатда бўлиши</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зарурлигини</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аниқлашга ёрдам</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беради</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Инсон</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фаолияти</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турли-туман</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характерларга</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эга</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Шунга</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қарамасдан </a:t>
            </a:r>
            <a:r>
              <a:rPr lang="ru-RU" dirty="0">
                <a:latin typeface="Times New Roman" pitchFamily="18" charset="0"/>
                <a:cs typeface="Times New Roman" pitchFamily="18" charset="0"/>
              </a:rPr>
              <a:t>уни </a:t>
            </a:r>
            <a:r>
              <a:rPr lang="ru-RU" dirty="0" err="1">
                <a:latin typeface="Times New Roman" pitchFamily="18" charset="0"/>
                <a:cs typeface="Times New Roman" pitchFamily="18" charset="0"/>
              </a:rPr>
              <a:t>уч</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асосий</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гуруҳга бўлиш</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мумкин</a:t>
            </a:r>
            <a:endParaRPr lang="ru-RU" dirty="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p:cNvPicPr/>
          <p:nvPr/>
        </p:nvPicPr>
        <p:blipFill rotWithShape="1">
          <a:blip r:embed="rId2"/>
          <a:srcRect l="24758" t="28253" r="26830" b="25743"/>
          <a:stretch/>
        </p:blipFill>
        <p:spPr bwMode="auto">
          <a:xfrm>
            <a:off x="357158" y="1357298"/>
            <a:ext cx="8572560" cy="4714908"/>
          </a:xfrm>
          <a:prstGeom prst="rect">
            <a:avLst/>
          </a:prstGeom>
          <a:ln/>
          <a:extLst>
            <a:ext uri="{53640926-AAD7-44D8-BBD7-CCE9431645EC}">
              <a14:shadowObscured xmlns:ve="http://schemas.openxmlformats.org/markup-compatibility/2006" xmlns:m="http://schemas.openxmlformats.org/officeDocument/2006/math" xmlns:wp="http://schemas.openxmlformats.org/drawingml/2006/wordprocessingDrawing" xmlns:wne="http://schemas.microsoft.com/office/word/2006/wordml" xmlns="" xmlns:wpc="http://schemas.microsoft.com/office/word/2010/wordprocessingCanvas" xmlns:mc="http://schemas.openxmlformats.org/markup-compatibility/2006" xmlns:o="urn:schemas-microsoft-com:office:office" xmlns:v="urn:schemas-microsoft-com:vml" xmlns:wp14="http://schemas.microsoft.com/office/word/2010/wordprocessingDrawing" xmlns:w10="urn:schemas-microsoft-com:office:word" xmlns:w="http://schemas.openxmlformats.org/wordprocessingml/2006/main" xmlns:w14="http://schemas.microsoft.com/office/word/2010/wordml" xmlns:w15="http://schemas.microsoft.com/office/word/2012/wordml" xmlns:wpg="http://schemas.microsoft.com/office/word/2010/wordprocessingGroup" xmlns:wpi="http://schemas.microsoft.com/office/word/2010/wordprocessingInk" xmlns:wps="http://schemas.microsoft.com/office/word/2010/wordprocessingShape" xmlns:a14="http://schemas.microsoft.com/office/drawing/2010/main" xmlns:pic="http://schemas.openxmlformats.org/drawingml/2006/picture" xmlns:lc="http://schemas.openxmlformats.org/drawingml/2006/lockedCanvas"/>
            </a:ext>
          </a:extLst>
        </p:spPr>
        <p:style>
          <a:lnRef idx="2">
            <a:schemeClr val="accent3">
              <a:shade val="50000"/>
            </a:schemeClr>
          </a:lnRef>
          <a:fillRef idx="1">
            <a:schemeClr val="accent3"/>
          </a:fillRef>
          <a:effectRef idx="0">
            <a:schemeClr val="accent3"/>
          </a:effectRef>
          <a:fontRef idx="minor">
            <a:schemeClr val="lt1"/>
          </a:fontRef>
        </p:style>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285728"/>
            <a:ext cx="8229600" cy="6286544"/>
          </a:xfrm>
        </p:spPr>
        <p:style>
          <a:lnRef idx="2">
            <a:schemeClr val="accent3">
              <a:shade val="50000"/>
            </a:schemeClr>
          </a:lnRef>
          <a:fillRef idx="1">
            <a:schemeClr val="accent3"/>
          </a:fillRef>
          <a:effectRef idx="0">
            <a:schemeClr val="accent3"/>
          </a:effectRef>
          <a:fontRef idx="minor">
            <a:schemeClr val="lt1"/>
          </a:fontRef>
        </p:style>
        <p:txBody>
          <a:bodyPr>
            <a:noAutofit/>
          </a:bodyPr>
          <a:lstStyle/>
          <a:p>
            <a:pPr>
              <a:buNone/>
            </a:pPr>
            <a:r>
              <a:rPr lang="en-US"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Жисмоний</a:t>
            </a:r>
            <a:r>
              <a:rPr lang="ru-RU" sz="2400" dirty="0" smtClean="0">
                <a:latin typeface="Times New Roman" pitchFamily="18" charset="0"/>
                <a:cs typeface="Times New Roman" pitchFamily="18" charset="0"/>
              </a:rPr>
              <a:t> </a:t>
            </a:r>
            <a:r>
              <a:rPr lang="ru-RU" sz="2400" dirty="0" err="1">
                <a:latin typeface="Times New Roman" pitchFamily="18" charset="0"/>
                <a:cs typeface="Times New Roman" pitchFamily="18" charset="0"/>
              </a:rPr>
              <a:t>меҳнат.</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Жисмоний</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меҳнат </a:t>
            </a:r>
            <a:r>
              <a:rPr lang="ru-RU" sz="2400" dirty="0">
                <a:latin typeface="Times New Roman" pitchFamily="18" charset="0"/>
                <a:cs typeface="Times New Roman" pitchFamily="18" charset="0"/>
              </a:rPr>
              <a:t>(</a:t>
            </a:r>
            <a:r>
              <a:rPr lang="ru-RU" sz="2400" dirty="0" err="1">
                <a:latin typeface="Times New Roman" pitchFamily="18" charset="0"/>
                <a:cs typeface="Times New Roman" pitchFamily="18" charset="0"/>
              </a:rPr>
              <a:t>иш</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деб</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“Инсон-меҳнат қуроли” тизимида</a:t>
            </a:r>
            <a:r>
              <a:rPr lang="ru-RU" sz="2400" dirty="0">
                <a:latin typeface="Times New Roman" pitchFamily="18" charset="0"/>
                <a:cs typeface="Times New Roman" pitchFamily="18" charset="0"/>
              </a:rPr>
              <a:t> энергетик </a:t>
            </a:r>
            <a:r>
              <a:rPr lang="ru-RU" sz="2400" dirty="0" err="1">
                <a:latin typeface="Times New Roman" pitchFamily="18" charset="0"/>
                <a:cs typeface="Times New Roman" pitchFamily="18" charset="0"/>
              </a:rPr>
              <a:t>функцияларни</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бажаришига</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айтилади</a:t>
            </a:r>
            <a:r>
              <a:rPr lang="ru-RU" sz="2400" dirty="0">
                <a:latin typeface="Times New Roman" pitchFamily="18" charset="0"/>
                <a:cs typeface="Times New Roman" pitchFamily="18" charset="0"/>
              </a:rPr>
              <a:t>. У </a:t>
            </a:r>
            <a:r>
              <a:rPr lang="ru-RU" sz="2400" dirty="0" err="1">
                <a:latin typeface="Times New Roman" pitchFamily="18" charset="0"/>
                <a:cs typeface="Times New Roman" pitchFamily="18" charset="0"/>
              </a:rPr>
              <a:t>мускуллар</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активлигини</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кўпроқ талаб</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қилади ва</a:t>
            </a:r>
            <a:r>
              <a:rPr lang="ru-RU" sz="2400" dirty="0">
                <a:latin typeface="Times New Roman" pitchFamily="18" charset="0"/>
                <a:cs typeface="Times New Roman" pitchFamily="18" charset="0"/>
              </a:rPr>
              <a:t> динамик </a:t>
            </a:r>
            <a:r>
              <a:rPr lang="ru-RU" sz="2400" dirty="0" err="1">
                <a:latin typeface="Times New Roman" pitchFamily="18" charset="0"/>
                <a:cs typeface="Times New Roman" pitchFamily="18" charset="0"/>
              </a:rPr>
              <a:t>ҳамда </a:t>
            </a:r>
            <a:r>
              <a:rPr lang="ru-RU" sz="2400" dirty="0">
                <a:latin typeface="Times New Roman" pitchFamily="18" charset="0"/>
                <a:cs typeface="Times New Roman" pitchFamily="18" charset="0"/>
              </a:rPr>
              <a:t>статик </a:t>
            </a:r>
            <a:r>
              <a:rPr lang="ru-RU" sz="2400" dirty="0" err="1">
                <a:latin typeface="Times New Roman" pitchFamily="18" charset="0"/>
                <a:cs typeface="Times New Roman" pitchFamily="18" charset="0"/>
              </a:rPr>
              <a:t>турларга</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бўлинади</a:t>
            </a:r>
            <a:r>
              <a:rPr lang="ru-RU" sz="2400" dirty="0">
                <a:latin typeface="Times New Roman" pitchFamily="18" charset="0"/>
                <a:cs typeface="Times New Roman" pitchFamily="18" charset="0"/>
              </a:rPr>
              <a:t>. Динамик </a:t>
            </a:r>
            <a:r>
              <a:rPr lang="ru-RU" sz="2400" dirty="0" err="1">
                <a:latin typeface="Times New Roman" pitchFamily="18" charset="0"/>
                <a:cs typeface="Times New Roman" pitchFamily="18" charset="0"/>
              </a:rPr>
              <a:t>иш</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инсон</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танаси</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қўллари</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оёқлари</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бармоқларининг фазода</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ҳаракатланиши билан</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ифодаланса</a:t>
            </a:r>
            <a:r>
              <a:rPr lang="ru-RU" sz="2400" dirty="0">
                <a:latin typeface="Times New Roman" pitchFamily="18" charset="0"/>
                <a:cs typeface="Times New Roman" pitchFamily="18" charset="0"/>
              </a:rPr>
              <a:t>, статик </a:t>
            </a:r>
            <a:r>
              <a:rPr lang="ru-RU" sz="2400" dirty="0" err="1">
                <a:latin typeface="Times New Roman" pitchFamily="18" charset="0"/>
                <a:cs typeface="Times New Roman" pitchFamily="18" charset="0"/>
              </a:rPr>
              <a:t>ишда</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туриб</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ёки</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ўтириб</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ишлаганда</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кучланиш</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тананинг</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қўл ва</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оёқларининг мушакларига</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тушиши</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билан</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боғлиқ</a:t>
            </a:r>
            <a:r>
              <a:rPr lang="ru-RU" sz="2400" dirty="0" smtClean="0">
                <a:latin typeface="Times New Roman" pitchFamily="18" charset="0"/>
                <a:cs typeface="Times New Roman" pitchFamily="18" charset="0"/>
              </a:rPr>
              <a:t>.</a:t>
            </a:r>
            <a:r>
              <a:rPr lang="en-US" sz="2400" dirty="0" smtClean="0">
                <a:latin typeface="Times New Roman" pitchFamily="18" charset="0"/>
                <a:cs typeface="Times New Roman" pitchFamily="18" charset="0"/>
              </a:rPr>
              <a:t> </a:t>
            </a:r>
            <a:r>
              <a:rPr lang="ru-RU" sz="2400" dirty="0" err="1">
                <a:latin typeface="Times New Roman" pitchFamily="18" charset="0"/>
                <a:cs typeface="Times New Roman" pitchFamily="18" charset="0"/>
              </a:rPr>
              <a:t>Жисмоний</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ишнинг</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оғирлиги тананинг</a:t>
            </a:r>
            <a:r>
              <a:rPr lang="ru-RU" sz="2400" dirty="0">
                <a:latin typeface="Times New Roman" pitchFamily="18" charset="0"/>
                <a:cs typeface="Times New Roman" pitchFamily="18" charset="0"/>
              </a:rPr>
              <a:t> энергия </a:t>
            </a:r>
            <a:r>
              <a:rPr lang="ru-RU" sz="2400" dirty="0" err="1">
                <a:latin typeface="Times New Roman" pitchFamily="18" charset="0"/>
                <a:cs typeface="Times New Roman" pitchFamily="18" charset="0"/>
              </a:rPr>
              <a:t>сарфи</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билан</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аниқланади ва</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қуйидаги уч</a:t>
            </a:r>
            <a:r>
              <a:rPr lang="ru-RU" sz="2400" dirty="0">
                <a:latin typeface="Times New Roman" pitchFamily="18" charset="0"/>
                <a:cs typeface="Times New Roman" pitchFamily="18" charset="0"/>
              </a:rPr>
              <a:t>: И - </a:t>
            </a:r>
            <a:r>
              <a:rPr lang="ru-RU" sz="2400" dirty="0" err="1">
                <a:latin typeface="Times New Roman" pitchFamily="18" charset="0"/>
                <a:cs typeface="Times New Roman" pitchFamily="18" charset="0"/>
              </a:rPr>
              <a:t>енгил</a:t>
            </a:r>
            <a:r>
              <a:rPr lang="ru-RU" sz="2400" dirty="0">
                <a:latin typeface="Times New Roman" pitchFamily="18" charset="0"/>
                <a:cs typeface="Times New Roman" pitchFamily="18" charset="0"/>
              </a:rPr>
              <a:t>, ИИ - </a:t>
            </a:r>
            <a:r>
              <a:rPr lang="ru-RU" sz="2400" dirty="0" err="1">
                <a:latin typeface="Times New Roman" pitchFamily="18" charset="0"/>
                <a:cs typeface="Times New Roman" pitchFamily="18" charset="0"/>
              </a:rPr>
              <a:t>ўрта</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оғирликдаги ва</a:t>
            </a:r>
            <a:r>
              <a:rPr lang="ru-RU" sz="2400" dirty="0">
                <a:latin typeface="Times New Roman" pitchFamily="18" charset="0"/>
                <a:cs typeface="Times New Roman" pitchFamily="18" charset="0"/>
              </a:rPr>
              <a:t> ИИИ - </a:t>
            </a:r>
            <a:r>
              <a:rPr lang="ru-RU" sz="2400" dirty="0" err="1">
                <a:latin typeface="Times New Roman" pitchFamily="18" charset="0"/>
                <a:cs typeface="Times New Roman" pitchFamily="18" charset="0"/>
              </a:rPr>
              <a:t>оғир категорияларига</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бўлинади</a:t>
            </a:r>
            <a:r>
              <a:rPr lang="ru-RU" sz="2400" dirty="0">
                <a:latin typeface="Times New Roman" pitchFamily="18" charset="0"/>
                <a:cs typeface="Times New Roman" pitchFamily="18" charset="0"/>
              </a:rPr>
              <a:t>. И – </a:t>
            </a:r>
            <a:r>
              <a:rPr lang="ru-RU" sz="2400" dirty="0" err="1">
                <a:latin typeface="Times New Roman" pitchFamily="18" charset="0"/>
                <a:cs typeface="Times New Roman" pitchFamily="18" charset="0"/>
              </a:rPr>
              <a:t>енгил</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ишлар</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ўз</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навбатида</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Иа</a:t>
            </a:r>
            <a:r>
              <a:rPr lang="ru-RU" sz="2400" dirty="0">
                <a:latin typeface="Times New Roman" pitchFamily="18" charset="0"/>
                <a:cs typeface="Times New Roman" pitchFamily="18" charset="0"/>
              </a:rPr>
              <a:t> – энергия </a:t>
            </a:r>
            <a:r>
              <a:rPr lang="ru-RU" sz="2400" dirty="0" err="1">
                <a:latin typeface="Times New Roman" pitchFamily="18" charset="0"/>
                <a:cs typeface="Times New Roman" pitchFamily="18" charset="0"/>
              </a:rPr>
              <a:t>сарфи</a:t>
            </a:r>
            <a:r>
              <a:rPr lang="ru-RU" sz="2400" dirty="0">
                <a:latin typeface="Times New Roman" pitchFamily="18" charset="0"/>
                <a:cs typeface="Times New Roman" pitchFamily="18" charset="0"/>
              </a:rPr>
              <a:t> 139 Вт </a:t>
            </a:r>
            <a:r>
              <a:rPr lang="ru-RU" sz="2400" dirty="0" err="1">
                <a:latin typeface="Times New Roman" pitchFamily="18" charset="0"/>
                <a:cs typeface="Times New Roman" pitchFamily="18" charset="0"/>
              </a:rPr>
              <a:t>гача</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бўлган</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ўтириб</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бир</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оз</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жисмоний</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зўриқиш билан</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бажариладиган</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ишлар</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Иб</a:t>
            </a:r>
            <a:r>
              <a:rPr lang="ru-RU" sz="2400" dirty="0">
                <a:latin typeface="Times New Roman" pitchFamily="18" charset="0"/>
                <a:cs typeface="Times New Roman" pitchFamily="18" charset="0"/>
              </a:rPr>
              <a:t> – энергия </a:t>
            </a:r>
            <a:r>
              <a:rPr lang="ru-RU" sz="2400" dirty="0" err="1">
                <a:latin typeface="Times New Roman" pitchFamily="18" charset="0"/>
                <a:cs typeface="Times New Roman" pitchFamily="18" charset="0"/>
              </a:rPr>
              <a:t>сарфи</a:t>
            </a:r>
            <a:r>
              <a:rPr lang="ru-RU" sz="2400" dirty="0">
                <a:latin typeface="Times New Roman" pitchFamily="18" charset="0"/>
                <a:cs typeface="Times New Roman" pitchFamily="18" charset="0"/>
              </a:rPr>
              <a:t> 140 - 174 Вт </a:t>
            </a:r>
            <a:r>
              <a:rPr lang="ru-RU" sz="2400" dirty="0" err="1">
                <a:latin typeface="Times New Roman" pitchFamily="18" charset="0"/>
                <a:cs typeface="Times New Roman" pitchFamily="18" charset="0"/>
              </a:rPr>
              <a:t>оралиғида бўлган</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ўтириб</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туриб</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ёки</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юриб</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енгил</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жисмоний</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зўриқиш билан</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бажариладиган</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ишларга</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бўлинади</a:t>
            </a:r>
            <a:r>
              <a:rPr lang="ru-RU" sz="2400" dirty="0">
                <a:latin typeface="Times New Roman" pitchFamily="18" charset="0"/>
                <a:cs typeface="Times New Roman" pitchFamily="18" charset="0"/>
              </a:rPr>
              <a:t>.</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571480"/>
            <a:ext cx="8229600" cy="5554683"/>
          </a:xfrm>
        </p:spPr>
        <p:style>
          <a:lnRef idx="1">
            <a:schemeClr val="accent2"/>
          </a:lnRef>
          <a:fillRef idx="2">
            <a:schemeClr val="accent2"/>
          </a:fillRef>
          <a:effectRef idx="1">
            <a:schemeClr val="accent2"/>
          </a:effectRef>
          <a:fontRef idx="minor">
            <a:schemeClr val="dk1"/>
          </a:fontRef>
        </p:style>
        <p:txBody>
          <a:bodyPr>
            <a:normAutofit fontScale="70000" lnSpcReduction="20000"/>
          </a:bodyPr>
          <a:lstStyle/>
          <a:p>
            <a:pPr>
              <a:buNone/>
            </a:pPr>
            <a:r>
              <a:rPr lang="en-US" dirty="0" smtClean="0">
                <a:latin typeface="Times New Roman" pitchFamily="18" charset="0"/>
                <a:cs typeface="Times New Roman" pitchFamily="18" charset="0"/>
              </a:rPr>
              <a:t>		</a:t>
            </a:r>
            <a:r>
              <a:rPr lang="ru-RU" dirty="0" smtClean="0">
                <a:latin typeface="Times New Roman" pitchFamily="18" charset="0"/>
                <a:cs typeface="Times New Roman" pitchFamily="18" charset="0"/>
              </a:rPr>
              <a:t>ИИ </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ўрта</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оғирликдаги ишлар</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ҳам</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ИИа</a:t>
            </a:r>
            <a:r>
              <a:rPr lang="ru-RU" dirty="0">
                <a:latin typeface="Times New Roman" pitchFamily="18" charset="0"/>
                <a:cs typeface="Times New Roman" pitchFamily="18" charset="0"/>
              </a:rPr>
              <a:t> – энергия </a:t>
            </a:r>
            <a:r>
              <a:rPr lang="ru-RU" dirty="0" err="1">
                <a:latin typeface="Times New Roman" pitchFamily="18" charset="0"/>
                <a:cs typeface="Times New Roman" pitchFamily="18" charset="0"/>
              </a:rPr>
              <a:t>сарфи</a:t>
            </a:r>
            <a:r>
              <a:rPr lang="ru-RU" dirty="0">
                <a:latin typeface="Times New Roman" pitchFamily="18" charset="0"/>
                <a:cs typeface="Times New Roman" pitchFamily="18" charset="0"/>
              </a:rPr>
              <a:t> 175-232 Вт </a:t>
            </a:r>
            <a:r>
              <a:rPr lang="ru-RU" dirty="0" err="1">
                <a:latin typeface="Times New Roman" pitchFamily="18" charset="0"/>
                <a:cs typeface="Times New Roman" pitchFamily="18" charset="0"/>
              </a:rPr>
              <a:t>оралиғида бўлиб</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мунтазам</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юриб</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ўтирган</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ёки</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турган</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ҳолда</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оғирлиги </a:t>
            </a:r>
            <a:r>
              <a:rPr lang="ru-RU" dirty="0">
                <a:latin typeface="Times New Roman" pitchFamily="18" charset="0"/>
                <a:cs typeface="Times New Roman" pitchFamily="18" charset="0"/>
              </a:rPr>
              <a:t>1 кг </a:t>
            </a:r>
            <a:r>
              <a:rPr lang="ru-RU" dirty="0" err="1">
                <a:latin typeface="Times New Roman" pitchFamily="18" charset="0"/>
                <a:cs typeface="Times New Roman" pitchFamily="18" charset="0"/>
              </a:rPr>
              <a:t>гача</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бўлган</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майда</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жисм</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ва</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маҳсулотларни бир</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жойдан</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иккинчи</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жойга</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олиш</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ва</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маълум</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жисмоний</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зўриқиш талаб</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қиладиган ишлар</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ИИб</a:t>
            </a:r>
            <a:r>
              <a:rPr lang="ru-RU" dirty="0">
                <a:latin typeface="Times New Roman" pitchFamily="18" charset="0"/>
                <a:cs typeface="Times New Roman" pitchFamily="18" charset="0"/>
              </a:rPr>
              <a:t> – энергия </a:t>
            </a:r>
            <a:r>
              <a:rPr lang="ru-RU" dirty="0" err="1">
                <a:latin typeface="Times New Roman" pitchFamily="18" charset="0"/>
                <a:cs typeface="Times New Roman" pitchFamily="18" charset="0"/>
              </a:rPr>
              <a:t>сарфи</a:t>
            </a:r>
            <a:r>
              <a:rPr lang="ru-RU" dirty="0">
                <a:latin typeface="Times New Roman" pitchFamily="18" charset="0"/>
                <a:cs typeface="Times New Roman" pitchFamily="18" charset="0"/>
              </a:rPr>
              <a:t> 233-290 Вт </a:t>
            </a:r>
            <a:r>
              <a:rPr lang="ru-RU" dirty="0" err="1">
                <a:latin typeface="Times New Roman" pitchFamily="18" charset="0"/>
                <a:cs typeface="Times New Roman" pitchFamily="18" charset="0"/>
              </a:rPr>
              <a:t>оралиғида бўлиб</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юриб</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бажариладиган</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оғирлиги </a:t>
            </a:r>
            <a:r>
              <a:rPr lang="ru-RU" dirty="0">
                <a:latin typeface="Times New Roman" pitchFamily="18" charset="0"/>
                <a:cs typeface="Times New Roman" pitchFamily="18" charset="0"/>
              </a:rPr>
              <a:t>10 кг </a:t>
            </a:r>
            <a:r>
              <a:rPr lang="ru-RU" dirty="0" err="1">
                <a:latin typeface="Times New Roman" pitchFamily="18" charset="0"/>
                <a:cs typeface="Times New Roman" pitchFamily="18" charset="0"/>
              </a:rPr>
              <a:t>гача</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бўлган</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юкларни</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ташиш</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ва</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сезиларли</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жисмоний</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зўриқиш талаб</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қиладиган ишлар</a:t>
            </a:r>
            <a:r>
              <a:rPr lang="ru-RU" dirty="0">
                <a:latin typeface="Times New Roman" pitchFamily="18" charset="0"/>
                <a:cs typeface="Times New Roman" pitchFamily="18" charset="0"/>
              </a:rPr>
              <a:t>. ИИИ - </a:t>
            </a:r>
            <a:r>
              <a:rPr lang="ru-RU" dirty="0" err="1">
                <a:latin typeface="Times New Roman" pitchFamily="18" charset="0"/>
                <a:cs typeface="Times New Roman" pitchFamily="18" charset="0"/>
              </a:rPr>
              <a:t>оғир ишлар</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Бунга</a:t>
            </a:r>
            <a:r>
              <a:rPr lang="ru-RU" dirty="0">
                <a:latin typeface="Times New Roman" pitchFamily="18" charset="0"/>
                <a:cs typeface="Times New Roman" pitchFamily="18" charset="0"/>
              </a:rPr>
              <a:t> энергия </a:t>
            </a:r>
            <a:r>
              <a:rPr lang="ru-RU" dirty="0" err="1">
                <a:latin typeface="Times New Roman" pitchFamily="18" charset="0"/>
                <a:cs typeface="Times New Roman" pitchFamily="18" charset="0"/>
              </a:rPr>
              <a:t>сарфи</a:t>
            </a:r>
            <a:r>
              <a:rPr lang="ru-RU" dirty="0">
                <a:latin typeface="Times New Roman" pitchFamily="18" charset="0"/>
                <a:cs typeface="Times New Roman" pitchFamily="18" charset="0"/>
              </a:rPr>
              <a:t> 290 Вт дан </a:t>
            </a:r>
            <a:r>
              <a:rPr lang="ru-RU" dirty="0" err="1">
                <a:latin typeface="Times New Roman" pitchFamily="18" charset="0"/>
                <a:cs typeface="Times New Roman" pitchFamily="18" charset="0"/>
              </a:rPr>
              <a:t>юқори</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оғирлиги </a:t>
            </a:r>
            <a:r>
              <a:rPr lang="ru-RU" dirty="0">
                <a:latin typeface="Times New Roman" pitchFamily="18" charset="0"/>
                <a:cs typeface="Times New Roman" pitchFamily="18" charset="0"/>
              </a:rPr>
              <a:t>10 кг дан </a:t>
            </a:r>
            <a:r>
              <a:rPr lang="ru-RU" dirty="0" err="1">
                <a:latin typeface="Times New Roman" pitchFamily="18" charset="0"/>
                <a:cs typeface="Times New Roman" pitchFamily="18" charset="0"/>
              </a:rPr>
              <a:t>ортиқ бўлган</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юкларни</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мунтазам</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равишда</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бир</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жойдан</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иккинчи</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жойга</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олиш</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ташиш</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кўтариш</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ва</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катта</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жисмоний</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зўриқиш талаб</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қиладиган ишлар</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киради</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Жисмоний</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меҳнатнинг механизациялашган</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формаси</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Одамнинг</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ҳозирги меҳнат фаолиятига</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фақат жисмоний</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меҳнат, кам</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фоизни</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ташкил</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этади</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Меҳнат фаолиятининг</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мавжуд</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физиологик</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таснифига</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биноан</a:t>
            </a:r>
            <a:r>
              <a:rPr lang="ru-RU" dirty="0">
                <a:latin typeface="Times New Roman" pitchFamily="18" charset="0"/>
                <a:cs typeface="Times New Roman" pitchFamily="18" charset="0"/>
              </a:rPr>
              <a:t> у </a:t>
            </a:r>
            <a:r>
              <a:rPr lang="ru-RU" dirty="0" err="1">
                <a:latin typeface="Times New Roman" pitchFamily="18" charset="0"/>
                <a:cs typeface="Times New Roman" pitchFamily="18" charset="0"/>
              </a:rPr>
              <a:t>қуйидаги турларга</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ажратилади</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мушаклар</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активлигини</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талаб</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қилувчи меҳнат </a:t>
            </a:r>
            <a:r>
              <a:rPr lang="ru-RU" dirty="0">
                <a:latin typeface="Times New Roman" pitchFamily="18" charset="0"/>
                <a:cs typeface="Times New Roman" pitchFamily="18" charset="0"/>
              </a:rPr>
              <a:t>тури. </a:t>
            </a:r>
            <a:r>
              <a:rPr lang="ru-RU" dirty="0" err="1">
                <a:latin typeface="Times New Roman" pitchFamily="18" charset="0"/>
                <a:cs typeface="Times New Roman" pitchFamily="18" charset="0"/>
              </a:rPr>
              <a:t>Бу</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турдаги</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иш</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фаолияти</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ишларни</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бажаришда</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механизациялашган</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воситаларнинг</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йўқлиги ва</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катта</a:t>
            </a:r>
            <a:r>
              <a:rPr lang="ru-RU" dirty="0">
                <a:latin typeface="Times New Roman" pitchFamily="18" charset="0"/>
                <a:cs typeface="Times New Roman" pitchFamily="18" charset="0"/>
              </a:rPr>
              <a:t> энергетик </a:t>
            </a:r>
            <a:r>
              <a:rPr lang="ru-RU" dirty="0" err="1">
                <a:latin typeface="Times New Roman" pitchFamily="18" charset="0"/>
                <a:cs typeface="Times New Roman" pitchFamily="18" charset="0"/>
              </a:rPr>
              <a:t>зўриқишлар талаб</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киладиган</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ишлар</a:t>
            </a:r>
            <a:r>
              <a:rPr lang="ru-RU" dirty="0">
                <a:latin typeface="Times New Roman" pitchFamily="18" charset="0"/>
                <a:cs typeface="Times New Roman" pitchFamily="18" charset="0"/>
              </a:rPr>
              <a:t>.</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285728"/>
            <a:ext cx="8229600" cy="6572272"/>
          </a:xfrm>
        </p:spPr>
        <p:style>
          <a:lnRef idx="2">
            <a:schemeClr val="accent2">
              <a:shade val="50000"/>
            </a:schemeClr>
          </a:lnRef>
          <a:fillRef idx="1">
            <a:schemeClr val="accent2"/>
          </a:fillRef>
          <a:effectRef idx="0">
            <a:schemeClr val="accent2"/>
          </a:effectRef>
          <a:fontRef idx="minor">
            <a:schemeClr val="lt1"/>
          </a:fontRef>
        </p:style>
        <p:txBody>
          <a:bodyPr>
            <a:noAutofit/>
          </a:bodyPr>
          <a:lstStyle/>
          <a:p>
            <a:pPr>
              <a:buNone/>
            </a:pPr>
            <a:r>
              <a:rPr lang="ru-RU" sz="1900" dirty="0">
                <a:latin typeface="Times New Roman" pitchFamily="18" charset="0"/>
                <a:cs typeface="Times New Roman" pitchFamily="18" charset="0"/>
              </a:rPr>
              <a:t> </a:t>
            </a:r>
            <a:r>
              <a:rPr lang="en-US" sz="1900" dirty="0" smtClean="0">
                <a:latin typeface="Times New Roman" pitchFamily="18" charset="0"/>
                <a:cs typeface="Times New Roman" pitchFamily="18" charset="0"/>
              </a:rPr>
              <a:t>		</a:t>
            </a:r>
            <a:r>
              <a:rPr lang="ru-RU" sz="1900" dirty="0" smtClean="0">
                <a:latin typeface="Times New Roman" pitchFamily="18" charset="0"/>
                <a:cs typeface="Times New Roman" pitchFamily="18" charset="0"/>
              </a:rPr>
              <a:t>-</a:t>
            </a:r>
            <a:r>
              <a:rPr lang="ru-RU" sz="1900" dirty="0" err="1">
                <a:latin typeface="Times New Roman" pitchFamily="18" charset="0"/>
                <a:cs typeface="Times New Roman" pitchFamily="18" charset="0"/>
              </a:rPr>
              <a:t>механизациялашган</a:t>
            </a:r>
            <a:r>
              <a:rPr lang="ru-RU" sz="1900" dirty="0">
                <a:latin typeface="Times New Roman" pitchFamily="18" charset="0"/>
                <a:cs typeface="Times New Roman" pitchFamily="18" charset="0"/>
              </a:rPr>
              <a:t> </a:t>
            </a:r>
            <a:r>
              <a:rPr lang="ru-RU" sz="1900" dirty="0" err="1">
                <a:latin typeface="Times New Roman" pitchFamily="18" charset="0"/>
                <a:cs typeface="Times New Roman" pitchFamily="18" charset="0"/>
              </a:rPr>
              <a:t>меҳнат </a:t>
            </a:r>
            <a:r>
              <a:rPr lang="ru-RU" sz="1900" dirty="0">
                <a:latin typeface="Times New Roman" pitchFamily="18" charset="0"/>
                <a:cs typeface="Times New Roman" pitchFamily="18" charset="0"/>
              </a:rPr>
              <a:t>тури. </a:t>
            </a:r>
            <a:r>
              <a:rPr lang="ru-RU" sz="1900" dirty="0" err="1">
                <a:latin typeface="Times New Roman" pitchFamily="18" charset="0"/>
                <a:cs typeface="Times New Roman" pitchFamily="18" charset="0"/>
              </a:rPr>
              <a:t>Бу</a:t>
            </a:r>
            <a:r>
              <a:rPr lang="ru-RU" sz="1900" dirty="0">
                <a:latin typeface="Times New Roman" pitchFamily="18" charset="0"/>
                <a:cs typeface="Times New Roman" pitchFamily="18" charset="0"/>
              </a:rPr>
              <a:t> </a:t>
            </a:r>
            <a:r>
              <a:rPr lang="ru-RU" sz="1900" dirty="0" err="1">
                <a:latin typeface="Times New Roman" pitchFamily="18" charset="0"/>
                <a:cs typeface="Times New Roman" pitchFamily="18" charset="0"/>
              </a:rPr>
              <a:t>иш</a:t>
            </a:r>
            <a:r>
              <a:rPr lang="ru-RU" sz="1900" dirty="0">
                <a:latin typeface="Times New Roman" pitchFamily="18" charset="0"/>
                <a:cs typeface="Times New Roman" pitchFamily="18" charset="0"/>
              </a:rPr>
              <a:t> </a:t>
            </a:r>
            <a:r>
              <a:rPr lang="ru-RU" sz="1900" dirty="0" err="1">
                <a:latin typeface="Times New Roman" pitchFamily="18" charset="0"/>
                <a:cs typeface="Times New Roman" pitchFamily="18" charset="0"/>
              </a:rPr>
              <a:t>туриниг</a:t>
            </a:r>
            <a:r>
              <a:rPr lang="ru-RU" sz="1900" dirty="0">
                <a:latin typeface="Times New Roman" pitchFamily="18" charset="0"/>
                <a:cs typeface="Times New Roman" pitchFamily="18" charset="0"/>
              </a:rPr>
              <a:t> </a:t>
            </a:r>
            <a:r>
              <a:rPr lang="ru-RU" sz="1900" dirty="0" err="1">
                <a:latin typeface="Times New Roman" pitchFamily="18" charset="0"/>
                <a:cs typeface="Times New Roman" pitchFamily="18" charset="0"/>
              </a:rPr>
              <a:t>ўзига</a:t>
            </a:r>
            <a:r>
              <a:rPr lang="ru-RU" sz="1900" dirty="0">
                <a:latin typeface="Times New Roman" pitchFamily="18" charset="0"/>
                <a:cs typeface="Times New Roman" pitchFamily="18" charset="0"/>
              </a:rPr>
              <a:t> </a:t>
            </a:r>
            <a:r>
              <a:rPr lang="ru-RU" sz="1900" dirty="0" err="1">
                <a:latin typeface="Times New Roman" pitchFamily="18" charset="0"/>
                <a:cs typeface="Times New Roman" pitchFamily="18" charset="0"/>
              </a:rPr>
              <a:t>хос</a:t>
            </a:r>
            <a:r>
              <a:rPr lang="ru-RU" sz="1900" dirty="0">
                <a:latin typeface="Times New Roman" pitchFamily="18" charset="0"/>
                <a:cs typeface="Times New Roman" pitchFamily="18" charset="0"/>
              </a:rPr>
              <a:t> </a:t>
            </a:r>
            <a:r>
              <a:rPr lang="ru-RU" sz="1900" dirty="0" err="1">
                <a:latin typeface="Times New Roman" pitchFamily="18" charset="0"/>
                <a:cs typeface="Times New Roman" pitchFamily="18" charset="0"/>
              </a:rPr>
              <a:t>томони</a:t>
            </a:r>
            <a:r>
              <a:rPr lang="ru-RU" sz="1900" dirty="0">
                <a:latin typeface="Times New Roman" pitchFamily="18" charset="0"/>
                <a:cs typeface="Times New Roman" pitchFamily="18" charset="0"/>
              </a:rPr>
              <a:t> </a:t>
            </a:r>
            <a:r>
              <a:rPr lang="ru-RU" sz="1900" dirty="0" err="1">
                <a:latin typeface="Times New Roman" pitchFamily="18" charset="0"/>
                <a:cs typeface="Times New Roman" pitchFamily="18" charset="0"/>
              </a:rPr>
              <a:t>шундаки</a:t>
            </a:r>
            <a:r>
              <a:rPr lang="ru-RU" sz="1900" dirty="0">
                <a:latin typeface="Times New Roman" pitchFamily="18" charset="0"/>
                <a:cs typeface="Times New Roman" pitchFamily="18" charset="0"/>
              </a:rPr>
              <a:t>, бунда </a:t>
            </a:r>
            <a:r>
              <a:rPr lang="ru-RU" sz="1900" dirty="0" err="1">
                <a:latin typeface="Times New Roman" pitchFamily="18" charset="0"/>
                <a:cs typeface="Times New Roman" pitchFamily="18" charset="0"/>
              </a:rPr>
              <a:t>мушакларга</a:t>
            </a:r>
            <a:r>
              <a:rPr lang="ru-RU" sz="1900" dirty="0">
                <a:latin typeface="Times New Roman" pitchFamily="18" charset="0"/>
                <a:cs typeface="Times New Roman" pitchFamily="18" charset="0"/>
              </a:rPr>
              <a:t> </a:t>
            </a:r>
            <a:r>
              <a:rPr lang="ru-RU" sz="1900" dirty="0" err="1">
                <a:latin typeface="Times New Roman" pitchFamily="18" charset="0"/>
                <a:cs typeface="Times New Roman" pitchFamily="18" charset="0"/>
              </a:rPr>
              <a:t>тушадиган</a:t>
            </a:r>
            <a:r>
              <a:rPr lang="ru-RU" sz="1900" dirty="0">
                <a:latin typeface="Times New Roman" pitchFamily="18" charset="0"/>
                <a:cs typeface="Times New Roman" pitchFamily="18" charset="0"/>
              </a:rPr>
              <a:t> </a:t>
            </a:r>
            <a:r>
              <a:rPr lang="ru-RU" sz="1900" dirty="0" err="1">
                <a:latin typeface="Times New Roman" pitchFamily="18" charset="0"/>
                <a:cs typeface="Times New Roman" pitchFamily="18" charset="0"/>
              </a:rPr>
              <a:t>зўриқиш характери</a:t>
            </a:r>
            <a:r>
              <a:rPr lang="ru-RU" sz="1900" dirty="0">
                <a:latin typeface="Times New Roman" pitchFamily="18" charset="0"/>
                <a:cs typeface="Times New Roman" pitchFamily="18" charset="0"/>
              </a:rPr>
              <a:t> </a:t>
            </a:r>
            <a:r>
              <a:rPr lang="ru-RU" sz="1900" dirty="0" err="1">
                <a:latin typeface="Times New Roman" pitchFamily="18" charset="0"/>
                <a:cs typeface="Times New Roman" pitchFamily="18" charset="0"/>
              </a:rPr>
              <a:t>ўзгаради</a:t>
            </a:r>
            <a:r>
              <a:rPr lang="ru-RU" sz="1900" dirty="0">
                <a:latin typeface="Times New Roman" pitchFamily="18" charset="0"/>
                <a:cs typeface="Times New Roman" pitchFamily="18" charset="0"/>
              </a:rPr>
              <a:t> </a:t>
            </a:r>
            <a:r>
              <a:rPr lang="ru-RU" sz="1900" dirty="0" err="1">
                <a:latin typeface="Times New Roman" pitchFamily="18" charset="0"/>
                <a:cs typeface="Times New Roman" pitchFamily="18" charset="0"/>
              </a:rPr>
              <a:t>ва</a:t>
            </a:r>
            <a:r>
              <a:rPr lang="ru-RU" sz="1900" dirty="0">
                <a:latin typeface="Times New Roman" pitchFamily="18" charset="0"/>
                <a:cs typeface="Times New Roman" pitchFamily="18" charset="0"/>
              </a:rPr>
              <a:t> </a:t>
            </a:r>
            <a:r>
              <a:rPr lang="ru-RU" sz="1900" dirty="0" err="1">
                <a:latin typeface="Times New Roman" pitchFamily="18" charset="0"/>
                <a:cs typeface="Times New Roman" pitchFamily="18" charset="0"/>
              </a:rPr>
              <a:t>ҳаракатлар дастури</a:t>
            </a:r>
            <a:r>
              <a:rPr lang="ru-RU" sz="1900" dirty="0">
                <a:latin typeface="Times New Roman" pitchFamily="18" charset="0"/>
                <a:cs typeface="Times New Roman" pitchFamily="18" charset="0"/>
              </a:rPr>
              <a:t> </a:t>
            </a:r>
            <a:r>
              <a:rPr lang="ru-RU" sz="1900" dirty="0" err="1">
                <a:latin typeface="Times New Roman" pitchFamily="18" charset="0"/>
                <a:cs typeface="Times New Roman" pitchFamily="18" charset="0"/>
              </a:rPr>
              <a:t>мураккаблашади</a:t>
            </a:r>
            <a:r>
              <a:rPr lang="ru-RU" sz="1900" dirty="0">
                <a:latin typeface="Times New Roman" pitchFamily="18" charset="0"/>
                <a:cs typeface="Times New Roman" pitchFamily="18" charset="0"/>
              </a:rPr>
              <a:t>. </a:t>
            </a:r>
            <a:r>
              <a:rPr lang="ru-RU" sz="1900" dirty="0" err="1">
                <a:latin typeface="Times New Roman" pitchFamily="18" charset="0"/>
                <a:cs typeface="Times New Roman" pitchFamily="18" charset="0"/>
              </a:rPr>
              <a:t>Мушаклар</a:t>
            </a:r>
            <a:r>
              <a:rPr lang="ru-RU" sz="1900" dirty="0">
                <a:latin typeface="Times New Roman" pitchFamily="18" charset="0"/>
                <a:cs typeface="Times New Roman" pitchFamily="18" charset="0"/>
              </a:rPr>
              <a:t> </a:t>
            </a:r>
            <a:r>
              <a:rPr lang="ru-RU" sz="1900" dirty="0" err="1">
                <a:latin typeface="Times New Roman" pitchFamily="18" charset="0"/>
                <a:cs typeface="Times New Roman" pitchFamily="18" charset="0"/>
              </a:rPr>
              <a:t>фаолияти</a:t>
            </a:r>
            <a:r>
              <a:rPr lang="ru-RU" sz="1900" dirty="0">
                <a:latin typeface="Times New Roman" pitchFamily="18" charset="0"/>
                <a:cs typeface="Times New Roman" pitchFamily="18" charset="0"/>
              </a:rPr>
              <a:t> </a:t>
            </a:r>
            <a:r>
              <a:rPr lang="ru-RU" sz="1900" dirty="0" err="1">
                <a:latin typeface="Times New Roman" pitchFamily="18" charset="0"/>
                <a:cs typeface="Times New Roman" pitchFamily="18" charset="0"/>
              </a:rPr>
              <a:t>ҳажми камайиши</a:t>
            </a:r>
            <a:r>
              <a:rPr lang="ru-RU" sz="1900" dirty="0">
                <a:latin typeface="Times New Roman" pitchFamily="18" charset="0"/>
                <a:cs typeface="Times New Roman" pitchFamily="18" charset="0"/>
              </a:rPr>
              <a:t> </a:t>
            </a:r>
            <a:r>
              <a:rPr lang="ru-RU" sz="1900" dirty="0" err="1">
                <a:latin typeface="Times New Roman" pitchFamily="18" charset="0"/>
                <a:cs typeface="Times New Roman" pitchFamily="18" charset="0"/>
              </a:rPr>
              <a:t>кузатилади</a:t>
            </a:r>
            <a:r>
              <a:rPr lang="ru-RU" sz="1900" dirty="0">
                <a:latin typeface="Times New Roman" pitchFamily="18" charset="0"/>
                <a:cs typeface="Times New Roman" pitchFamily="18" charset="0"/>
              </a:rPr>
              <a:t>, </a:t>
            </a:r>
            <a:r>
              <a:rPr lang="ru-RU" sz="1900" dirty="0" err="1">
                <a:latin typeface="Times New Roman" pitchFamily="18" charset="0"/>
                <a:cs typeface="Times New Roman" pitchFamily="18" charset="0"/>
              </a:rPr>
              <a:t>механизмларни</a:t>
            </a:r>
            <a:r>
              <a:rPr lang="ru-RU" sz="1900" dirty="0">
                <a:latin typeface="Times New Roman" pitchFamily="18" charset="0"/>
                <a:cs typeface="Times New Roman" pitchFamily="18" charset="0"/>
              </a:rPr>
              <a:t> </a:t>
            </a:r>
            <a:r>
              <a:rPr lang="ru-RU" sz="1900" dirty="0" err="1">
                <a:latin typeface="Times New Roman" pitchFamily="18" charset="0"/>
                <a:cs typeface="Times New Roman" pitchFamily="18" charset="0"/>
              </a:rPr>
              <a:t>бошқаришда зарур</a:t>
            </a:r>
            <a:r>
              <a:rPr lang="ru-RU" sz="1900" dirty="0">
                <a:latin typeface="Times New Roman" pitchFamily="18" charset="0"/>
                <a:cs typeface="Times New Roman" pitchFamily="18" charset="0"/>
              </a:rPr>
              <a:t> </a:t>
            </a:r>
            <a:r>
              <a:rPr lang="ru-RU" sz="1900" dirty="0" err="1">
                <a:latin typeface="Times New Roman" pitchFamily="18" charset="0"/>
                <a:cs typeface="Times New Roman" pitchFamily="18" charset="0"/>
              </a:rPr>
              <a:t>бўлган</a:t>
            </a:r>
            <a:r>
              <a:rPr lang="ru-RU" sz="1900" dirty="0">
                <a:latin typeface="Times New Roman" pitchFamily="18" charset="0"/>
                <a:cs typeface="Times New Roman" pitchFamily="18" charset="0"/>
              </a:rPr>
              <a:t>, </a:t>
            </a:r>
            <a:r>
              <a:rPr lang="ru-RU" sz="1900" dirty="0" err="1">
                <a:latin typeface="Times New Roman" pitchFamily="18" charset="0"/>
                <a:cs typeface="Times New Roman" pitchFamily="18" charset="0"/>
              </a:rPr>
              <a:t>катта</a:t>
            </a:r>
            <a:r>
              <a:rPr lang="ru-RU" sz="1900" dirty="0">
                <a:latin typeface="Times New Roman" pitchFamily="18" charset="0"/>
                <a:cs typeface="Times New Roman" pitchFamily="18" charset="0"/>
              </a:rPr>
              <a:t> </a:t>
            </a:r>
            <a:r>
              <a:rPr lang="ru-RU" sz="1900" dirty="0" err="1">
                <a:latin typeface="Times New Roman" pitchFamily="18" charset="0"/>
                <a:cs typeface="Times New Roman" pitchFamily="18" charset="0"/>
              </a:rPr>
              <a:t>тезлик</a:t>
            </a:r>
            <a:r>
              <a:rPr lang="ru-RU" sz="1900" dirty="0">
                <a:latin typeface="Times New Roman" pitchFamily="18" charset="0"/>
                <a:cs typeface="Times New Roman" pitchFamily="18" charset="0"/>
              </a:rPr>
              <a:t> </a:t>
            </a:r>
            <a:r>
              <a:rPr lang="ru-RU" sz="1900" dirty="0" err="1">
                <a:latin typeface="Times New Roman" pitchFamily="18" charset="0"/>
                <a:cs typeface="Times New Roman" pitchFamily="18" charset="0"/>
              </a:rPr>
              <a:t>ва</a:t>
            </a:r>
            <a:r>
              <a:rPr lang="ru-RU" sz="1900" dirty="0">
                <a:latin typeface="Times New Roman" pitchFamily="18" charset="0"/>
                <a:cs typeface="Times New Roman" pitchFamily="18" charset="0"/>
              </a:rPr>
              <a:t> </a:t>
            </a:r>
            <a:r>
              <a:rPr lang="ru-RU" sz="1900" dirty="0" err="1">
                <a:latin typeface="Times New Roman" pitchFamily="18" charset="0"/>
                <a:cs typeface="Times New Roman" pitchFamily="18" charset="0"/>
              </a:rPr>
              <a:t>ҳаракат аниқлиги талаб</a:t>
            </a:r>
            <a:r>
              <a:rPr lang="ru-RU" sz="1900" dirty="0">
                <a:latin typeface="Times New Roman" pitchFamily="18" charset="0"/>
                <a:cs typeface="Times New Roman" pitchFamily="18" charset="0"/>
              </a:rPr>
              <a:t> </a:t>
            </a:r>
            <a:r>
              <a:rPr lang="ru-RU" sz="1900" dirty="0" err="1">
                <a:latin typeface="Times New Roman" pitchFamily="18" charset="0"/>
                <a:cs typeface="Times New Roman" pitchFamily="18" charset="0"/>
              </a:rPr>
              <a:t>киладиган</a:t>
            </a:r>
            <a:r>
              <a:rPr lang="ru-RU" sz="1900" dirty="0">
                <a:latin typeface="Times New Roman" pitchFamily="18" charset="0"/>
                <a:cs typeface="Times New Roman" pitchFamily="18" charset="0"/>
              </a:rPr>
              <a:t>, тана </a:t>
            </a:r>
            <a:r>
              <a:rPr lang="ru-RU" sz="1900" dirty="0" err="1">
                <a:latin typeface="Times New Roman" pitchFamily="18" charset="0"/>
                <a:cs typeface="Times New Roman" pitchFamily="18" charset="0"/>
              </a:rPr>
              <a:t>аъзоларининг</a:t>
            </a:r>
            <a:r>
              <a:rPr lang="ru-RU" sz="1900" dirty="0">
                <a:latin typeface="Times New Roman" pitchFamily="18" charset="0"/>
                <a:cs typeface="Times New Roman" pitchFamily="18" charset="0"/>
              </a:rPr>
              <a:t> (</a:t>
            </a:r>
            <a:r>
              <a:rPr lang="ru-RU" sz="1900" dirty="0" err="1">
                <a:latin typeface="Times New Roman" pitchFamily="18" charset="0"/>
                <a:cs typeface="Times New Roman" pitchFamily="18" charset="0"/>
              </a:rPr>
              <a:t>қўл</a:t>
            </a:r>
            <a:r>
              <a:rPr lang="ru-RU" sz="1900" dirty="0">
                <a:latin typeface="Times New Roman" pitchFamily="18" charset="0"/>
                <a:cs typeface="Times New Roman" pitchFamily="18" charset="0"/>
              </a:rPr>
              <a:t>, </a:t>
            </a:r>
            <a:r>
              <a:rPr lang="ru-RU" sz="1900" dirty="0" err="1">
                <a:latin typeface="Times New Roman" pitchFamily="18" charset="0"/>
                <a:cs typeface="Times New Roman" pitchFamily="18" charset="0"/>
              </a:rPr>
              <a:t>оёқ</a:t>
            </a:r>
            <a:r>
              <a:rPr lang="ru-RU" sz="1900" dirty="0">
                <a:latin typeface="Times New Roman" pitchFamily="18" charset="0"/>
                <a:cs typeface="Times New Roman" pitchFamily="18" charset="0"/>
              </a:rPr>
              <a:t>) </a:t>
            </a:r>
            <a:r>
              <a:rPr lang="ru-RU" sz="1900" dirty="0" err="1">
                <a:latin typeface="Times New Roman" pitchFamily="18" charset="0"/>
                <a:cs typeface="Times New Roman" pitchFamily="18" charset="0"/>
              </a:rPr>
              <a:t>кичик</a:t>
            </a:r>
            <a:r>
              <a:rPr lang="ru-RU" sz="1900" dirty="0">
                <a:latin typeface="Times New Roman" pitchFamily="18" charset="0"/>
                <a:cs typeface="Times New Roman" pitchFamily="18" charset="0"/>
              </a:rPr>
              <a:t> </a:t>
            </a:r>
            <a:r>
              <a:rPr lang="ru-RU" sz="1900" dirty="0" err="1">
                <a:latin typeface="Times New Roman" pitchFamily="18" charset="0"/>
                <a:cs typeface="Times New Roman" pitchFamily="18" charset="0"/>
              </a:rPr>
              <a:t>мушаклари</a:t>
            </a:r>
            <a:r>
              <a:rPr lang="ru-RU" sz="1900" dirty="0">
                <a:latin typeface="Times New Roman" pitchFamily="18" charset="0"/>
                <a:cs typeface="Times New Roman" pitchFamily="18" charset="0"/>
              </a:rPr>
              <a:t> </a:t>
            </a:r>
            <a:r>
              <a:rPr lang="ru-RU" sz="1900" dirty="0" err="1">
                <a:latin typeface="Times New Roman" pitchFamily="18" charset="0"/>
                <a:cs typeface="Times New Roman" pitchFamily="18" charset="0"/>
              </a:rPr>
              <a:t>жалб</a:t>
            </a:r>
            <a:r>
              <a:rPr lang="ru-RU" sz="1900" dirty="0">
                <a:latin typeface="Times New Roman" pitchFamily="18" charset="0"/>
                <a:cs typeface="Times New Roman" pitchFamily="18" charset="0"/>
              </a:rPr>
              <a:t> </a:t>
            </a:r>
            <a:r>
              <a:rPr lang="ru-RU" sz="1900" dirty="0" err="1">
                <a:latin typeface="Times New Roman" pitchFamily="18" charset="0"/>
                <a:cs typeface="Times New Roman" pitchFamily="18" charset="0"/>
              </a:rPr>
              <a:t>қилинади</a:t>
            </a:r>
            <a:r>
              <a:rPr lang="ru-RU" sz="1900" dirty="0">
                <a:latin typeface="Times New Roman" pitchFamily="18" charset="0"/>
                <a:cs typeface="Times New Roman" pitchFamily="18" charset="0"/>
              </a:rPr>
              <a:t>. </a:t>
            </a:r>
            <a:r>
              <a:rPr lang="ru-RU" sz="1900" dirty="0" err="1">
                <a:latin typeface="Times New Roman" pitchFamily="18" charset="0"/>
                <a:cs typeface="Times New Roman" pitchFamily="18" charset="0"/>
              </a:rPr>
              <a:t>Ҳаракатларнинг бир</a:t>
            </a:r>
            <a:r>
              <a:rPr lang="ru-RU" sz="1900" dirty="0">
                <a:latin typeface="Times New Roman" pitchFamily="18" charset="0"/>
                <a:cs typeface="Times New Roman" pitchFamily="18" charset="0"/>
              </a:rPr>
              <a:t> </a:t>
            </a:r>
            <a:r>
              <a:rPr lang="ru-RU" sz="1900" dirty="0" err="1">
                <a:latin typeface="Times New Roman" pitchFamily="18" charset="0"/>
                <a:cs typeface="Times New Roman" pitchFamily="18" charset="0"/>
              </a:rPr>
              <a:t>хиллиги</a:t>
            </a:r>
            <a:r>
              <a:rPr lang="ru-RU" sz="1900" dirty="0">
                <a:latin typeface="Times New Roman" pitchFamily="18" charset="0"/>
                <a:cs typeface="Times New Roman" pitchFamily="18" charset="0"/>
              </a:rPr>
              <a:t>, </a:t>
            </a:r>
            <a:r>
              <a:rPr lang="ru-RU" sz="1900" dirty="0" err="1">
                <a:latin typeface="Times New Roman" pitchFamily="18" charset="0"/>
                <a:cs typeface="Times New Roman" pitchFamily="18" charset="0"/>
              </a:rPr>
              <a:t>қабул қилинаётган </a:t>
            </a:r>
            <a:r>
              <a:rPr lang="ru-RU" sz="1900" dirty="0">
                <a:latin typeface="Times New Roman" pitchFamily="18" charset="0"/>
                <a:cs typeface="Times New Roman" pitchFamily="18" charset="0"/>
              </a:rPr>
              <a:t>информация </a:t>
            </a:r>
            <a:r>
              <a:rPr lang="ru-RU" sz="1900" dirty="0" err="1">
                <a:latin typeface="Times New Roman" pitchFamily="18" charset="0"/>
                <a:cs typeface="Times New Roman" pitchFamily="18" charset="0"/>
              </a:rPr>
              <a:t>ҳажмининг озлиги</a:t>
            </a:r>
            <a:r>
              <a:rPr lang="ru-RU" sz="1900" dirty="0">
                <a:latin typeface="Times New Roman" pitchFamily="18" charset="0"/>
                <a:cs typeface="Times New Roman" pitchFamily="18" charset="0"/>
              </a:rPr>
              <a:t> </a:t>
            </a:r>
            <a:r>
              <a:rPr lang="ru-RU" sz="1900" dirty="0" err="1">
                <a:latin typeface="Times New Roman" pitchFamily="18" charset="0"/>
                <a:cs typeface="Times New Roman" pitchFamily="18" charset="0"/>
              </a:rPr>
              <a:t>ишчини</a:t>
            </a:r>
            <a:r>
              <a:rPr lang="ru-RU" sz="1900" dirty="0">
                <a:latin typeface="Times New Roman" pitchFamily="18" charset="0"/>
                <a:cs typeface="Times New Roman" pitchFamily="18" charset="0"/>
              </a:rPr>
              <a:t> тез </a:t>
            </a:r>
            <a:r>
              <a:rPr lang="ru-RU" sz="1900" dirty="0" err="1">
                <a:latin typeface="Times New Roman" pitchFamily="18" charset="0"/>
                <a:cs typeface="Times New Roman" pitchFamily="18" charset="0"/>
              </a:rPr>
              <a:t>чарчашига</a:t>
            </a:r>
            <a:r>
              <a:rPr lang="ru-RU" sz="1900" dirty="0">
                <a:latin typeface="Times New Roman" pitchFamily="18" charset="0"/>
                <a:cs typeface="Times New Roman" pitchFamily="18" charset="0"/>
              </a:rPr>
              <a:t> </a:t>
            </a:r>
            <a:r>
              <a:rPr lang="ru-RU" sz="1900" dirty="0" err="1">
                <a:latin typeface="Times New Roman" pitchFamily="18" charset="0"/>
                <a:cs typeface="Times New Roman" pitchFamily="18" charset="0"/>
              </a:rPr>
              <a:t>олиб</a:t>
            </a:r>
            <a:r>
              <a:rPr lang="ru-RU" sz="1900" dirty="0">
                <a:latin typeface="Times New Roman" pitchFamily="18" charset="0"/>
                <a:cs typeface="Times New Roman" pitchFamily="18" charset="0"/>
              </a:rPr>
              <a:t> </a:t>
            </a:r>
            <a:r>
              <a:rPr lang="ru-RU" sz="1900" dirty="0" err="1">
                <a:latin typeface="Times New Roman" pitchFamily="18" charset="0"/>
                <a:cs typeface="Times New Roman" pitchFamily="18" charset="0"/>
              </a:rPr>
              <a:t>келади</a:t>
            </a:r>
            <a:r>
              <a:rPr lang="ru-RU" sz="1900" dirty="0">
                <a:latin typeface="Times New Roman" pitchFamily="18" charset="0"/>
                <a:cs typeface="Times New Roman" pitchFamily="18" charset="0"/>
              </a:rPr>
              <a:t>. -ярим </a:t>
            </a:r>
            <a:r>
              <a:rPr lang="ru-RU" sz="1900" dirty="0" err="1">
                <a:latin typeface="Times New Roman" pitchFamily="18" charset="0"/>
                <a:cs typeface="Times New Roman" pitchFamily="18" charset="0"/>
              </a:rPr>
              <a:t>автоматлашган</a:t>
            </a:r>
            <a:r>
              <a:rPr lang="ru-RU" sz="1900" dirty="0">
                <a:latin typeface="Times New Roman" pitchFamily="18" charset="0"/>
                <a:cs typeface="Times New Roman" pitchFamily="18" charset="0"/>
              </a:rPr>
              <a:t> </a:t>
            </a:r>
            <a:r>
              <a:rPr lang="ru-RU" sz="1900" dirty="0" err="1">
                <a:latin typeface="Times New Roman" pitchFamily="18" charset="0"/>
                <a:cs typeface="Times New Roman" pitchFamily="18" charset="0"/>
              </a:rPr>
              <a:t>ва</a:t>
            </a:r>
            <a:r>
              <a:rPr lang="ru-RU" sz="1900" dirty="0">
                <a:latin typeface="Times New Roman" pitchFamily="18" charset="0"/>
                <a:cs typeface="Times New Roman" pitchFamily="18" charset="0"/>
              </a:rPr>
              <a:t> </a:t>
            </a:r>
            <a:r>
              <a:rPr lang="ru-RU" sz="1900" dirty="0" err="1">
                <a:latin typeface="Times New Roman" pitchFamily="18" charset="0"/>
                <a:cs typeface="Times New Roman" pitchFamily="18" charset="0"/>
              </a:rPr>
              <a:t>автоматлашган</a:t>
            </a:r>
            <a:r>
              <a:rPr lang="ru-RU" sz="1900" dirty="0">
                <a:latin typeface="Times New Roman" pitchFamily="18" charset="0"/>
                <a:cs typeface="Times New Roman" pitchFamily="18" charset="0"/>
              </a:rPr>
              <a:t> </a:t>
            </a:r>
            <a:r>
              <a:rPr lang="ru-RU" sz="1900" dirty="0" err="1">
                <a:latin typeface="Times New Roman" pitchFamily="18" charset="0"/>
                <a:cs typeface="Times New Roman" pitchFamily="18" charset="0"/>
              </a:rPr>
              <a:t>ишлаб</a:t>
            </a:r>
            <a:r>
              <a:rPr lang="ru-RU" sz="1900" dirty="0">
                <a:latin typeface="Times New Roman" pitchFamily="18" charset="0"/>
                <a:cs typeface="Times New Roman" pitchFamily="18" charset="0"/>
              </a:rPr>
              <a:t> </a:t>
            </a:r>
            <a:r>
              <a:rPr lang="ru-RU" sz="1900" dirty="0" err="1">
                <a:latin typeface="Times New Roman" pitchFamily="18" charset="0"/>
                <a:cs typeface="Times New Roman" pitchFamily="18" charset="0"/>
              </a:rPr>
              <a:t>чиқариш билан</a:t>
            </a:r>
            <a:r>
              <a:rPr lang="ru-RU" sz="1900" dirty="0">
                <a:latin typeface="Times New Roman" pitchFamily="18" charset="0"/>
                <a:cs typeface="Times New Roman" pitchFamily="18" charset="0"/>
              </a:rPr>
              <a:t> </a:t>
            </a:r>
            <a:r>
              <a:rPr lang="ru-RU" sz="1900" dirty="0" err="1">
                <a:latin typeface="Times New Roman" pitchFamily="18" charset="0"/>
                <a:cs typeface="Times New Roman" pitchFamily="18" charset="0"/>
              </a:rPr>
              <a:t>боғлиқ меҳнат </a:t>
            </a:r>
            <a:r>
              <a:rPr lang="ru-RU" sz="1900" dirty="0">
                <a:latin typeface="Times New Roman" pitchFamily="18" charset="0"/>
                <a:cs typeface="Times New Roman" pitchFamily="18" charset="0"/>
              </a:rPr>
              <a:t>тури. </a:t>
            </a:r>
            <a:r>
              <a:rPr lang="ru-RU" sz="1900" dirty="0" err="1">
                <a:latin typeface="Times New Roman" pitchFamily="18" charset="0"/>
                <a:cs typeface="Times New Roman" pitchFamily="18" charset="0"/>
              </a:rPr>
              <a:t>Бу</a:t>
            </a:r>
            <a:r>
              <a:rPr lang="ru-RU" sz="1900" dirty="0">
                <a:latin typeface="Times New Roman" pitchFamily="18" charset="0"/>
                <a:cs typeface="Times New Roman" pitchFamily="18" charset="0"/>
              </a:rPr>
              <a:t> </a:t>
            </a:r>
            <a:r>
              <a:rPr lang="ru-RU" sz="1900" dirty="0" err="1">
                <a:latin typeface="Times New Roman" pitchFamily="18" charset="0"/>
                <a:cs typeface="Times New Roman" pitchFamily="18" charset="0"/>
              </a:rPr>
              <a:t>иш</a:t>
            </a:r>
            <a:r>
              <a:rPr lang="ru-RU" sz="1900" dirty="0">
                <a:latin typeface="Times New Roman" pitchFamily="18" charset="0"/>
                <a:cs typeface="Times New Roman" pitchFamily="18" charset="0"/>
              </a:rPr>
              <a:t> </a:t>
            </a:r>
            <a:r>
              <a:rPr lang="ru-RU" sz="1900" dirty="0" err="1">
                <a:latin typeface="Times New Roman" pitchFamily="18" charset="0"/>
                <a:cs typeface="Times New Roman" pitchFamily="18" charset="0"/>
              </a:rPr>
              <a:t>турида</a:t>
            </a:r>
            <a:r>
              <a:rPr lang="ru-RU" sz="1900" dirty="0">
                <a:latin typeface="Times New Roman" pitchFamily="18" charset="0"/>
                <a:cs typeface="Times New Roman" pitchFamily="18" charset="0"/>
              </a:rPr>
              <a:t> одам </a:t>
            </a:r>
            <a:r>
              <a:rPr lang="ru-RU" sz="1900" dirty="0" err="1">
                <a:latin typeface="Times New Roman" pitchFamily="18" charset="0"/>
                <a:cs typeface="Times New Roman" pitchFamily="18" charset="0"/>
              </a:rPr>
              <a:t>хом</a:t>
            </a:r>
            <a:r>
              <a:rPr lang="ru-RU" sz="1900" dirty="0">
                <a:latin typeface="Times New Roman" pitchFamily="18" charset="0"/>
                <a:cs typeface="Times New Roman" pitchFamily="18" charset="0"/>
              </a:rPr>
              <a:t> </a:t>
            </a:r>
            <a:r>
              <a:rPr lang="ru-RU" sz="1900" dirty="0" err="1">
                <a:latin typeface="Times New Roman" pitchFamily="18" charset="0"/>
                <a:cs typeface="Times New Roman" pitchFamily="18" charset="0"/>
              </a:rPr>
              <a:t>ашёга</a:t>
            </a:r>
            <a:r>
              <a:rPr lang="ru-RU" sz="1900" dirty="0">
                <a:latin typeface="Times New Roman" pitchFamily="18" charset="0"/>
                <a:cs typeface="Times New Roman" pitchFamily="18" charset="0"/>
              </a:rPr>
              <a:t> </a:t>
            </a:r>
            <a:r>
              <a:rPr lang="ru-RU" sz="1900" dirty="0" err="1">
                <a:latin typeface="Times New Roman" pitchFamily="18" charset="0"/>
                <a:cs typeface="Times New Roman" pitchFamily="18" charset="0"/>
              </a:rPr>
              <a:t>бевосита</a:t>
            </a:r>
            <a:r>
              <a:rPr lang="ru-RU" sz="1900" dirty="0">
                <a:latin typeface="Times New Roman" pitchFamily="18" charset="0"/>
                <a:cs typeface="Times New Roman" pitchFamily="18" charset="0"/>
              </a:rPr>
              <a:t> </a:t>
            </a:r>
            <a:r>
              <a:rPr lang="ru-RU" sz="1900" dirty="0" err="1">
                <a:latin typeface="Times New Roman" pitchFamily="18" charset="0"/>
                <a:cs typeface="Times New Roman" pitchFamily="18" charset="0"/>
              </a:rPr>
              <a:t>ишлов</a:t>
            </a:r>
            <a:r>
              <a:rPr lang="ru-RU" sz="1900" dirty="0">
                <a:latin typeface="Times New Roman" pitchFamily="18" charset="0"/>
                <a:cs typeface="Times New Roman" pitchFamily="18" charset="0"/>
              </a:rPr>
              <a:t> </a:t>
            </a:r>
            <a:r>
              <a:rPr lang="ru-RU" sz="1900" dirty="0" err="1">
                <a:latin typeface="Times New Roman" pitchFamily="18" charset="0"/>
                <a:cs typeface="Times New Roman" pitchFamily="18" charset="0"/>
              </a:rPr>
              <a:t>беришдан</a:t>
            </a:r>
            <a:r>
              <a:rPr lang="ru-RU" sz="1900" dirty="0">
                <a:latin typeface="Times New Roman" pitchFamily="18" charset="0"/>
                <a:cs typeface="Times New Roman" pitchFamily="18" charset="0"/>
              </a:rPr>
              <a:t> </a:t>
            </a:r>
            <a:r>
              <a:rPr lang="ru-RU" sz="1900" dirty="0" err="1">
                <a:latin typeface="Times New Roman" pitchFamily="18" charset="0"/>
                <a:cs typeface="Times New Roman" pitchFamily="18" charset="0"/>
              </a:rPr>
              <a:t>озод</a:t>
            </a:r>
            <a:r>
              <a:rPr lang="ru-RU" sz="1900" dirty="0">
                <a:latin typeface="Times New Roman" pitchFamily="18" charset="0"/>
                <a:cs typeface="Times New Roman" pitchFamily="18" charset="0"/>
              </a:rPr>
              <a:t> </a:t>
            </a:r>
            <a:r>
              <a:rPr lang="ru-RU" sz="1900" dirty="0" err="1">
                <a:latin typeface="Times New Roman" pitchFamily="18" charset="0"/>
                <a:cs typeface="Times New Roman" pitchFamily="18" charset="0"/>
              </a:rPr>
              <a:t>бўлади</a:t>
            </a:r>
            <a:r>
              <a:rPr lang="ru-RU" sz="1900" dirty="0">
                <a:latin typeface="Times New Roman" pitchFamily="18" charset="0"/>
                <a:cs typeface="Times New Roman" pitchFamily="18" charset="0"/>
              </a:rPr>
              <a:t>, уни механизм </a:t>
            </a:r>
            <a:r>
              <a:rPr lang="ru-RU" sz="1900" dirty="0" err="1">
                <a:latin typeface="Times New Roman" pitchFamily="18" charset="0"/>
                <a:cs typeface="Times New Roman" pitchFamily="18" charset="0"/>
              </a:rPr>
              <a:t>елкасига</a:t>
            </a:r>
            <a:r>
              <a:rPr lang="ru-RU" sz="1900" dirty="0">
                <a:latin typeface="Times New Roman" pitchFamily="18" charset="0"/>
                <a:cs typeface="Times New Roman" pitchFamily="18" charset="0"/>
              </a:rPr>
              <a:t> </a:t>
            </a:r>
            <a:r>
              <a:rPr lang="ru-RU" sz="1900" dirty="0" err="1">
                <a:latin typeface="Times New Roman" pitchFamily="18" charset="0"/>
                <a:cs typeface="Times New Roman" pitchFamily="18" charset="0"/>
              </a:rPr>
              <a:t>юкланади</a:t>
            </a:r>
            <a:r>
              <a:rPr lang="ru-RU" sz="1900" dirty="0">
                <a:latin typeface="Times New Roman" pitchFamily="18" charset="0"/>
                <a:cs typeface="Times New Roman" pitchFamily="18" charset="0"/>
              </a:rPr>
              <a:t>. Бунда </a:t>
            </a:r>
            <a:r>
              <a:rPr lang="ru-RU" sz="1900" dirty="0" err="1">
                <a:latin typeface="Times New Roman" pitchFamily="18" charset="0"/>
                <a:cs typeface="Times New Roman" pitchFamily="18" charset="0"/>
              </a:rPr>
              <a:t>одамнинг</a:t>
            </a:r>
            <a:r>
              <a:rPr lang="ru-RU" sz="1900" dirty="0">
                <a:latin typeface="Times New Roman" pitchFamily="18" charset="0"/>
                <a:cs typeface="Times New Roman" pitchFamily="18" charset="0"/>
              </a:rPr>
              <a:t> </a:t>
            </a:r>
            <a:r>
              <a:rPr lang="ru-RU" sz="1900" dirty="0" err="1">
                <a:latin typeface="Times New Roman" pitchFamily="18" charset="0"/>
                <a:cs typeface="Times New Roman" pitchFamily="18" charset="0"/>
              </a:rPr>
              <a:t>вазифаси</a:t>
            </a:r>
            <a:r>
              <a:rPr lang="ru-RU" sz="1900" dirty="0">
                <a:latin typeface="Times New Roman" pitchFamily="18" charset="0"/>
                <a:cs typeface="Times New Roman" pitchFamily="18" charset="0"/>
              </a:rPr>
              <a:t> </a:t>
            </a:r>
            <a:r>
              <a:rPr lang="ru-RU" sz="1900" dirty="0" err="1">
                <a:latin typeface="Times New Roman" pitchFamily="18" charset="0"/>
                <a:cs typeface="Times New Roman" pitchFamily="18" charset="0"/>
              </a:rPr>
              <a:t>механизмни</a:t>
            </a:r>
            <a:r>
              <a:rPr lang="ru-RU" sz="1900" dirty="0">
                <a:latin typeface="Times New Roman" pitchFamily="18" charset="0"/>
                <a:cs typeface="Times New Roman" pitchFamily="18" charset="0"/>
              </a:rPr>
              <a:t> </a:t>
            </a:r>
            <a:r>
              <a:rPr lang="ru-RU" sz="1900" dirty="0" err="1">
                <a:latin typeface="Times New Roman" pitchFamily="18" charset="0"/>
                <a:cs typeface="Times New Roman" pitchFamily="18" charset="0"/>
              </a:rPr>
              <a:t>бошқариш бўйича</a:t>
            </a:r>
            <a:r>
              <a:rPr lang="ru-RU" sz="1900" dirty="0">
                <a:latin typeface="Times New Roman" pitchFamily="18" charset="0"/>
                <a:cs typeface="Times New Roman" pitchFamily="18" charset="0"/>
              </a:rPr>
              <a:t> </a:t>
            </a:r>
            <a:r>
              <a:rPr lang="ru-RU" sz="1900" dirty="0" err="1">
                <a:latin typeface="Times New Roman" pitchFamily="18" charset="0"/>
                <a:cs typeface="Times New Roman" pitchFamily="18" charset="0"/>
              </a:rPr>
              <a:t>оддий</a:t>
            </a:r>
            <a:r>
              <a:rPr lang="ru-RU" sz="1900" dirty="0">
                <a:latin typeface="Times New Roman" pitchFamily="18" charset="0"/>
                <a:cs typeface="Times New Roman" pitchFamily="18" charset="0"/>
              </a:rPr>
              <a:t> </a:t>
            </a:r>
            <a:r>
              <a:rPr lang="ru-RU" sz="1900" dirty="0" err="1">
                <a:latin typeface="Times New Roman" pitchFamily="18" charset="0"/>
                <a:cs typeface="Times New Roman" pitchFamily="18" charset="0"/>
              </a:rPr>
              <a:t>операцияларни</a:t>
            </a:r>
            <a:r>
              <a:rPr lang="ru-RU" sz="1900" dirty="0">
                <a:latin typeface="Times New Roman" pitchFamily="18" charset="0"/>
                <a:cs typeface="Times New Roman" pitchFamily="18" charset="0"/>
              </a:rPr>
              <a:t> (</a:t>
            </a:r>
            <a:r>
              <a:rPr lang="ru-RU" sz="1900" dirty="0" err="1">
                <a:latin typeface="Times New Roman" pitchFamily="18" charset="0"/>
                <a:cs typeface="Times New Roman" pitchFamily="18" charset="0"/>
              </a:rPr>
              <a:t>хом</a:t>
            </a:r>
            <a:r>
              <a:rPr lang="ru-RU" sz="1900" dirty="0">
                <a:latin typeface="Times New Roman" pitchFamily="18" charset="0"/>
                <a:cs typeface="Times New Roman" pitchFamily="18" charset="0"/>
              </a:rPr>
              <a:t> </a:t>
            </a:r>
            <a:r>
              <a:rPr lang="ru-RU" sz="1900" dirty="0" err="1">
                <a:latin typeface="Times New Roman" pitchFamily="18" charset="0"/>
                <a:cs typeface="Times New Roman" pitchFamily="18" charset="0"/>
              </a:rPr>
              <a:t>ашё</a:t>
            </a:r>
            <a:r>
              <a:rPr lang="ru-RU" sz="1900" dirty="0">
                <a:latin typeface="Times New Roman" pitchFamily="18" charset="0"/>
                <a:cs typeface="Times New Roman" pitchFamily="18" charset="0"/>
              </a:rPr>
              <a:t> </a:t>
            </a:r>
            <a:r>
              <a:rPr lang="ru-RU" sz="1900" dirty="0" err="1">
                <a:latin typeface="Times New Roman" pitchFamily="18" charset="0"/>
                <a:cs typeface="Times New Roman" pitchFamily="18" charset="0"/>
              </a:rPr>
              <a:t>узатиш</a:t>
            </a:r>
            <a:r>
              <a:rPr lang="ru-RU" sz="1900" dirty="0">
                <a:latin typeface="Times New Roman" pitchFamily="18" charset="0"/>
                <a:cs typeface="Times New Roman" pitchFamily="18" charset="0"/>
              </a:rPr>
              <a:t>, </a:t>
            </a:r>
            <a:r>
              <a:rPr lang="ru-RU" sz="1900" dirty="0" err="1">
                <a:latin typeface="Times New Roman" pitchFamily="18" charset="0"/>
                <a:cs typeface="Times New Roman" pitchFamily="18" charset="0"/>
              </a:rPr>
              <a:t>механизмни</a:t>
            </a:r>
            <a:r>
              <a:rPr lang="ru-RU" sz="1900" dirty="0">
                <a:latin typeface="Times New Roman" pitchFamily="18" charset="0"/>
                <a:cs typeface="Times New Roman" pitchFamily="18" charset="0"/>
              </a:rPr>
              <a:t> </a:t>
            </a:r>
            <a:r>
              <a:rPr lang="ru-RU" sz="1900" dirty="0" err="1">
                <a:latin typeface="Times New Roman" pitchFamily="18" charset="0"/>
                <a:cs typeface="Times New Roman" pitchFamily="18" charset="0"/>
              </a:rPr>
              <a:t>ишга</a:t>
            </a:r>
            <a:r>
              <a:rPr lang="ru-RU" sz="1900" dirty="0">
                <a:latin typeface="Times New Roman" pitchFamily="18" charset="0"/>
                <a:cs typeface="Times New Roman" pitchFamily="18" charset="0"/>
              </a:rPr>
              <a:t> </a:t>
            </a:r>
            <a:r>
              <a:rPr lang="ru-RU" sz="1900" dirty="0" err="1">
                <a:latin typeface="Times New Roman" pitchFamily="18" charset="0"/>
                <a:cs typeface="Times New Roman" pitchFamily="18" charset="0"/>
              </a:rPr>
              <a:t>тушириш</a:t>
            </a:r>
            <a:r>
              <a:rPr lang="ru-RU" sz="1900" dirty="0">
                <a:latin typeface="Times New Roman" pitchFamily="18" charset="0"/>
                <a:cs typeface="Times New Roman" pitchFamily="18" charset="0"/>
              </a:rPr>
              <a:t>, </a:t>
            </a:r>
            <a:r>
              <a:rPr lang="ru-RU" sz="1900" dirty="0" err="1">
                <a:latin typeface="Times New Roman" pitchFamily="18" charset="0"/>
                <a:cs typeface="Times New Roman" pitchFamily="18" charset="0"/>
              </a:rPr>
              <a:t>тайёр</a:t>
            </a:r>
            <a:r>
              <a:rPr lang="ru-RU" sz="1900" dirty="0">
                <a:latin typeface="Times New Roman" pitchFamily="18" charset="0"/>
                <a:cs typeface="Times New Roman" pitchFamily="18" charset="0"/>
              </a:rPr>
              <a:t> </a:t>
            </a:r>
            <a:r>
              <a:rPr lang="ru-RU" sz="1900" dirty="0" err="1">
                <a:latin typeface="Times New Roman" pitchFamily="18" charset="0"/>
                <a:cs typeface="Times New Roman" pitchFamily="18" charset="0"/>
              </a:rPr>
              <a:t>маҳсулотни олиш</a:t>
            </a:r>
            <a:r>
              <a:rPr lang="ru-RU" sz="1900" dirty="0">
                <a:latin typeface="Times New Roman" pitchFamily="18" charset="0"/>
                <a:cs typeface="Times New Roman" pitchFamily="18" charset="0"/>
              </a:rPr>
              <a:t>) </a:t>
            </a:r>
            <a:r>
              <a:rPr lang="ru-RU" sz="1900" dirty="0" err="1">
                <a:latin typeface="Times New Roman" pitchFamily="18" charset="0"/>
                <a:cs typeface="Times New Roman" pitchFamily="18" charset="0"/>
              </a:rPr>
              <a:t>бажариш</a:t>
            </a:r>
            <a:r>
              <a:rPr lang="ru-RU" sz="1900" dirty="0">
                <a:latin typeface="Times New Roman" pitchFamily="18" charset="0"/>
                <a:cs typeface="Times New Roman" pitchFamily="18" charset="0"/>
              </a:rPr>
              <a:t> </a:t>
            </a:r>
            <a:r>
              <a:rPr lang="ru-RU" sz="1900" dirty="0" err="1">
                <a:latin typeface="Times New Roman" pitchFamily="18" charset="0"/>
                <a:cs typeface="Times New Roman" pitchFamily="18" charset="0"/>
              </a:rPr>
              <a:t>билан</a:t>
            </a:r>
            <a:r>
              <a:rPr lang="ru-RU" sz="1900" dirty="0">
                <a:latin typeface="Times New Roman" pitchFamily="18" charset="0"/>
                <a:cs typeface="Times New Roman" pitchFamily="18" charset="0"/>
              </a:rPr>
              <a:t> </a:t>
            </a:r>
            <a:r>
              <a:rPr lang="ru-RU" sz="1900" dirty="0" err="1">
                <a:latin typeface="Times New Roman" pitchFamily="18" charset="0"/>
                <a:cs typeface="Times New Roman" pitchFamily="18" charset="0"/>
              </a:rPr>
              <a:t>чегараланади</a:t>
            </a:r>
            <a:r>
              <a:rPr lang="ru-RU" sz="1900" dirty="0">
                <a:latin typeface="Times New Roman" pitchFamily="18" charset="0"/>
                <a:cs typeface="Times New Roman" pitchFamily="18" charset="0"/>
              </a:rPr>
              <a:t>. </a:t>
            </a:r>
            <a:r>
              <a:rPr lang="ru-RU" sz="1900" dirty="0" err="1">
                <a:latin typeface="Times New Roman" pitchFamily="18" charset="0"/>
                <a:cs typeface="Times New Roman" pitchFamily="18" charset="0"/>
              </a:rPr>
              <a:t>Бу</a:t>
            </a:r>
            <a:r>
              <a:rPr lang="ru-RU" sz="1900" dirty="0">
                <a:latin typeface="Times New Roman" pitchFamily="18" charset="0"/>
                <a:cs typeface="Times New Roman" pitchFamily="18" charset="0"/>
              </a:rPr>
              <a:t> </a:t>
            </a:r>
            <a:r>
              <a:rPr lang="ru-RU" sz="1900" dirty="0" err="1">
                <a:latin typeface="Times New Roman" pitchFamily="18" charset="0"/>
                <a:cs typeface="Times New Roman" pitchFamily="18" charset="0"/>
              </a:rPr>
              <a:t>меҳнат турининг</a:t>
            </a:r>
            <a:r>
              <a:rPr lang="ru-RU" sz="1900" dirty="0">
                <a:latin typeface="Times New Roman" pitchFamily="18" charset="0"/>
                <a:cs typeface="Times New Roman" pitchFamily="18" charset="0"/>
              </a:rPr>
              <a:t> </a:t>
            </a:r>
            <a:r>
              <a:rPr lang="ru-RU" sz="1900" dirty="0" err="1">
                <a:latin typeface="Times New Roman" pitchFamily="18" charset="0"/>
                <a:cs typeface="Times New Roman" pitchFamily="18" charset="0"/>
              </a:rPr>
              <a:t>ўзига</a:t>
            </a:r>
            <a:r>
              <a:rPr lang="ru-RU" sz="1900" dirty="0">
                <a:latin typeface="Times New Roman" pitchFamily="18" charset="0"/>
                <a:cs typeface="Times New Roman" pitchFamily="18" charset="0"/>
              </a:rPr>
              <a:t> </a:t>
            </a:r>
            <a:r>
              <a:rPr lang="ru-RU" sz="1900" dirty="0" err="1">
                <a:latin typeface="Times New Roman" pitchFamily="18" charset="0"/>
                <a:cs typeface="Times New Roman" pitchFamily="18" charset="0"/>
              </a:rPr>
              <a:t>хослиги</a:t>
            </a:r>
            <a:r>
              <a:rPr lang="ru-RU" sz="1900" dirty="0">
                <a:latin typeface="Times New Roman" pitchFamily="18" charset="0"/>
                <a:cs typeface="Times New Roman" pitchFamily="18" charset="0"/>
              </a:rPr>
              <a:t> </a:t>
            </a:r>
            <a:r>
              <a:rPr lang="ru-RU" sz="1900" dirty="0" err="1">
                <a:latin typeface="Times New Roman" pitchFamily="18" charset="0"/>
                <a:cs typeface="Times New Roman" pitchFamily="18" charset="0"/>
              </a:rPr>
              <a:t>бир</a:t>
            </a:r>
            <a:r>
              <a:rPr lang="ru-RU" sz="1900" dirty="0">
                <a:latin typeface="Times New Roman" pitchFamily="18" charset="0"/>
                <a:cs typeface="Times New Roman" pitchFamily="18" charset="0"/>
              </a:rPr>
              <a:t> </a:t>
            </a:r>
            <a:r>
              <a:rPr lang="ru-RU" sz="1900" dirty="0" err="1">
                <a:latin typeface="Times New Roman" pitchFamily="18" charset="0"/>
                <a:cs typeface="Times New Roman" pitchFamily="18" charset="0"/>
              </a:rPr>
              <a:t>хиллик</a:t>
            </a:r>
            <a:r>
              <a:rPr lang="ru-RU" sz="1900" dirty="0">
                <a:latin typeface="Times New Roman" pitchFamily="18" charset="0"/>
                <a:cs typeface="Times New Roman" pitchFamily="18" charset="0"/>
              </a:rPr>
              <a:t> (</a:t>
            </a:r>
            <a:r>
              <a:rPr lang="ru-RU" sz="1900" dirty="0" err="1">
                <a:latin typeface="Times New Roman" pitchFamily="18" charset="0"/>
                <a:cs typeface="Times New Roman" pitchFamily="18" charset="0"/>
              </a:rPr>
              <a:t>монотонлик</a:t>
            </a:r>
            <a:r>
              <a:rPr lang="ru-RU" sz="1900" dirty="0">
                <a:latin typeface="Times New Roman" pitchFamily="18" charset="0"/>
                <a:cs typeface="Times New Roman" pitchFamily="18" charset="0"/>
              </a:rPr>
              <a:t>), </a:t>
            </a:r>
            <a:r>
              <a:rPr lang="ru-RU" sz="1900" dirty="0" err="1">
                <a:latin typeface="Times New Roman" pitchFamily="18" charset="0"/>
                <a:cs typeface="Times New Roman" pitchFamily="18" charset="0"/>
              </a:rPr>
              <a:t>жадаллик</a:t>
            </a:r>
            <a:r>
              <a:rPr lang="ru-RU" sz="1900" dirty="0">
                <a:latin typeface="Times New Roman" pitchFamily="18" charset="0"/>
                <a:cs typeface="Times New Roman" pitchFamily="18" charset="0"/>
              </a:rPr>
              <a:t> </a:t>
            </a:r>
            <a:r>
              <a:rPr lang="ru-RU" sz="1900" dirty="0" err="1">
                <a:latin typeface="Times New Roman" pitchFamily="18" charset="0"/>
                <a:cs typeface="Times New Roman" pitchFamily="18" charset="0"/>
              </a:rPr>
              <a:t>ва</a:t>
            </a:r>
            <a:r>
              <a:rPr lang="ru-RU" sz="1900" dirty="0">
                <a:latin typeface="Times New Roman" pitchFamily="18" charset="0"/>
                <a:cs typeface="Times New Roman" pitchFamily="18" charset="0"/>
              </a:rPr>
              <a:t> </a:t>
            </a:r>
            <a:r>
              <a:rPr lang="ru-RU" sz="1900" dirty="0" err="1">
                <a:latin typeface="Times New Roman" pitchFamily="18" charset="0"/>
                <a:cs typeface="Times New Roman" pitchFamily="18" charset="0"/>
              </a:rPr>
              <a:t>ритмнинг</a:t>
            </a:r>
            <a:r>
              <a:rPr lang="ru-RU" sz="1900" dirty="0">
                <a:latin typeface="Times New Roman" pitchFamily="18" charset="0"/>
                <a:cs typeface="Times New Roman" pitchFamily="18" charset="0"/>
              </a:rPr>
              <a:t> </a:t>
            </a:r>
            <a:r>
              <a:rPr lang="ru-RU" sz="1900" dirty="0" err="1">
                <a:latin typeface="Times New Roman" pitchFamily="18" charset="0"/>
                <a:cs typeface="Times New Roman" pitchFamily="18" charset="0"/>
              </a:rPr>
              <a:t>юқорилиги, ижодий</a:t>
            </a:r>
            <a:r>
              <a:rPr lang="ru-RU" sz="1900" dirty="0">
                <a:latin typeface="Times New Roman" pitchFamily="18" charset="0"/>
                <a:cs typeface="Times New Roman" pitchFamily="18" charset="0"/>
              </a:rPr>
              <a:t> </a:t>
            </a:r>
            <a:r>
              <a:rPr lang="ru-RU" sz="1900" dirty="0" err="1">
                <a:latin typeface="Times New Roman" pitchFamily="18" charset="0"/>
                <a:cs typeface="Times New Roman" pitchFamily="18" charset="0"/>
              </a:rPr>
              <a:t>ёндошиш</a:t>
            </a:r>
            <a:r>
              <a:rPr lang="ru-RU" sz="1900" dirty="0">
                <a:latin typeface="Times New Roman" pitchFamily="18" charset="0"/>
                <a:cs typeface="Times New Roman" pitchFamily="18" charset="0"/>
              </a:rPr>
              <a:t> </a:t>
            </a:r>
            <a:r>
              <a:rPr lang="ru-RU" sz="1900" dirty="0" err="1">
                <a:latin typeface="Times New Roman" pitchFamily="18" charset="0"/>
                <a:cs typeface="Times New Roman" pitchFamily="18" charset="0"/>
              </a:rPr>
              <a:t>заруратининг</a:t>
            </a:r>
            <a:r>
              <a:rPr lang="ru-RU" sz="1900" dirty="0">
                <a:latin typeface="Times New Roman" pitchFamily="18" charset="0"/>
                <a:cs typeface="Times New Roman" pitchFamily="18" charset="0"/>
              </a:rPr>
              <a:t> </a:t>
            </a:r>
            <a:r>
              <a:rPr lang="ru-RU" sz="1900" dirty="0" err="1">
                <a:latin typeface="Times New Roman" pitchFamily="18" charset="0"/>
                <a:cs typeface="Times New Roman" pitchFamily="18" charset="0"/>
              </a:rPr>
              <a:t>йўқлигидир.</a:t>
            </a:r>
            <a:r>
              <a:rPr lang="ru-RU" sz="1900" dirty="0">
                <a:latin typeface="Times New Roman" pitchFamily="18" charset="0"/>
                <a:cs typeface="Times New Roman" pitchFamily="18" charset="0"/>
              </a:rPr>
              <a:t> </a:t>
            </a:r>
            <a:r>
              <a:rPr lang="ru-RU" sz="1900" dirty="0" err="1">
                <a:latin typeface="Times New Roman" pitchFamily="18" charset="0"/>
                <a:cs typeface="Times New Roman" pitchFamily="18" charset="0"/>
              </a:rPr>
              <a:t>-гуруҳли меҳнат тури-конвеер</a:t>
            </a:r>
            <a:r>
              <a:rPr lang="ru-RU" sz="1900" dirty="0">
                <a:latin typeface="Times New Roman" pitchFamily="18" charset="0"/>
                <a:cs typeface="Times New Roman" pitchFamily="18" charset="0"/>
              </a:rPr>
              <a:t>. </a:t>
            </a:r>
            <a:r>
              <a:rPr lang="ru-RU" sz="1900" dirty="0" err="1">
                <a:latin typeface="Times New Roman" pitchFamily="18" charset="0"/>
                <a:cs typeface="Times New Roman" pitchFamily="18" charset="0"/>
              </a:rPr>
              <a:t>Меҳнатнинг бу</a:t>
            </a:r>
            <a:r>
              <a:rPr lang="ru-RU" sz="1900" dirty="0">
                <a:latin typeface="Times New Roman" pitchFamily="18" charset="0"/>
                <a:cs typeface="Times New Roman" pitchFamily="18" charset="0"/>
              </a:rPr>
              <a:t> тури </a:t>
            </a:r>
            <a:r>
              <a:rPr lang="ru-RU" sz="1900" dirty="0" err="1">
                <a:latin typeface="Times New Roman" pitchFamily="18" charset="0"/>
                <a:cs typeface="Times New Roman" pitchFamily="18" charset="0"/>
              </a:rPr>
              <a:t>технологик</a:t>
            </a:r>
            <a:r>
              <a:rPr lang="ru-RU" sz="1900" dirty="0">
                <a:latin typeface="Times New Roman" pitchFamily="18" charset="0"/>
                <a:cs typeface="Times New Roman" pitchFamily="18" charset="0"/>
              </a:rPr>
              <a:t> </a:t>
            </a:r>
            <a:r>
              <a:rPr lang="ru-RU" sz="1900" dirty="0" err="1">
                <a:latin typeface="Times New Roman" pitchFamily="18" charset="0"/>
                <a:cs typeface="Times New Roman" pitchFamily="18" charset="0"/>
              </a:rPr>
              <a:t>жараённинг</a:t>
            </a:r>
            <a:r>
              <a:rPr lang="ru-RU" sz="1900" dirty="0">
                <a:latin typeface="Times New Roman" pitchFamily="18" charset="0"/>
                <a:cs typeface="Times New Roman" pitchFamily="18" charset="0"/>
              </a:rPr>
              <a:t> </a:t>
            </a:r>
            <a:r>
              <a:rPr lang="ru-RU" sz="1900" dirty="0" err="1">
                <a:latin typeface="Times New Roman" pitchFamily="18" charset="0"/>
                <a:cs typeface="Times New Roman" pitchFamily="18" charset="0"/>
              </a:rPr>
              <a:t>алоҳида </a:t>
            </a:r>
            <a:r>
              <a:rPr lang="ru-RU" sz="1900" dirty="0">
                <a:latin typeface="Times New Roman" pitchFamily="18" charset="0"/>
                <a:cs typeface="Times New Roman" pitchFamily="18" charset="0"/>
              </a:rPr>
              <a:t>- </a:t>
            </a:r>
            <a:r>
              <a:rPr lang="ru-RU" sz="1900" dirty="0" err="1">
                <a:latin typeface="Times New Roman" pitchFamily="18" charset="0"/>
                <a:cs typeface="Times New Roman" pitchFamily="18" charset="0"/>
              </a:rPr>
              <a:t>алоҳида майда</a:t>
            </a:r>
            <a:r>
              <a:rPr lang="ru-RU" sz="1900" dirty="0">
                <a:latin typeface="Times New Roman" pitchFamily="18" charset="0"/>
                <a:cs typeface="Times New Roman" pitchFamily="18" charset="0"/>
              </a:rPr>
              <a:t> </a:t>
            </a:r>
            <a:r>
              <a:rPr lang="ru-RU" sz="1900" dirty="0" err="1">
                <a:latin typeface="Times New Roman" pitchFamily="18" charset="0"/>
                <a:cs typeface="Times New Roman" pitchFamily="18" charset="0"/>
              </a:rPr>
              <a:t>қисмларга бўлиниши</a:t>
            </a:r>
            <a:r>
              <a:rPr lang="ru-RU" sz="1900" dirty="0">
                <a:latin typeface="Times New Roman" pitchFamily="18" charset="0"/>
                <a:cs typeface="Times New Roman" pitchFamily="18" charset="0"/>
              </a:rPr>
              <a:t>, </a:t>
            </a:r>
            <a:r>
              <a:rPr lang="ru-RU" sz="1900" dirty="0" err="1">
                <a:latin typeface="Times New Roman" pitchFamily="18" charset="0"/>
                <a:cs typeface="Times New Roman" pitchFamily="18" charset="0"/>
              </a:rPr>
              <a:t>операцияларнинг</a:t>
            </a:r>
            <a:r>
              <a:rPr lang="ru-RU" sz="1900" dirty="0">
                <a:latin typeface="Times New Roman" pitchFamily="18" charset="0"/>
                <a:cs typeface="Times New Roman" pitchFamily="18" charset="0"/>
              </a:rPr>
              <a:t> </a:t>
            </a:r>
            <a:r>
              <a:rPr lang="ru-RU" sz="1900" dirty="0" err="1">
                <a:latin typeface="Times New Roman" pitchFamily="18" charset="0"/>
                <a:cs typeface="Times New Roman" pitchFamily="18" charset="0"/>
              </a:rPr>
              <a:t>қатъий кетма-кетлиги</a:t>
            </a:r>
            <a:r>
              <a:rPr lang="ru-RU" sz="1900" dirty="0">
                <a:latin typeface="Times New Roman" pitchFamily="18" charset="0"/>
                <a:cs typeface="Times New Roman" pitchFamily="18" charset="0"/>
              </a:rPr>
              <a:t> </a:t>
            </a:r>
            <a:r>
              <a:rPr lang="ru-RU" sz="1900" dirty="0" err="1">
                <a:latin typeface="Times New Roman" pitchFamily="18" charset="0"/>
                <a:cs typeface="Times New Roman" pitchFamily="18" charset="0"/>
              </a:rPr>
              <a:t>ва</a:t>
            </a:r>
            <a:r>
              <a:rPr lang="ru-RU" sz="1900" dirty="0">
                <a:latin typeface="Times New Roman" pitchFamily="18" charset="0"/>
                <a:cs typeface="Times New Roman" pitchFamily="18" charset="0"/>
              </a:rPr>
              <a:t> </a:t>
            </a:r>
            <a:r>
              <a:rPr lang="ru-RU" sz="1900" dirty="0" err="1">
                <a:latin typeface="Times New Roman" pitchFamily="18" charset="0"/>
                <a:cs typeface="Times New Roman" pitchFamily="18" charset="0"/>
              </a:rPr>
              <a:t>олдиндан</a:t>
            </a:r>
            <a:r>
              <a:rPr lang="ru-RU" sz="1900" dirty="0">
                <a:latin typeface="Times New Roman" pitchFamily="18" charset="0"/>
                <a:cs typeface="Times New Roman" pitchFamily="18" charset="0"/>
              </a:rPr>
              <a:t> </a:t>
            </a:r>
            <a:r>
              <a:rPr lang="ru-RU" sz="1900" dirty="0" err="1">
                <a:latin typeface="Times New Roman" pitchFamily="18" charset="0"/>
                <a:cs typeface="Times New Roman" pitchFamily="18" charset="0"/>
              </a:rPr>
              <a:t>белгилаб</a:t>
            </a:r>
            <a:r>
              <a:rPr lang="ru-RU" sz="1900" dirty="0">
                <a:latin typeface="Times New Roman" pitchFamily="18" charset="0"/>
                <a:cs typeface="Times New Roman" pitchFamily="18" charset="0"/>
              </a:rPr>
              <a:t> </a:t>
            </a:r>
            <a:r>
              <a:rPr lang="ru-RU" sz="1900" dirty="0" err="1">
                <a:latin typeface="Times New Roman" pitchFamily="18" charset="0"/>
                <a:cs typeface="Times New Roman" pitchFamily="18" charset="0"/>
              </a:rPr>
              <a:t>қўйилган ритми</a:t>
            </a:r>
            <a:r>
              <a:rPr lang="ru-RU" sz="1900" dirty="0">
                <a:latin typeface="Times New Roman" pitchFamily="18" charset="0"/>
                <a:cs typeface="Times New Roman" pitchFamily="18" charset="0"/>
              </a:rPr>
              <a:t>, </a:t>
            </a:r>
            <a:r>
              <a:rPr lang="ru-RU" sz="1900" dirty="0" err="1">
                <a:latin typeface="Times New Roman" pitchFamily="18" charset="0"/>
                <a:cs typeface="Times New Roman" pitchFamily="18" charset="0"/>
              </a:rPr>
              <a:t>деталларни</a:t>
            </a:r>
            <a:r>
              <a:rPr lang="ru-RU" sz="1900" dirty="0">
                <a:latin typeface="Times New Roman" pitchFamily="18" charset="0"/>
                <a:cs typeface="Times New Roman" pitchFamily="18" charset="0"/>
              </a:rPr>
              <a:t> </a:t>
            </a:r>
            <a:r>
              <a:rPr lang="ru-RU" sz="1900" dirty="0" err="1">
                <a:latin typeface="Times New Roman" pitchFamily="18" charset="0"/>
                <a:cs typeface="Times New Roman" pitchFamily="18" charset="0"/>
              </a:rPr>
              <a:t>конвеер</a:t>
            </a:r>
            <a:r>
              <a:rPr lang="ru-RU" sz="1900" dirty="0">
                <a:latin typeface="Times New Roman" pitchFamily="18" charset="0"/>
                <a:cs typeface="Times New Roman" pitchFamily="18" charset="0"/>
              </a:rPr>
              <a:t> </a:t>
            </a:r>
            <a:r>
              <a:rPr lang="ru-RU" sz="1900" dirty="0" err="1">
                <a:latin typeface="Times New Roman" pitchFamily="18" charset="0"/>
                <a:cs typeface="Times New Roman" pitchFamily="18" charset="0"/>
              </a:rPr>
              <a:t>билан</a:t>
            </a:r>
            <a:r>
              <a:rPr lang="ru-RU" sz="1900" dirty="0">
                <a:latin typeface="Times New Roman" pitchFamily="18" charset="0"/>
                <a:cs typeface="Times New Roman" pitchFamily="18" charset="0"/>
              </a:rPr>
              <a:t> </a:t>
            </a:r>
            <a:r>
              <a:rPr lang="ru-RU" sz="1900" dirty="0" err="1">
                <a:latin typeface="Times New Roman" pitchFamily="18" charset="0"/>
                <a:cs typeface="Times New Roman" pitchFamily="18" charset="0"/>
              </a:rPr>
              <a:t>иш</a:t>
            </a:r>
            <a:r>
              <a:rPr lang="ru-RU" sz="1900" dirty="0">
                <a:latin typeface="Times New Roman" pitchFamily="18" charset="0"/>
                <a:cs typeface="Times New Roman" pitchFamily="18" charset="0"/>
              </a:rPr>
              <a:t> </a:t>
            </a:r>
            <a:r>
              <a:rPr lang="ru-RU" sz="1900" dirty="0" err="1">
                <a:latin typeface="Times New Roman" pitchFamily="18" charset="0"/>
                <a:cs typeface="Times New Roman" pitchFamily="18" charset="0"/>
              </a:rPr>
              <a:t>жойига</a:t>
            </a:r>
            <a:r>
              <a:rPr lang="ru-RU" sz="1900" dirty="0">
                <a:latin typeface="Times New Roman" pitchFamily="18" charset="0"/>
                <a:cs typeface="Times New Roman" pitchFamily="18" charset="0"/>
              </a:rPr>
              <a:t> автоматик </a:t>
            </a:r>
            <a:r>
              <a:rPr lang="ru-RU" sz="1900" dirty="0" err="1">
                <a:latin typeface="Times New Roman" pitchFamily="18" charset="0"/>
                <a:cs typeface="Times New Roman" pitchFamily="18" charset="0"/>
              </a:rPr>
              <a:t>етказиб</a:t>
            </a:r>
            <a:r>
              <a:rPr lang="ru-RU" sz="1900" dirty="0">
                <a:latin typeface="Times New Roman" pitchFamily="18" charset="0"/>
                <a:cs typeface="Times New Roman" pitchFamily="18" charset="0"/>
              </a:rPr>
              <a:t> </a:t>
            </a:r>
            <a:r>
              <a:rPr lang="ru-RU" sz="1900" dirty="0" err="1">
                <a:latin typeface="Times New Roman" pitchFamily="18" charset="0"/>
                <a:cs typeface="Times New Roman" pitchFamily="18" charset="0"/>
              </a:rPr>
              <a:t>берилиши</a:t>
            </a:r>
            <a:r>
              <a:rPr lang="ru-RU" sz="1900" dirty="0">
                <a:latin typeface="Times New Roman" pitchFamily="18" charset="0"/>
                <a:cs typeface="Times New Roman" pitchFamily="18" charset="0"/>
              </a:rPr>
              <a:t> </a:t>
            </a:r>
            <a:r>
              <a:rPr lang="ru-RU" sz="1900" dirty="0" err="1">
                <a:latin typeface="Times New Roman" pitchFamily="18" charset="0"/>
                <a:cs typeface="Times New Roman" pitchFamily="18" charset="0"/>
              </a:rPr>
              <a:t>билан</a:t>
            </a:r>
            <a:r>
              <a:rPr lang="ru-RU" sz="1900" dirty="0">
                <a:latin typeface="Times New Roman" pitchFamily="18" charset="0"/>
                <a:cs typeface="Times New Roman" pitchFamily="18" charset="0"/>
              </a:rPr>
              <a:t> </a:t>
            </a:r>
            <a:r>
              <a:rPr lang="ru-RU" sz="1900" dirty="0" err="1">
                <a:latin typeface="Times New Roman" pitchFamily="18" charset="0"/>
                <a:cs typeface="Times New Roman" pitchFamily="18" charset="0"/>
              </a:rPr>
              <a:t>характерланади</a:t>
            </a:r>
            <a:r>
              <a:rPr lang="ru-RU" sz="1900" dirty="0">
                <a:latin typeface="Times New Roman" pitchFamily="18" charset="0"/>
                <a:cs typeface="Times New Roman" pitchFamily="18" charset="0"/>
              </a:rPr>
              <a:t>. </a:t>
            </a:r>
            <a:r>
              <a:rPr lang="ru-RU" sz="1900" dirty="0" err="1">
                <a:latin typeface="Times New Roman" pitchFamily="18" charset="0"/>
                <a:cs typeface="Times New Roman" pitchFamily="18" charset="0"/>
              </a:rPr>
              <a:t>Операцияларни</a:t>
            </a:r>
            <a:r>
              <a:rPr lang="ru-RU" sz="1900" dirty="0">
                <a:latin typeface="Times New Roman" pitchFamily="18" charset="0"/>
                <a:cs typeface="Times New Roman" pitchFamily="18" charset="0"/>
              </a:rPr>
              <a:t> </a:t>
            </a:r>
            <a:r>
              <a:rPr lang="ru-RU" sz="1900" dirty="0" err="1">
                <a:latin typeface="Times New Roman" pitchFamily="18" charset="0"/>
                <a:cs typeface="Times New Roman" pitchFamily="18" charset="0"/>
              </a:rPr>
              <a:t>бажариш</a:t>
            </a:r>
            <a:r>
              <a:rPr lang="ru-RU" sz="1900" dirty="0">
                <a:latin typeface="Times New Roman" pitchFamily="18" charset="0"/>
                <a:cs typeface="Times New Roman" pitchFamily="18" charset="0"/>
              </a:rPr>
              <a:t> </a:t>
            </a:r>
            <a:r>
              <a:rPr lang="ru-RU" sz="1900" dirty="0" err="1">
                <a:latin typeface="Times New Roman" pitchFamily="18" charset="0"/>
                <a:cs typeface="Times New Roman" pitchFamily="18" charset="0"/>
              </a:rPr>
              <a:t>вақти қисқариши билан</a:t>
            </a:r>
            <a:r>
              <a:rPr lang="ru-RU" sz="1900" dirty="0">
                <a:latin typeface="Times New Roman" pitchFamily="18" charset="0"/>
                <a:cs typeface="Times New Roman" pitchFamily="18" charset="0"/>
              </a:rPr>
              <a:t> </a:t>
            </a:r>
            <a:r>
              <a:rPr lang="ru-RU" sz="1900" dirty="0" err="1">
                <a:latin typeface="Times New Roman" pitchFamily="18" charset="0"/>
                <a:cs typeface="Times New Roman" pitchFamily="18" charset="0"/>
              </a:rPr>
              <a:t>меҳнат монотонлиги</a:t>
            </a:r>
            <a:r>
              <a:rPr lang="ru-RU" sz="1900" dirty="0">
                <a:latin typeface="Times New Roman" pitchFamily="18" charset="0"/>
                <a:cs typeface="Times New Roman" pitchFamily="18" charset="0"/>
              </a:rPr>
              <a:t> </a:t>
            </a:r>
            <a:r>
              <a:rPr lang="ru-RU" sz="1900" dirty="0" err="1">
                <a:latin typeface="Times New Roman" pitchFamily="18" charset="0"/>
                <a:cs typeface="Times New Roman" pitchFamily="18" charset="0"/>
              </a:rPr>
              <a:t>ортади</a:t>
            </a:r>
            <a:r>
              <a:rPr lang="ru-RU" sz="1900" dirty="0">
                <a:latin typeface="Times New Roman" pitchFamily="18" charset="0"/>
                <a:cs typeface="Times New Roman" pitchFamily="18" charset="0"/>
              </a:rPr>
              <a:t>, </a:t>
            </a:r>
            <a:r>
              <a:rPr lang="ru-RU" sz="1900" dirty="0" err="1">
                <a:latin typeface="Times New Roman" pitchFamily="18" charset="0"/>
                <a:cs typeface="Times New Roman" pitchFamily="18" charset="0"/>
              </a:rPr>
              <a:t>бу</a:t>
            </a:r>
            <a:r>
              <a:rPr lang="ru-RU" sz="1900" dirty="0">
                <a:latin typeface="Times New Roman" pitchFamily="18" charset="0"/>
                <a:cs typeface="Times New Roman" pitchFamily="18" charset="0"/>
              </a:rPr>
              <a:t> </a:t>
            </a:r>
            <a:r>
              <a:rPr lang="ru-RU" sz="1900" dirty="0" err="1">
                <a:latin typeface="Times New Roman" pitchFamily="18" charset="0"/>
                <a:cs typeface="Times New Roman" pitchFamily="18" charset="0"/>
              </a:rPr>
              <a:t>эса</a:t>
            </a:r>
            <a:r>
              <a:rPr lang="ru-RU" sz="1900" dirty="0">
                <a:latin typeface="Times New Roman" pitchFamily="18" charset="0"/>
                <a:cs typeface="Times New Roman" pitchFamily="18" charset="0"/>
              </a:rPr>
              <a:t> </a:t>
            </a:r>
            <a:r>
              <a:rPr lang="ru-RU" sz="1900" dirty="0" err="1">
                <a:latin typeface="Times New Roman" pitchFamily="18" charset="0"/>
                <a:cs typeface="Times New Roman" pitchFamily="18" charset="0"/>
              </a:rPr>
              <a:t>ўз</a:t>
            </a:r>
            <a:r>
              <a:rPr lang="ru-RU" sz="1900" dirty="0">
                <a:latin typeface="Times New Roman" pitchFamily="18" charset="0"/>
                <a:cs typeface="Times New Roman" pitchFamily="18" charset="0"/>
              </a:rPr>
              <a:t> </a:t>
            </a:r>
            <a:r>
              <a:rPr lang="ru-RU" sz="1900" dirty="0" err="1">
                <a:latin typeface="Times New Roman" pitchFamily="18" charset="0"/>
                <a:cs typeface="Times New Roman" pitchFamily="18" charset="0"/>
              </a:rPr>
              <a:t>навбатида</a:t>
            </a:r>
            <a:r>
              <a:rPr lang="ru-RU" sz="1900" dirty="0">
                <a:latin typeface="Times New Roman" pitchFamily="18" charset="0"/>
                <a:cs typeface="Times New Roman" pitchFamily="18" charset="0"/>
              </a:rPr>
              <a:t> тез </a:t>
            </a:r>
            <a:r>
              <a:rPr lang="ru-RU" sz="1900" dirty="0" err="1">
                <a:latin typeface="Times New Roman" pitchFamily="18" charset="0"/>
                <a:cs typeface="Times New Roman" pitchFamily="18" charset="0"/>
              </a:rPr>
              <a:t>чарчашга</a:t>
            </a:r>
            <a:r>
              <a:rPr lang="ru-RU" sz="1900" dirty="0">
                <a:latin typeface="Times New Roman" pitchFamily="18" charset="0"/>
                <a:cs typeface="Times New Roman" pitchFamily="18" charset="0"/>
              </a:rPr>
              <a:t> </a:t>
            </a:r>
            <a:r>
              <a:rPr lang="ru-RU" sz="1900" dirty="0" err="1">
                <a:latin typeface="Times New Roman" pitchFamily="18" charset="0"/>
                <a:cs typeface="Times New Roman" pitchFamily="18" charset="0"/>
              </a:rPr>
              <a:t>ва</a:t>
            </a:r>
            <a:r>
              <a:rPr lang="ru-RU" sz="1900" dirty="0">
                <a:latin typeface="Times New Roman" pitchFamily="18" charset="0"/>
                <a:cs typeface="Times New Roman" pitchFamily="18" charset="0"/>
              </a:rPr>
              <a:t> </a:t>
            </a:r>
            <a:r>
              <a:rPr lang="ru-RU" sz="1900" dirty="0" err="1">
                <a:latin typeface="Times New Roman" pitchFamily="18" charset="0"/>
                <a:cs typeface="Times New Roman" pitchFamily="18" charset="0"/>
              </a:rPr>
              <a:t>асабий</a:t>
            </a:r>
            <a:r>
              <a:rPr lang="ru-RU" sz="1900" dirty="0">
                <a:latin typeface="Times New Roman" pitchFamily="18" charset="0"/>
                <a:cs typeface="Times New Roman" pitchFamily="18" charset="0"/>
              </a:rPr>
              <a:t> </a:t>
            </a:r>
            <a:r>
              <a:rPr lang="ru-RU" sz="1900" dirty="0" err="1">
                <a:latin typeface="Times New Roman" pitchFamily="18" charset="0"/>
                <a:cs typeface="Times New Roman" pitchFamily="18" charset="0"/>
              </a:rPr>
              <a:t>зўриқишга олиб</a:t>
            </a:r>
            <a:r>
              <a:rPr lang="ru-RU" sz="1900" dirty="0">
                <a:latin typeface="Times New Roman" pitchFamily="18" charset="0"/>
                <a:cs typeface="Times New Roman" pitchFamily="18" charset="0"/>
              </a:rPr>
              <a:t> </a:t>
            </a:r>
            <a:r>
              <a:rPr lang="ru-RU" sz="1900" dirty="0" err="1">
                <a:latin typeface="Times New Roman" pitchFamily="18" charset="0"/>
                <a:cs typeface="Times New Roman" pitchFamily="18" charset="0"/>
              </a:rPr>
              <a:t>келади</a:t>
            </a:r>
            <a:r>
              <a:rPr lang="ru-RU" sz="1900" dirty="0">
                <a:latin typeface="Times New Roman" pitchFamily="18" charset="0"/>
                <a:cs typeface="Times New Roman" pitchFamily="18" charset="0"/>
              </a:rPr>
              <a:t>. -</a:t>
            </a:r>
            <a:r>
              <a:rPr lang="ru-RU" sz="1900" dirty="0" err="1">
                <a:latin typeface="Times New Roman" pitchFamily="18" charset="0"/>
                <a:cs typeface="Times New Roman" pitchFamily="18" charset="0"/>
              </a:rPr>
              <a:t>масофадан</a:t>
            </a:r>
            <a:r>
              <a:rPr lang="ru-RU" sz="1900" dirty="0">
                <a:latin typeface="Times New Roman" pitchFamily="18" charset="0"/>
                <a:cs typeface="Times New Roman" pitchFamily="18" charset="0"/>
              </a:rPr>
              <a:t> (</a:t>
            </a:r>
            <a:r>
              <a:rPr lang="ru-RU" sz="1900" dirty="0" err="1">
                <a:latin typeface="Times New Roman" pitchFamily="18" charset="0"/>
                <a:cs typeface="Times New Roman" pitchFamily="18" charset="0"/>
              </a:rPr>
              <a:t>дистанцион</a:t>
            </a:r>
            <a:r>
              <a:rPr lang="ru-RU" sz="1900" dirty="0">
                <a:latin typeface="Times New Roman" pitchFamily="18" charset="0"/>
                <a:cs typeface="Times New Roman" pitchFamily="18" charset="0"/>
              </a:rPr>
              <a:t>) </a:t>
            </a:r>
            <a:r>
              <a:rPr lang="ru-RU" sz="1900" dirty="0" err="1">
                <a:latin typeface="Times New Roman" pitchFamily="18" charset="0"/>
                <a:cs typeface="Times New Roman" pitchFamily="18" charset="0"/>
              </a:rPr>
              <a:t>бошқариш билан</a:t>
            </a:r>
            <a:r>
              <a:rPr lang="ru-RU" sz="1900" dirty="0">
                <a:latin typeface="Times New Roman" pitchFamily="18" charset="0"/>
                <a:cs typeface="Times New Roman" pitchFamily="18" charset="0"/>
              </a:rPr>
              <a:t> </a:t>
            </a:r>
            <a:r>
              <a:rPr lang="ru-RU" sz="1900" dirty="0" err="1">
                <a:latin typeface="Times New Roman" pitchFamily="18" charset="0"/>
                <a:cs typeface="Times New Roman" pitchFamily="18" charset="0"/>
              </a:rPr>
              <a:t>боғлиқ меҳнат </a:t>
            </a:r>
            <a:r>
              <a:rPr lang="ru-RU" sz="1900" dirty="0">
                <a:latin typeface="Times New Roman" pitchFamily="18" charset="0"/>
                <a:cs typeface="Times New Roman" pitchFamily="18" charset="0"/>
              </a:rPr>
              <a:t>тури.</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2428868"/>
            <a:ext cx="8229600" cy="1285884"/>
          </a:xfrm>
        </p:spPr>
        <p:style>
          <a:lnRef idx="2">
            <a:schemeClr val="accent2">
              <a:shade val="50000"/>
            </a:schemeClr>
          </a:lnRef>
          <a:fillRef idx="1">
            <a:schemeClr val="accent2"/>
          </a:fillRef>
          <a:effectRef idx="0">
            <a:schemeClr val="accent2"/>
          </a:effectRef>
          <a:fontRef idx="minor">
            <a:schemeClr val="lt1"/>
          </a:fontRef>
        </p:style>
        <p:txBody>
          <a:bodyPr>
            <a:normAutofit/>
          </a:bodyPr>
          <a:lstStyle/>
          <a:p>
            <a:pPr algn="ctr">
              <a:buNone/>
            </a:pPr>
            <a:r>
              <a:rPr lang="uz-Cyrl-UZ" sz="4000" dirty="0" smtClean="0">
                <a:latin typeface="Times New Roman" pitchFamily="18" charset="0"/>
                <a:cs typeface="Times New Roman" pitchFamily="18" charset="0"/>
              </a:rPr>
              <a:t>Эътиборингиз учун рахмат!</a:t>
            </a:r>
            <a:endParaRPr lang="ru-RU" sz="4000" dirty="0">
              <a:latin typeface="Times New Roman" pitchFamily="18" charset="0"/>
              <a:cs typeface="Times New Roman" pitchFamily="18" charset="0"/>
            </a:endParaRPr>
          </a:p>
        </p:txBody>
      </p:sp>
    </p:spTree>
  </p:cSld>
  <p:clrMapOvr>
    <a:masterClrMapping/>
  </p:clrMapOvr>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13</TotalTime>
  <Words>92</Words>
  <Application>Microsoft Office PowerPoint</Application>
  <PresentationFormat>Экран (4:3)</PresentationFormat>
  <Paragraphs>13</Paragraphs>
  <Slides>11</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11</vt:i4>
      </vt:variant>
    </vt:vector>
  </HeadingPairs>
  <TitlesOfParts>
    <vt:vector size="12" baseType="lpstr">
      <vt:lpstr>Тема Office</vt:lpstr>
      <vt:lpstr>Иш шароитларини ва меҳнат муҳофазаси ҳолатини яхшилаш тадбирларининг ижтимоий-иқтисодий аҳамияти</vt:lpstr>
      <vt:lpstr>Меҳнат жараёни шароитини шакллантирувчи омиллар. Уларни синфлаш ва меъёрлаш тамойиллари. Ишлаб чиқаришда касб-касалликларининг олдини олиш ва ишлаб чиқариш жароҳатларини камайтиришда, ушбу бахтсиз ҳодисаларни чуқур таҳлил қилиш асосида уларни келтириб чиқарувчи сабабларни ҳамда ишлаб чикаришдаги хавфли ва зарарли омилларни пухта ўрганиш муҳим рол уйнайди.</vt:lpstr>
      <vt:lpstr>Слайд 3</vt:lpstr>
      <vt:lpstr>Слайд 4</vt:lpstr>
      <vt:lpstr>Слайд 5</vt:lpstr>
      <vt:lpstr>Слайд 6</vt:lpstr>
      <vt:lpstr>Слайд 7</vt:lpstr>
      <vt:lpstr>Слайд 8</vt:lpstr>
      <vt:lpstr>Слайд 9</vt:lpstr>
      <vt:lpstr>Слайд 10</vt:lpstr>
      <vt:lpstr>Слайд 11</vt:lpstr>
    </vt:vector>
  </TitlesOfParts>
  <Company>Grizli777</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Иш шароитларини ва меҳнат муҳофазаси ҳолатини яхшилаш тадбирларининг ижтимоий-иқтисодий аҳамияти</dc:title>
  <dc:creator>asilbek1992</dc:creator>
  <cp:lastModifiedBy>asilbek1992</cp:lastModifiedBy>
  <cp:revision>1</cp:revision>
  <dcterms:created xsi:type="dcterms:W3CDTF">2019-10-15T06:47:24Z</dcterms:created>
  <dcterms:modified xsi:type="dcterms:W3CDTF">2019-10-15T07:01:11Z</dcterms:modified>
</cp:coreProperties>
</file>