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3" r:id="rId7"/>
    <p:sldId id="264" r:id="rId8"/>
    <p:sldId id="265" r:id="rId9"/>
    <p:sldId id="266" r:id="rId10"/>
    <p:sldId id="267" r:id="rId11"/>
    <p:sldId id="268" r:id="rId12"/>
    <p:sldId id="269" r:id="rId13"/>
    <p:sldId id="270" r:id="rId14"/>
    <p:sldId id="271" r:id="rId15"/>
    <p:sldId id="272" r:id="rId16"/>
    <p:sldId id="273"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03E359-B560-4D43-ACB3-0CB7C79F8E2F}" type="datetimeFigureOut">
              <a:rPr lang="ru-RU" smtClean="0"/>
              <a:pPr/>
              <a:t>11.11.2019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3CDA01B-6DF9-49B3-A3C5-80B4ED431F86}"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03E359-B560-4D43-ACB3-0CB7C79F8E2F}" type="datetimeFigureOut">
              <a:rPr lang="ru-RU" smtClean="0"/>
              <a:pPr/>
              <a:t>11.11.2019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CDA01B-6DF9-49B3-A3C5-80B4ED431F86}"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357166"/>
            <a:ext cx="7772400" cy="1357322"/>
          </a:xfrm>
        </p:spPr>
        <p:style>
          <a:lnRef idx="1">
            <a:schemeClr val="accent2"/>
          </a:lnRef>
          <a:fillRef idx="2">
            <a:schemeClr val="accent2"/>
          </a:fillRef>
          <a:effectRef idx="1">
            <a:schemeClr val="accent2"/>
          </a:effectRef>
          <a:fontRef idx="minor">
            <a:schemeClr val="dk1"/>
          </a:fontRef>
        </p:style>
        <p:txBody>
          <a:bodyPr>
            <a:normAutofit/>
          </a:bodyPr>
          <a:lstStyle/>
          <a:p>
            <a:r>
              <a:rPr lang="uz-Cyrl-UZ" sz="3200" b="1" dirty="0" smtClean="0"/>
              <a:t>Baxtsiz hodisalarning tasniflanishi. Ishlab chiqarishda baxtsiz hodisalarning sabablari</a:t>
            </a:r>
            <a:endParaRPr lang="ru-RU" sz="3200" dirty="0" smtClean="0"/>
          </a:p>
        </p:txBody>
      </p:sp>
      <p:sp>
        <p:nvSpPr>
          <p:cNvPr id="3" name="Подзаголовок 2"/>
          <p:cNvSpPr>
            <a:spLocks noGrp="1"/>
          </p:cNvSpPr>
          <p:nvPr>
            <p:ph type="subTitle" idx="1"/>
          </p:nvPr>
        </p:nvSpPr>
        <p:spPr>
          <a:xfrm>
            <a:off x="714348" y="2071678"/>
            <a:ext cx="7786742" cy="4143404"/>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400" b="1" dirty="0" err="1" smtClean="0">
                <a:solidFill>
                  <a:schemeClr val="tx1"/>
                </a:solidFill>
              </a:rPr>
              <a:t>Reja</a:t>
            </a:r>
            <a:r>
              <a:rPr lang="ru-RU" sz="2400" b="1" dirty="0" smtClean="0">
                <a:solidFill>
                  <a:schemeClr val="tx1"/>
                </a:solidFill>
              </a:rPr>
              <a:t> </a:t>
            </a:r>
            <a:endParaRPr lang="ru-RU" sz="2400" dirty="0" smtClean="0">
              <a:solidFill>
                <a:schemeClr val="tx1"/>
              </a:solidFill>
            </a:endParaRPr>
          </a:p>
          <a:p>
            <a:pPr algn="just"/>
            <a:r>
              <a:rPr lang="ru-RU" sz="2400" dirty="0" smtClean="0">
                <a:solidFill>
                  <a:schemeClr val="tx1"/>
                </a:solidFill>
              </a:rPr>
              <a:t>1.</a:t>
            </a:r>
            <a:r>
              <a:rPr lang="uz-Cyrl-UZ" sz="2400" dirty="0" smtClean="0">
                <a:solidFill>
                  <a:schemeClr val="tx1"/>
                </a:solidFill>
              </a:rPr>
              <a:t>Ishlab chiqarishdagi baxtsiz hodisalarni va xodimlar salomatligining boshqa xil zararlanishini tekshirish va hisobga olish</a:t>
            </a:r>
            <a:r>
              <a:rPr lang="ru-RU" sz="2400" dirty="0" smtClean="0">
                <a:solidFill>
                  <a:schemeClr val="tx1"/>
                </a:solidFill>
              </a:rPr>
              <a:t> </a:t>
            </a:r>
            <a:r>
              <a:rPr lang="ru-RU" sz="2400" dirty="0" err="1" smtClean="0">
                <a:solidFill>
                  <a:schemeClr val="tx1"/>
                </a:solidFill>
              </a:rPr>
              <a:t>asoslari</a:t>
            </a:r>
            <a:r>
              <a:rPr lang="ru-RU" sz="2400" dirty="0" smtClean="0">
                <a:solidFill>
                  <a:schemeClr val="tx1"/>
                </a:solidFill>
              </a:rPr>
              <a:t>. </a:t>
            </a:r>
          </a:p>
          <a:p>
            <a:pPr algn="just"/>
            <a:r>
              <a:rPr lang="uz-Cyrl-UZ" sz="2400" dirty="0" smtClean="0">
                <a:solidFill>
                  <a:schemeClr val="tx1"/>
                </a:solidFill>
              </a:rPr>
              <a:t>2. Ishlab chiqarishdagi baxtsiz hodisani va xodimlar salomatligining boshqa xil zararlanishlarini tekshirish va hisobga olish tartibi.</a:t>
            </a:r>
            <a:endParaRPr lang="ru-RU" sz="2400" dirty="0" smtClean="0">
              <a:solidFill>
                <a:schemeClr val="tx1"/>
              </a:solidFill>
            </a:endParaRPr>
          </a:p>
          <a:p>
            <a:pPr algn="just"/>
            <a:r>
              <a:rPr lang="uz-Cyrl-UZ" sz="2400" dirty="0" smtClean="0">
                <a:solidFill>
                  <a:schemeClr val="tx1"/>
                </a:solidFill>
              </a:rPr>
              <a:t>3. Baxtsiz hodisalarni maxsus tekshirish.</a:t>
            </a:r>
            <a:endParaRPr lang="ru-RU" sz="2400" dirty="0" smtClean="0">
              <a:solidFill>
                <a:schemeClr val="tx1"/>
              </a:solidFill>
            </a:endParaRPr>
          </a:p>
          <a:p>
            <a:pPr algn="just"/>
            <a:r>
              <a:rPr lang="uz-Cyrl-UZ" sz="2400" dirty="0" smtClean="0">
                <a:solidFill>
                  <a:schemeClr val="tx1"/>
                </a:solidFill>
              </a:rPr>
              <a:t>4. Baxtsiz hodisalar to‘g‘risida hisobot va ularning kelib chiqishi sabablari tahlili.</a:t>
            </a:r>
            <a:endParaRPr lang="ru-RU" sz="24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6000792"/>
          </a:xfrm>
        </p:spPr>
        <p:style>
          <a:lnRef idx="1">
            <a:schemeClr val="accent5"/>
          </a:lnRef>
          <a:fillRef idx="2">
            <a:schemeClr val="accent5"/>
          </a:fillRef>
          <a:effectRef idx="1">
            <a:schemeClr val="accent5"/>
          </a:effectRef>
          <a:fontRef idx="minor">
            <a:schemeClr val="dk1"/>
          </a:fontRef>
        </p:style>
        <p:txBody>
          <a:bodyPr>
            <a:normAutofit fontScale="85000" lnSpcReduction="10000"/>
          </a:bodyPr>
          <a:lstStyle/>
          <a:p>
            <a:r>
              <a:rPr lang="en-US" dirty="0" smtClean="0">
                <a:latin typeface="Times New Roman" pitchFamily="18" charset="0"/>
                <a:cs typeface="Times New Roman" pitchFamily="18" charset="0"/>
              </a:rPr>
              <a:t>		</a:t>
            </a:r>
            <a:r>
              <a:rPr lang="uz-Cyrl-UZ" b="1" dirty="0" smtClean="0"/>
              <a:t>1.Ishlab chiqarishdagi baxtsiz hodisalarni va xodimlar salomatligining boshqa xil zararlanishini tekshirish va hisobga olish asoslari.</a:t>
            </a:r>
            <a:endParaRPr lang="ru-RU" dirty="0" smtClean="0"/>
          </a:p>
          <a:p>
            <a:r>
              <a:rPr lang="uz-Cyrl-UZ" dirty="0" smtClean="0"/>
              <a:t>“</a:t>
            </a:r>
            <a:r>
              <a:rPr lang="uz-Cyrl-UZ" b="1" dirty="0" smtClean="0"/>
              <a:t>Ishlab chiqarishdagi baxtsiz hodisalarni va xodimlar salomatligining boshqa xil zararlanishini tekshirish va hisobga olish to‘g‘risida</a:t>
            </a:r>
            <a:r>
              <a:rPr lang="uz-Cyrl-UZ" dirty="0" smtClean="0"/>
              <a:t>” Nizom O‘zbekiston Respublikasi hududida mulkchilikning barcha shakllaridagi korxonalar, muassasalar, tashkilotlarda, shuningdek, mehnat shartnomasi bo‘yicha ishlayotgan ayrim fuqarolarda mehnat faoliyati bilan bog‘liq holda yuz bergan hodisalarni va xodimlar salomatligining boshqa xil zararlanishini tekshirish va hisobga olishning yagona tartibini belgilaydi.</a:t>
            </a:r>
            <a:endParaRPr lang="ru-RU" dirty="0" smtClean="0"/>
          </a:p>
          <a:p>
            <a:pPr>
              <a:buNone/>
            </a:pP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6000792"/>
          </a:xfrm>
        </p:spPr>
        <p:style>
          <a:lnRef idx="1">
            <a:schemeClr val="accent1"/>
          </a:lnRef>
          <a:fillRef idx="2">
            <a:schemeClr val="accent1"/>
          </a:fillRef>
          <a:effectRef idx="1">
            <a:schemeClr val="accent1"/>
          </a:effectRef>
          <a:fontRef idx="minor">
            <a:schemeClr val="dk1"/>
          </a:fontRef>
        </p:style>
        <p:txBody>
          <a:bodyPr>
            <a:normAutofit fontScale="77500" lnSpcReduction="20000"/>
          </a:bodyPr>
          <a:lstStyle/>
          <a:p>
            <a:r>
              <a:rPr lang="en-US" dirty="0" smtClean="0">
                <a:latin typeface="Times New Roman" pitchFamily="18" charset="0"/>
                <a:cs typeface="Times New Roman" pitchFamily="18" charset="0"/>
              </a:rPr>
              <a:t>		</a:t>
            </a:r>
            <a:r>
              <a:rPr lang="uz-Cyrl-UZ" dirty="0" smtClean="0"/>
              <a:t>Mazkur Nizom:</a:t>
            </a:r>
            <a:endParaRPr lang="ru-RU" dirty="0" smtClean="0"/>
          </a:p>
          <a:p>
            <a:r>
              <a:rPr lang="uz-Cyrl-UZ" dirty="0" smtClean="0"/>
              <a:t>ishlab chiqarishda ishlayotgan davrida sud hukmi bo‘yicha jazoni o‘tayotgan fuqarolarga;</a:t>
            </a:r>
            <a:endParaRPr lang="ru-RU" dirty="0" smtClean="0"/>
          </a:p>
          <a:p>
            <a:r>
              <a:rPr lang="uz-Cyrl-UZ" dirty="0" smtClean="0"/>
              <a:t>ish beruvchilarga;</a:t>
            </a:r>
            <a:endParaRPr lang="ru-RU" dirty="0" smtClean="0"/>
          </a:p>
          <a:p>
            <a:r>
              <a:rPr lang="uz-Cyrl-UZ" dirty="0" smtClean="0"/>
              <a:t>pudrat va topshiriqlarga ko‘ra fuqarolik-huquqiy kontraktlar bo‘yicha ishlarni bajarayotgan shaxslarga;</a:t>
            </a:r>
            <a:endParaRPr lang="ru-RU" dirty="0" smtClean="0"/>
          </a:p>
          <a:p>
            <a:r>
              <a:rPr lang="uz-Cyrl-UZ" dirty="0" smtClean="0"/>
              <a:t>tabiiy va texnogen tusdagi favqulodda vaziyatlarni bartaraf etishda qatnashayotgan fuqarolarga;</a:t>
            </a:r>
            <a:endParaRPr lang="ru-RU" dirty="0" smtClean="0"/>
          </a:p>
          <a:p>
            <a:r>
              <a:rPr lang="uz-Cyrl-UZ" dirty="0" smtClean="0"/>
              <a:t>agar maxsus davlatlararo bitimda o‘zgacha hol ko‘rsatilmagan bo‘lsa, yollanib ishlayotgan chet el fuqarolariga;</a:t>
            </a:r>
            <a:endParaRPr lang="ru-RU" dirty="0" smtClean="0"/>
          </a:p>
          <a:p>
            <a:r>
              <a:rPr lang="uz-Cyrl-UZ" dirty="0" smtClean="0"/>
              <a:t>qurilish, qishloq xo‘jaligi va harbiy xizmatni o‘tash bilan bog‘liq bo‘lmagan o‘zga ishlarni bajarish uchun korxonaga yuborilgan harbiy xizmatchilarga, shu jumladan, muqobil xizmatni o‘tayotgan harbiy xizmatchilarga;</a:t>
            </a:r>
            <a:endParaRPr lang="ru-RU" dirty="0" smtClean="0"/>
          </a:p>
          <a:p>
            <a:r>
              <a:rPr lang="uz-Cyrl-UZ" dirty="0" smtClean="0"/>
              <a:t>korxonada ishlab chiqarish amaliyotini o‘tayotgan talabalar va o‘quvchilarga ham tatbiq etiladi.</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929354"/>
          </a:xfrm>
        </p:spPr>
        <p:style>
          <a:lnRef idx="0">
            <a:schemeClr val="accent1"/>
          </a:lnRef>
          <a:fillRef idx="3">
            <a:schemeClr val="accent1"/>
          </a:fillRef>
          <a:effectRef idx="3">
            <a:schemeClr val="accent1"/>
          </a:effectRef>
          <a:fontRef idx="minor">
            <a:schemeClr val="lt1"/>
          </a:fontRef>
        </p:style>
        <p:txBody>
          <a:bodyPr>
            <a:normAutofit fontScale="85000" lnSpcReduction="20000"/>
          </a:bodyPr>
          <a:lstStyle/>
          <a:p>
            <a:r>
              <a:rPr lang="en-US" dirty="0" smtClean="0">
                <a:latin typeface="Times New Roman" pitchFamily="18" charset="0"/>
                <a:cs typeface="Times New Roman" pitchFamily="18" charset="0"/>
              </a:rPr>
              <a:t>		</a:t>
            </a:r>
            <a:r>
              <a:rPr lang="uz-Cyrl-UZ" dirty="0" smtClean="0"/>
              <a:t>Korxona hududida va uning tashqarisida mehnat vazifalarini bajarayotganda (shuningdek xizmat safarlarida) yuz bergan jarohatlanish, zaharlanish, issiqlik ta’siri, portlash, falokatlar, imoratlar, inshootlar va konstruksiyalar buzilishi, kuyish, muzlash, qizish, elektr toki va yashin urishi, hayvonlar, hasharotlar va sudralib yuruvchilar tomonidan, terroristik harakatlar natijasida shikastlanishlar, shuningdek tabiiy ofatlar (zilzilalar, o‘pirilishlar, suv toshqinlari, to‘fonlar va boshqalar) tufayli salomatlikning boshqa xil shikastlanishlari; </a:t>
            </a:r>
            <a:endParaRPr lang="ru-RU" dirty="0" smtClean="0"/>
          </a:p>
          <a:p>
            <a:r>
              <a:rPr lang="uz-Cyrl-UZ" dirty="0" smtClean="0"/>
              <a:t>o‘z funksional vazifalarini bajarish yuzasidan, shuningdek avariyalarning, odamlar halok bo‘lishining oldini olish va korxonaning mulkini saqlash maqsadida, ish beruvchi topshiriq bermagan bo‘lsa ham, korxona manfaatlarini ko‘zlab qandaydir xatti-harakatlarni amalga oshirayotgandagi; </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83245"/>
          </a:xfrm>
        </p:spPr>
        <p:style>
          <a:lnRef idx="3">
            <a:schemeClr val="lt1"/>
          </a:lnRef>
          <a:fillRef idx="1">
            <a:schemeClr val="accent6"/>
          </a:fillRef>
          <a:effectRef idx="1">
            <a:schemeClr val="accent6"/>
          </a:effectRef>
          <a:fontRef idx="minor">
            <a:schemeClr val="lt1"/>
          </a:fontRef>
        </p:style>
        <p:txBody>
          <a:bodyPr>
            <a:normAutofit fontScale="70000" lnSpcReduction="20000"/>
          </a:bodyPr>
          <a:lstStyle/>
          <a:p>
            <a:r>
              <a:rPr lang="en-US" dirty="0" smtClean="0">
                <a:latin typeface="Times New Roman" pitchFamily="18" charset="0"/>
                <a:cs typeface="Times New Roman" pitchFamily="18" charset="0"/>
              </a:rPr>
              <a:t>		</a:t>
            </a:r>
            <a:r>
              <a:rPr lang="uz-Cyrl-UZ" dirty="0" smtClean="0"/>
              <a:t>xodim xizmat safarida bo‘lgan yoki o‘z funksional vazifalarini bajarish vaqtida — yo‘l-transport hodisasidagi, temir yo‘l, havo yo‘llaridagi, dengiz va daryo transportidagi, elektr transportidagi hodisa natijasidagi; </a:t>
            </a:r>
            <a:endParaRPr lang="ru-RU" dirty="0" smtClean="0"/>
          </a:p>
          <a:p>
            <a:r>
              <a:rPr lang="uz-Cyrl-UZ" dirty="0" smtClean="0"/>
              <a:t>ish beruvchi tomonidan buyruq bilan maxsus ajratilgan uydan ishga va/yoki ishdan uyga xodimlarni tashish uchun mo‘ljallangan transportda, shuningdek ushbu maqsadlar uchun shartnoma (buyurtma)ga muvofiq o‘zga tashkilot transportida ishga ketayotgan yoki ishdan qaytayotgandagi; </a:t>
            </a:r>
            <a:endParaRPr lang="ru-RU" dirty="0" smtClean="0"/>
          </a:p>
          <a:p>
            <a:r>
              <a:rPr lang="uz-Cyrl-UZ" dirty="0" smtClean="0"/>
              <a:t>ish vaqtida shaxsiy transportda, uni xizmatga oid safarlar uchun ishlatishga ruxsat berilganlik haqida ish beruvchining yozma buyrug‘i mavjud bo‘lgandagi; </a:t>
            </a:r>
            <a:endParaRPr lang="ru-RU" dirty="0" smtClean="0"/>
          </a:p>
          <a:p>
            <a:r>
              <a:rPr lang="uz-Cyrl-UZ" dirty="0" smtClean="0"/>
              <a:t>ish beruvchining topshirig‘ini bajarish uchun transportda yoki piyoda harakatlanayotganda, shuningdek mehnat faoliyati xizmat ko‘rsatish ob’ektlari orasida yurish bilan bog‘liq xodimlar bilan ish vaqtida transportda yoki piyoda ketayotgandagi; </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en-US" sz="2400" dirty="0" smtClean="0">
                <a:latin typeface="Times New Roman" pitchFamily="18" charset="0"/>
                <a:cs typeface="Times New Roman" pitchFamily="18" charset="0"/>
              </a:rPr>
              <a:t>	</a:t>
            </a:r>
            <a:r>
              <a:rPr lang="uz-Cyrl-UZ" sz="2400" dirty="0" smtClean="0"/>
              <a:t>tadbirlarning o‘tkazilishi yoki ishlar bajarilishi joyidan qat’i nazar, shanbalik (yakshanbalik), fuqaro mudofaasi bo‘yicha o‘quv mashg‘ulotlari, ko‘ngilli yong‘in muhofazasi musobaqalari o‘tkazilayotgandagi, qishloq xo‘jaligi ishlariga jalb etilgandagi, ish beruvchining yozma farmoyishi bo‘yicha korxona tomonidan otaliq yordami ko‘rsatilayotgandagi; </a:t>
            </a:r>
            <a:endParaRPr lang="ru-RU" sz="2400" dirty="0" smtClean="0"/>
          </a:p>
          <a:p>
            <a:r>
              <a:rPr lang="uz-Cyrl-UZ" sz="2400" dirty="0" smtClean="0"/>
              <a:t>ichki ishlar organlarining ma’lumotlari asosida — ish vaqtida mehnat vazifalarini bajarayotganda boshqa shaxs tomonidan tan jarohati etkazilgandagi; </a:t>
            </a:r>
            <a:endParaRPr lang="ru-RU" sz="2400" dirty="0" smtClean="0"/>
          </a:p>
          <a:p>
            <a:r>
              <a:rPr lang="uz-Cyrl-UZ" sz="2400" dirty="0" smtClean="0"/>
              <a:t>smenali dam olishda bo‘lgan xodim bilan transport vositasidagi vaxta shaharchasi hududidagi yoki ijaraga olingan xonadagi (kuzatib boruvchi, refrijerator brigadasi xodimi, smenali haydovchi, dengiz va daryo kemalari xodimlari, shuningdek, vaxta-ekspeditsiya usulida ishlayotganlar va boshqalar) baxtsiz hodisalar tekshiriladi va hisobga olinadi. </a:t>
            </a:r>
            <a:endParaRPr lang="ru-RU"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style>
          <a:lnRef idx="1">
            <a:schemeClr val="accent2"/>
          </a:lnRef>
          <a:fillRef idx="2">
            <a:schemeClr val="accent2"/>
          </a:fillRef>
          <a:effectRef idx="1">
            <a:schemeClr val="accent2"/>
          </a:effectRef>
          <a:fontRef idx="minor">
            <a:schemeClr val="dk1"/>
          </a:fontRef>
        </p:style>
        <p:txBody>
          <a:bodyPr>
            <a:normAutofit fontScale="70000" lnSpcReduction="20000"/>
          </a:bodyPr>
          <a:lstStyle/>
          <a:p>
            <a:r>
              <a:rPr lang="en-US" dirty="0" smtClean="0">
                <a:latin typeface="Times New Roman" pitchFamily="18" charset="0"/>
                <a:cs typeface="Times New Roman" pitchFamily="18" charset="0"/>
              </a:rPr>
              <a:t>		</a:t>
            </a:r>
            <a:r>
              <a:rPr lang="uz-Cyrl-UZ" dirty="0" smtClean="0"/>
              <a:t>Tabiiy o‘lim, o‘zini o‘zi o‘ldirish, jabrlanuvchining o‘z salomatligiga qasddan shikast etkazishi, shuningdek, jabrlanuvchining jinoyat sodir qilish chog‘ida shikastlanishi holatlari (sud-tibbiy ekspertiza xulosasi yoki tergov organlarining ma’lumotlariga ko‘ra) tekshirilmaydi va hisobga olinmaydi.</a:t>
            </a:r>
            <a:endParaRPr lang="ru-RU" dirty="0" smtClean="0"/>
          </a:p>
          <a:p>
            <a:r>
              <a:rPr lang="uz-Cyrl-UZ" dirty="0" smtClean="0"/>
              <a:t>Ishlab chiqarishdagi baxtsiz hodisa natijasida xodimning mehnat qobiliyati kamida bir kunga yo‘qotilsa yoki tibbiy xulosaga muvofiq engilroq boshqa ishga o‘tishi zarur bo‘lsa, N-1 shaklidagi dalolatnoma bilan rasmiylashtiriladi.</a:t>
            </a:r>
            <a:endParaRPr lang="ru-RU" dirty="0" smtClean="0"/>
          </a:p>
          <a:p>
            <a:r>
              <a:rPr lang="uz-Cyrl-UZ" dirty="0" smtClean="0"/>
              <a:t>Ish beruvchi tekshirish tugaganidan so‘ng 3 sutkadan kechiktirmay jabrlanuvchiga yoki uning manfaatlarini himoya qiluvchi shaxsga davlat tilida yoki boshqa maqbul tilda rasmiylashtirilgan baxtsiz hodisa to‘g‘risidagi N-1 shaklidagi dalolatnomani berishi kerak.</a:t>
            </a:r>
            <a:endParaRPr lang="ru-RU" dirty="0" smtClean="0"/>
          </a:p>
          <a:p>
            <a:r>
              <a:rPr lang="uz-Cyrl-UZ" dirty="0" smtClean="0"/>
              <a:t>Ish beruvchi ishlab chiqarishdagi baxtsiz hodisalarni to‘g‘ri va o‘z vaqtida tekshirish hamda hisobga olish, N-1 shaklidagi dalolatnomani tuzish, baxtsiz hodisa sabablarini bartaraf etish chora-tadbirlarini ishlab chiqish va amalga oshirish uchun javobgardir.</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uz-Cyrl-UZ" sz="2400" dirty="0" smtClean="0"/>
              <a:t>Ishlab chiqarishdagi baxtsiz hodisalarni to‘g‘ri va o‘z vaqtida tekshirish va hisobga olishni, shuningdek, baxtsiz hodisa kelib chiqishi sabablarini bartaraf etishga oid chora-tadbirlarning bajarilishini korxonaning yuqori turuvchi xo‘jalik organi, kasaba uyushmasi qo‘mitasi yoki xodimlarning boshqa vakillik organi, davlat mehnat texnika nazoratchisi, O‘zbekiston Respublikasi «Sanoatgeokontexnazorat» davlat inspeksiyasi va «O‘zenergonazorat» agentliklari organlari nazoratdagi tegishli ob’ektlarda nazorat qiladi.</a:t>
            </a:r>
            <a:endParaRPr lang="ru-RU" sz="2400" dirty="0" smtClean="0"/>
          </a:p>
          <a:p>
            <a:r>
              <a:rPr lang="uz-Cyrl-UZ" sz="2400" dirty="0" smtClean="0"/>
              <a:t>Ish beruvchi N-1 shaklidagi dalolatnomani tuzishdan bosh tortsa, jabrlanuvchi yoki uning manfaatlarini himoya qiluvchi shaxs N-1 shaklidagi dalolatnoma mazmunidan norozi bo‘lsa, jabrlanuvchi yoki uning manfaatlarini himoya qiluvchi shaxs korxona kasaba uyushmasi qo‘mitasiga yoki korxona xodimlarining boshqa vakillik organiga murojaat qiladi.</a:t>
            </a:r>
            <a:endParaRPr lang="ru-RU" sz="2400" dirty="0" smtClean="0"/>
          </a:p>
          <a:p>
            <a:pPr>
              <a:buNone/>
            </a:pPr>
            <a:endParaRPr lang="ru-RU" sz="19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a:solidFill>
            <a:srgbClr val="FFFF00"/>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uz-Cyrl-UZ" sz="2200" dirty="0" smtClean="0">
                <a:solidFill>
                  <a:schemeClr val="accent1"/>
                </a:solidFill>
              </a:rPr>
              <a:t>Kasaba uyushmasi qo‘mitasi yoki korxona xodimlarining boshqa vakillik organi 10 kun muddat ichida baxtsiz hodisaning kelib chiqishi sabablarini o‘rganib chiqadi, mehnatni muhofaza qilish qoidalari va me’yorlari, mehnat xavfsizligi andozalari buzilishini aniqlaydi, zarur deb hisoblasa, ish beruvchidan N-1 shaklidagi dalolatnomani tuzishni yoki qayta tuzishni talab qiladi. Ish beruvchi bu talablarni bajarmasa, korxona kasaba uyushmasi qo‘mitasi yoki boshqa vakillik organi, shuningdek jabrlanuvchi yoki boshqa manfaatdor shaxs davlat mehnat texnika nazoratchisiga murojaat qiladi.</a:t>
            </a:r>
            <a:endParaRPr lang="ru-RU" sz="2200" dirty="0" smtClean="0">
              <a:solidFill>
                <a:schemeClr val="accent1"/>
              </a:solidFill>
            </a:endParaRPr>
          </a:p>
          <a:p>
            <a:r>
              <a:rPr lang="uz-Cyrl-UZ" sz="2200" dirty="0" smtClean="0">
                <a:solidFill>
                  <a:schemeClr val="accent1"/>
                </a:solidFill>
              </a:rPr>
              <a:t>N-1 shaklidagi dalolatnoma tuzilmaganligi yoki noto‘g‘ri tuzilganligi aniqlangan hollarda davlat mehnat texnika nazoratchisi ish beruvchidan N-1 shaklidagi dalolatnomani tuzishni yoki boshqatdan tuzishni talab qilish huquqiga egadir. Ish beruvchi davlat mehnat texnika nazoratchisi xulosasini bajarishga majburdir.</a:t>
            </a:r>
            <a:endParaRPr lang="ru-RU" sz="2200" dirty="0" smtClean="0">
              <a:solidFill>
                <a:schemeClr val="accent1"/>
              </a:solidFill>
            </a:endParaRPr>
          </a:p>
          <a:p>
            <a:r>
              <a:rPr lang="uz-Cyrl-UZ" sz="2200" dirty="0" smtClean="0">
                <a:solidFill>
                  <a:schemeClr val="accent1"/>
                </a:solidFill>
              </a:rPr>
              <a:t>Ish beruvchi bilan davlat mehnat texnika nazoratchisi o‘rtasidagi anglashilmovchilikni bosh davlat mehnat texnika nazoratchisi hal qiladi.</a:t>
            </a:r>
            <a:endParaRPr lang="ru-RU" sz="2200" dirty="0">
              <a:solidFill>
                <a:schemeClr val="accen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a:solidFill>
            <a:srgbClr val="FFC000"/>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uz-Cyrl-UZ" sz="2000" b="1" dirty="0" smtClean="0">
                <a:solidFill>
                  <a:schemeClr val="tx1"/>
                </a:solidFill>
              </a:rPr>
              <a:t>2. Ishlab chiqarishdagi baxtsiz hodisani va xodimlar salomatligining boshqa xil zararlanishlarini tekshirish va hisobga olish tartibi</a:t>
            </a:r>
            <a:endParaRPr lang="ru-RU" sz="2000" dirty="0" smtClean="0">
              <a:solidFill>
                <a:schemeClr val="tx1"/>
              </a:solidFill>
            </a:endParaRPr>
          </a:p>
          <a:p>
            <a:r>
              <a:rPr lang="uz-Cyrl-UZ" sz="2000" dirty="0" smtClean="0">
                <a:solidFill>
                  <a:schemeClr val="tx1"/>
                </a:solidFill>
              </a:rPr>
              <a:t>Ishlab chiqarishdagi har bir baxtsiz hodisa haqida jabrlanuvchi yoki guvoh darhol bo‘linma (sex) rahbariga habar berishi kerak, u esa:</a:t>
            </a:r>
            <a:endParaRPr lang="ru-RU" sz="2000" dirty="0" smtClean="0">
              <a:solidFill>
                <a:schemeClr val="tx1"/>
              </a:solidFill>
            </a:endParaRPr>
          </a:p>
          <a:p>
            <a:r>
              <a:rPr lang="uz-Cyrl-UZ" sz="2000" dirty="0" smtClean="0">
                <a:solidFill>
                  <a:schemeClr val="tx1"/>
                </a:solidFill>
              </a:rPr>
              <a:t>jabrlanuvchiga zudlik bilan birinchi yordam ko‘rsatishi va uni tibbiy-sanitariya qismiga yoki boshqa davolash muassasasiga etkazishni tashkil etishi;</a:t>
            </a:r>
            <a:endParaRPr lang="ru-RU" sz="2000" dirty="0" smtClean="0">
              <a:solidFill>
                <a:schemeClr val="tx1"/>
              </a:solidFill>
            </a:endParaRPr>
          </a:p>
          <a:p>
            <a:r>
              <a:rPr lang="uz-Cyrl-UZ" sz="2000" dirty="0" smtClean="0">
                <a:solidFill>
                  <a:schemeClr val="tx1"/>
                </a:solidFill>
              </a:rPr>
              <a:t>tekshirish komissiyasi ish boshlanishiga qadar ish joyidagi vaziyatni va jihozlar holatini hodisa yuz bergan daqiqada qanday bo‘lsa, shundayligicha (agar bu atrofdagi xodimlar hayoti, salomatligiga tahlika solmayotgan bo‘lsa va halokatga olib kelmasa) saqlab qolishi;</a:t>
            </a:r>
            <a:endParaRPr lang="ru-RU" sz="2000" dirty="0" smtClean="0">
              <a:solidFill>
                <a:schemeClr val="tx1"/>
              </a:solidFill>
            </a:endParaRPr>
          </a:p>
          <a:p>
            <a:r>
              <a:rPr lang="uz-Cyrl-UZ" sz="2000" dirty="0" smtClean="0">
                <a:solidFill>
                  <a:schemeClr val="tx1"/>
                </a:solidFill>
              </a:rPr>
              <a:t>darhol hodisa to‘g‘risida ish beruvchiga va kasaba uyushmasiga yoki korxona xodimlarining boshqa vakillik organiga habar qilish.</a:t>
            </a:r>
            <a:endParaRPr lang="ru-RU" sz="2000" dirty="0" smtClean="0">
              <a:solidFill>
                <a:schemeClr val="tx1"/>
              </a:solidFill>
            </a:endParaRPr>
          </a:p>
          <a:p>
            <a:r>
              <a:rPr lang="uz-Cyrl-UZ" sz="2000" dirty="0" smtClean="0">
                <a:solidFill>
                  <a:schemeClr val="tx1"/>
                </a:solidFill>
              </a:rPr>
              <a:t>Korxona tibbiy-sanitariya qismi (shifoxona, poliklinika) bir sutka ichida yordam so‘rab murojaat qilgan xodimlar, shu jumladan, xizmat safaridagi va korxona ishlab chiqarish ob’ektlarida ish bajarayotgan xorijiy tashkilot xodimlari bilan yuz bergan har bir baxtsiz hodisa haqida ish beruvchiga va kasaba uyushmasiga yoki xodimlarning boshqa vakillik organiga habar beradi.</a:t>
            </a:r>
            <a:endParaRPr lang="ru-RU" sz="2000" dirty="0">
              <a:solidFill>
                <a:schemeClr val="tx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a:solidFill>
            <a:srgbClr val="7030A0"/>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uz-Cyrl-UZ" sz="2400" dirty="0" smtClean="0"/>
              <a:t>Ish beruvchining buyrug‘iga ko‘ra ish beruvchi va kasaba uyushmasi qo‘mitasi vakillari yoki xodimlarning boshqa vakillik organi tarkibida komissiya tuziladi.</a:t>
            </a:r>
            <a:endParaRPr lang="ru-RU" sz="2400" dirty="0" smtClean="0"/>
          </a:p>
          <a:p>
            <a:r>
              <a:rPr lang="uz-Cyrl-UZ" sz="2400" dirty="0" smtClean="0"/>
              <a:t>Ishlab chiqarishdagi mehnat xavfsizligiga bevosita javob beruvchi rahbar baxtsiz hodisani tekshirishda ishtirok etmaydi.</a:t>
            </a:r>
            <a:endParaRPr lang="ru-RU" sz="2400" dirty="0" smtClean="0"/>
          </a:p>
          <a:p>
            <a:r>
              <a:rPr lang="uz-Cyrl-UZ" sz="2400" dirty="0" smtClean="0"/>
              <a:t>Komissiya:</a:t>
            </a:r>
            <a:endParaRPr lang="ru-RU" sz="2400" dirty="0" smtClean="0"/>
          </a:p>
          <a:p>
            <a:r>
              <a:rPr lang="uz-Cyrl-UZ" sz="2400" dirty="0" smtClean="0"/>
              <a:t>uch sutka ichida baxtsiz hodisani tekshirib chiqishi, guvohlar va mehnat muhofazasi qoidalari, mehnat xavfsizligi andozalarini buzishga yo‘l qo‘ygan shaxslarni aniqlab so‘roq qilishi, imkoni bo‘lsa, jabrlanuvchidan tushuntirish xati olishi;</a:t>
            </a:r>
            <a:endParaRPr lang="ru-RU" sz="2400" dirty="0" smtClean="0"/>
          </a:p>
          <a:p>
            <a:r>
              <a:rPr lang="uz-Cyrl-UZ" sz="2400" dirty="0" smtClean="0"/>
              <a:t>baxtsiz hodisa sabablarini yo‘qotish chora-tadbirlari ko‘rsatilgan N-1 shaklidagi dalolatnomani uch nusxada tuzishi va imzo chekib, ularni tasdiqlash uchun ish beruvchiga berishi kerak.</a:t>
            </a:r>
            <a:endParaRPr lang="ru-RU"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a:solidFill>
            <a:srgbClr val="92D050"/>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uz-Cyrl-UZ" sz="2000" dirty="0" smtClean="0"/>
              <a:t>N-1 shaklidagi dalolatnoma to‘rt nusxada tuziladi va tasdiqlanadi. Mehnatni muhofaza qilish xizmati rahbari (muhandisi, mutaxassisi)ga tekshirish materiallari bilan yuborilgan N-1 shaklidagi dalolatnoma 45 yil davomida saqlanishi lozim. Boshqa joylarga yuborilgan N-1 shaklidagi dalolatnomalar va uning nusxalari ehtiyoj yo‘qolguncha saqlanadi.</a:t>
            </a:r>
            <a:endParaRPr lang="ru-RU" sz="2000" dirty="0" smtClean="0"/>
          </a:p>
          <a:p>
            <a:r>
              <a:rPr lang="uz-Cyrl-UZ" sz="2000" dirty="0" smtClean="0"/>
              <a:t>Agar korxona qayta tashkil etilsa N-1 shaklidagi dalolatnoma huquqiy vorisga korxonaning boshqa qimmatli qog‘ozlarini topshirish tartibida beriladi. Agar korxona tugatilsa N-1 shaklidagi dalolatnoma korxonaning yuqori turuvchi xo‘jalik organiga beriladi. Agar korxonada yuqori turuvchi xo‘jalik organi bo‘lmasa, unda N-1 shaklidagi dalolatnoma, tuman (shahar) O‘zbekiston Respublikasi Moliya vazirligi huzuridagi byudjetdan tashqari Pensiya jamg‘armasi bo‘limiga beriladi. </a:t>
            </a:r>
            <a:endParaRPr lang="ru-RU" sz="2000" dirty="0" smtClean="0"/>
          </a:p>
          <a:p>
            <a:r>
              <a:rPr lang="uz-Cyrl-UZ" sz="2000" dirty="0" smtClean="0"/>
              <a:t>Jabrlanuvchi yoki guvohlar ish vaqti davomida ish beruvchiga habar bermaganligi yoki ish qobiliyati darhol yo‘qolmaganligi to‘g‘risidagi baxtsiz hodisalar jabrlanuvchining yoki uning manfaatlarini himoya qiluvchi shaxsning arizasiga, shuningdek, (bosh) davlat mehnat texnika nazoratchisining talabiga binoan ariza berilgan yoki ko‘rsatma olingan kundan boshlab bir oy muddat ichida tekshiriladi. </a:t>
            </a:r>
            <a:endParaRPr lang="ru-RU"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a:solidFill>
            <a:srgbClr val="FF0000"/>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000" dirty="0" err="1" smtClean="0"/>
              <a:t>Baxtsiz</a:t>
            </a:r>
            <a:r>
              <a:rPr lang="ru-RU" sz="2000" dirty="0" smtClean="0"/>
              <a:t> </a:t>
            </a:r>
            <a:r>
              <a:rPr lang="ru-RU" sz="2000" dirty="0" err="1" smtClean="0"/>
              <a:t>hodisa</a:t>
            </a:r>
            <a:r>
              <a:rPr lang="ru-RU" sz="2000" dirty="0" smtClean="0"/>
              <a:t> </a:t>
            </a:r>
            <a:r>
              <a:rPr lang="ru-RU" sz="2000" dirty="0" err="1" smtClean="0"/>
              <a:t>yuz</a:t>
            </a:r>
            <a:r>
              <a:rPr lang="ru-RU" sz="2000" dirty="0" smtClean="0"/>
              <a:t> </a:t>
            </a:r>
            <a:r>
              <a:rPr lang="ru-RU" sz="2000" dirty="0" err="1" smtClean="0"/>
              <a:t>bergan</a:t>
            </a:r>
            <a:r>
              <a:rPr lang="ru-RU" sz="2000" dirty="0" smtClean="0"/>
              <a:t> </a:t>
            </a:r>
            <a:r>
              <a:rPr lang="ru-RU" sz="2000" dirty="0" err="1" smtClean="0"/>
              <a:t>korxona</a:t>
            </a:r>
            <a:r>
              <a:rPr lang="ru-RU" sz="2000" dirty="0" smtClean="0"/>
              <a:t> N-1 </a:t>
            </a:r>
            <a:r>
              <a:rPr lang="ru-RU" sz="2000" dirty="0" err="1" smtClean="0"/>
              <a:t>shaklidagi</a:t>
            </a:r>
            <a:r>
              <a:rPr lang="ru-RU" sz="2000" dirty="0" smtClean="0"/>
              <a:t> </a:t>
            </a:r>
            <a:r>
              <a:rPr lang="ru-RU" sz="2000" dirty="0" err="1" smtClean="0"/>
              <a:t>dalolatnomaning</a:t>
            </a:r>
            <a:r>
              <a:rPr lang="ru-RU" sz="2000" dirty="0" smtClean="0"/>
              <a:t> </a:t>
            </a:r>
            <a:r>
              <a:rPr lang="ru-RU" sz="2000" dirty="0" err="1" smtClean="0"/>
              <a:t>bir</a:t>
            </a:r>
            <a:r>
              <a:rPr lang="ru-RU" sz="2000" dirty="0" smtClean="0"/>
              <a:t> </a:t>
            </a:r>
            <a:r>
              <a:rPr lang="ru-RU" sz="2000" dirty="0" err="1" smtClean="0"/>
              <a:t>nusxasini</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sabablarini</a:t>
            </a:r>
            <a:r>
              <a:rPr lang="ru-RU" sz="2000" dirty="0" smtClean="0"/>
              <a:t> </a:t>
            </a:r>
            <a:r>
              <a:rPr lang="ru-RU" sz="2000" dirty="0" err="1" smtClean="0"/>
              <a:t>bartaraf</a:t>
            </a:r>
            <a:r>
              <a:rPr lang="ru-RU" sz="2000" dirty="0" smtClean="0"/>
              <a:t> </a:t>
            </a:r>
            <a:r>
              <a:rPr lang="ru-RU" sz="2000" dirty="0" err="1" smtClean="0"/>
              <a:t>etish</a:t>
            </a:r>
            <a:r>
              <a:rPr lang="ru-RU" sz="2000" dirty="0" smtClean="0"/>
              <a:t> </a:t>
            </a:r>
            <a:r>
              <a:rPr lang="ru-RU" sz="2000" dirty="0" err="1" smtClean="0"/>
              <a:t>uchun</a:t>
            </a:r>
            <a:r>
              <a:rPr lang="ru-RU" sz="2000" dirty="0" smtClean="0"/>
              <a:t> </a:t>
            </a:r>
            <a:r>
              <a:rPr lang="ru-RU" sz="2000" dirty="0" err="1" smtClean="0"/>
              <a:t>o‘zida</a:t>
            </a:r>
            <a:r>
              <a:rPr lang="ru-RU" sz="2000" dirty="0" smtClean="0"/>
              <a:t> </a:t>
            </a:r>
            <a:r>
              <a:rPr lang="ru-RU" sz="2000" dirty="0" err="1" smtClean="0"/>
              <a:t>olib</a:t>
            </a:r>
            <a:r>
              <a:rPr lang="ru-RU" sz="2000" dirty="0" smtClean="0"/>
              <a:t> </a:t>
            </a:r>
            <a:r>
              <a:rPr lang="ru-RU" sz="2000" dirty="0" err="1" smtClean="0"/>
              <a:t>qoladi</a:t>
            </a:r>
            <a:r>
              <a:rPr lang="ru-RU" sz="2000" dirty="0" smtClean="0"/>
              <a:t>, </a:t>
            </a:r>
            <a:r>
              <a:rPr lang="ru-RU" sz="2000" dirty="0" err="1" smtClean="0"/>
              <a:t>qolgan</a:t>
            </a:r>
            <a:r>
              <a:rPr lang="ru-RU" sz="2000" dirty="0" smtClean="0"/>
              <a:t> 3 </a:t>
            </a:r>
            <a:r>
              <a:rPr lang="ru-RU" sz="2000" dirty="0" err="1" smtClean="0"/>
              <a:t>ta</a:t>
            </a:r>
            <a:r>
              <a:rPr lang="ru-RU" sz="2000" dirty="0" smtClean="0"/>
              <a:t> </a:t>
            </a:r>
            <a:r>
              <a:rPr lang="ru-RU" sz="2000" dirty="0" err="1" smtClean="0"/>
              <a:t>tasdiqlangan</a:t>
            </a:r>
            <a:r>
              <a:rPr lang="ru-RU" sz="2000" dirty="0" smtClean="0"/>
              <a:t> </a:t>
            </a:r>
            <a:r>
              <a:rPr lang="ru-RU" sz="2000" dirty="0" err="1" smtClean="0"/>
              <a:t>nusxasini</a:t>
            </a:r>
            <a:r>
              <a:rPr lang="ru-RU" sz="2000" dirty="0" smtClean="0"/>
              <a:t> </a:t>
            </a:r>
            <a:r>
              <a:rPr lang="ru-RU" sz="2000" dirty="0" err="1" smtClean="0"/>
              <a:t>jabrlanuvchi</a:t>
            </a:r>
            <a:r>
              <a:rPr lang="ru-RU" sz="2000" dirty="0" smtClean="0"/>
              <a:t> </a:t>
            </a:r>
            <a:r>
              <a:rPr lang="ru-RU" sz="2000" dirty="0" err="1" smtClean="0"/>
              <a:t>xodimi</a:t>
            </a:r>
            <a:r>
              <a:rPr lang="ru-RU" sz="2000" dirty="0" smtClean="0"/>
              <a:t> </a:t>
            </a:r>
            <a:r>
              <a:rPr lang="ru-RU" sz="2000" dirty="0" err="1" smtClean="0"/>
              <a:t>bo‘lgan</a:t>
            </a:r>
            <a:r>
              <a:rPr lang="ru-RU" sz="2000" dirty="0" smtClean="0"/>
              <a:t> </a:t>
            </a:r>
            <a:r>
              <a:rPr lang="ru-RU" sz="2000" dirty="0" err="1" smtClean="0"/>
              <a:t>tashkilotga</a:t>
            </a:r>
            <a:r>
              <a:rPr lang="ru-RU" sz="2000" dirty="0" smtClean="0"/>
              <a:t>, </a:t>
            </a:r>
            <a:r>
              <a:rPr lang="ru-RU" sz="2000" dirty="0" err="1" smtClean="0"/>
              <a:t>hisobga</a:t>
            </a:r>
            <a:r>
              <a:rPr lang="ru-RU" sz="2000" dirty="0" smtClean="0"/>
              <a:t> </a:t>
            </a:r>
            <a:r>
              <a:rPr lang="ru-RU" sz="2000" dirty="0" err="1" smtClean="0"/>
              <a:t>olish</a:t>
            </a:r>
            <a:r>
              <a:rPr lang="ru-RU" sz="2000" dirty="0" smtClean="0"/>
              <a:t>, </a:t>
            </a:r>
            <a:r>
              <a:rPr lang="ru-RU" sz="2000" dirty="0" err="1" smtClean="0"/>
              <a:t>saqlash</a:t>
            </a:r>
            <a:r>
              <a:rPr lang="ru-RU" sz="2000" dirty="0" smtClean="0"/>
              <a:t> </a:t>
            </a:r>
            <a:r>
              <a:rPr lang="ru-RU" sz="2000" dirty="0" err="1" smtClean="0"/>
              <a:t>va</a:t>
            </a:r>
            <a:r>
              <a:rPr lang="ru-RU" sz="2000" dirty="0" smtClean="0"/>
              <a:t> </a:t>
            </a:r>
            <a:r>
              <a:rPr lang="ru-RU" sz="2000" dirty="0" err="1" smtClean="0"/>
              <a:t>tegishli</a:t>
            </a:r>
            <a:r>
              <a:rPr lang="ru-RU" sz="2000" dirty="0" smtClean="0"/>
              <a:t> </a:t>
            </a:r>
            <a:r>
              <a:rPr lang="ru-RU" sz="2000" dirty="0" err="1" smtClean="0"/>
              <a:t>manzillarga</a:t>
            </a:r>
            <a:r>
              <a:rPr lang="ru-RU" sz="2000" dirty="0" smtClean="0"/>
              <a:t> </a:t>
            </a:r>
            <a:r>
              <a:rPr lang="ru-RU" sz="2000" dirty="0" err="1" smtClean="0"/>
              <a:t>jo‘natish</a:t>
            </a:r>
            <a:r>
              <a:rPr lang="ru-RU" sz="2000" dirty="0" smtClean="0"/>
              <a:t> </a:t>
            </a:r>
            <a:r>
              <a:rPr lang="ru-RU" sz="2000" dirty="0" err="1" smtClean="0"/>
              <a:t>uchun</a:t>
            </a:r>
            <a:r>
              <a:rPr lang="ru-RU" sz="2000" dirty="0" smtClean="0"/>
              <a:t> </a:t>
            </a:r>
            <a:r>
              <a:rPr lang="ru-RU" sz="2000" dirty="0" err="1" smtClean="0"/>
              <a:t>yuboradi</a:t>
            </a:r>
            <a:r>
              <a:rPr lang="ru-RU" sz="2000" dirty="0" smtClean="0"/>
              <a:t>.</a:t>
            </a:r>
          </a:p>
          <a:p>
            <a:r>
              <a:rPr lang="ru-RU" sz="2000" dirty="0" err="1" smtClean="0"/>
              <a:t>Ish</a:t>
            </a:r>
            <a:r>
              <a:rPr lang="ru-RU" sz="2000" dirty="0" smtClean="0"/>
              <a:t> </a:t>
            </a:r>
            <a:r>
              <a:rPr lang="ru-RU" sz="2000" dirty="0" err="1" smtClean="0"/>
              <a:t>beruvchining</a:t>
            </a:r>
            <a:r>
              <a:rPr lang="ru-RU" sz="2000" dirty="0" smtClean="0"/>
              <a:t> </a:t>
            </a:r>
            <a:r>
              <a:rPr lang="ru-RU" sz="2000" dirty="0" err="1" smtClean="0"/>
              <a:t>yozma</a:t>
            </a:r>
            <a:r>
              <a:rPr lang="ru-RU" sz="2000" dirty="0" smtClean="0"/>
              <a:t> </a:t>
            </a:r>
            <a:r>
              <a:rPr lang="ru-RU" sz="2000" dirty="0" err="1" smtClean="0"/>
              <a:t>farmoyishi</a:t>
            </a:r>
            <a:r>
              <a:rPr lang="ru-RU" sz="2000" dirty="0" smtClean="0"/>
              <a:t> </a:t>
            </a:r>
            <a:r>
              <a:rPr lang="ru-RU" sz="2000" dirty="0" err="1" smtClean="0"/>
              <a:t>bilan</a:t>
            </a:r>
            <a:r>
              <a:rPr lang="ru-RU" sz="2000" dirty="0" smtClean="0"/>
              <a:t> </a:t>
            </a:r>
            <a:r>
              <a:rPr lang="ru-RU" sz="2000" dirty="0" err="1" smtClean="0"/>
              <a:t>vaqtincha</a:t>
            </a:r>
            <a:r>
              <a:rPr lang="ru-RU" sz="2000" dirty="0" smtClean="0"/>
              <a:t> </a:t>
            </a:r>
            <a:r>
              <a:rPr lang="ru-RU" sz="2000" dirty="0" err="1" smtClean="0"/>
              <a:t>boshqa</a:t>
            </a:r>
            <a:r>
              <a:rPr lang="ru-RU" sz="2000" dirty="0" smtClean="0"/>
              <a:t> </a:t>
            </a:r>
            <a:r>
              <a:rPr lang="ru-RU" sz="2000" dirty="0" err="1" smtClean="0"/>
              <a:t>tashkilotga</a:t>
            </a:r>
            <a:r>
              <a:rPr lang="ru-RU" sz="2000" dirty="0" smtClean="0"/>
              <a:t> </a:t>
            </a:r>
            <a:r>
              <a:rPr lang="ru-RU" sz="2000" dirty="0" err="1" smtClean="0"/>
              <a:t>ishga</a:t>
            </a:r>
            <a:r>
              <a:rPr lang="ru-RU" sz="2000" dirty="0" smtClean="0"/>
              <a:t> </a:t>
            </a:r>
            <a:r>
              <a:rPr lang="ru-RU" sz="2000" dirty="0" err="1" smtClean="0"/>
              <a:t>o‘tkazilgan</a:t>
            </a:r>
            <a:r>
              <a:rPr lang="ru-RU" sz="2000" dirty="0" smtClean="0"/>
              <a:t> </a:t>
            </a:r>
            <a:r>
              <a:rPr lang="ru-RU" sz="2000" dirty="0" err="1" smtClean="0"/>
              <a:t>yoxud</a:t>
            </a:r>
            <a:r>
              <a:rPr lang="ru-RU" sz="2000" dirty="0" smtClean="0"/>
              <a:t> </a:t>
            </a:r>
            <a:r>
              <a:rPr lang="ru-RU" sz="2000" dirty="0" err="1" smtClean="0"/>
              <a:t>o‘rindoshlik</a:t>
            </a:r>
            <a:r>
              <a:rPr lang="ru-RU" sz="2000" dirty="0" smtClean="0"/>
              <a:t> </a:t>
            </a:r>
            <a:r>
              <a:rPr lang="ru-RU" sz="2000" dirty="0" err="1" smtClean="0"/>
              <a:t>bo‘yicha</a:t>
            </a:r>
            <a:r>
              <a:rPr lang="ru-RU" sz="2000" dirty="0" smtClean="0"/>
              <a:t> </a:t>
            </a:r>
            <a:r>
              <a:rPr lang="ru-RU" sz="2000" dirty="0" err="1" smtClean="0"/>
              <a:t>ishlayotgan</a:t>
            </a:r>
            <a:r>
              <a:rPr lang="ru-RU" sz="2000" dirty="0" smtClean="0"/>
              <a:t> </a:t>
            </a:r>
            <a:r>
              <a:rPr lang="ru-RU" sz="2000" dirty="0" err="1" smtClean="0"/>
              <a:t>xodim</a:t>
            </a:r>
            <a:r>
              <a:rPr lang="ru-RU" sz="2000" dirty="0" smtClean="0"/>
              <a:t> </a:t>
            </a:r>
            <a:r>
              <a:rPr lang="ru-RU" sz="2000" dirty="0" err="1" smtClean="0"/>
              <a:t>bilan</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yuz</a:t>
            </a:r>
            <a:r>
              <a:rPr lang="ru-RU" sz="2000" dirty="0" smtClean="0"/>
              <a:t> </a:t>
            </a:r>
            <a:r>
              <a:rPr lang="ru-RU" sz="2000" dirty="0" err="1" smtClean="0"/>
              <a:t>bersa</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sodir</a:t>
            </a:r>
            <a:r>
              <a:rPr lang="ru-RU" sz="2000" dirty="0" smtClean="0"/>
              <a:t> </a:t>
            </a:r>
            <a:r>
              <a:rPr lang="ru-RU" sz="2000" dirty="0" err="1" smtClean="0"/>
              <a:t>bo‘lgan</a:t>
            </a:r>
            <a:r>
              <a:rPr lang="ru-RU" sz="2000" dirty="0" smtClean="0"/>
              <a:t> </a:t>
            </a:r>
            <a:r>
              <a:rPr lang="ru-RU" sz="2000" dirty="0" err="1" smtClean="0"/>
              <a:t>tashkilot</a:t>
            </a:r>
            <a:r>
              <a:rPr lang="ru-RU" sz="2000" dirty="0" smtClean="0"/>
              <a:t> </a:t>
            </a:r>
            <a:r>
              <a:rPr lang="ru-RU" sz="2000" dirty="0" err="1" smtClean="0"/>
              <a:t>tomonidan</a:t>
            </a:r>
            <a:r>
              <a:rPr lang="ru-RU" sz="2000" dirty="0" smtClean="0"/>
              <a:t> </a:t>
            </a:r>
            <a:r>
              <a:rPr lang="ru-RU" sz="2000" dirty="0" err="1" smtClean="0"/>
              <a:t>tekshiriladi</a:t>
            </a:r>
            <a:r>
              <a:rPr lang="ru-RU" sz="2000" dirty="0" smtClean="0"/>
              <a:t> </a:t>
            </a:r>
            <a:r>
              <a:rPr lang="ru-RU" sz="2000" dirty="0" err="1" smtClean="0"/>
              <a:t>va</a:t>
            </a:r>
            <a:r>
              <a:rPr lang="ru-RU" sz="2000" dirty="0" smtClean="0"/>
              <a:t> </a:t>
            </a:r>
            <a:r>
              <a:rPr lang="ru-RU" sz="2000" dirty="0" err="1" smtClean="0"/>
              <a:t>hisobga</a:t>
            </a:r>
            <a:r>
              <a:rPr lang="ru-RU" sz="2000" dirty="0" smtClean="0"/>
              <a:t> </a:t>
            </a:r>
            <a:r>
              <a:rPr lang="ru-RU" sz="2000" dirty="0" err="1" smtClean="0"/>
              <a:t>olinadi</a:t>
            </a:r>
            <a:r>
              <a:rPr lang="ru-RU" sz="2000" dirty="0" smtClean="0"/>
              <a:t>. </a:t>
            </a:r>
          </a:p>
          <a:p>
            <a:r>
              <a:rPr lang="ru-RU" sz="2000" dirty="0" err="1" smtClean="0"/>
              <a:t>Boshqa</a:t>
            </a:r>
            <a:r>
              <a:rPr lang="ru-RU" sz="2000" dirty="0" smtClean="0"/>
              <a:t> </a:t>
            </a:r>
            <a:r>
              <a:rPr lang="ru-RU" sz="2000" dirty="0" err="1" smtClean="0"/>
              <a:t>korxonaning</a:t>
            </a:r>
            <a:r>
              <a:rPr lang="ru-RU" sz="2000" dirty="0" smtClean="0"/>
              <a:t> </a:t>
            </a:r>
            <a:r>
              <a:rPr lang="ru-RU" sz="2000" dirty="0" err="1" smtClean="0"/>
              <a:t>ajratilgan</a:t>
            </a:r>
            <a:r>
              <a:rPr lang="ru-RU" sz="2000" dirty="0" smtClean="0"/>
              <a:t> </a:t>
            </a:r>
            <a:r>
              <a:rPr lang="ru-RU" sz="2000" dirty="0" err="1" smtClean="0"/>
              <a:t>uchastkasida</a:t>
            </a:r>
            <a:r>
              <a:rPr lang="ru-RU" sz="2000" dirty="0" smtClean="0"/>
              <a:t> </a:t>
            </a:r>
            <a:r>
              <a:rPr lang="ru-RU" sz="2000" dirty="0" err="1" smtClean="0"/>
              <a:t>ish</a:t>
            </a:r>
            <a:r>
              <a:rPr lang="ru-RU" sz="2000" dirty="0" smtClean="0"/>
              <a:t> </a:t>
            </a:r>
            <a:r>
              <a:rPr lang="ru-RU" sz="2000" dirty="0" err="1" smtClean="0"/>
              <a:t>olib</a:t>
            </a:r>
            <a:r>
              <a:rPr lang="ru-RU" sz="2000" dirty="0" smtClean="0"/>
              <a:t> </a:t>
            </a:r>
            <a:r>
              <a:rPr lang="ru-RU" sz="2000" dirty="0" err="1" smtClean="0"/>
              <a:t>borayotgan</a:t>
            </a:r>
            <a:r>
              <a:rPr lang="ru-RU" sz="2000" dirty="0" smtClean="0"/>
              <a:t> </a:t>
            </a:r>
            <a:r>
              <a:rPr lang="ru-RU" sz="2000" dirty="0" err="1" smtClean="0"/>
              <a:t>korxona</a:t>
            </a:r>
            <a:r>
              <a:rPr lang="ru-RU" sz="2000" dirty="0" smtClean="0"/>
              <a:t> </a:t>
            </a:r>
            <a:r>
              <a:rPr lang="ru-RU" sz="2000" dirty="0" err="1" smtClean="0"/>
              <a:t>xodimi</a:t>
            </a:r>
            <a:r>
              <a:rPr lang="ru-RU" sz="2000" dirty="0" smtClean="0"/>
              <a:t> </a:t>
            </a:r>
            <a:r>
              <a:rPr lang="ru-RU" sz="2000" dirty="0" err="1" smtClean="0"/>
              <a:t>bilan</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yuz</a:t>
            </a:r>
            <a:r>
              <a:rPr lang="ru-RU" sz="2000" dirty="0" smtClean="0"/>
              <a:t> </a:t>
            </a:r>
            <a:r>
              <a:rPr lang="ru-RU" sz="2000" dirty="0" err="1" smtClean="0"/>
              <a:t>bersa</a:t>
            </a:r>
            <a:r>
              <a:rPr lang="ru-RU" sz="2000" dirty="0" smtClean="0"/>
              <a:t>, </a:t>
            </a:r>
            <a:r>
              <a:rPr lang="ru-RU" sz="2000" dirty="0" err="1" smtClean="0"/>
              <a:t>u</a:t>
            </a:r>
            <a:r>
              <a:rPr lang="ru-RU" sz="2000" dirty="0" smtClean="0"/>
              <a:t> </a:t>
            </a:r>
            <a:r>
              <a:rPr lang="ru-RU" sz="2000" dirty="0" err="1" smtClean="0"/>
              <a:t>ish</a:t>
            </a:r>
            <a:r>
              <a:rPr lang="ru-RU" sz="2000" dirty="0" smtClean="0"/>
              <a:t> </a:t>
            </a:r>
            <a:r>
              <a:rPr lang="ru-RU" sz="2000" dirty="0" err="1" smtClean="0"/>
              <a:t>olib</a:t>
            </a:r>
            <a:r>
              <a:rPr lang="ru-RU" sz="2000" dirty="0" smtClean="0"/>
              <a:t> </a:t>
            </a:r>
            <a:r>
              <a:rPr lang="ru-RU" sz="2000" dirty="0" err="1" smtClean="0"/>
              <a:t>borayotgan</a:t>
            </a:r>
            <a:r>
              <a:rPr lang="ru-RU" sz="2000" dirty="0" smtClean="0"/>
              <a:t> </a:t>
            </a:r>
            <a:r>
              <a:rPr lang="ru-RU" sz="2000" dirty="0" err="1" smtClean="0"/>
              <a:t>korxona</a:t>
            </a:r>
            <a:r>
              <a:rPr lang="ru-RU" sz="2000" dirty="0" smtClean="0"/>
              <a:t> </a:t>
            </a:r>
            <a:r>
              <a:rPr lang="ru-RU" sz="2000" dirty="0" err="1" smtClean="0"/>
              <a:t>tomonidan</a:t>
            </a:r>
            <a:r>
              <a:rPr lang="ru-RU" sz="2000" dirty="0" smtClean="0"/>
              <a:t> </a:t>
            </a:r>
            <a:r>
              <a:rPr lang="ru-RU" sz="2000" dirty="0" err="1" smtClean="0"/>
              <a:t>tekshiriladi</a:t>
            </a:r>
            <a:r>
              <a:rPr lang="ru-RU" sz="2000" dirty="0" smtClean="0"/>
              <a:t> </a:t>
            </a:r>
            <a:r>
              <a:rPr lang="ru-RU" sz="2000" dirty="0" err="1" smtClean="0"/>
              <a:t>va</a:t>
            </a:r>
            <a:r>
              <a:rPr lang="ru-RU" sz="2000" dirty="0" smtClean="0"/>
              <a:t> </a:t>
            </a:r>
            <a:r>
              <a:rPr lang="ru-RU" sz="2000" dirty="0" err="1" smtClean="0"/>
              <a:t>hisobga</a:t>
            </a:r>
            <a:r>
              <a:rPr lang="ru-RU" sz="2000" dirty="0" smtClean="0"/>
              <a:t> </a:t>
            </a:r>
            <a:r>
              <a:rPr lang="ru-RU" sz="2000" dirty="0" err="1" smtClean="0"/>
              <a:t>olinadi</a:t>
            </a:r>
            <a:r>
              <a:rPr lang="ru-RU" sz="2000" dirty="0" smtClean="0"/>
              <a:t>.</a:t>
            </a:r>
          </a:p>
          <a:p>
            <a:r>
              <a:rPr lang="ru-RU" sz="2000" dirty="0" err="1" smtClean="0"/>
              <a:t>Harbiy</a:t>
            </a:r>
            <a:r>
              <a:rPr lang="ru-RU" sz="2000" dirty="0" smtClean="0"/>
              <a:t> </a:t>
            </a:r>
            <a:r>
              <a:rPr lang="ru-RU" sz="2000" dirty="0" err="1" smtClean="0"/>
              <a:t>qism</a:t>
            </a:r>
            <a:r>
              <a:rPr lang="ru-RU" sz="2000" dirty="0" smtClean="0"/>
              <a:t> </a:t>
            </a:r>
            <a:r>
              <a:rPr lang="ru-RU" sz="2000" dirty="0" err="1" smtClean="0"/>
              <a:t>bilan</a:t>
            </a:r>
            <a:r>
              <a:rPr lang="ru-RU" sz="2000" dirty="0" smtClean="0"/>
              <a:t> </a:t>
            </a:r>
            <a:r>
              <a:rPr lang="ru-RU" sz="2000" dirty="0" err="1" smtClean="0"/>
              <a:t>korxona</a:t>
            </a:r>
            <a:r>
              <a:rPr lang="ru-RU" sz="2000" dirty="0" smtClean="0"/>
              <a:t> </a:t>
            </a:r>
            <a:r>
              <a:rPr lang="ru-RU" sz="2000" dirty="0" err="1" smtClean="0"/>
              <a:t>o‘rtasidagi</a:t>
            </a:r>
            <a:r>
              <a:rPr lang="ru-RU" sz="2000" dirty="0" smtClean="0"/>
              <a:t> </a:t>
            </a:r>
            <a:r>
              <a:rPr lang="ru-RU" sz="2000" dirty="0" err="1" smtClean="0"/>
              <a:t>shartnoma</a:t>
            </a:r>
            <a:r>
              <a:rPr lang="ru-RU" sz="2000" dirty="0" smtClean="0"/>
              <a:t>, </a:t>
            </a:r>
            <a:r>
              <a:rPr lang="ru-RU" sz="2000" dirty="0" err="1" smtClean="0"/>
              <a:t>bitim</a:t>
            </a:r>
            <a:r>
              <a:rPr lang="ru-RU" sz="2000" dirty="0" smtClean="0"/>
              <a:t> </a:t>
            </a:r>
            <a:r>
              <a:rPr lang="ru-RU" sz="2000" dirty="0" err="1" smtClean="0"/>
              <a:t>bo‘yicha</a:t>
            </a:r>
            <a:r>
              <a:rPr lang="ru-RU" sz="2000" dirty="0" smtClean="0"/>
              <a:t> </a:t>
            </a:r>
            <a:r>
              <a:rPr lang="ru-RU" sz="2000" dirty="0" err="1" smtClean="0"/>
              <a:t>xalq</a:t>
            </a:r>
            <a:r>
              <a:rPr lang="ru-RU" sz="2000" dirty="0" smtClean="0"/>
              <a:t> </a:t>
            </a:r>
            <a:r>
              <a:rPr lang="ru-RU" sz="2000" dirty="0" err="1" smtClean="0"/>
              <a:t>xo‘jaligi</a:t>
            </a:r>
            <a:r>
              <a:rPr lang="ru-RU" sz="2000" dirty="0" smtClean="0"/>
              <a:t> </a:t>
            </a:r>
            <a:r>
              <a:rPr lang="ru-RU" sz="2000" dirty="0" err="1" smtClean="0"/>
              <a:t>ob’ektlariga</a:t>
            </a:r>
            <a:r>
              <a:rPr lang="ru-RU" sz="2000" dirty="0" smtClean="0"/>
              <a:t> </a:t>
            </a:r>
            <a:r>
              <a:rPr lang="ru-RU" sz="2000" dirty="0" err="1" smtClean="0"/>
              <a:t>ishga</a:t>
            </a:r>
            <a:r>
              <a:rPr lang="ru-RU" sz="2000" dirty="0" smtClean="0"/>
              <a:t> </a:t>
            </a:r>
            <a:r>
              <a:rPr lang="ru-RU" sz="2000" dirty="0" err="1" smtClean="0"/>
              <a:t>jalb</a:t>
            </a:r>
            <a:r>
              <a:rPr lang="ru-RU" sz="2000" dirty="0" smtClean="0"/>
              <a:t> </a:t>
            </a:r>
            <a:r>
              <a:rPr lang="ru-RU" sz="2000" dirty="0" err="1" smtClean="0"/>
              <a:t>qilingan</a:t>
            </a:r>
            <a:r>
              <a:rPr lang="ru-RU" sz="2000" dirty="0" smtClean="0"/>
              <a:t> </a:t>
            </a:r>
            <a:r>
              <a:rPr lang="ru-RU" sz="2000" dirty="0" err="1" smtClean="0"/>
              <a:t>va</a:t>
            </a:r>
            <a:r>
              <a:rPr lang="ru-RU" sz="2000" dirty="0" smtClean="0"/>
              <a:t> </a:t>
            </a:r>
            <a:r>
              <a:rPr lang="ru-RU" sz="2000" dirty="0" err="1" smtClean="0"/>
              <a:t>uning</a:t>
            </a:r>
            <a:r>
              <a:rPr lang="ru-RU" sz="2000" dirty="0" smtClean="0"/>
              <a:t> </a:t>
            </a:r>
            <a:r>
              <a:rPr lang="ru-RU" sz="2000" dirty="0" err="1" smtClean="0"/>
              <a:t>ma’muriy-texnik</a:t>
            </a:r>
            <a:r>
              <a:rPr lang="ru-RU" sz="2000" dirty="0" smtClean="0"/>
              <a:t> </a:t>
            </a:r>
            <a:r>
              <a:rPr lang="ru-RU" sz="2000" dirty="0" err="1" smtClean="0"/>
              <a:t>xodimi</a:t>
            </a:r>
            <a:r>
              <a:rPr lang="ru-RU" sz="2000" dirty="0" smtClean="0"/>
              <a:t> </a:t>
            </a:r>
            <a:r>
              <a:rPr lang="ru-RU" sz="2000" dirty="0" err="1" smtClean="0"/>
              <a:t>boshchiligida</a:t>
            </a:r>
            <a:r>
              <a:rPr lang="ru-RU" sz="2000" dirty="0" smtClean="0"/>
              <a:t> </a:t>
            </a:r>
            <a:r>
              <a:rPr lang="ru-RU" sz="2000" dirty="0" err="1" smtClean="0"/>
              <a:t>ish</a:t>
            </a:r>
            <a:r>
              <a:rPr lang="ru-RU" sz="2000" dirty="0" smtClean="0"/>
              <a:t> </a:t>
            </a:r>
            <a:r>
              <a:rPr lang="ru-RU" sz="2000" dirty="0" err="1" smtClean="0"/>
              <a:t>olib</a:t>
            </a:r>
            <a:r>
              <a:rPr lang="ru-RU" sz="2000" dirty="0" smtClean="0"/>
              <a:t> </a:t>
            </a:r>
            <a:r>
              <a:rPr lang="ru-RU" sz="2000" dirty="0" err="1" smtClean="0"/>
              <a:t>borayotgan</a:t>
            </a:r>
            <a:r>
              <a:rPr lang="ru-RU" sz="2000" dirty="0" smtClean="0"/>
              <a:t> </a:t>
            </a:r>
            <a:r>
              <a:rPr lang="ru-RU" sz="2000" dirty="0" err="1" smtClean="0"/>
              <a:t>harbiy</a:t>
            </a:r>
            <a:r>
              <a:rPr lang="ru-RU" sz="2000" dirty="0" smtClean="0"/>
              <a:t> </a:t>
            </a:r>
            <a:r>
              <a:rPr lang="ru-RU" sz="2000" dirty="0" err="1" smtClean="0"/>
              <a:t>qurilish</a:t>
            </a:r>
            <a:r>
              <a:rPr lang="ru-RU" sz="2000" dirty="0" smtClean="0"/>
              <a:t> </a:t>
            </a:r>
            <a:r>
              <a:rPr lang="ru-RU" sz="2000" dirty="0" err="1" smtClean="0"/>
              <a:t>otryadi</a:t>
            </a:r>
            <a:r>
              <a:rPr lang="ru-RU" sz="2000" dirty="0" smtClean="0"/>
              <a:t> (</a:t>
            </a:r>
            <a:r>
              <a:rPr lang="ru-RU" sz="2000" dirty="0" err="1" smtClean="0"/>
              <a:t>qismi</a:t>
            </a:r>
            <a:r>
              <a:rPr lang="ru-RU" sz="2000" dirty="0" smtClean="0"/>
              <a:t>) </a:t>
            </a:r>
            <a:r>
              <a:rPr lang="ru-RU" sz="2000" dirty="0" err="1" smtClean="0"/>
              <a:t>shaxsiy</a:t>
            </a:r>
            <a:r>
              <a:rPr lang="ru-RU" sz="2000" dirty="0" smtClean="0"/>
              <a:t> </a:t>
            </a:r>
            <a:r>
              <a:rPr lang="ru-RU" sz="2000" dirty="0" err="1" smtClean="0"/>
              <a:t>sostavi</a:t>
            </a:r>
            <a:r>
              <a:rPr lang="ru-RU" sz="2000" dirty="0" smtClean="0"/>
              <a:t> </a:t>
            </a:r>
            <a:r>
              <a:rPr lang="ru-RU" sz="2000" dirty="0" err="1" smtClean="0"/>
              <a:t>bilan</a:t>
            </a:r>
            <a:r>
              <a:rPr lang="ru-RU" sz="2000" dirty="0" smtClean="0"/>
              <a:t> </a:t>
            </a:r>
            <a:r>
              <a:rPr lang="ru-RU" sz="2000" dirty="0" err="1" smtClean="0"/>
              <a:t>yuz</a:t>
            </a:r>
            <a:r>
              <a:rPr lang="ru-RU" sz="2000" dirty="0" smtClean="0"/>
              <a:t> </a:t>
            </a:r>
            <a:r>
              <a:rPr lang="ru-RU" sz="2000" dirty="0" err="1" smtClean="0"/>
              <a:t>bergan</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ish</a:t>
            </a:r>
            <a:r>
              <a:rPr lang="ru-RU" sz="2000" dirty="0" smtClean="0"/>
              <a:t> </a:t>
            </a:r>
            <a:r>
              <a:rPr lang="ru-RU" sz="2000" dirty="0" err="1" smtClean="0"/>
              <a:t>beruvchi</a:t>
            </a:r>
            <a:r>
              <a:rPr lang="ru-RU" sz="2000" dirty="0" smtClean="0"/>
              <a:t> </a:t>
            </a:r>
            <a:r>
              <a:rPr lang="ru-RU" sz="2000" dirty="0" err="1" smtClean="0"/>
              <a:t>tomonidan</a:t>
            </a:r>
            <a:r>
              <a:rPr lang="ru-RU" sz="2000" dirty="0" smtClean="0"/>
              <a:t> </a:t>
            </a:r>
            <a:r>
              <a:rPr lang="ru-RU" sz="2000" dirty="0" err="1" smtClean="0"/>
              <a:t>harbiy</a:t>
            </a:r>
            <a:r>
              <a:rPr lang="ru-RU" sz="2000" dirty="0" smtClean="0"/>
              <a:t> </a:t>
            </a:r>
            <a:r>
              <a:rPr lang="ru-RU" sz="2000" dirty="0" err="1" smtClean="0"/>
              <a:t>qurilish</a:t>
            </a:r>
            <a:r>
              <a:rPr lang="ru-RU" sz="2000" dirty="0" smtClean="0"/>
              <a:t> </a:t>
            </a:r>
            <a:r>
              <a:rPr lang="ru-RU" sz="2000" dirty="0" err="1" smtClean="0"/>
              <a:t>otryadi</a:t>
            </a:r>
            <a:r>
              <a:rPr lang="ru-RU" sz="2000" dirty="0" smtClean="0"/>
              <a:t> (</a:t>
            </a:r>
            <a:r>
              <a:rPr lang="ru-RU" sz="2000" dirty="0" err="1" smtClean="0"/>
              <a:t>qismi</a:t>
            </a:r>
            <a:r>
              <a:rPr lang="ru-RU" sz="2000" dirty="0" smtClean="0"/>
              <a:t>) </a:t>
            </a:r>
            <a:r>
              <a:rPr lang="ru-RU" sz="2000" dirty="0" err="1" smtClean="0"/>
              <a:t>qo‘mondonligi</a:t>
            </a:r>
            <a:r>
              <a:rPr lang="ru-RU" sz="2000" dirty="0" smtClean="0"/>
              <a:t> </a:t>
            </a:r>
            <a:r>
              <a:rPr lang="ru-RU" sz="2000" dirty="0" err="1" smtClean="0"/>
              <a:t>ishtirokida</a:t>
            </a:r>
            <a:r>
              <a:rPr lang="ru-RU" sz="2000" dirty="0" smtClean="0"/>
              <a:t> </a:t>
            </a:r>
            <a:r>
              <a:rPr lang="ru-RU" sz="2000" dirty="0" err="1" smtClean="0"/>
              <a:t>tekshiriladi</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korxona</a:t>
            </a:r>
            <a:r>
              <a:rPr lang="ru-RU" sz="2000" dirty="0" smtClean="0"/>
              <a:t> </a:t>
            </a:r>
            <a:r>
              <a:rPr lang="ru-RU" sz="2000" dirty="0" err="1" smtClean="0"/>
              <a:t>tomonidan</a:t>
            </a:r>
            <a:r>
              <a:rPr lang="ru-RU" sz="2000" dirty="0" smtClean="0"/>
              <a:t> </a:t>
            </a:r>
            <a:r>
              <a:rPr lang="ru-RU" sz="2000" dirty="0" err="1" smtClean="0"/>
              <a:t>hisobga</a:t>
            </a:r>
            <a:r>
              <a:rPr lang="ru-RU" sz="2000" dirty="0" smtClean="0"/>
              <a:t> </a:t>
            </a:r>
            <a:r>
              <a:rPr lang="ru-RU" sz="2000" dirty="0" err="1" smtClean="0"/>
              <a:t>olinadi</a:t>
            </a:r>
            <a:r>
              <a:rPr lang="ru-RU" sz="2000" dirty="0" smtClean="0"/>
              <a:t>.</a:t>
            </a:r>
            <a:endParaRPr lang="ru-RU"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a:solidFill>
            <a:srgbClr val="00B050"/>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000" dirty="0" err="1" smtClean="0"/>
              <a:t>Harbiylashtirilgan</a:t>
            </a:r>
            <a:r>
              <a:rPr lang="ru-RU" sz="2000" dirty="0" smtClean="0"/>
              <a:t> </a:t>
            </a:r>
            <a:r>
              <a:rPr lang="ru-RU" sz="2000" dirty="0" err="1" smtClean="0"/>
              <a:t>kon</a:t>
            </a:r>
            <a:r>
              <a:rPr lang="ru-RU" sz="2000" dirty="0" smtClean="0"/>
              <a:t> </a:t>
            </a:r>
            <a:r>
              <a:rPr lang="ru-RU" sz="2000" dirty="0" err="1" smtClean="0"/>
              <a:t>va</a:t>
            </a:r>
            <a:r>
              <a:rPr lang="ru-RU" sz="2000" dirty="0" smtClean="0"/>
              <a:t> </a:t>
            </a:r>
            <a:r>
              <a:rPr lang="ru-RU" sz="2000" dirty="0" err="1" smtClean="0"/>
              <a:t>gaz</a:t>
            </a:r>
            <a:r>
              <a:rPr lang="ru-RU" sz="2000" dirty="0" smtClean="0"/>
              <a:t> </a:t>
            </a:r>
            <a:r>
              <a:rPr lang="ru-RU" sz="2000" dirty="0" err="1" smtClean="0"/>
              <a:t>qutqaruvchilari</a:t>
            </a:r>
            <a:r>
              <a:rPr lang="ru-RU" sz="2000" dirty="0" smtClean="0"/>
              <a:t> </a:t>
            </a:r>
            <a:r>
              <a:rPr lang="ru-RU" sz="2000" dirty="0" err="1" smtClean="0"/>
              <a:t>qismlari</a:t>
            </a:r>
            <a:r>
              <a:rPr lang="ru-RU" sz="2000" dirty="0" smtClean="0"/>
              <a:t> </a:t>
            </a:r>
            <a:r>
              <a:rPr lang="ru-RU" sz="2000" dirty="0" err="1" smtClean="0"/>
              <a:t>shaxsiy</a:t>
            </a:r>
            <a:r>
              <a:rPr lang="ru-RU" sz="2000" dirty="0" smtClean="0"/>
              <a:t> </a:t>
            </a:r>
            <a:r>
              <a:rPr lang="ru-RU" sz="2000" dirty="0" err="1" smtClean="0"/>
              <a:t>sostavi</a:t>
            </a:r>
            <a:r>
              <a:rPr lang="ru-RU" sz="2000" dirty="0" smtClean="0"/>
              <a:t> </a:t>
            </a:r>
            <a:r>
              <a:rPr lang="ru-RU" sz="2000" dirty="0" err="1" smtClean="0"/>
              <a:t>bilan</a:t>
            </a:r>
            <a:r>
              <a:rPr lang="ru-RU" sz="2000" dirty="0" smtClean="0"/>
              <a:t> </a:t>
            </a:r>
            <a:r>
              <a:rPr lang="ru-RU" sz="2000" dirty="0" err="1" smtClean="0"/>
              <a:t>yuz</a:t>
            </a:r>
            <a:r>
              <a:rPr lang="ru-RU" sz="2000" dirty="0" smtClean="0"/>
              <a:t> </a:t>
            </a:r>
            <a:r>
              <a:rPr lang="ru-RU" sz="2000" dirty="0" err="1" smtClean="0"/>
              <a:t>bergan</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ish</a:t>
            </a:r>
            <a:r>
              <a:rPr lang="ru-RU" sz="2000" dirty="0" smtClean="0"/>
              <a:t> </a:t>
            </a:r>
            <a:r>
              <a:rPr lang="ru-RU" sz="2000" dirty="0" err="1" smtClean="0"/>
              <a:t>beruvchi</a:t>
            </a:r>
            <a:r>
              <a:rPr lang="ru-RU" sz="2000" dirty="0" smtClean="0"/>
              <a:t> </a:t>
            </a:r>
            <a:r>
              <a:rPr lang="ru-RU" sz="2000" dirty="0" err="1" smtClean="0"/>
              <a:t>tomonidan</a:t>
            </a:r>
            <a:r>
              <a:rPr lang="ru-RU" sz="2000" dirty="0" smtClean="0"/>
              <a:t> </a:t>
            </a:r>
            <a:r>
              <a:rPr lang="ru-RU" sz="2000" dirty="0" err="1" smtClean="0"/>
              <a:t>O‘zbekiston</a:t>
            </a:r>
            <a:r>
              <a:rPr lang="ru-RU" sz="2000" dirty="0" smtClean="0"/>
              <a:t> </a:t>
            </a:r>
            <a:r>
              <a:rPr lang="ru-RU" sz="2000" dirty="0" err="1" smtClean="0"/>
              <a:t>Respublikasi</a:t>
            </a:r>
            <a:r>
              <a:rPr lang="ru-RU" sz="2000" dirty="0" smtClean="0"/>
              <a:t> «</a:t>
            </a:r>
            <a:r>
              <a:rPr lang="ru-RU" sz="2000" dirty="0" err="1" smtClean="0"/>
              <a:t>Sanoatgeokontexnazorat</a:t>
            </a:r>
            <a:r>
              <a:rPr lang="ru-RU" sz="2000" dirty="0" smtClean="0"/>
              <a:t>» </a:t>
            </a:r>
            <a:r>
              <a:rPr lang="ru-RU" sz="2000" dirty="0" err="1" smtClean="0"/>
              <a:t>davlat</a:t>
            </a:r>
            <a:r>
              <a:rPr lang="ru-RU" sz="2000" dirty="0" smtClean="0"/>
              <a:t> </a:t>
            </a:r>
            <a:r>
              <a:rPr lang="ru-RU" sz="2000" dirty="0" err="1" smtClean="0"/>
              <a:t>inspeksiyasi</a:t>
            </a:r>
            <a:r>
              <a:rPr lang="ru-RU" sz="2000" dirty="0" smtClean="0"/>
              <a:t> </a:t>
            </a:r>
            <a:r>
              <a:rPr lang="ru-RU" sz="2000" dirty="0" err="1" smtClean="0"/>
              <a:t>yoki</a:t>
            </a:r>
            <a:r>
              <a:rPr lang="ru-RU" sz="2000" dirty="0" smtClean="0"/>
              <a:t> «</a:t>
            </a:r>
            <a:r>
              <a:rPr lang="ru-RU" sz="2000" dirty="0" err="1" smtClean="0"/>
              <a:t>O‘zenergonazorat</a:t>
            </a:r>
            <a:r>
              <a:rPr lang="ru-RU" sz="2000" dirty="0" smtClean="0"/>
              <a:t>» </a:t>
            </a:r>
            <a:r>
              <a:rPr lang="ru-RU" sz="2000" dirty="0" err="1" smtClean="0"/>
              <a:t>agentliklari</a:t>
            </a:r>
            <a:r>
              <a:rPr lang="ru-RU" sz="2000" dirty="0" smtClean="0"/>
              <a:t> </a:t>
            </a:r>
            <a:r>
              <a:rPr lang="ru-RU" sz="2000" dirty="0" err="1" smtClean="0"/>
              <a:t>organi</a:t>
            </a:r>
            <a:r>
              <a:rPr lang="ru-RU" sz="2000" dirty="0" smtClean="0"/>
              <a:t> </a:t>
            </a:r>
            <a:r>
              <a:rPr lang="ru-RU" sz="2000" dirty="0" err="1" smtClean="0"/>
              <a:t>vakili</a:t>
            </a:r>
            <a:r>
              <a:rPr lang="ru-RU" sz="2000" dirty="0" smtClean="0"/>
              <a:t> </a:t>
            </a:r>
            <a:r>
              <a:rPr lang="ru-RU" sz="2000" dirty="0" err="1" smtClean="0"/>
              <a:t>ishtirokida</a:t>
            </a:r>
            <a:r>
              <a:rPr lang="ru-RU" sz="2000" dirty="0" smtClean="0"/>
              <a:t> </a:t>
            </a:r>
            <a:r>
              <a:rPr lang="ru-RU" sz="2000" dirty="0" err="1" smtClean="0"/>
              <a:t>tekshiriladi</a:t>
            </a:r>
            <a:r>
              <a:rPr lang="ru-RU" sz="2000" dirty="0" smtClean="0"/>
              <a:t>.</a:t>
            </a:r>
          </a:p>
          <a:p>
            <a:r>
              <a:rPr lang="ru-RU" sz="2000" dirty="0" err="1" smtClean="0"/>
              <a:t>Korxonadagi</a:t>
            </a:r>
            <a:r>
              <a:rPr lang="ru-RU" sz="2000" dirty="0" smtClean="0"/>
              <a:t> </a:t>
            </a:r>
            <a:r>
              <a:rPr lang="ru-RU" sz="2000" dirty="0" err="1" smtClean="0"/>
              <a:t>mehnatga</a:t>
            </a:r>
            <a:r>
              <a:rPr lang="ru-RU" sz="2000" dirty="0" smtClean="0"/>
              <a:t> </a:t>
            </a:r>
            <a:r>
              <a:rPr lang="ru-RU" sz="2000" dirty="0" err="1" smtClean="0"/>
              <a:t>jalb</a:t>
            </a:r>
            <a:r>
              <a:rPr lang="ru-RU" sz="2000" dirty="0" smtClean="0"/>
              <a:t> </a:t>
            </a:r>
            <a:r>
              <a:rPr lang="ru-RU" sz="2000" dirty="0" err="1" smtClean="0"/>
              <a:t>qilinib</a:t>
            </a:r>
            <a:r>
              <a:rPr lang="ru-RU" sz="2000" dirty="0" smtClean="0"/>
              <a:t>, </a:t>
            </a:r>
            <a:r>
              <a:rPr lang="ru-RU" sz="2000" dirty="0" err="1" smtClean="0"/>
              <a:t>ishni</a:t>
            </a:r>
            <a:r>
              <a:rPr lang="ru-RU" sz="2000" dirty="0" smtClean="0"/>
              <a:t> </a:t>
            </a:r>
            <a:r>
              <a:rPr lang="ru-RU" sz="2000" dirty="0" err="1" smtClean="0"/>
              <a:t>uning</a:t>
            </a:r>
            <a:r>
              <a:rPr lang="ru-RU" sz="2000" dirty="0" smtClean="0"/>
              <a:t> </a:t>
            </a:r>
            <a:r>
              <a:rPr lang="ru-RU" sz="2000" dirty="0" err="1" smtClean="0"/>
              <a:t>ma’muriy-texnik</a:t>
            </a:r>
            <a:r>
              <a:rPr lang="ru-RU" sz="2000" dirty="0" smtClean="0"/>
              <a:t> </a:t>
            </a:r>
            <a:r>
              <a:rPr lang="ru-RU" sz="2000" dirty="0" err="1" smtClean="0"/>
              <a:t>xodimi</a:t>
            </a:r>
            <a:r>
              <a:rPr lang="ru-RU" sz="2000" dirty="0" smtClean="0"/>
              <a:t> </a:t>
            </a:r>
            <a:r>
              <a:rPr lang="ru-RU" sz="2000" dirty="0" err="1" smtClean="0"/>
              <a:t>boshchiligida</a:t>
            </a:r>
            <a:r>
              <a:rPr lang="ru-RU" sz="2000" dirty="0" smtClean="0"/>
              <a:t> </a:t>
            </a:r>
            <a:r>
              <a:rPr lang="ru-RU" sz="2000" dirty="0" err="1" smtClean="0"/>
              <a:t>bajarayotgan</a:t>
            </a:r>
            <a:r>
              <a:rPr lang="ru-RU" sz="2000" dirty="0" smtClean="0"/>
              <a:t> </a:t>
            </a:r>
            <a:r>
              <a:rPr lang="ru-RU" sz="2000" dirty="0" err="1" smtClean="0"/>
              <a:t>axloq</a:t>
            </a:r>
            <a:r>
              <a:rPr lang="ru-RU" sz="2000" dirty="0" smtClean="0"/>
              <a:t> </a:t>
            </a:r>
            <a:r>
              <a:rPr lang="ru-RU" sz="2000" dirty="0" err="1" smtClean="0"/>
              <a:t>tuzatish-mehnat</a:t>
            </a:r>
            <a:r>
              <a:rPr lang="ru-RU" sz="2000" dirty="0" smtClean="0"/>
              <a:t> </a:t>
            </a:r>
            <a:r>
              <a:rPr lang="ru-RU" sz="2000" dirty="0" err="1" smtClean="0"/>
              <a:t>muassasi</a:t>
            </a:r>
            <a:r>
              <a:rPr lang="ru-RU" sz="2000" dirty="0" smtClean="0"/>
              <a:t> (ATMM)</a:t>
            </a:r>
            <a:r>
              <a:rPr lang="ru-RU" sz="2000" dirty="0" err="1" smtClean="0"/>
              <a:t>da</a:t>
            </a:r>
            <a:r>
              <a:rPr lang="ru-RU" sz="2000" dirty="0" smtClean="0"/>
              <a:t>, </a:t>
            </a:r>
            <a:r>
              <a:rPr lang="ru-RU" sz="2000" dirty="0" err="1" smtClean="0"/>
              <a:t>davolash-mehnat</a:t>
            </a:r>
            <a:r>
              <a:rPr lang="ru-RU" sz="2000" dirty="0" smtClean="0"/>
              <a:t> </a:t>
            </a:r>
            <a:r>
              <a:rPr lang="ru-RU" sz="2000" dirty="0" err="1" smtClean="0"/>
              <a:t>va</a:t>
            </a:r>
            <a:r>
              <a:rPr lang="ru-RU" sz="2000" dirty="0" smtClean="0"/>
              <a:t> </a:t>
            </a:r>
            <a:r>
              <a:rPr lang="ru-RU" sz="2000" dirty="0" err="1" smtClean="0"/>
              <a:t>tarbiya-mehnat</a:t>
            </a:r>
            <a:r>
              <a:rPr lang="ru-RU" sz="2000" dirty="0" smtClean="0"/>
              <a:t> </a:t>
            </a:r>
            <a:r>
              <a:rPr lang="ru-RU" sz="2000" dirty="0" err="1" smtClean="0"/>
              <a:t>profilaktoriyalari</a:t>
            </a:r>
            <a:r>
              <a:rPr lang="ru-RU" sz="2000" dirty="0" smtClean="0"/>
              <a:t> (DMP </a:t>
            </a:r>
            <a:r>
              <a:rPr lang="ru-RU" sz="2000" dirty="0" err="1" smtClean="0"/>
              <a:t>va</a:t>
            </a:r>
            <a:r>
              <a:rPr lang="ru-RU" sz="2000" dirty="0" smtClean="0"/>
              <a:t> TMP)</a:t>
            </a:r>
            <a:r>
              <a:rPr lang="ru-RU" sz="2000" dirty="0" err="1" smtClean="0"/>
              <a:t>da</a:t>
            </a:r>
            <a:r>
              <a:rPr lang="ru-RU" sz="2000" dirty="0" smtClean="0"/>
              <a:t> </a:t>
            </a:r>
            <a:r>
              <a:rPr lang="ru-RU" sz="2000" dirty="0" err="1" smtClean="0"/>
              <a:t>saqlanayotgan</a:t>
            </a:r>
            <a:r>
              <a:rPr lang="ru-RU" sz="2000" dirty="0" smtClean="0"/>
              <a:t> </a:t>
            </a:r>
            <a:r>
              <a:rPr lang="ru-RU" sz="2000" dirty="0" err="1" smtClean="0"/>
              <a:t>shaxslar</a:t>
            </a:r>
            <a:r>
              <a:rPr lang="ru-RU" sz="2000" dirty="0" smtClean="0"/>
              <a:t> </a:t>
            </a:r>
            <a:r>
              <a:rPr lang="ru-RU" sz="2000" dirty="0" err="1" smtClean="0"/>
              <a:t>bilan</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yuz</a:t>
            </a:r>
            <a:r>
              <a:rPr lang="ru-RU" sz="2000" dirty="0" smtClean="0"/>
              <a:t> </a:t>
            </a:r>
            <a:r>
              <a:rPr lang="ru-RU" sz="2000" dirty="0" err="1" smtClean="0"/>
              <a:t>bersa</a:t>
            </a:r>
            <a:r>
              <a:rPr lang="ru-RU" sz="2000" dirty="0" smtClean="0"/>
              <a:t>, </a:t>
            </a:r>
            <a:r>
              <a:rPr lang="ru-RU" sz="2000" dirty="0" err="1" smtClean="0"/>
              <a:t>u</a:t>
            </a:r>
            <a:r>
              <a:rPr lang="ru-RU" sz="2000" dirty="0" smtClean="0"/>
              <a:t> ATMM, DMP </a:t>
            </a:r>
            <a:r>
              <a:rPr lang="ru-RU" sz="2000" dirty="0" err="1" smtClean="0"/>
              <a:t>va</a:t>
            </a:r>
            <a:r>
              <a:rPr lang="ru-RU" sz="2000" dirty="0" smtClean="0"/>
              <a:t> TMP </a:t>
            </a:r>
            <a:r>
              <a:rPr lang="ru-RU" sz="2000" dirty="0" err="1" smtClean="0"/>
              <a:t>vakili</a:t>
            </a:r>
            <a:r>
              <a:rPr lang="ru-RU" sz="2000" dirty="0" smtClean="0"/>
              <a:t> </a:t>
            </a:r>
            <a:r>
              <a:rPr lang="ru-RU" sz="2000" dirty="0" err="1" smtClean="0"/>
              <a:t>ishtirokida</a:t>
            </a:r>
            <a:r>
              <a:rPr lang="ru-RU" sz="2000" dirty="0" smtClean="0"/>
              <a:t> </a:t>
            </a:r>
            <a:r>
              <a:rPr lang="ru-RU" sz="2000" dirty="0" err="1" smtClean="0"/>
              <a:t>ish</a:t>
            </a:r>
            <a:r>
              <a:rPr lang="ru-RU" sz="2000" dirty="0" smtClean="0"/>
              <a:t> </a:t>
            </a:r>
            <a:r>
              <a:rPr lang="ru-RU" sz="2000" dirty="0" err="1" smtClean="0"/>
              <a:t>beruvchi</a:t>
            </a:r>
            <a:r>
              <a:rPr lang="ru-RU" sz="2000" dirty="0" smtClean="0"/>
              <a:t> </a:t>
            </a:r>
            <a:r>
              <a:rPr lang="ru-RU" sz="2000" dirty="0" err="1" smtClean="0"/>
              <a:t>tomonidan</a:t>
            </a:r>
            <a:r>
              <a:rPr lang="ru-RU" sz="2000" dirty="0" smtClean="0"/>
              <a:t> </a:t>
            </a:r>
            <a:r>
              <a:rPr lang="ru-RU" sz="2000" dirty="0" err="1" smtClean="0"/>
              <a:t>tekshiriladi</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korxona</a:t>
            </a:r>
            <a:r>
              <a:rPr lang="ru-RU" sz="2000" dirty="0" smtClean="0"/>
              <a:t> </a:t>
            </a:r>
            <a:r>
              <a:rPr lang="ru-RU" sz="2000" dirty="0" err="1" smtClean="0"/>
              <a:t>tomonidan</a:t>
            </a:r>
            <a:r>
              <a:rPr lang="ru-RU" sz="2000" dirty="0" smtClean="0"/>
              <a:t> </a:t>
            </a:r>
            <a:r>
              <a:rPr lang="ru-RU" sz="2000" dirty="0" err="1" smtClean="0"/>
              <a:t>hisobga</a:t>
            </a:r>
            <a:r>
              <a:rPr lang="ru-RU" sz="2000" dirty="0" smtClean="0"/>
              <a:t> </a:t>
            </a:r>
            <a:r>
              <a:rPr lang="ru-RU" sz="2000" dirty="0" err="1" smtClean="0"/>
              <a:t>olinadi</a:t>
            </a:r>
            <a:r>
              <a:rPr lang="ru-RU" sz="2000" dirty="0" smtClean="0"/>
              <a:t>.</a:t>
            </a:r>
          </a:p>
          <a:p>
            <a:r>
              <a:rPr lang="ru-RU" sz="2000" dirty="0" smtClean="0"/>
              <a:t>ATMM, DMP </a:t>
            </a:r>
            <a:r>
              <a:rPr lang="ru-RU" sz="2000" dirty="0" err="1" smtClean="0"/>
              <a:t>va</a:t>
            </a:r>
            <a:r>
              <a:rPr lang="ru-RU" sz="2000" dirty="0" smtClean="0"/>
              <a:t> </a:t>
            </a:r>
            <a:r>
              <a:rPr lang="ru-RU" sz="2000" dirty="0" err="1" smtClean="0"/>
              <a:t>TMPlarda</a:t>
            </a:r>
            <a:r>
              <a:rPr lang="ru-RU" sz="2000" dirty="0" smtClean="0"/>
              <a:t> </a:t>
            </a:r>
            <a:r>
              <a:rPr lang="ru-RU" sz="2000" dirty="0" err="1" smtClean="0"/>
              <a:t>xo‘jalik</a:t>
            </a:r>
            <a:r>
              <a:rPr lang="ru-RU" sz="2000" dirty="0" smtClean="0"/>
              <a:t> </a:t>
            </a:r>
            <a:r>
              <a:rPr lang="ru-RU" sz="2000" dirty="0" err="1" smtClean="0"/>
              <a:t>ishlarini</a:t>
            </a:r>
            <a:r>
              <a:rPr lang="ru-RU" sz="2000" dirty="0" smtClean="0"/>
              <a:t> </a:t>
            </a:r>
            <a:r>
              <a:rPr lang="ru-RU" sz="2000" dirty="0" err="1" smtClean="0"/>
              <a:t>bajarayotgan</a:t>
            </a:r>
            <a:r>
              <a:rPr lang="ru-RU" sz="2000" dirty="0" smtClean="0"/>
              <a:t> </a:t>
            </a:r>
            <a:r>
              <a:rPr lang="ru-RU" sz="2000" dirty="0" err="1" smtClean="0"/>
              <a:t>shaxs</a:t>
            </a:r>
            <a:r>
              <a:rPr lang="ru-RU" sz="2000" dirty="0" smtClean="0"/>
              <a:t> </a:t>
            </a:r>
            <a:r>
              <a:rPr lang="ru-RU" sz="2000" dirty="0" err="1" smtClean="0"/>
              <a:t>bilan</a:t>
            </a:r>
            <a:r>
              <a:rPr lang="ru-RU" sz="2000" dirty="0" smtClean="0"/>
              <a:t>, </a:t>
            </a:r>
            <a:r>
              <a:rPr lang="ru-RU" sz="2000" dirty="0" err="1" smtClean="0"/>
              <a:t>shuningdek</a:t>
            </a:r>
            <a:r>
              <a:rPr lang="ru-RU" sz="2000" dirty="0" smtClean="0"/>
              <a:t>, </a:t>
            </a:r>
            <a:r>
              <a:rPr lang="ru-RU" sz="2000" dirty="0" err="1" smtClean="0"/>
              <a:t>o‘zining</a:t>
            </a:r>
            <a:r>
              <a:rPr lang="ru-RU" sz="2000" dirty="0" smtClean="0"/>
              <a:t> </a:t>
            </a:r>
            <a:r>
              <a:rPr lang="ru-RU" sz="2000" dirty="0" err="1" smtClean="0"/>
              <a:t>ishlab</a:t>
            </a:r>
            <a:r>
              <a:rPr lang="ru-RU" sz="2000" dirty="0" smtClean="0"/>
              <a:t> </a:t>
            </a:r>
            <a:r>
              <a:rPr lang="ru-RU" sz="2000" dirty="0" err="1" smtClean="0"/>
              <a:t>chiqarishida</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yuz</a:t>
            </a:r>
            <a:r>
              <a:rPr lang="ru-RU" sz="2000" dirty="0" smtClean="0"/>
              <a:t> </a:t>
            </a:r>
            <a:r>
              <a:rPr lang="ru-RU" sz="2000" dirty="0" err="1" smtClean="0"/>
              <a:t>bersa</a:t>
            </a:r>
            <a:r>
              <a:rPr lang="ru-RU" sz="2000" dirty="0" smtClean="0"/>
              <a:t>, </a:t>
            </a:r>
            <a:r>
              <a:rPr lang="ru-RU" sz="2000" dirty="0" err="1" smtClean="0"/>
              <a:t>u</a:t>
            </a:r>
            <a:r>
              <a:rPr lang="ru-RU" sz="2000" dirty="0" smtClean="0"/>
              <a:t> </a:t>
            </a:r>
            <a:r>
              <a:rPr lang="ru-RU" sz="2000" dirty="0" err="1" smtClean="0"/>
              <a:t>Ichki</a:t>
            </a:r>
            <a:r>
              <a:rPr lang="ru-RU" sz="2000" dirty="0" smtClean="0"/>
              <a:t> </a:t>
            </a:r>
            <a:r>
              <a:rPr lang="ru-RU" sz="2000" dirty="0" err="1" smtClean="0"/>
              <a:t>ishlar</a:t>
            </a:r>
            <a:r>
              <a:rPr lang="ru-RU" sz="2000" dirty="0" smtClean="0"/>
              <a:t> </a:t>
            </a:r>
            <a:r>
              <a:rPr lang="ru-RU" sz="2000" dirty="0" err="1" smtClean="0"/>
              <a:t>vazirligi</a:t>
            </a:r>
            <a:r>
              <a:rPr lang="ru-RU" sz="2000" dirty="0" smtClean="0"/>
              <a:t> </a:t>
            </a:r>
            <a:r>
              <a:rPr lang="ru-RU" sz="2000" dirty="0" err="1" smtClean="0"/>
              <a:t>va</a:t>
            </a:r>
            <a:r>
              <a:rPr lang="ru-RU" sz="2000" dirty="0" smtClean="0"/>
              <a:t> </a:t>
            </a:r>
            <a:r>
              <a:rPr lang="ru-RU" sz="2000" dirty="0" err="1" smtClean="0"/>
              <a:t>Sog‘liqni</a:t>
            </a:r>
            <a:r>
              <a:rPr lang="ru-RU" sz="2000" dirty="0" smtClean="0"/>
              <a:t> </a:t>
            </a:r>
            <a:r>
              <a:rPr lang="ru-RU" sz="2000" dirty="0" err="1" smtClean="0"/>
              <a:t>saqlash</a:t>
            </a:r>
            <a:r>
              <a:rPr lang="ru-RU" sz="2000" dirty="0" smtClean="0"/>
              <a:t> </a:t>
            </a:r>
            <a:r>
              <a:rPr lang="ru-RU" sz="2000" dirty="0" err="1" smtClean="0"/>
              <a:t>vazirligi</a:t>
            </a:r>
            <a:r>
              <a:rPr lang="ru-RU" sz="2000" dirty="0" smtClean="0"/>
              <a:t> </a:t>
            </a:r>
            <a:r>
              <a:rPr lang="ru-RU" sz="2000" dirty="0" err="1" smtClean="0"/>
              <a:t>belgilagan</a:t>
            </a:r>
            <a:r>
              <a:rPr lang="ru-RU" sz="2000" dirty="0" smtClean="0"/>
              <a:t> </a:t>
            </a:r>
            <a:r>
              <a:rPr lang="ru-RU" sz="2000" dirty="0" err="1" smtClean="0"/>
              <a:t>tartibda</a:t>
            </a:r>
            <a:r>
              <a:rPr lang="ru-RU" sz="2000" dirty="0" smtClean="0"/>
              <a:t> </a:t>
            </a:r>
            <a:r>
              <a:rPr lang="ru-RU" sz="2000" dirty="0" err="1" smtClean="0"/>
              <a:t>tekshiriladi</a:t>
            </a:r>
            <a:r>
              <a:rPr lang="ru-RU" sz="2000" dirty="0" smtClean="0"/>
              <a:t> </a:t>
            </a:r>
            <a:r>
              <a:rPr lang="ru-RU" sz="2000" dirty="0" err="1" smtClean="0"/>
              <a:t>va</a:t>
            </a:r>
            <a:r>
              <a:rPr lang="ru-RU" sz="2000" dirty="0" smtClean="0"/>
              <a:t> </a:t>
            </a:r>
            <a:r>
              <a:rPr lang="ru-RU" sz="2000" dirty="0" err="1" smtClean="0"/>
              <a:t>hisobga</a:t>
            </a:r>
            <a:r>
              <a:rPr lang="ru-RU" sz="2000" dirty="0" smtClean="0"/>
              <a:t> </a:t>
            </a:r>
            <a:r>
              <a:rPr lang="ru-RU" sz="2000" dirty="0" err="1" smtClean="0"/>
              <a:t>olinadi</a:t>
            </a:r>
            <a:r>
              <a:rPr lang="ru-RU" sz="2000" dirty="0" smtClean="0"/>
              <a:t>.</a:t>
            </a:r>
          </a:p>
          <a:p>
            <a:r>
              <a:rPr lang="ru-RU" sz="2000" dirty="0" err="1" smtClean="0"/>
              <a:t>Avtokorxona</a:t>
            </a:r>
            <a:r>
              <a:rPr lang="ru-RU" sz="2000" dirty="0" smtClean="0"/>
              <a:t> </a:t>
            </a:r>
            <a:r>
              <a:rPr lang="ru-RU" sz="2000" dirty="0" err="1" smtClean="0"/>
              <a:t>yoki</a:t>
            </a:r>
            <a:r>
              <a:rPr lang="ru-RU" sz="2000" dirty="0" smtClean="0"/>
              <a:t> </a:t>
            </a:r>
            <a:r>
              <a:rPr lang="ru-RU" sz="2000" dirty="0" err="1" smtClean="0"/>
              <a:t>boshqa</a:t>
            </a:r>
            <a:r>
              <a:rPr lang="ru-RU" sz="2000" dirty="0" smtClean="0"/>
              <a:t> </a:t>
            </a:r>
            <a:r>
              <a:rPr lang="ru-RU" sz="2000" dirty="0" err="1" smtClean="0"/>
              <a:t>korxona</a:t>
            </a:r>
            <a:r>
              <a:rPr lang="ru-RU" sz="2000" dirty="0" smtClean="0"/>
              <a:t> </a:t>
            </a:r>
            <a:r>
              <a:rPr lang="ru-RU" sz="2000" dirty="0" err="1" smtClean="0"/>
              <a:t>tomonidan</a:t>
            </a:r>
            <a:r>
              <a:rPr lang="ru-RU" sz="2000" dirty="0" smtClean="0"/>
              <a:t> </a:t>
            </a:r>
            <a:r>
              <a:rPr lang="ru-RU" sz="2000" dirty="0" err="1" smtClean="0"/>
              <a:t>tuzilgan</a:t>
            </a:r>
            <a:r>
              <a:rPr lang="ru-RU" sz="2000" dirty="0" smtClean="0"/>
              <a:t> </a:t>
            </a:r>
            <a:r>
              <a:rPr lang="ru-RU" sz="2000" dirty="0" err="1" smtClean="0"/>
              <a:t>yig‘ma</a:t>
            </a:r>
            <a:r>
              <a:rPr lang="ru-RU" sz="2000" dirty="0" smtClean="0"/>
              <a:t> </a:t>
            </a:r>
            <a:r>
              <a:rPr lang="ru-RU" sz="2000" dirty="0" err="1" smtClean="0"/>
              <a:t>avtokolonna</a:t>
            </a:r>
            <a:r>
              <a:rPr lang="ru-RU" sz="2000" dirty="0" smtClean="0"/>
              <a:t> </a:t>
            </a:r>
            <a:r>
              <a:rPr lang="ru-RU" sz="2000" dirty="0" err="1" smtClean="0"/>
              <a:t>tarkibida</a:t>
            </a:r>
            <a:r>
              <a:rPr lang="ru-RU" sz="2000" dirty="0" smtClean="0"/>
              <a:t> </a:t>
            </a:r>
            <a:r>
              <a:rPr lang="ru-RU" sz="2000" dirty="0" err="1" smtClean="0"/>
              <a:t>qishloq</a:t>
            </a:r>
            <a:r>
              <a:rPr lang="ru-RU" sz="2000" dirty="0" smtClean="0"/>
              <a:t> </a:t>
            </a:r>
            <a:r>
              <a:rPr lang="ru-RU" sz="2000" dirty="0" err="1" smtClean="0"/>
              <a:t>xo‘jaligi</a:t>
            </a:r>
            <a:r>
              <a:rPr lang="ru-RU" sz="2000" dirty="0" smtClean="0"/>
              <a:t> </a:t>
            </a:r>
            <a:r>
              <a:rPr lang="ru-RU" sz="2000" dirty="0" err="1" smtClean="0"/>
              <a:t>ishlariga</a:t>
            </a:r>
            <a:r>
              <a:rPr lang="ru-RU" sz="2000" dirty="0" smtClean="0"/>
              <a:t> </a:t>
            </a:r>
            <a:r>
              <a:rPr lang="ru-RU" sz="2000" dirty="0" err="1" smtClean="0"/>
              <a:t>yuborilgan</a:t>
            </a:r>
            <a:r>
              <a:rPr lang="ru-RU" sz="2000" dirty="0" smtClean="0"/>
              <a:t> </a:t>
            </a:r>
            <a:r>
              <a:rPr lang="ru-RU" sz="2000" dirty="0" err="1" smtClean="0"/>
              <a:t>avtomobilь</a:t>
            </a:r>
            <a:r>
              <a:rPr lang="ru-RU" sz="2000" dirty="0" smtClean="0"/>
              <a:t> </a:t>
            </a:r>
            <a:r>
              <a:rPr lang="ru-RU" sz="2000" dirty="0" err="1" smtClean="0"/>
              <a:t>haydovchisi</a:t>
            </a:r>
            <a:r>
              <a:rPr lang="ru-RU" sz="2000" dirty="0" smtClean="0"/>
              <a:t> </a:t>
            </a:r>
            <a:r>
              <a:rPr lang="ru-RU" sz="2000" dirty="0" err="1" smtClean="0"/>
              <a:t>bilan</a:t>
            </a:r>
            <a:r>
              <a:rPr lang="ru-RU" sz="2000" dirty="0" smtClean="0"/>
              <a:t> </a:t>
            </a:r>
            <a:r>
              <a:rPr lang="ru-RU" sz="2000" dirty="0" err="1" smtClean="0"/>
              <a:t>yuz</a:t>
            </a:r>
            <a:r>
              <a:rPr lang="ru-RU" sz="2000" dirty="0" smtClean="0"/>
              <a:t> </a:t>
            </a:r>
            <a:r>
              <a:rPr lang="ru-RU" sz="2000" dirty="0" err="1" smtClean="0"/>
              <a:t>bergan</a:t>
            </a:r>
            <a:r>
              <a:rPr lang="ru-RU" sz="2000" dirty="0" smtClean="0"/>
              <a:t> </a:t>
            </a:r>
            <a:r>
              <a:rPr lang="ru-RU" sz="2000" dirty="0" err="1" smtClean="0"/>
              <a:t>baxtsiz</a:t>
            </a:r>
            <a:r>
              <a:rPr lang="ru-RU" sz="2000" dirty="0" smtClean="0"/>
              <a:t> </a:t>
            </a:r>
            <a:r>
              <a:rPr lang="ru-RU" sz="2000" dirty="0" err="1" smtClean="0"/>
              <a:t>hodisa</a:t>
            </a:r>
            <a:r>
              <a:rPr lang="ru-RU" sz="2000" dirty="0" smtClean="0"/>
              <a:t> </a:t>
            </a:r>
            <a:r>
              <a:rPr lang="ru-RU" sz="2000" dirty="0" err="1" smtClean="0"/>
              <a:t>shu</a:t>
            </a:r>
            <a:r>
              <a:rPr lang="ru-RU" sz="2000" dirty="0" smtClean="0"/>
              <a:t> </a:t>
            </a:r>
            <a:r>
              <a:rPr lang="ru-RU" sz="2000" dirty="0" err="1" smtClean="0"/>
              <a:t>korxona</a:t>
            </a:r>
            <a:r>
              <a:rPr lang="ru-RU" sz="2000" dirty="0" smtClean="0"/>
              <a:t> </a:t>
            </a:r>
            <a:r>
              <a:rPr lang="ru-RU" sz="2000" dirty="0" err="1" smtClean="0"/>
              <a:t>tomonidan</a:t>
            </a:r>
            <a:r>
              <a:rPr lang="ru-RU" sz="2000" dirty="0" smtClean="0"/>
              <a:t> </a:t>
            </a:r>
            <a:r>
              <a:rPr lang="ru-RU" sz="2000" dirty="0" err="1" smtClean="0"/>
              <a:t>tekshiriladi</a:t>
            </a:r>
            <a:r>
              <a:rPr lang="ru-RU" sz="2000" dirty="0" smtClean="0"/>
              <a:t> </a:t>
            </a:r>
            <a:r>
              <a:rPr lang="ru-RU" sz="2000" dirty="0" err="1" smtClean="0"/>
              <a:t>va</a:t>
            </a:r>
            <a:r>
              <a:rPr lang="ru-RU" sz="2000" dirty="0" smtClean="0"/>
              <a:t> </a:t>
            </a:r>
            <a:r>
              <a:rPr lang="ru-RU" sz="2000" dirty="0" err="1" smtClean="0"/>
              <a:t>hisobga</a:t>
            </a:r>
            <a:r>
              <a:rPr lang="ru-RU" sz="2000" dirty="0" smtClean="0"/>
              <a:t> </a:t>
            </a:r>
            <a:r>
              <a:rPr lang="ru-RU" sz="2000" dirty="0" err="1" smtClean="0"/>
              <a:t>olinadi</a:t>
            </a:r>
            <a:r>
              <a:rPr lang="ru-RU" sz="2000" dirty="0" smtClean="0"/>
              <a:t>. </a:t>
            </a:r>
            <a:r>
              <a:rPr lang="ru-RU" sz="2000" dirty="0" err="1" smtClean="0"/>
              <a:t>Tekshirishda</a:t>
            </a:r>
            <a:r>
              <a:rPr lang="ru-RU" sz="2000" dirty="0" smtClean="0"/>
              <a:t> </a:t>
            </a:r>
            <a:r>
              <a:rPr lang="ru-RU" sz="2000" dirty="0" err="1" smtClean="0"/>
              <a:t>xodimni</a:t>
            </a:r>
            <a:r>
              <a:rPr lang="ru-RU" sz="2000" dirty="0" smtClean="0"/>
              <a:t> </a:t>
            </a:r>
            <a:r>
              <a:rPr lang="ru-RU" sz="2000" dirty="0" err="1" smtClean="0"/>
              <a:t>yuborgan</a:t>
            </a:r>
            <a:r>
              <a:rPr lang="ru-RU" sz="2000" dirty="0" smtClean="0"/>
              <a:t> </a:t>
            </a:r>
            <a:r>
              <a:rPr lang="ru-RU" sz="2000" dirty="0" err="1" smtClean="0"/>
              <a:t>korxona</a:t>
            </a:r>
            <a:r>
              <a:rPr lang="ru-RU" sz="2000" dirty="0" smtClean="0"/>
              <a:t> </a:t>
            </a:r>
            <a:r>
              <a:rPr lang="ru-RU" sz="2000" dirty="0" err="1" smtClean="0"/>
              <a:t>vakili</a:t>
            </a:r>
            <a:r>
              <a:rPr lang="ru-RU" sz="2000" dirty="0" smtClean="0"/>
              <a:t> </a:t>
            </a:r>
            <a:r>
              <a:rPr lang="ru-RU" sz="2000" dirty="0" err="1" smtClean="0"/>
              <a:t>qatnashadi</a:t>
            </a:r>
            <a:r>
              <a:rPr lang="ru-RU" sz="2000" dirty="0" smtClean="0"/>
              <a:t>.</a:t>
            </a:r>
            <a:endParaRPr lang="ru-RU"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a:solidFill>
            <a:srgbClr val="FFC000"/>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000" b="1" dirty="0" smtClean="0">
                <a:solidFill>
                  <a:schemeClr val="tx1"/>
                </a:solidFill>
              </a:rPr>
              <a:t>3. </a:t>
            </a:r>
            <a:r>
              <a:rPr lang="ru-RU" sz="2000" b="1" dirty="0" err="1" smtClean="0">
                <a:solidFill>
                  <a:schemeClr val="tx1"/>
                </a:solidFill>
              </a:rPr>
              <a:t>Baxtsiz</a:t>
            </a:r>
            <a:r>
              <a:rPr lang="ru-RU" sz="2000" b="1" dirty="0" smtClean="0">
                <a:solidFill>
                  <a:schemeClr val="tx1"/>
                </a:solidFill>
              </a:rPr>
              <a:t> </a:t>
            </a:r>
            <a:r>
              <a:rPr lang="ru-RU" sz="2000" b="1" dirty="0" err="1" smtClean="0">
                <a:solidFill>
                  <a:schemeClr val="tx1"/>
                </a:solidFill>
              </a:rPr>
              <a:t>hodisalarni</a:t>
            </a:r>
            <a:r>
              <a:rPr lang="ru-RU" sz="2000" b="1" dirty="0" smtClean="0">
                <a:solidFill>
                  <a:schemeClr val="tx1"/>
                </a:solidFill>
              </a:rPr>
              <a:t> </a:t>
            </a:r>
            <a:r>
              <a:rPr lang="ru-RU" sz="2000" b="1" dirty="0" err="1" smtClean="0">
                <a:solidFill>
                  <a:schemeClr val="tx1"/>
                </a:solidFill>
              </a:rPr>
              <a:t>maxsus</a:t>
            </a:r>
            <a:r>
              <a:rPr lang="ru-RU" sz="2000" b="1" dirty="0" smtClean="0">
                <a:solidFill>
                  <a:schemeClr val="tx1"/>
                </a:solidFill>
              </a:rPr>
              <a:t> </a:t>
            </a:r>
            <a:r>
              <a:rPr lang="ru-RU" sz="2000" b="1" dirty="0" err="1" smtClean="0">
                <a:solidFill>
                  <a:schemeClr val="tx1"/>
                </a:solidFill>
              </a:rPr>
              <a:t>tekshirish</a:t>
            </a:r>
            <a:r>
              <a:rPr lang="ru-RU" sz="2000" b="1" dirty="0" smtClean="0">
                <a:solidFill>
                  <a:schemeClr val="tx1"/>
                </a:solidFill>
              </a:rPr>
              <a:t>.</a:t>
            </a:r>
            <a:endParaRPr lang="ru-RU" sz="2000" dirty="0" smtClean="0">
              <a:solidFill>
                <a:schemeClr val="tx1"/>
              </a:solidFill>
            </a:endParaRPr>
          </a:p>
          <a:p>
            <a:r>
              <a:rPr lang="ru-RU" sz="2000" dirty="0" err="1" smtClean="0">
                <a:solidFill>
                  <a:schemeClr val="tx1"/>
                </a:solidFill>
              </a:rPr>
              <a:t>Quyidagi</a:t>
            </a:r>
            <a:r>
              <a:rPr lang="ru-RU" sz="2000" dirty="0" smtClean="0">
                <a:solidFill>
                  <a:schemeClr val="tx1"/>
                </a:solidFill>
              </a:rPr>
              <a:t> </a:t>
            </a:r>
            <a:r>
              <a:rPr lang="ru-RU" sz="2000" dirty="0" err="1" smtClean="0">
                <a:solidFill>
                  <a:schemeClr val="tx1"/>
                </a:solidFill>
              </a:rPr>
              <a:t>baxtsiz</a:t>
            </a:r>
            <a:r>
              <a:rPr lang="ru-RU" sz="2000" dirty="0" smtClean="0">
                <a:solidFill>
                  <a:schemeClr val="tx1"/>
                </a:solidFill>
              </a:rPr>
              <a:t> </a:t>
            </a:r>
            <a:r>
              <a:rPr lang="ru-RU" sz="2000" dirty="0" err="1" smtClean="0">
                <a:solidFill>
                  <a:schemeClr val="tx1"/>
                </a:solidFill>
              </a:rPr>
              <a:t>hodisalar</a:t>
            </a:r>
            <a:r>
              <a:rPr lang="ru-RU" sz="2000" dirty="0" smtClean="0">
                <a:solidFill>
                  <a:schemeClr val="tx1"/>
                </a:solidFill>
              </a:rPr>
              <a:t> </a:t>
            </a:r>
            <a:r>
              <a:rPr lang="ru-RU" sz="2000" dirty="0" err="1" smtClean="0">
                <a:solidFill>
                  <a:schemeClr val="tx1"/>
                </a:solidFill>
              </a:rPr>
              <a:t>maxsus</a:t>
            </a:r>
            <a:r>
              <a:rPr lang="ru-RU" sz="2000" dirty="0" smtClean="0">
                <a:solidFill>
                  <a:schemeClr val="tx1"/>
                </a:solidFill>
              </a:rPr>
              <a:t> </a:t>
            </a:r>
            <a:r>
              <a:rPr lang="ru-RU" sz="2000" dirty="0" err="1" smtClean="0">
                <a:solidFill>
                  <a:schemeClr val="tx1"/>
                </a:solidFill>
              </a:rPr>
              <a:t>tekshiriladi</a:t>
            </a:r>
            <a:r>
              <a:rPr lang="ru-RU" sz="2000" dirty="0" smtClean="0">
                <a:solidFill>
                  <a:schemeClr val="tx1"/>
                </a:solidFill>
              </a:rPr>
              <a:t>:</a:t>
            </a:r>
          </a:p>
          <a:p>
            <a:r>
              <a:rPr lang="ru-RU" sz="2000" dirty="0" err="1" smtClean="0">
                <a:solidFill>
                  <a:schemeClr val="tx1"/>
                </a:solidFill>
              </a:rPr>
              <a:t>bir</a:t>
            </a:r>
            <a:r>
              <a:rPr lang="ru-RU" sz="2000" dirty="0" smtClean="0">
                <a:solidFill>
                  <a:schemeClr val="tx1"/>
                </a:solidFill>
              </a:rPr>
              <a:t> </a:t>
            </a:r>
            <a:r>
              <a:rPr lang="ru-RU" sz="2000" dirty="0" err="1" smtClean="0">
                <a:solidFill>
                  <a:schemeClr val="tx1"/>
                </a:solidFill>
              </a:rPr>
              <a:t>vaqtning</a:t>
            </a:r>
            <a:r>
              <a:rPr lang="ru-RU" sz="2000" dirty="0" smtClean="0">
                <a:solidFill>
                  <a:schemeClr val="tx1"/>
                </a:solidFill>
              </a:rPr>
              <a:t> </a:t>
            </a:r>
            <a:r>
              <a:rPr lang="ru-RU" sz="2000" dirty="0" err="1" smtClean="0">
                <a:solidFill>
                  <a:schemeClr val="tx1"/>
                </a:solidFill>
              </a:rPr>
              <a:t>o‘zida</a:t>
            </a:r>
            <a:r>
              <a:rPr lang="ru-RU" sz="2000" dirty="0" smtClean="0">
                <a:solidFill>
                  <a:schemeClr val="tx1"/>
                </a:solidFill>
              </a:rPr>
              <a:t> </a:t>
            </a:r>
            <a:r>
              <a:rPr lang="ru-RU" sz="2000" dirty="0" err="1" smtClean="0">
                <a:solidFill>
                  <a:schemeClr val="tx1"/>
                </a:solidFill>
              </a:rPr>
              <a:t>ikki</a:t>
            </a:r>
            <a:r>
              <a:rPr lang="ru-RU" sz="2000" dirty="0" smtClean="0">
                <a:solidFill>
                  <a:schemeClr val="tx1"/>
                </a:solidFill>
              </a:rPr>
              <a:t> </a:t>
            </a:r>
            <a:r>
              <a:rPr lang="ru-RU" sz="2000" dirty="0" err="1" smtClean="0">
                <a:solidFill>
                  <a:schemeClr val="tx1"/>
                </a:solidFill>
              </a:rPr>
              <a:t>va</a:t>
            </a:r>
            <a:r>
              <a:rPr lang="ru-RU" sz="2000" dirty="0" smtClean="0">
                <a:solidFill>
                  <a:schemeClr val="tx1"/>
                </a:solidFill>
              </a:rPr>
              <a:t> </a:t>
            </a:r>
            <a:r>
              <a:rPr lang="ru-RU" sz="2000" dirty="0" err="1" smtClean="0">
                <a:solidFill>
                  <a:schemeClr val="tx1"/>
                </a:solidFill>
              </a:rPr>
              <a:t>undan</a:t>
            </a:r>
            <a:r>
              <a:rPr lang="ru-RU" sz="2000" dirty="0" smtClean="0">
                <a:solidFill>
                  <a:schemeClr val="tx1"/>
                </a:solidFill>
              </a:rPr>
              <a:t> </a:t>
            </a:r>
            <a:r>
              <a:rPr lang="ru-RU" sz="2000" dirty="0" err="1" smtClean="0">
                <a:solidFill>
                  <a:schemeClr val="tx1"/>
                </a:solidFill>
              </a:rPr>
              <a:t>ziyod</a:t>
            </a:r>
            <a:r>
              <a:rPr lang="ru-RU" sz="2000" dirty="0" smtClean="0">
                <a:solidFill>
                  <a:schemeClr val="tx1"/>
                </a:solidFill>
              </a:rPr>
              <a:t> </a:t>
            </a:r>
            <a:r>
              <a:rPr lang="ru-RU" sz="2000" dirty="0" err="1" smtClean="0">
                <a:solidFill>
                  <a:schemeClr val="tx1"/>
                </a:solidFill>
              </a:rPr>
              <a:t>xodimlar</a:t>
            </a:r>
            <a:r>
              <a:rPr lang="ru-RU" sz="2000" dirty="0" smtClean="0">
                <a:solidFill>
                  <a:schemeClr val="tx1"/>
                </a:solidFill>
              </a:rPr>
              <a:t> </a:t>
            </a:r>
            <a:r>
              <a:rPr lang="ru-RU" sz="2000" dirty="0" err="1" smtClean="0">
                <a:solidFill>
                  <a:schemeClr val="tx1"/>
                </a:solidFill>
              </a:rPr>
              <a:t>bilan</a:t>
            </a:r>
            <a:r>
              <a:rPr lang="ru-RU" sz="2000" dirty="0" smtClean="0">
                <a:solidFill>
                  <a:schemeClr val="tx1"/>
                </a:solidFill>
              </a:rPr>
              <a:t> </a:t>
            </a:r>
            <a:r>
              <a:rPr lang="ru-RU" sz="2000" dirty="0" err="1" smtClean="0">
                <a:solidFill>
                  <a:schemeClr val="tx1"/>
                </a:solidFill>
              </a:rPr>
              <a:t>salomatlikka</a:t>
            </a:r>
            <a:r>
              <a:rPr lang="ru-RU" sz="2000" dirty="0" smtClean="0">
                <a:solidFill>
                  <a:schemeClr val="tx1"/>
                </a:solidFill>
              </a:rPr>
              <a:t> </a:t>
            </a:r>
            <a:r>
              <a:rPr lang="ru-RU" sz="2000" dirty="0" err="1" smtClean="0">
                <a:solidFill>
                  <a:schemeClr val="tx1"/>
                </a:solidFill>
              </a:rPr>
              <a:t>etkazilgan</a:t>
            </a:r>
            <a:r>
              <a:rPr lang="ru-RU" sz="2000" dirty="0" smtClean="0">
                <a:solidFill>
                  <a:schemeClr val="tx1"/>
                </a:solidFill>
              </a:rPr>
              <a:t> </a:t>
            </a:r>
            <a:r>
              <a:rPr lang="ru-RU" sz="2000" dirty="0" err="1" smtClean="0">
                <a:solidFill>
                  <a:schemeClr val="tx1"/>
                </a:solidFill>
              </a:rPr>
              <a:t>zararning</a:t>
            </a:r>
            <a:r>
              <a:rPr lang="ru-RU" sz="2000" dirty="0" smtClean="0">
                <a:solidFill>
                  <a:schemeClr val="tx1"/>
                </a:solidFill>
              </a:rPr>
              <a:t> </a:t>
            </a:r>
            <a:r>
              <a:rPr lang="ru-RU" sz="2000" dirty="0" err="1" smtClean="0">
                <a:solidFill>
                  <a:schemeClr val="tx1"/>
                </a:solidFill>
              </a:rPr>
              <a:t>og‘irligi</a:t>
            </a:r>
            <a:r>
              <a:rPr lang="ru-RU" sz="2000" dirty="0" smtClean="0">
                <a:solidFill>
                  <a:schemeClr val="tx1"/>
                </a:solidFill>
              </a:rPr>
              <a:t> </a:t>
            </a:r>
            <a:r>
              <a:rPr lang="ru-RU" sz="2000" dirty="0" err="1" smtClean="0">
                <a:solidFill>
                  <a:schemeClr val="tx1"/>
                </a:solidFill>
              </a:rPr>
              <a:t>darajasidan</a:t>
            </a:r>
            <a:r>
              <a:rPr lang="ru-RU" sz="2000" dirty="0" smtClean="0">
                <a:solidFill>
                  <a:schemeClr val="tx1"/>
                </a:solidFill>
              </a:rPr>
              <a:t> </a:t>
            </a:r>
            <a:r>
              <a:rPr lang="ru-RU" sz="2000" dirty="0" err="1" smtClean="0">
                <a:solidFill>
                  <a:schemeClr val="tx1"/>
                </a:solidFill>
              </a:rPr>
              <a:t>qat’i</a:t>
            </a:r>
            <a:r>
              <a:rPr lang="ru-RU" sz="2000" dirty="0" smtClean="0">
                <a:solidFill>
                  <a:schemeClr val="tx1"/>
                </a:solidFill>
              </a:rPr>
              <a:t> </a:t>
            </a:r>
            <a:r>
              <a:rPr lang="ru-RU" sz="2000" dirty="0" err="1" smtClean="0">
                <a:solidFill>
                  <a:schemeClr val="tx1"/>
                </a:solidFill>
              </a:rPr>
              <a:t>nazar</a:t>
            </a:r>
            <a:r>
              <a:rPr lang="ru-RU" sz="2000" dirty="0" smtClean="0">
                <a:solidFill>
                  <a:schemeClr val="tx1"/>
                </a:solidFill>
              </a:rPr>
              <a:t>, </a:t>
            </a:r>
            <a:r>
              <a:rPr lang="ru-RU" sz="2000" dirty="0" err="1" smtClean="0">
                <a:solidFill>
                  <a:schemeClr val="tx1"/>
                </a:solidFill>
              </a:rPr>
              <a:t>yuz</a:t>
            </a:r>
            <a:r>
              <a:rPr lang="ru-RU" sz="2000" dirty="0" smtClean="0">
                <a:solidFill>
                  <a:schemeClr val="tx1"/>
                </a:solidFill>
              </a:rPr>
              <a:t> </a:t>
            </a:r>
            <a:r>
              <a:rPr lang="ru-RU" sz="2000" dirty="0" err="1" smtClean="0">
                <a:solidFill>
                  <a:schemeClr val="tx1"/>
                </a:solidFill>
              </a:rPr>
              <a:t>bergan</a:t>
            </a:r>
            <a:r>
              <a:rPr lang="ru-RU" sz="2000" dirty="0" smtClean="0">
                <a:solidFill>
                  <a:schemeClr val="tx1"/>
                </a:solidFill>
              </a:rPr>
              <a:t> </a:t>
            </a:r>
            <a:r>
              <a:rPr lang="ru-RU" sz="2000" dirty="0" err="1" smtClean="0">
                <a:solidFill>
                  <a:schemeClr val="tx1"/>
                </a:solidFill>
              </a:rPr>
              <a:t>guruhiy</a:t>
            </a:r>
            <a:r>
              <a:rPr lang="ru-RU" sz="2000" dirty="0" smtClean="0">
                <a:solidFill>
                  <a:schemeClr val="tx1"/>
                </a:solidFill>
              </a:rPr>
              <a:t> </a:t>
            </a:r>
            <a:r>
              <a:rPr lang="ru-RU" sz="2000" dirty="0" err="1" smtClean="0">
                <a:solidFill>
                  <a:schemeClr val="tx1"/>
                </a:solidFill>
              </a:rPr>
              <a:t>baxtsiz</a:t>
            </a:r>
            <a:r>
              <a:rPr lang="ru-RU" sz="2000" dirty="0" smtClean="0">
                <a:solidFill>
                  <a:schemeClr val="tx1"/>
                </a:solidFill>
              </a:rPr>
              <a:t> </a:t>
            </a:r>
            <a:r>
              <a:rPr lang="ru-RU" sz="2000" dirty="0" err="1" smtClean="0">
                <a:solidFill>
                  <a:schemeClr val="tx1"/>
                </a:solidFill>
              </a:rPr>
              <a:t>hodisalar</a:t>
            </a:r>
            <a:r>
              <a:rPr lang="ru-RU" sz="2000" dirty="0" smtClean="0">
                <a:solidFill>
                  <a:schemeClr val="tx1"/>
                </a:solidFill>
              </a:rPr>
              <a:t>;</a:t>
            </a:r>
          </a:p>
          <a:p>
            <a:r>
              <a:rPr lang="ru-RU" sz="2000" dirty="0" err="1" smtClean="0">
                <a:solidFill>
                  <a:schemeClr val="tx1"/>
                </a:solidFill>
              </a:rPr>
              <a:t>o‘lim</a:t>
            </a:r>
            <a:r>
              <a:rPr lang="ru-RU" sz="2000" dirty="0" smtClean="0">
                <a:solidFill>
                  <a:schemeClr val="tx1"/>
                </a:solidFill>
              </a:rPr>
              <a:t> </a:t>
            </a:r>
            <a:r>
              <a:rPr lang="ru-RU" sz="2000" dirty="0" err="1" smtClean="0">
                <a:solidFill>
                  <a:schemeClr val="tx1"/>
                </a:solidFill>
              </a:rPr>
              <a:t>bilan</a:t>
            </a:r>
            <a:r>
              <a:rPr lang="ru-RU" sz="2000" dirty="0" smtClean="0">
                <a:solidFill>
                  <a:schemeClr val="tx1"/>
                </a:solidFill>
              </a:rPr>
              <a:t> </a:t>
            </a:r>
            <a:r>
              <a:rPr lang="ru-RU" sz="2000" dirty="0" err="1" smtClean="0">
                <a:solidFill>
                  <a:schemeClr val="tx1"/>
                </a:solidFill>
              </a:rPr>
              <a:t>tugagan</a:t>
            </a:r>
            <a:r>
              <a:rPr lang="ru-RU" sz="2000" dirty="0" smtClean="0">
                <a:solidFill>
                  <a:schemeClr val="tx1"/>
                </a:solidFill>
              </a:rPr>
              <a:t> </a:t>
            </a:r>
            <a:r>
              <a:rPr lang="ru-RU" sz="2000" dirty="0" err="1" smtClean="0">
                <a:solidFill>
                  <a:schemeClr val="tx1"/>
                </a:solidFill>
              </a:rPr>
              <a:t>baxtsiz</a:t>
            </a:r>
            <a:r>
              <a:rPr lang="ru-RU" sz="2000" dirty="0" smtClean="0">
                <a:solidFill>
                  <a:schemeClr val="tx1"/>
                </a:solidFill>
              </a:rPr>
              <a:t> </a:t>
            </a:r>
            <a:r>
              <a:rPr lang="ru-RU" sz="2000" dirty="0" err="1" smtClean="0">
                <a:solidFill>
                  <a:schemeClr val="tx1"/>
                </a:solidFill>
              </a:rPr>
              <a:t>hodisalar</a:t>
            </a:r>
            <a:r>
              <a:rPr lang="ru-RU" sz="2000" dirty="0" smtClean="0">
                <a:solidFill>
                  <a:schemeClr val="tx1"/>
                </a:solidFill>
              </a:rPr>
              <a:t>;</a:t>
            </a:r>
          </a:p>
          <a:p>
            <a:r>
              <a:rPr lang="ru-RU" sz="2000" dirty="0" err="1" smtClean="0">
                <a:solidFill>
                  <a:schemeClr val="tx1"/>
                </a:solidFill>
              </a:rPr>
              <a:t>oqibati</a:t>
            </a:r>
            <a:r>
              <a:rPr lang="ru-RU" sz="2000" dirty="0" smtClean="0">
                <a:solidFill>
                  <a:schemeClr val="tx1"/>
                </a:solidFill>
              </a:rPr>
              <a:t> </a:t>
            </a:r>
            <a:r>
              <a:rPr lang="ru-RU" sz="2000" dirty="0" err="1" smtClean="0">
                <a:solidFill>
                  <a:schemeClr val="tx1"/>
                </a:solidFill>
              </a:rPr>
              <a:t>og‘ir</a:t>
            </a:r>
            <a:r>
              <a:rPr lang="ru-RU" sz="2000" dirty="0" smtClean="0">
                <a:solidFill>
                  <a:schemeClr val="tx1"/>
                </a:solidFill>
              </a:rPr>
              <a:t> </a:t>
            </a:r>
            <a:r>
              <a:rPr lang="ru-RU" sz="2000" dirty="0" err="1" smtClean="0">
                <a:solidFill>
                  <a:schemeClr val="tx1"/>
                </a:solidFill>
              </a:rPr>
              <a:t>baxtsiz</a:t>
            </a:r>
            <a:r>
              <a:rPr lang="ru-RU" sz="2000" dirty="0" smtClean="0">
                <a:solidFill>
                  <a:schemeClr val="tx1"/>
                </a:solidFill>
              </a:rPr>
              <a:t> </a:t>
            </a:r>
            <a:r>
              <a:rPr lang="ru-RU" sz="2000" dirty="0" err="1" smtClean="0">
                <a:solidFill>
                  <a:schemeClr val="tx1"/>
                </a:solidFill>
              </a:rPr>
              <a:t>hodisalar</a:t>
            </a:r>
            <a:r>
              <a:rPr lang="ru-RU" sz="2000" dirty="0" smtClean="0">
                <a:solidFill>
                  <a:schemeClr val="tx1"/>
                </a:solidFill>
              </a:rPr>
              <a:t>.</a:t>
            </a:r>
          </a:p>
          <a:p>
            <a:r>
              <a:rPr lang="ru-RU" sz="2000" i="1" dirty="0" err="1" smtClean="0">
                <a:solidFill>
                  <a:schemeClr val="tx1"/>
                </a:solidFill>
              </a:rPr>
              <a:t>Izoh</a:t>
            </a:r>
            <a:r>
              <a:rPr lang="ru-RU" sz="2000" i="1" dirty="0" smtClean="0">
                <a:solidFill>
                  <a:schemeClr val="tx1"/>
                </a:solidFill>
              </a:rPr>
              <a:t>: </a:t>
            </a:r>
            <a:r>
              <a:rPr lang="ru-RU" sz="2000" i="1" dirty="0" err="1" smtClean="0">
                <a:solidFill>
                  <a:schemeClr val="tx1"/>
                </a:solidFill>
              </a:rPr>
              <a:t>Salomatlikka</a:t>
            </a:r>
            <a:r>
              <a:rPr lang="ru-RU" sz="2000" i="1" dirty="0" smtClean="0">
                <a:solidFill>
                  <a:schemeClr val="tx1"/>
                </a:solidFill>
              </a:rPr>
              <a:t> </a:t>
            </a:r>
            <a:r>
              <a:rPr lang="ru-RU" sz="2000" i="1" dirty="0" err="1" smtClean="0">
                <a:solidFill>
                  <a:schemeClr val="tx1"/>
                </a:solidFill>
              </a:rPr>
              <a:t>etkazilgan</a:t>
            </a:r>
            <a:r>
              <a:rPr lang="ru-RU" sz="2000" i="1" dirty="0" smtClean="0">
                <a:solidFill>
                  <a:schemeClr val="tx1"/>
                </a:solidFill>
              </a:rPr>
              <a:t> </a:t>
            </a:r>
            <a:r>
              <a:rPr lang="ru-RU" sz="2000" i="1" dirty="0" err="1" smtClean="0">
                <a:solidFill>
                  <a:schemeClr val="tx1"/>
                </a:solidFill>
              </a:rPr>
              <a:t>zararning</a:t>
            </a:r>
            <a:r>
              <a:rPr lang="ru-RU" sz="2000" i="1" dirty="0" smtClean="0">
                <a:solidFill>
                  <a:schemeClr val="tx1"/>
                </a:solidFill>
              </a:rPr>
              <a:t> </a:t>
            </a:r>
            <a:r>
              <a:rPr lang="ru-RU" sz="2000" i="1" dirty="0" err="1" smtClean="0">
                <a:solidFill>
                  <a:schemeClr val="tx1"/>
                </a:solidFill>
              </a:rPr>
              <a:t>og‘irligi</a:t>
            </a:r>
            <a:r>
              <a:rPr lang="ru-RU" sz="2000" i="1" dirty="0" smtClean="0">
                <a:solidFill>
                  <a:schemeClr val="tx1"/>
                </a:solidFill>
              </a:rPr>
              <a:t> </a:t>
            </a:r>
            <a:r>
              <a:rPr lang="ru-RU" sz="2000" i="1" dirty="0" err="1" smtClean="0">
                <a:solidFill>
                  <a:schemeClr val="tx1"/>
                </a:solidFill>
              </a:rPr>
              <a:t>darajasi</a:t>
            </a:r>
            <a:r>
              <a:rPr lang="ru-RU" sz="2000" i="1" dirty="0" smtClean="0">
                <a:solidFill>
                  <a:schemeClr val="tx1"/>
                </a:solidFill>
              </a:rPr>
              <a:t> </a:t>
            </a:r>
            <a:r>
              <a:rPr lang="ru-RU" sz="2000" i="1" dirty="0" err="1" smtClean="0">
                <a:solidFill>
                  <a:schemeClr val="tx1"/>
                </a:solidFill>
              </a:rPr>
              <a:t>to‘g‘risidagi</a:t>
            </a:r>
            <a:r>
              <a:rPr lang="ru-RU" sz="2000" i="1" dirty="0" smtClean="0">
                <a:solidFill>
                  <a:schemeClr val="tx1"/>
                </a:solidFill>
              </a:rPr>
              <a:t> </a:t>
            </a:r>
            <a:r>
              <a:rPr lang="ru-RU" sz="2000" i="1" dirty="0" err="1" smtClean="0">
                <a:solidFill>
                  <a:schemeClr val="tx1"/>
                </a:solidFill>
              </a:rPr>
              <a:t>tibbiy</a:t>
            </a:r>
            <a:r>
              <a:rPr lang="ru-RU" sz="2000" i="1" dirty="0" smtClean="0">
                <a:solidFill>
                  <a:schemeClr val="tx1"/>
                </a:solidFill>
              </a:rPr>
              <a:t> </a:t>
            </a:r>
            <a:r>
              <a:rPr lang="ru-RU" sz="2000" i="1" dirty="0" err="1" smtClean="0">
                <a:solidFill>
                  <a:schemeClr val="tx1"/>
                </a:solidFill>
              </a:rPr>
              <a:t>xulosani</a:t>
            </a:r>
            <a:r>
              <a:rPr lang="ru-RU" sz="2000" i="1" dirty="0" smtClean="0">
                <a:solidFill>
                  <a:schemeClr val="tx1"/>
                </a:solidFill>
              </a:rPr>
              <a:t> </a:t>
            </a:r>
            <a:r>
              <a:rPr lang="ru-RU" sz="2000" i="1" dirty="0" err="1" smtClean="0">
                <a:solidFill>
                  <a:schemeClr val="tx1"/>
                </a:solidFill>
              </a:rPr>
              <a:t>davolash</a:t>
            </a:r>
            <a:r>
              <a:rPr lang="ru-RU" sz="2000" i="1" dirty="0" smtClean="0">
                <a:solidFill>
                  <a:schemeClr val="tx1"/>
                </a:solidFill>
              </a:rPr>
              <a:t> </a:t>
            </a:r>
            <a:r>
              <a:rPr lang="ru-RU" sz="2000" i="1" dirty="0" err="1" smtClean="0">
                <a:solidFill>
                  <a:schemeClr val="tx1"/>
                </a:solidFill>
              </a:rPr>
              <a:t>muassasasi</a:t>
            </a:r>
            <a:r>
              <a:rPr lang="ru-RU" sz="2000" i="1" dirty="0" smtClean="0">
                <a:solidFill>
                  <a:schemeClr val="tx1"/>
                </a:solidFill>
              </a:rPr>
              <a:t> </a:t>
            </a:r>
            <a:r>
              <a:rPr lang="ru-RU" sz="2000" i="1" dirty="0" err="1" smtClean="0">
                <a:solidFill>
                  <a:schemeClr val="tx1"/>
                </a:solidFill>
              </a:rPr>
              <a:t>beradi</a:t>
            </a:r>
            <a:r>
              <a:rPr lang="ru-RU" sz="2000" i="1" dirty="0" smtClean="0">
                <a:solidFill>
                  <a:schemeClr val="tx1"/>
                </a:solidFill>
              </a:rPr>
              <a:t>.</a:t>
            </a:r>
            <a:endParaRPr lang="ru-RU" sz="2000" dirty="0" smtClean="0">
              <a:solidFill>
                <a:schemeClr val="tx1"/>
              </a:solidFill>
            </a:endParaRPr>
          </a:p>
          <a:p>
            <a:r>
              <a:rPr lang="ru-RU" sz="2000" dirty="0" err="1" smtClean="0">
                <a:solidFill>
                  <a:schemeClr val="tx1"/>
                </a:solidFill>
              </a:rPr>
              <a:t>Guruhiy</a:t>
            </a:r>
            <a:r>
              <a:rPr lang="ru-RU" sz="2000" dirty="0" smtClean="0">
                <a:solidFill>
                  <a:schemeClr val="tx1"/>
                </a:solidFill>
              </a:rPr>
              <a:t> </a:t>
            </a:r>
            <a:r>
              <a:rPr lang="ru-RU" sz="2000" dirty="0" err="1" smtClean="0">
                <a:solidFill>
                  <a:schemeClr val="tx1"/>
                </a:solidFill>
              </a:rPr>
              <a:t>o‘lim</a:t>
            </a:r>
            <a:r>
              <a:rPr lang="ru-RU" sz="2000" dirty="0" smtClean="0">
                <a:solidFill>
                  <a:schemeClr val="tx1"/>
                </a:solidFill>
              </a:rPr>
              <a:t> </a:t>
            </a:r>
            <a:r>
              <a:rPr lang="ru-RU" sz="2000" dirty="0" err="1" smtClean="0">
                <a:solidFill>
                  <a:schemeClr val="tx1"/>
                </a:solidFill>
              </a:rPr>
              <a:t>bilan</a:t>
            </a:r>
            <a:r>
              <a:rPr lang="ru-RU" sz="2000" dirty="0" smtClean="0">
                <a:solidFill>
                  <a:schemeClr val="tx1"/>
                </a:solidFill>
              </a:rPr>
              <a:t> </a:t>
            </a:r>
            <a:r>
              <a:rPr lang="ru-RU" sz="2000" dirty="0" err="1" smtClean="0">
                <a:solidFill>
                  <a:schemeClr val="tx1"/>
                </a:solidFill>
              </a:rPr>
              <a:t>tugagan</a:t>
            </a:r>
            <a:r>
              <a:rPr lang="ru-RU" sz="2000" dirty="0" smtClean="0">
                <a:solidFill>
                  <a:schemeClr val="tx1"/>
                </a:solidFill>
              </a:rPr>
              <a:t> </a:t>
            </a:r>
            <a:r>
              <a:rPr lang="ru-RU" sz="2000" dirty="0" err="1" smtClean="0">
                <a:solidFill>
                  <a:schemeClr val="tx1"/>
                </a:solidFill>
              </a:rPr>
              <a:t>va</a:t>
            </a:r>
            <a:r>
              <a:rPr lang="ru-RU" sz="2000" dirty="0" smtClean="0">
                <a:solidFill>
                  <a:schemeClr val="tx1"/>
                </a:solidFill>
              </a:rPr>
              <a:t> </a:t>
            </a:r>
            <a:r>
              <a:rPr lang="ru-RU" sz="2000" dirty="0" err="1" smtClean="0">
                <a:solidFill>
                  <a:schemeClr val="tx1"/>
                </a:solidFill>
              </a:rPr>
              <a:t>oqibati</a:t>
            </a:r>
            <a:r>
              <a:rPr lang="ru-RU" sz="2000" dirty="0" smtClean="0">
                <a:solidFill>
                  <a:schemeClr val="tx1"/>
                </a:solidFill>
              </a:rPr>
              <a:t> </a:t>
            </a:r>
            <a:r>
              <a:rPr lang="ru-RU" sz="2000" dirty="0" err="1" smtClean="0">
                <a:solidFill>
                  <a:schemeClr val="tx1"/>
                </a:solidFill>
              </a:rPr>
              <a:t>og‘ir</a:t>
            </a:r>
            <a:r>
              <a:rPr lang="ru-RU" sz="2000" dirty="0" smtClean="0">
                <a:solidFill>
                  <a:schemeClr val="tx1"/>
                </a:solidFill>
              </a:rPr>
              <a:t> </a:t>
            </a:r>
            <a:r>
              <a:rPr lang="ru-RU" sz="2000" dirty="0" err="1" smtClean="0">
                <a:solidFill>
                  <a:schemeClr val="tx1"/>
                </a:solidFill>
              </a:rPr>
              <a:t>baxtsiz</a:t>
            </a:r>
            <a:r>
              <a:rPr lang="ru-RU" sz="2000" dirty="0" smtClean="0">
                <a:solidFill>
                  <a:schemeClr val="tx1"/>
                </a:solidFill>
              </a:rPr>
              <a:t> </a:t>
            </a:r>
            <a:r>
              <a:rPr lang="ru-RU" sz="2000" dirty="0" err="1" smtClean="0">
                <a:solidFill>
                  <a:schemeClr val="tx1"/>
                </a:solidFill>
              </a:rPr>
              <a:t>hodisa</a:t>
            </a:r>
            <a:r>
              <a:rPr lang="ru-RU" sz="2000" dirty="0" smtClean="0">
                <a:solidFill>
                  <a:schemeClr val="tx1"/>
                </a:solidFill>
              </a:rPr>
              <a:t> </a:t>
            </a:r>
            <a:r>
              <a:rPr lang="ru-RU" sz="2000" dirty="0" err="1" smtClean="0">
                <a:solidFill>
                  <a:schemeClr val="tx1"/>
                </a:solidFill>
              </a:rPr>
              <a:t>to‘g‘risida</a:t>
            </a:r>
            <a:r>
              <a:rPr lang="ru-RU" sz="2000" dirty="0" smtClean="0">
                <a:solidFill>
                  <a:schemeClr val="tx1"/>
                </a:solidFill>
              </a:rPr>
              <a:t> </a:t>
            </a:r>
            <a:r>
              <a:rPr lang="ru-RU" sz="2000" dirty="0" err="1" smtClean="0">
                <a:solidFill>
                  <a:schemeClr val="tx1"/>
                </a:solidFill>
              </a:rPr>
              <a:t>ish</a:t>
            </a:r>
            <a:r>
              <a:rPr lang="ru-RU" sz="2000" dirty="0" smtClean="0">
                <a:solidFill>
                  <a:schemeClr val="tx1"/>
                </a:solidFill>
              </a:rPr>
              <a:t> </a:t>
            </a:r>
            <a:r>
              <a:rPr lang="ru-RU" sz="2000" dirty="0" err="1" smtClean="0">
                <a:solidFill>
                  <a:schemeClr val="tx1"/>
                </a:solidFill>
              </a:rPr>
              <a:t>beruvchi</a:t>
            </a:r>
            <a:r>
              <a:rPr lang="ru-RU" sz="2000" dirty="0" smtClean="0">
                <a:solidFill>
                  <a:schemeClr val="tx1"/>
                </a:solidFill>
              </a:rPr>
              <a:t> </a:t>
            </a:r>
            <a:r>
              <a:rPr lang="ru-RU" sz="2000" dirty="0" err="1" smtClean="0">
                <a:solidFill>
                  <a:schemeClr val="tx1"/>
                </a:solidFill>
              </a:rPr>
              <a:t>darhol</a:t>
            </a:r>
            <a:r>
              <a:rPr lang="ru-RU" sz="2000" dirty="0" smtClean="0">
                <a:solidFill>
                  <a:schemeClr val="tx1"/>
                </a:solidFill>
              </a:rPr>
              <a:t> </a:t>
            </a:r>
            <a:r>
              <a:rPr lang="ru-RU" sz="2000" dirty="0" err="1" smtClean="0">
                <a:solidFill>
                  <a:schemeClr val="tx1"/>
                </a:solidFill>
              </a:rPr>
              <a:t>sxemaga</a:t>
            </a:r>
            <a:r>
              <a:rPr lang="ru-RU" sz="2000" dirty="0" smtClean="0">
                <a:solidFill>
                  <a:schemeClr val="tx1"/>
                </a:solidFill>
              </a:rPr>
              <a:t> </a:t>
            </a:r>
            <a:r>
              <a:rPr lang="ru-RU" sz="2000" dirty="0" err="1" smtClean="0">
                <a:solidFill>
                  <a:schemeClr val="tx1"/>
                </a:solidFill>
              </a:rPr>
              <a:t>binoan</a:t>
            </a:r>
            <a:r>
              <a:rPr lang="ru-RU" sz="2000" dirty="0" smtClean="0">
                <a:solidFill>
                  <a:schemeClr val="tx1"/>
                </a:solidFill>
              </a:rPr>
              <a:t> </a:t>
            </a:r>
            <a:r>
              <a:rPr lang="ru-RU" sz="2000" dirty="0" err="1" smtClean="0">
                <a:solidFill>
                  <a:schemeClr val="tx1"/>
                </a:solidFill>
              </a:rPr>
              <a:t>quyidagilarga</a:t>
            </a:r>
            <a:r>
              <a:rPr lang="ru-RU" sz="2000" dirty="0" smtClean="0">
                <a:solidFill>
                  <a:schemeClr val="tx1"/>
                </a:solidFill>
              </a:rPr>
              <a:t> </a:t>
            </a:r>
            <a:r>
              <a:rPr lang="ru-RU" sz="2000" dirty="0" err="1" smtClean="0">
                <a:solidFill>
                  <a:schemeClr val="tx1"/>
                </a:solidFill>
              </a:rPr>
              <a:t>habar</a:t>
            </a:r>
            <a:r>
              <a:rPr lang="ru-RU" sz="2000" dirty="0" smtClean="0">
                <a:solidFill>
                  <a:schemeClr val="tx1"/>
                </a:solidFill>
              </a:rPr>
              <a:t> </a:t>
            </a:r>
            <a:r>
              <a:rPr lang="ru-RU" sz="2000" dirty="0" err="1" smtClean="0">
                <a:solidFill>
                  <a:schemeClr val="tx1"/>
                </a:solidFill>
              </a:rPr>
              <a:t>berishi</a:t>
            </a:r>
            <a:r>
              <a:rPr lang="ru-RU" sz="2000" dirty="0" smtClean="0">
                <a:solidFill>
                  <a:schemeClr val="tx1"/>
                </a:solidFill>
              </a:rPr>
              <a:t> </a:t>
            </a:r>
            <a:r>
              <a:rPr lang="ru-RU" sz="2000" dirty="0" err="1" smtClean="0">
                <a:solidFill>
                  <a:schemeClr val="tx1"/>
                </a:solidFill>
              </a:rPr>
              <a:t>kerak</a:t>
            </a:r>
            <a:r>
              <a:rPr lang="ru-RU" sz="2000" dirty="0" smtClean="0">
                <a:solidFill>
                  <a:schemeClr val="tx1"/>
                </a:solidFill>
              </a:rPr>
              <a:t>:</a:t>
            </a:r>
          </a:p>
          <a:p>
            <a:r>
              <a:rPr lang="ru-RU" sz="2000" dirty="0" err="1" smtClean="0">
                <a:solidFill>
                  <a:schemeClr val="tx1"/>
                </a:solidFill>
              </a:rPr>
              <a:t>davlat</a:t>
            </a:r>
            <a:r>
              <a:rPr lang="ru-RU" sz="2000" dirty="0" smtClean="0">
                <a:solidFill>
                  <a:schemeClr val="tx1"/>
                </a:solidFill>
              </a:rPr>
              <a:t> </a:t>
            </a:r>
            <a:r>
              <a:rPr lang="ru-RU" sz="2000" dirty="0" err="1" smtClean="0">
                <a:solidFill>
                  <a:schemeClr val="tx1"/>
                </a:solidFill>
              </a:rPr>
              <a:t>mehnat</a:t>
            </a:r>
            <a:r>
              <a:rPr lang="ru-RU" sz="2000" dirty="0" smtClean="0">
                <a:solidFill>
                  <a:schemeClr val="tx1"/>
                </a:solidFill>
              </a:rPr>
              <a:t> </a:t>
            </a:r>
            <a:r>
              <a:rPr lang="ru-RU" sz="2000" dirty="0" err="1" smtClean="0">
                <a:solidFill>
                  <a:schemeClr val="tx1"/>
                </a:solidFill>
              </a:rPr>
              <a:t>texnika</a:t>
            </a:r>
            <a:r>
              <a:rPr lang="ru-RU" sz="2000" dirty="0" smtClean="0">
                <a:solidFill>
                  <a:schemeClr val="tx1"/>
                </a:solidFill>
              </a:rPr>
              <a:t> </a:t>
            </a:r>
            <a:r>
              <a:rPr lang="ru-RU" sz="2000" dirty="0" err="1" smtClean="0">
                <a:solidFill>
                  <a:schemeClr val="tx1"/>
                </a:solidFill>
              </a:rPr>
              <a:t>nazoratchisiga</a:t>
            </a:r>
            <a:r>
              <a:rPr lang="ru-RU" sz="2000" dirty="0" smtClean="0">
                <a:solidFill>
                  <a:schemeClr val="tx1"/>
                </a:solidFill>
              </a:rPr>
              <a:t>;</a:t>
            </a:r>
          </a:p>
          <a:p>
            <a:r>
              <a:rPr lang="ru-RU" sz="2000" dirty="0" err="1" smtClean="0">
                <a:solidFill>
                  <a:schemeClr val="tx1"/>
                </a:solidFill>
              </a:rPr>
              <a:t>yuqori</a:t>
            </a:r>
            <a:r>
              <a:rPr lang="ru-RU" sz="2000" dirty="0" smtClean="0">
                <a:solidFill>
                  <a:schemeClr val="tx1"/>
                </a:solidFill>
              </a:rPr>
              <a:t> </a:t>
            </a:r>
            <a:r>
              <a:rPr lang="ru-RU" sz="2000" dirty="0" err="1" smtClean="0">
                <a:solidFill>
                  <a:schemeClr val="tx1"/>
                </a:solidFill>
              </a:rPr>
              <a:t>turuvchi</a:t>
            </a:r>
            <a:r>
              <a:rPr lang="ru-RU" sz="2000" dirty="0" smtClean="0">
                <a:solidFill>
                  <a:schemeClr val="tx1"/>
                </a:solidFill>
              </a:rPr>
              <a:t> </a:t>
            </a:r>
            <a:r>
              <a:rPr lang="ru-RU" sz="2000" dirty="0" err="1" smtClean="0">
                <a:solidFill>
                  <a:schemeClr val="tx1"/>
                </a:solidFill>
              </a:rPr>
              <a:t>xo‘jalik</a:t>
            </a:r>
            <a:r>
              <a:rPr lang="ru-RU" sz="2000" dirty="0" smtClean="0">
                <a:solidFill>
                  <a:schemeClr val="tx1"/>
                </a:solidFill>
              </a:rPr>
              <a:t> </a:t>
            </a:r>
            <a:r>
              <a:rPr lang="ru-RU" sz="2000" dirty="0" err="1" smtClean="0">
                <a:solidFill>
                  <a:schemeClr val="tx1"/>
                </a:solidFill>
              </a:rPr>
              <a:t>organiga</a:t>
            </a:r>
            <a:r>
              <a:rPr lang="ru-RU" sz="2000" dirty="0" smtClean="0">
                <a:solidFill>
                  <a:schemeClr val="tx1"/>
                </a:solidFill>
              </a:rPr>
              <a:t>;</a:t>
            </a:r>
            <a:endParaRPr lang="ru-RU" sz="2000" dirty="0">
              <a:solidFill>
                <a:schemeClr val="tx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a:solidFill>
            <a:srgbClr val="92D050"/>
          </a:solidFill>
        </p:spPr>
        <p:style>
          <a:lnRef idx="2">
            <a:schemeClr val="accent2">
              <a:shade val="50000"/>
            </a:schemeClr>
          </a:lnRef>
          <a:fillRef idx="1">
            <a:schemeClr val="accent2"/>
          </a:fillRef>
          <a:effectRef idx="0">
            <a:schemeClr val="accent2"/>
          </a:effectRef>
          <a:fontRef idx="minor">
            <a:schemeClr val="lt1"/>
          </a:fontRef>
        </p:style>
        <p:txBody>
          <a:bodyPr>
            <a:noAutofit/>
          </a:bodyPr>
          <a:lstStyle/>
          <a:p>
            <a:r>
              <a:rPr lang="ru-RU" sz="2000" dirty="0" err="1" smtClean="0">
                <a:solidFill>
                  <a:schemeClr val="tx1"/>
                </a:solidFill>
              </a:rPr>
              <a:t>O‘zbekiston</a:t>
            </a:r>
            <a:r>
              <a:rPr lang="ru-RU" sz="2000" dirty="0" smtClean="0">
                <a:solidFill>
                  <a:schemeClr val="tx1"/>
                </a:solidFill>
              </a:rPr>
              <a:t> </a:t>
            </a:r>
            <a:r>
              <a:rPr lang="ru-RU" sz="2000" dirty="0" err="1" smtClean="0">
                <a:solidFill>
                  <a:schemeClr val="tx1"/>
                </a:solidFill>
              </a:rPr>
              <a:t>Respublikasi</a:t>
            </a:r>
            <a:r>
              <a:rPr lang="ru-RU" sz="2000" dirty="0" smtClean="0">
                <a:solidFill>
                  <a:schemeClr val="tx1"/>
                </a:solidFill>
              </a:rPr>
              <a:t> </a:t>
            </a:r>
            <a:r>
              <a:rPr lang="ru-RU" sz="2000" dirty="0" err="1" smtClean="0">
                <a:solidFill>
                  <a:schemeClr val="tx1"/>
                </a:solidFill>
              </a:rPr>
              <a:t>Mehnat</a:t>
            </a:r>
            <a:r>
              <a:rPr lang="ru-RU" sz="2000" dirty="0" smtClean="0">
                <a:solidFill>
                  <a:schemeClr val="tx1"/>
                </a:solidFill>
              </a:rPr>
              <a:t> </a:t>
            </a:r>
            <a:r>
              <a:rPr lang="ru-RU" sz="2000" dirty="0" err="1" smtClean="0">
                <a:solidFill>
                  <a:schemeClr val="tx1"/>
                </a:solidFill>
              </a:rPr>
              <a:t>va</a:t>
            </a:r>
            <a:r>
              <a:rPr lang="ru-RU" sz="2000" dirty="0" smtClean="0">
                <a:solidFill>
                  <a:schemeClr val="tx1"/>
                </a:solidFill>
              </a:rPr>
              <a:t> </a:t>
            </a:r>
            <a:r>
              <a:rPr lang="ru-RU" sz="2000" dirty="0" err="1" smtClean="0">
                <a:solidFill>
                  <a:schemeClr val="tx1"/>
                </a:solidFill>
              </a:rPr>
              <a:t>aholini</a:t>
            </a:r>
            <a:r>
              <a:rPr lang="ru-RU" sz="2000" dirty="0" smtClean="0">
                <a:solidFill>
                  <a:schemeClr val="tx1"/>
                </a:solidFill>
              </a:rPr>
              <a:t> </a:t>
            </a:r>
            <a:r>
              <a:rPr lang="ru-RU" sz="2000" dirty="0" err="1" smtClean="0">
                <a:solidFill>
                  <a:schemeClr val="tx1"/>
                </a:solidFill>
              </a:rPr>
              <a:t>ijtimoiy</a:t>
            </a:r>
            <a:r>
              <a:rPr lang="ru-RU" sz="2000" dirty="0" smtClean="0">
                <a:solidFill>
                  <a:schemeClr val="tx1"/>
                </a:solidFill>
              </a:rPr>
              <a:t> </a:t>
            </a:r>
            <a:r>
              <a:rPr lang="ru-RU" sz="2000" dirty="0" err="1" smtClean="0">
                <a:solidFill>
                  <a:schemeClr val="tx1"/>
                </a:solidFill>
              </a:rPr>
              <a:t>muhofaza</a:t>
            </a:r>
            <a:r>
              <a:rPr lang="ru-RU" sz="2000" dirty="0" smtClean="0">
                <a:solidFill>
                  <a:schemeClr val="tx1"/>
                </a:solidFill>
              </a:rPr>
              <a:t> </a:t>
            </a:r>
            <a:r>
              <a:rPr lang="ru-RU" sz="2000" dirty="0" err="1" smtClean="0">
                <a:solidFill>
                  <a:schemeClr val="tx1"/>
                </a:solidFill>
              </a:rPr>
              <a:t>qilish</a:t>
            </a:r>
            <a:r>
              <a:rPr lang="ru-RU" sz="2000" dirty="0" smtClean="0">
                <a:solidFill>
                  <a:schemeClr val="tx1"/>
                </a:solidFill>
              </a:rPr>
              <a:t> </a:t>
            </a:r>
            <a:r>
              <a:rPr lang="ru-RU" sz="2000" dirty="0" err="1" smtClean="0">
                <a:solidFill>
                  <a:schemeClr val="tx1"/>
                </a:solidFill>
              </a:rPr>
              <a:t>vazirligiga</a:t>
            </a:r>
            <a:r>
              <a:rPr lang="ru-RU" sz="2000" dirty="0" smtClean="0">
                <a:solidFill>
                  <a:schemeClr val="tx1"/>
                </a:solidFill>
              </a:rPr>
              <a:t>, </a:t>
            </a:r>
            <a:r>
              <a:rPr lang="ru-RU" sz="2000" dirty="0" err="1" smtClean="0">
                <a:solidFill>
                  <a:schemeClr val="tx1"/>
                </a:solidFill>
              </a:rPr>
              <a:t>viloyat</a:t>
            </a:r>
            <a:r>
              <a:rPr lang="ru-RU" sz="2000" dirty="0" smtClean="0">
                <a:solidFill>
                  <a:schemeClr val="tx1"/>
                </a:solidFill>
              </a:rPr>
              <a:t> (</a:t>
            </a:r>
            <a:r>
              <a:rPr lang="ru-RU" sz="2000" dirty="0" err="1" smtClean="0">
                <a:solidFill>
                  <a:schemeClr val="tx1"/>
                </a:solidFill>
              </a:rPr>
              <a:t>Toshkent</a:t>
            </a:r>
            <a:r>
              <a:rPr lang="ru-RU" sz="2000" dirty="0" smtClean="0">
                <a:solidFill>
                  <a:schemeClr val="tx1"/>
                </a:solidFill>
              </a:rPr>
              <a:t> </a:t>
            </a:r>
            <a:r>
              <a:rPr lang="ru-RU" sz="2000" dirty="0" err="1" smtClean="0">
                <a:solidFill>
                  <a:schemeClr val="tx1"/>
                </a:solidFill>
              </a:rPr>
              <a:t>shahar</a:t>
            </a:r>
            <a:r>
              <a:rPr lang="ru-RU" sz="2000" dirty="0" smtClean="0">
                <a:solidFill>
                  <a:schemeClr val="tx1"/>
                </a:solidFill>
              </a:rPr>
              <a:t>) </a:t>
            </a:r>
            <a:r>
              <a:rPr lang="ru-RU" sz="2000" dirty="0" err="1" smtClean="0">
                <a:solidFill>
                  <a:schemeClr val="tx1"/>
                </a:solidFill>
              </a:rPr>
              <a:t>mehnat</a:t>
            </a:r>
            <a:r>
              <a:rPr lang="ru-RU" sz="2000" dirty="0" smtClean="0">
                <a:solidFill>
                  <a:schemeClr val="tx1"/>
                </a:solidFill>
              </a:rPr>
              <a:t> </a:t>
            </a:r>
            <a:r>
              <a:rPr lang="ru-RU" sz="2000" dirty="0" err="1" smtClean="0">
                <a:solidFill>
                  <a:schemeClr val="tx1"/>
                </a:solidFill>
              </a:rPr>
              <a:t>va</a:t>
            </a:r>
            <a:r>
              <a:rPr lang="ru-RU" sz="2000" dirty="0" smtClean="0">
                <a:solidFill>
                  <a:schemeClr val="tx1"/>
                </a:solidFill>
              </a:rPr>
              <a:t> </a:t>
            </a:r>
            <a:r>
              <a:rPr lang="ru-RU" sz="2000" dirty="0" err="1" smtClean="0">
                <a:solidFill>
                  <a:schemeClr val="tx1"/>
                </a:solidFill>
              </a:rPr>
              <a:t>aholini</a:t>
            </a:r>
            <a:r>
              <a:rPr lang="ru-RU" sz="2000" dirty="0" smtClean="0">
                <a:solidFill>
                  <a:schemeClr val="tx1"/>
                </a:solidFill>
              </a:rPr>
              <a:t> </a:t>
            </a:r>
            <a:r>
              <a:rPr lang="ru-RU" sz="2000" dirty="0" err="1" smtClean="0">
                <a:solidFill>
                  <a:schemeClr val="tx1"/>
                </a:solidFill>
              </a:rPr>
              <a:t>ijtimoiy</a:t>
            </a:r>
            <a:r>
              <a:rPr lang="ru-RU" sz="2000" dirty="0" smtClean="0">
                <a:solidFill>
                  <a:schemeClr val="tx1"/>
                </a:solidFill>
              </a:rPr>
              <a:t> </a:t>
            </a:r>
            <a:r>
              <a:rPr lang="ru-RU" sz="2000" dirty="0" err="1" smtClean="0">
                <a:solidFill>
                  <a:schemeClr val="tx1"/>
                </a:solidFill>
              </a:rPr>
              <a:t>muhofaza</a:t>
            </a:r>
            <a:r>
              <a:rPr lang="ru-RU" sz="2000" dirty="0" smtClean="0">
                <a:solidFill>
                  <a:schemeClr val="tx1"/>
                </a:solidFill>
              </a:rPr>
              <a:t> </a:t>
            </a:r>
            <a:r>
              <a:rPr lang="ru-RU" sz="2000" dirty="0" err="1" smtClean="0">
                <a:solidFill>
                  <a:schemeClr val="tx1"/>
                </a:solidFill>
              </a:rPr>
              <a:t>qilish</a:t>
            </a:r>
            <a:r>
              <a:rPr lang="ru-RU" sz="2000" dirty="0" smtClean="0">
                <a:solidFill>
                  <a:schemeClr val="tx1"/>
                </a:solidFill>
              </a:rPr>
              <a:t> </a:t>
            </a:r>
            <a:r>
              <a:rPr lang="ru-RU" sz="2000" dirty="0" err="1" smtClean="0">
                <a:solidFill>
                  <a:schemeClr val="tx1"/>
                </a:solidFill>
              </a:rPr>
              <a:t>bosh</a:t>
            </a:r>
            <a:r>
              <a:rPr lang="ru-RU" sz="2000" dirty="0" smtClean="0">
                <a:solidFill>
                  <a:schemeClr val="tx1"/>
                </a:solidFill>
              </a:rPr>
              <a:t> </a:t>
            </a:r>
            <a:r>
              <a:rPr lang="ru-RU" sz="2000" dirty="0" err="1" smtClean="0">
                <a:solidFill>
                  <a:schemeClr val="tx1"/>
                </a:solidFill>
              </a:rPr>
              <a:t>boshqarmasiga</a:t>
            </a:r>
            <a:r>
              <a:rPr lang="ru-RU" sz="2000" dirty="0" smtClean="0">
                <a:solidFill>
                  <a:schemeClr val="tx1"/>
                </a:solidFill>
              </a:rPr>
              <a:t>;</a:t>
            </a:r>
          </a:p>
          <a:p>
            <a:r>
              <a:rPr lang="ru-RU" sz="2000" dirty="0" err="1" smtClean="0">
                <a:solidFill>
                  <a:schemeClr val="tx1"/>
                </a:solidFill>
              </a:rPr>
              <a:t>baxtsiz</a:t>
            </a:r>
            <a:r>
              <a:rPr lang="ru-RU" sz="2000" dirty="0" smtClean="0">
                <a:solidFill>
                  <a:schemeClr val="tx1"/>
                </a:solidFill>
              </a:rPr>
              <a:t> </a:t>
            </a:r>
            <a:r>
              <a:rPr lang="ru-RU" sz="2000" dirty="0" err="1" smtClean="0">
                <a:solidFill>
                  <a:schemeClr val="tx1"/>
                </a:solidFill>
              </a:rPr>
              <a:t>hodisa</a:t>
            </a:r>
            <a:r>
              <a:rPr lang="ru-RU" sz="2000" dirty="0" smtClean="0">
                <a:solidFill>
                  <a:schemeClr val="tx1"/>
                </a:solidFill>
              </a:rPr>
              <a:t> </a:t>
            </a:r>
            <a:r>
              <a:rPr lang="ru-RU" sz="2000" dirty="0" err="1" smtClean="0">
                <a:solidFill>
                  <a:schemeClr val="tx1"/>
                </a:solidFill>
              </a:rPr>
              <a:t>yuz</a:t>
            </a:r>
            <a:r>
              <a:rPr lang="ru-RU" sz="2000" dirty="0" smtClean="0">
                <a:solidFill>
                  <a:schemeClr val="tx1"/>
                </a:solidFill>
              </a:rPr>
              <a:t> </a:t>
            </a:r>
            <a:r>
              <a:rPr lang="ru-RU" sz="2000" dirty="0" err="1" smtClean="0">
                <a:solidFill>
                  <a:schemeClr val="tx1"/>
                </a:solidFill>
              </a:rPr>
              <a:t>bergan</a:t>
            </a:r>
            <a:r>
              <a:rPr lang="ru-RU" sz="2000" dirty="0" smtClean="0">
                <a:solidFill>
                  <a:schemeClr val="tx1"/>
                </a:solidFill>
              </a:rPr>
              <a:t> </a:t>
            </a:r>
            <a:r>
              <a:rPr lang="ru-RU" sz="2000" dirty="0" err="1" smtClean="0">
                <a:solidFill>
                  <a:schemeClr val="tx1"/>
                </a:solidFill>
              </a:rPr>
              <a:t>joydagi</a:t>
            </a:r>
            <a:r>
              <a:rPr lang="ru-RU" sz="2000" dirty="0" smtClean="0">
                <a:solidFill>
                  <a:schemeClr val="tx1"/>
                </a:solidFill>
              </a:rPr>
              <a:t> </a:t>
            </a:r>
            <a:r>
              <a:rPr lang="ru-RU" sz="2000" dirty="0" err="1" smtClean="0">
                <a:solidFill>
                  <a:schemeClr val="tx1"/>
                </a:solidFill>
              </a:rPr>
              <a:t>hududiy</a:t>
            </a:r>
            <a:r>
              <a:rPr lang="ru-RU" sz="2000" dirty="0" smtClean="0">
                <a:solidFill>
                  <a:schemeClr val="tx1"/>
                </a:solidFill>
              </a:rPr>
              <a:t> </a:t>
            </a:r>
            <a:r>
              <a:rPr lang="ru-RU" sz="2000" dirty="0" err="1" smtClean="0">
                <a:solidFill>
                  <a:schemeClr val="tx1"/>
                </a:solidFill>
              </a:rPr>
              <a:t>ichki</a:t>
            </a:r>
            <a:r>
              <a:rPr lang="ru-RU" sz="2000" dirty="0" smtClean="0">
                <a:solidFill>
                  <a:schemeClr val="tx1"/>
                </a:solidFill>
              </a:rPr>
              <a:t> </a:t>
            </a:r>
            <a:r>
              <a:rPr lang="ru-RU" sz="2000" dirty="0" err="1" smtClean="0">
                <a:solidFill>
                  <a:schemeClr val="tx1"/>
                </a:solidFill>
              </a:rPr>
              <a:t>ishlar</a:t>
            </a:r>
            <a:r>
              <a:rPr lang="ru-RU" sz="2000" dirty="0" smtClean="0">
                <a:solidFill>
                  <a:schemeClr val="tx1"/>
                </a:solidFill>
              </a:rPr>
              <a:t> </a:t>
            </a:r>
            <a:r>
              <a:rPr lang="ru-RU" sz="2000" dirty="0" err="1" smtClean="0">
                <a:solidFill>
                  <a:schemeClr val="tx1"/>
                </a:solidFill>
              </a:rPr>
              <a:t>organiga</a:t>
            </a:r>
            <a:r>
              <a:rPr lang="ru-RU" sz="2000" dirty="0" smtClean="0">
                <a:solidFill>
                  <a:schemeClr val="tx1"/>
                </a:solidFill>
              </a:rPr>
              <a:t>;</a:t>
            </a:r>
          </a:p>
          <a:p>
            <a:r>
              <a:rPr lang="ru-RU" sz="2000" dirty="0" err="1" smtClean="0">
                <a:solidFill>
                  <a:schemeClr val="tx1"/>
                </a:solidFill>
              </a:rPr>
              <a:t>baxtsiz</a:t>
            </a:r>
            <a:r>
              <a:rPr lang="ru-RU" sz="2000" dirty="0" smtClean="0">
                <a:solidFill>
                  <a:schemeClr val="tx1"/>
                </a:solidFill>
              </a:rPr>
              <a:t> </a:t>
            </a:r>
            <a:r>
              <a:rPr lang="ru-RU" sz="2000" dirty="0" err="1" smtClean="0">
                <a:solidFill>
                  <a:schemeClr val="tx1"/>
                </a:solidFill>
              </a:rPr>
              <a:t>hodisaga</a:t>
            </a:r>
            <a:r>
              <a:rPr lang="ru-RU" sz="2000" dirty="0" smtClean="0">
                <a:solidFill>
                  <a:schemeClr val="tx1"/>
                </a:solidFill>
              </a:rPr>
              <a:t> </a:t>
            </a:r>
            <a:r>
              <a:rPr lang="ru-RU" sz="2000" dirty="0" err="1" smtClean="0">
                <a:solidFill>
                  <a:schemeClr val="tx1"/>
                </a:solidFill>
              </a:rPr>
              <a:t>uchragan</a:t>
            </a:r>
            <a:r>
              <a:rPr lang="ru-RU" sz="2000" dirty="0" smtClean="0">
                <a:solidFill>
                  <a:schemeClr val="tx1"/>
                </a:solidFill>
              </a:rPr>
              <a:t> </a:t>
            </a:r>
            <a:r>
              <a:rPr lang="ru-RU" sz="2000" dirty="0" err="1" smtClean="0">
                <a:solidFill>
                  <a:schemeClr val="tx1"/>
                </a:solidFill>
              </a:rPr>
              <a:t>xodimni</a:t>
            </a:r>
            <a:r>
              <a:rPr lang="ru-RU" sz="2000" dirty="0" smtClean="0">
                <a:solidFill>
                  <a:schemeClr val="tx1"/>
                </a:solidFill>
              </a:rPr>
              <a:t> </a:t>
            </a:r>
            <a:r>
              <a:rPr lang="ru-RU" sz="2000" dirty="0" err="1" smtClean="0">
                <a:solidFill>
                  <a:schemeClr val="tx1"/>
                </a:solidFill>
              </a:rPr>
              <a:t>yuborgan</a:t>
            </a:r>
            <a:r>
              <a:rPr lang="ru-RU" sz="2000" dirty="0" smtClean="0">
                <a:solidFill>
                  <a:schemeClr val="tx1"/>
                </a:solidFill>
              </a:rPr>
              <a:t> </a:t>
            </a:r>
            <a:r>
              <a:rPr lang="ru-RU" sz="2000" dirty="0" err="1" smtClean="0">
                <a:solidFill>
                  <a:schemeClr val="tx1"/>
                </a:solidFill>
              </a:rPr>
              <a:t>tashkilotga</a:t>
            </a:r>
            <a:r>
              <a:rPr lang="ru-RU" sz="2000" dirty="0" smtClean="0">
                <a:solidFill>
                  <a:schemeClr val="tx1"/>
                </a:solidFill>
              </a:rPr>
              <a:t>;</a:t>
            </a:r>
          </a:p>
          <a:p>
            <a:r>
              <a:rPr lang="ru-RU" sz="2000" dirty="0" err="1" smtClean="0">
                <a:solidFill>
                  <a:schemeClr val="tx1"/>
                </a:solidFill>
              </a:rPr>
              <a:t>O‘zbekiston</a:t>
            </a:r>
            <a:r>
              <a:rPr lang="ru-RU" sz="2000" dirty="0" smtClean="0">
                <a:solidFill>
                  <a:schemeClr val="tx1"/>
                </a:solidFill>
              </a:rPr>
              <a:t> </a:t>
            </a:r>
            <a:r>
              <a:rPr lang="ru-RU" sz="2000" dirty="0" err="1" smtClean="0">
                <a:solidFill>
                  <a:schemeClr val="tx1"/>
                </a:solidFill>
              </a:rPr>
              <a:t>Respublikasi</a:t>
            </a:r>
            <a:r>
              <a:rPr lang="ru-RU" sz="2000" dirty="0" smtClean="0">
                <a:solidFill>
                  <a:schemeClr val="tx1"/>
                </a:solidFill>
              </a:rPr>
              <a:t> </a:t>
            </a:r>
            <a:r>
              <a:rPr lang="ru-RU" sz="2000" dirty="0" err="1" smtClean="0">
                <a:solidFill>
                  <a:schemeClr val="tx1"/>
                </a:solidFill>
              </a:rPr>
              <a:t>Mehnat</a:t>
            </a:r>
            <a:r>
              <a:rPr lang="ru-RU" sz="2000" dirty="0" smtClean="0">
                <a:solidFill>
                  <a:schemeClr val="tx1"/>
                </a:solidFill>
              </a:rPr>
              <a:t> </a:t>
            </a:r>
            <a:r>
              <a:rPr lang="ru-RU" sz="2000" dirty="0" err="1" smtClean="0">
                <a:solidFill>
                  <a:schemeClr val="tx1"/>
                </a:solidFill>
              </a:rPr>
              <a:t>va</a:t>
            </a:r>
            <a:r>
              <a:rPr lang="ru-RU" sz="2000" dirty="0" smtClean="0">
                <a:solidFill>
                  <a:schemeClr val="tx1"/>
                </a:solidFill>
              </a:rPr>
              <a:t> </a:t>
            </a:r>
            <a:r>
              <a:rPr lang="ru-RU" sz="2000" dirty="0" err="1" smtClean="0">
                <a:solidFill>
                  <a:schemeClr val="tx1"/>
                </a:solidFill>
              </a:rPr>
              <a:t>aholini</a:t>
            </a:r>
            <a:r>
              <a:rPr lang="ru-RU" sz="2000" dirty="0" smtClean="0">
                <a:solidFill>
                  <a:schemeClr val="tx1"/>
                </a:solidFill>
              </a:rPr>
              <a:t> </a:t>
            </a:r>
            <a:r>
              <a:rPr lang="ru-RU" sz="2000" dirty="0" err="1" smtClean="0">
                <a:solidFill>
                  <a:schemeClr val="tx1"/>
                </a:solidFill>
              </a:rPr>
              <a:t>ijtimoiy</a:t>
            </a:r>
            <a:r>
              <a:rPr lang="ru-RU" sz="2000" dirty="0" smtClean="0">
                <a:solidFill>
                  <a:schemeClr val="tx1"/>
                </a:solidFill>
              </a:rPr>
              <a:t> </a:t>
            </a:r>
            <a:r>
              <a:rPr lang="ru-RU" sz="2000" dirty="0" err="1" smtClean="0">
                <a:solidFill>
                  <a:schemeClr val="tx1"/>
                </a:solidFill>
              </a:rPr>
              <a:t>muhofaza</a:t>
            </a:r>
            <a:r>
              <a:rPr lang="ru-RU" sz="2000" dirty="0" smtClean="0">
                <a:solidFill>
                  <a:schemeClr val="tx1"/>
                </a:solidFill>
              </a:rPr>
              <a:t> </a:t>
            </a:r>
            <a:r>
              <a:rPr lang="ru-RU" sz="2000" dirty="0" err="1" smtClean="0">
                <a:solidFill>
                  <a:schemeClr val="tx1"/>
                </a:solidFill>
              </a:rPr>
              <a:t>qilish</a:t>
            </a:r>
            <a:r>
              <a:rPr lang="ru-RU" sz="2000" dirty="0" smtClean="0">
                <a:solidFill>
                  <a:schemeClr val="tx1"/>
                </a:solidFill>
              </a:rPr>
              <a:t> </a:t>
            </a:r>
            <a:r>
              <a:rPr lang="ru-RU" sz="2000" dirty="0" err="1" smtClean="0">
                <a:solidFill>
                  <a:schemeClr val="tx1"/>
                </a:solidFill>
              </a:rPr>
              <a:t>vazirligiga</a:t>
            </a:r>
            <a:r>
              <a:rPr lang="ru-RU" sz="2000" dirty="0" smtClean="0">
                <a:solidFill>
                  <a:schemeClr val="tx1"/>
                </a:solidFill>
              </a:rPr>
              <a:t>;</a:t>
            </a:r>
          </a:p>
          <a:p>
            <a:r>
              <a:rPr lang="ru-RU" sz="2000" dirty="0" err="1" smtClean="0">
                <a:solidFill>
                  <a:schemeClr val="tx1"/>
                </a:solidFill>
              </a:rPr>
              <a:t>O‘zbekiston</a:t>
            </a:r>
            <a:r>
              <a:rPr lang="ru-RU" sz="2000" dirty="0" smtClean="0">
                <a:solidFill>
                  <a:schemeClr val="tx1"/>
                </a:solidFill>
              </a:rPr>
              <a:t> </a:t>
            </a:r>
            <a:r>
              <a:rPr lang="ru-RU" sz="2000" dirty="0" err="1" smtClean="0">
                <a:solidFill>
                  <a:schemeClr val="tx1"/>
                </a:solidFill>
              </a:rPr>
              <a:t>Respublikasi</a:t>
            </a:r>
            <a:r>
              <a:rPr lang="ru-RU" sz="2000" dirty="0" smtClean="0">
                <a:solidFill>
                  <a:schemeClr val="tx1"/>
                </a:solidFill>
              </a:rPr>
              <a:t> «</a:t>
            </a:r>
            <a:r>
              <a:rPr lang="ru-RU" sz="2000" dirty="0" err="1" smtClean="0">
                <a:solidFill>
                  <a:schemeClr val="tx1"/>
                </a:solidFill>
              </a:rPr>
              <a:t>Sanoatgeokontexnazorat</a:t>
            </a:r>
            <a:r>
              <a:rPr lang="ru-RU" sz="2000" dirty="0" smtClean="0">
                <a:solidFill>
                  <a:schemeClr val="tx1"/>
                </a:solidFill>
              </a:rPr>
              <a:t>» </a:t>
            </a:r>
            <a:r>
              <a:rPr lang="ru-RU" sz="2000" dirty="0" err="1" smtClean="0">
                <a:solidFill>
                  <a:schemeClr val="tx1"/>
                </a:solidFill>
              </a:rPr>
              <a:t>davlat</a:t>
            </a:r>
            <a:r>
              <a:rPr lang="ru-RU" sz="2000" dirty="0" smtClean="0">
                <a:solidFill>
                  <a:schemeClr val="tx1"/>
                </a:solidFill>
              </a:rPr>
              <a:t> </a:t>
            </a:r>
            <a:r>
              <a:rPr lang="ru-RU" sz="2000" dirty="0" err="1" smtClean="0">
                <a:solidFill>
                  <a:schemeClr val="tx1"/>
                </a:solidFill>
              </a:rPr>
              <a:t>inspeksiyasining</a:t>
            </a:r>
            <a:r>
              <a:rPr lang="ru-RU" sz="2000" dirty="0" smtClean="0">
                <a:solidFill>
                  <a:schemeClr val="tx1"/>
                </a:solidFill>
              </a:rPr>
              <a:t> </a:t>
            </a:r>
            <a:r>
              <a:rPr lang="ru-RU" sz="2000" dirty="0" err="1" smtClean="0">
                <a:solidFill>
                  <a:schemeClr val="tx1"/>
                </a:solidFill>
              </a:rPr>
              <a:t>mahalliy</a:t>
            </a:r>
            <a:r>
              <a:rPr lang="ru-RU" sz="2000" dirty="0" smtClean="0">
                <a:solidFill>
                  <a:schemeClr val="tx1"/>
                </a:solidFill>
              </a:rPr>
              <a:t> </a:t>
            </a:r>
            <a:r>
              <a:rPr lang="ru-RU" sz="2000" dirty="0" err="1" smtClean="0">
                <a:solidFill>
                  <a:schemeClr val="tx1"/>
                </a:solidFill>
              </a:rPr>
              <a:t>organiga</a:t>
            </a:r>
            <a:r>
              <a:rPr lang="ru-RU" sz="2000" dirty="0" smtClean="0">
                <a:solidFill>
                  <a:schemeClr val="tx1"/>
                </a:solidFill>
              </a:rPr>
              <a:t> </a:t>
            </a:r>
            <a:r>
              <a:rPr lang="ru-RU" sz="2000" dirty="0" err="1" smtClean="0">
                <a:solidFill>
                  <a:schemeClr val="tx1"/>
                </a:solidFill>
              </a:rPr>
              <a:t>va</a:t>
            </a:r>
            <a:r>
              <a:rPr lang="ru-RU" sz="2000" dirty="0" smtClean="0">
                <a:solidFill>
                  <a:schemeClr val="tx1"/>
                </a:solidFill>
              </a:rPr>
              <a:t> «</a:t>
            </a:r>
            <a:r>
              <a:rPr lang="ru-RU" sz="2000" dirty="0" err="1" smtClean="0">
                <a:solidFill>
                  <a:schemeClr val="tx1"/>
                </a:solidFill>
              </a:rPr>
              <a:t>O‘zenergonazorat</a:t>
            </a:r>
            <a:r>
              <a:rPr lang="ru-RU" sz="2000" dirty="0" smtClean="0">
                <a:solidFill>
                  <a:schemeClr val="tx1"/>
                </a:solidFill>
              </a:rPr>
              <a:t>» </a:t>
            </a:r>
            <a:r>
              <a:rPr lang="ru-RU" sz="2000" dirty="0" err="1" smtClean="0">
                <a:solidFill>
                  <a:schemeClr val="tx1"/>
                </a:solidFill>
              </a:rPr>
              <a:t>agentligining</a:t>
            </a:r>
            <a:r>
              <a:rPr lang="ru-RU" sz="2000" dirty="0" smtClean="0">
                <a:solidFill>
                  <a:schemeClr val="tx1"/>
                </a:solidFill>
              </a:rPr>
              <a:t> </a:t>
            </a:r>
            <a:r>
              <a:rPr lang="ru-RU" sz="2000" dirty="0" err="1" smtClean="0">
                <a:solidFill>
                  <a:schemeClr val="tx1"/>
                </a:solidFill>
              </a:rPr>
              <a:t>hududiy</a:t>
            </a:r>
            <a:r>
              <a:rPr lang="ru-RU" sz="2000" dirty="0" smtClean="0">
                <a:solidFill>
                  <a:schemeClr val="tx1"/>
                </a:solidFill>
              </a:rPr>
              <a:t> </a:t>
            </a:r>
            <a:r>
              <a:rPr lang="ru-RU" sz="2000" dirty="0" err="1" smtClean="0">
                <a:solidFill>
                  <a:schemeClr val="tx1"/>
                </a:solidFill>
              </a:rPr>
              <a:t>organiga</a:t>
            </a:r>
            <a:r>
              <a:rPr lang="ru-RU" sz="2000" dirty="0" smtClean="0">
                <a:solidFill>
                  <a:schemeClr val="tx1"/>
                </a:solidFill>
              </a:rPr>
              <a:t>, </a:t>
            </a:r>
            <a:r>
              <a:rPr lang="ru-RU" sz="2000" dirty="0" err="1" smtClean="0">
                <a:solidFill>
                  <a:schemeClr val="tx1"/>
                </a:solidFill>
              </a:rPr>
              <a:t>agar</a:t>
            </a:r>
            <a:r>
              <a:rPr lang="ru-RU" sz="2000" dirty="0" smtClean="0">
                <a:solidFill>
                  <a:schemeClr val="tx1"/>
                </a:solidFill>
              </a:rPr>
              <a:t> </a:t>
            </a:r>
            <a:r>
              <a:rPr lang="ru-RU" sz="2000" dirty="0" err="1" smtClean="0">
                <a:solidFill>
                  <a:schemeClr val="tx1"/>
                </a:solidFill>
              </a:rPr>
              <a:t>baxtsiz</a:t>
            </a:r>
            <a:r>
              <a:rPr lang="ru-RU" sz="2000" dirty="0" smtClean="0">
                <a:solidFill>
                  <a:schemeClr val="tx1"/>
                </a:solidFill>
              </a:rPr>
              <a:t> </a:t>
            </a:r>
            <a:r>
              <a:rPr lang="ru-RU" sz="2000" dirty="0" err="1" smtClean="0">
                <a:solidFill>
                  <a:schemeClr val="tx1"/>
                </a:solidFill>
              </a:rPr>
              <a:t>hodisa</a:t>
            </a:r>
            <a:r>
              <a:rPr lang="ru-RU" sz="2000" dirty="0" smtClean="0">
                <a:solidFill>
                  <a:schemeClr val="tx1"/>
                </a:solidFill>
              </a:rPr>
              <a:t> </a:t>
            </a:r>
            <a:r>
              <a:rPr lang="ru-RU" sz="2000" dirty="0" err="1" smtClean="0">
                <a:solidFill>
                  <a:schemeClr val="tx1"/>
                </a:solidFill>
              </a:rPr>
              <a:t>nazorati</a:t>
            </a:r>
            <a:r>
              <a:rPr lang="ru-RU" sz="2000" dirty="0" smtClean="0">
                <a:solidFill>
                  <a:schemeClr val="tx1"/>
                </a:solidFill>
              </a:rPr>
              <a:t> </a:t>
            </a:r>
            <a:r>
              <a:rPr lang="ru-RU" sz="2000" dirty="0" err="1" smtClean="0">
                <a:solidFill>
                  <a:schemeClr val="tx1"/>
                </a:solidFill>
              </a:rPr>
              <a:t>ostidagi</a:t>
            </a:r>
            <a:r>
              <a:rPr lang="ru-RU" sz="2000" dirty="0" smtClean="0">
                <a:solidFill>
                  <a:schemeClr val="tx1"/>
                </a:solidFill>
              </a:rPr>
              <a:t> </a:t>
            </a:r>
            <a:r>
              <a:rPr lang="ru-RU" sz="2000" dirty="0" err="1" smtClean="0">
                <a:solidFill>
                  <a:schemeClr val="tx1"/>
                </a:solidFill>
              </a:rPr>
              <a:t>korxona</a:t>
            </a:r>
            <a:r>
              <a:rPr lang="ru-RU" sz="2000" dirty="0" smtClean="0">
                <a:solidFill>
                  <a:schemeClr val="tx1"/>
                </a:solidFill>
              </a:rPr>
              <a:t> (</a:t>
            </a:r>
            <a:r>
              <a:rPr lang="ru-RU" sz="2000" dirty="0" err="1" smtClean="0">
                <a:solidFill>
                  <a:schemeClr val="tx1"/>
                </a:solidFill>
              </a:rPr>
              <a:t>ob’ekt</a:t>
            </a:r>
            <a:r>
              <a:rPr lang="ru-RU" sz="2000" dirty="0" smtClean="0">
                <a:solidFill>
                  <a:schemeClr val="tx1"/>
                </a:solidFill>
              </a:rPr>
              <a:t>)</a:t>
            </a:r>
            <a:r>
              <a:rPr lang="ru-RU" sz="2000" dirty="0" err="1" smtClean="0">
                <a:solidFill>
                  <a:schemeClr val="tx1"/>
                </a:solidFill>
              </a:rPr>
              <a:t>da</a:t>
            </a:r>
            <a:r>
              <a:rPr lang="ru-RU" sz="2000" dirty="0" smtClean="0">
                <a:solidFill>
                  <a:schemeClr val="tx1"/>
                </a:solidFill>
              </a:rPr>
              <a:t> </a:t>
            </a:r>
            <a:r>
              <a:rPr lang="ru-RU" sz="2000" dirty="0" err="1" smtClean="0">
                <a:solidFill>
                  <a:schemeClr val="tx1"/>
                </a:solidFill>
              </a:rPr>
              <a:t>yuz</a:t>
            </a:r>
            <a:r>
              <a:rPr lang="ru-RU" sz="2000" dirty="0" smtClean="0">
                <a:solidFill>
                  <a:schemeClr val="tx1"/>
                </a:solidFill>
              </a:rPr>
              <a:t> </a:t>
            </a:r>
            <a:r>
              <a:rPr lang="ru-RU" sz="2000" dirty="0" err="1" smtClean="0">
                <a:solidFill>
                  <a:schemeClr val="tx1"/>
                </a:solidFill>
              </a:rPr>
              <a:t>bergan</a:t>
            </a:r>
            <a:r>
              <a:rPr lang="ru-RU" sz="2000" dirty="0" smtClean="0">
                <a:solidFill>
                  <a:schemeClr val="tx1"/>
                </a:solidFill>
              </a:rPr>
              <a:t> </a:t>
            </a:r>
            <a:r>
              <a:rPr lang="ru-RU" sz="2000" dirty="0" err="1" smtClean="0">
                <a:solidFill>
                  <a:schemeClr val="tx1"/>
                </a:solidFill>
              </a:rPr>
              <a:t>bo‘lsa</a:t>
            </a:r>
            <a:r>
              <a:rPr lang="ru-RU" sz="2000" dirty="0" smtClean="0">
                <a:solidFill>
                  <a:schemeClr val="tx1"/>
                </a:solidFill>
              </a:rPr>
              <a:t>;</a:t>
            </a:r>
          </a:p>
          <a:p>
            <a:r>
              <a:rPr lang="ru-RU" sz="2000" dirty="0" err="1" smtClean="0">
                <a:solidFill>
                  <a:schemeClr val="tx1"/>
                </a:solidFill>
              </a:rPr>
              <a:t>ish</a:t>
            </a:r>
            <a:r>
              <a:rPr lang="ru-RU" sz="2000" dirty="0" smtClean="0">
                <a:solidFill>
                  <a:schemeClr val="tx1"/>
                </a:solidFill>
              </a:rPr>
              <a:t> </a:t>
            </a:r>
            <a:r>
              <a:rPr lang="ru-RU" sz="2000" dirty="0" err="1" smtClean="0">
                <a:solidFill>
                  <a:schemeClr val="tx1"/>
                </a:solidFill>
              </a:rPr>
              <a:t>beruvchining</a:t>
            </a:r>
            <a:r>
              <a:rPr lang="ru-RU" sz="2000" dirty="0" smtClean="0">
                <a:solidFill>
                  <a:schemeClr val="tx1"/>
                </a:solidFill>
              </a:rPr>
              <a:t> </a:t>
            </a:r>
            <a:r>
              <a:rPr lang="ru-RU" sz="2000" dirty="0" err="1" smtClean="0">
                <a:solidFill>
                  <a:schemeClr val="tx1"/>
                </a:solidFill>
              </a:rPr>
              <a:t>fuqarolik</a:t>
            </a:r>
            <a:r>
              <a:rPr lang="ru-RU" sz="2000" dirty="0" smtClean="0">
                <a:solidFill>
                  <a:schemeClr val="tx1"/>
                </a:solidFill>
              </a:rPr>
              <a:t> </a:t>
            </a:r>
            <a:r>
              <a:rPr lang="ru-RU" sz="2000" dirty="0" err="1" smtClean="0">
                <a:solidFill>
                  <a:schemeClr val="tx1"/>
                </a:solidFill>
              </a:rPr>
              <a:t>javobgarligini</a:t>
            </a:r>
            <a:r>
              <a:rPr lang="ru-RU" sz="2000" dirty="0" smtClean="0">
                <a:solidFill>
                  <a:schemeClr val="tx1"/>
                </a:solidFill>
              </a:rPr>
              <a:t> </a:t>
            </a:r>
            <a:r>
              <a:rPr lang="ru-RU" sz="2000" dirty="0" err="1" smtClean="0">
                <a:solidFill>
                  <a:schemeClr val="tx1"/>
                </a:solidFill>
              </a:rPr>
              <a:t>majburiy</a:t>
            </a:r>
            <a:r>
              <a:rPr lang="ru-RU" sz="2000" dirty="0" smtClean="0">
                <a:solidFill>
                  <a:schemeClr val="tx1"/>
                </a:solidFill>
              </a:rPr>
              <a:t> </a:t>
            </a:r>
            <a:r>
              <a:rPr lang="ru-RU" sz="2000" dirty="0" err="1" smtClean="0">
                <a:solidFill>
                  <a:schemeClr val="tx1"/>
                </a:solidFill>
              </a:rPr>
              <a:t>sug‘urta</a:t>
            </a:r>
            <a:r>
              <a:rPr lang="ru-RU" sz="2000" dirty="0" smtClean="0">
                <a:solidFill>
                  <a:schemeClr val="tx1"/>
                </a:solidFill>
              </a:rPr>
              <a:t> </a:t>
            </a:r>
            <a:r>
              <a:rPr lang="ru-RU" sz="2000" dirty="0" err="1" smtClean="0">
                <a:solidFill>
                  <a:schemeClr val="tx1"/>
                </a:solidFill>
              </a:rPr>
              <a:t>qilish</a:t>
            </a:r>
            <a:r>
              <a:rPr lang="ru-RU" sz="2000" dirty="0" smtClean="0">
                <a:solidFill>
                  <a:schemeClr val="tx1"/>
                </a:solidFill>
              </a:rPr>
              <a:t> </a:t>
            </a:r>
            <a:r>
              <a:rPr lang="ru-RU" sz="2000" dirty="0" err="1" smtClean="0">
                <a:solidFill>
                  <a:schemeClr val="tx1"/>
                </a:solidFill>
              </a:rPr>
              <a:t>shartnomasi</a:t>
            </a:r>
            <a:r>
              <a:rPr lang="ru-RU" sz="2000" dirty="0" smtClean="0">
                <a:solidFill>
                  <a:schemeClr val="tx1"/>
                </a:solidFill>
              </a:rPr>
              <a:t> </a:t>
            </a:r>
            <a:r>
              <a:rPr lang="ru-RU" sz="2000" dirty="0" err="1" smtClean="0">
                <a:solidFill>
                  <a:schemeClr val="tx1"/>
                </a:solidFill>
              </a:rPr>
              <a:t>bo‘yicha</a:t>
            </a:r>
            <a:r>
              <a:rPr lang="ru-RU" sz="2000" dirty="0" smtClean="0">
                <a:solidFill>
                  <a:schemeClr val="tx1"/>
                </a:solidFill>
              </a:rPr>
              <a:t> </a:t>
            </a:r>
            <a:r>
              <a:rPr lang="ru-RU" sz="2000" dirty="0" err="1" smtClean="0">
                <a:solidFill>
                  <a:schemeClr val="tx1"/>
                </a:solidFill>
              </a:rPr>
              <a:t>sug‘urtalovchiga</a:t>
            </a:r>
            <a:r>
              <a:rPr lang="ru-RU" sz="2000" dirty="0" smtClean="0">
                <a:solidFill>
                  <a:schemeClr val="tx1"/>
                </a:solidFill>
              </a:rPr>
              <a:t>.</a:t>
            </a:r>
          </a:p>
          <a:p>
            <a:r>
              <a:rPr lang="ru-RU" sz="2000" dirty="0" err="1" smtClean="0">
                <a:solidFill>
                  <a:schemeClr val="tx1"/>
                </a:solidFill>
              </a:rPr>
              <a:t>Guruhiy</a:t>
            </a:r>
            <a:r>
              <a:rPr lang="ru-RU" sz="2000" dirty="0" smtClean="0">
                <a:solidFill>
                  <a:schemeClr val="tx1"/>
                </a:solidFill>
              </a:rPr>
              <a:t>, </a:t>
            </a:r>
            <a:r>
              <a:rPr lang="ru-RU" sz="2000" dirty="0" err="1" smtClean="0">
                <a:solidFill>
                  <a:schemeClr val="tx1"/>
                </a:solidFill>
              </a:rPr>
              <a:t>o‘lim</a:t>
            </a:r>
            <a:r>
              <a:rPr lang="ru-RU" sz="2000" dirty="0" smtClean="0">
                <a:solidFill>
                  <a:schemeClr val="tx1"/>
                </a:solidFill>
              </a:rPr>
              <a:t> </a:t>
            </a:r>
            <a:r>
              <a:rPr lang="ru-RU" sz="2000" dirty="0" err="1" smtClean="0">
                <a:solidFill>
                  <a:schemeClr val="tx1"/>
                </a:solidFill>
              </a:rPr>
              <a:t>bilan</a:t>
            </a:r>
            <a:r>
              <a:rPr lang="ru-RU" sz="2000" dirty="0" smtClean="0">
                <a:solidFill>
                  <a:schemeClr val="tx1"/>
                </a:solidFill>
              </a:rPr>
              <a:t> </a:t>
            </a:r>
            <a:r>
              <a:rPr lang="ru-RU" sz="2000" dirty="0" err="1" smtClean="0">
                <a:solidFill>
                  <a:schemeClr val="tx1"/>
                </a:solidFill>
              </a:rPr>
              <a:t>tugagan</a:t>
            </a:r>
            <a:r>
              <a:rPr lang="ru-RU" sz="2000" dirty="0" smtClean="0">
                <a:solidFill>
                  <a:schemeClr val="tx1"/>
                </a:solidFill>
              </a:rPr>
              <a:t> </a:t>
            </a:r>
            <a:r>
              <a:rPr lang="ru-RU" sz="2000" dirty="0" err="1" smtClean="0">
                <a:solidFill>
                  <a:schemeClr val="tx1"/>
                </a:solidFill>
              </a:rPr>
              <a:t>va</a:t>
            </a:r>
            <a:r>
              <a:rPr lang="ru-RU" sz="2000" dirty="0" smtClean="0">
                <a:solidFill>
                  <a:schemeClr val="tx1"/>
                </a:solidFill>
              </a:rPr>
              <a:t> </a:t>
            </a:r>
            <a:r>
              <a:rPr lang="ru-RU" sz="2000" dirty="0" err="1" smtClean="0">
                <a:solidFill>
                  <a:schemeClr val="tx1"/>
                </a:solidFill>
              </a:rPr>
              <a:t>oqibati</a:t>
            </a:r>
            <a:r>
              <a:rPr lang="ru-RU" sz="2000" dirty="0" smtClean="0">
                <a:solidFill>
                  <a:schemeClr val="tx1"/>
                </a:solidFill>
              </a:rPr>
              <a:t> </a:t>
            </a:r>
            <a:r>
              <a:rPr lang="ru-RU" sz="2000" dirty="0" err="1" smtClean="0">
                <a:solidFill>
                  <a:schemeClr val="tx1"/>
                </a:solidFill>
              </a:rPr>
              <a:t>og‘ir</a:t>
            </a:r>
            <a:r>
              <a:rPr lang="ru-RU" sz="2000" dirty="0" smtClean="0">
                <a:solidFill>
                  <a:schemeClr val="tx1"/>
                </a:solidFill>
              </a:rPr>
              <a:t> </a:t>
            </a:r>
            <a:r>
              <a:rPr lang="ru-RU" sz="2000" dirty="0" err="1" smtClean="0">
                <a:solidFill>
                  <a:schemeClr val="tx1"/>
                </a:solidFill>
              </a:rPr>
              <a:t>baxtsiz</a:t>
            </a:r>
            <a:r>
              <a:rPr lang="ru-RU" sz="2000" dirty="0" smtClean="0">
                <a:solidFill>
                  <a:schemeClr val="tx1"/>
                </a:solidFill>
              </a:rPr>
              <a:t> </a:t>
            </a:r>
            <a:r>
              <a:rPr lang="ru-RU" sz="2000" dirty="0" err="1" smtClean="0">
                <a:solidFill>
                  <a:schemeClr val="tx1"/>
                </a:solidFill>
              </a:rPr>
              <a:t>hodisani</a:t>
            </a:r>
            <a:r>
              <a:rPr lang="ru-RU" sz="2000" dirty="0" smtClean="0">
                <a:solidFill>
                  <a:schemeClr val="tx1"/>
                </a:solidFill>
              </a:rPr>
              <a:t> </a:t>
            </a:r>
            <a:r>
              <a:rPr lang="ru-RU" sz="2000" dirty="0" err="1" smtClean="0">
                <a:solidFill>
                  <a:schemeClr val="tx1"/>
                </a:solidFill>
              </a:rPr>
              <a:t>viloyat</a:t>
            </a:r>
            <a:r>
              <a:rPr lang="ru-RU" sz="2000" dirty="0" smtClean="0">
                <a:solidFill>
                  <a:schemeClr val="tx1"/>
                </a:solidFill>
              </a:rPr>
              <a:t> </a:t>
            </a:r>
            <a:r>
              <a:rPr lang="ru-RU" sz="2000" dirty="0" err="1" smtClean="0">
                <a:solidFill>
                  <a:schemeClr val="tx1"/>
                </a:solidFill>
              </a:rPr>
              <a:t>Qoraqalpog‘iston</a:t>
            </a:r>
            <a:r>
              <a:rPr lang="ru-RU" sz="2000" dirty="0" smtClean="0">
                <a:solidFill>
                  <a:schemeClr val="tx1"/>
                </a:solidFill>
              </a:rPr>
              <a:t> </a:t>
            </a:r>
            <a:r>
              <a:rPr lang="ru-RU" sz="2000" dirty="0" err="1" smtClean="0">
                <a:solidFill>
                  <a:schemeClr val="tx1"/>
                </a:solidFill>
              </a:rPr>
              <a:t>Respublikasi</a:t>
            </a:r>
            <a:r>
              <a:rPr lang="ru-RU" sz="2000" dirty="0" smtClean="0">
                <a:solidFill>
                  <a:schemeClr val="tx1"/>
                </a:solidFill>
              </a:rPr>
              <a:t> </a:t>
            </a:r>
            <a:r>
              <a:rPr lang="ru-RU" sz="2000" dirty="0" err="1" smtClean="0">
                <a:solidFill>
                  <a:schemeClr val="tx1"/>
                </a:solidFill>
              </a:rPr>
              <a:t>Mehnat</a:t>
            </a:r>
            <a:r>
              <a:rPr lang="ru-RU" sz="2000" dirty="0" smtClean="0">
                <a:solidFill>
                  <a:schemeClr val="tx1"/>
                </a:solidFill>
              </a:rPr>
              <a:t> </a:t>
            </a:r>
            <a:r>
              <a:rPr lang="ru-RU" sz="2000" dirty="0" err="1" smtClean="0">
                <a:solidFill>
                  <a:schemeClr val="tx1"/>
                </a:solidFill>
              </a:rPr>
              <a:t>va</a:t>
            </a:r>
            <a:r>
              <a:rPr lang="ru-RU" sz="2000" dirty="0" smtClean="0">
                <a:solidFill>
                  <a:schemeClr val="tx1"/>
                </a:solidFill>
              </a:rPr>
              <a:t> </a:t>
            </a:r>
            <a:r>
              <a:rPr lang="ru-RU" sz="2000" dirty="0" err="1" smtClean="0">
                <a:solidFill>
                  <a:schemeClr val="tx1"/>
                </a:solidFill>
              </a:rPr>
              <a:t>aholini</a:t>
            </a:r>
            <a:r>
              <a:rPr lang="ru-RU" sz="2000" dirty="0" smtClean="0">
                <a:solidFill>
                  <a:schemeClr val="tx1"/>
                </a:solidFill>
              </a:rPr>
              <a:t> </a:t>
            </a:r>
            <a:r>
              <a:rPr lang="ru-RU" sz="2000" dirty="0" err="1" smtClean="0">
                <a:solidFill>
                  <a:schemeClr val="tx1"/>
                </a:solidFill>
              </a:rPr>
              <a:t>ijtimoiy</a:t>
            </a:r>
            <a:r>
              <a:rPr lang="ru-RU" sz="2000" dirty="0" smtClean="0">
                <a:solidFill>
                  <a:schemeClr val="tx1"/>
                </a:solidFill>
              </a:rPr>
              <a:t> </a:t>
            </a:r>
            <a:r>
              <a:rPr lang="ru-RU" sz="2000" dirty="0" err="1" smtClean="0">
                <a:solidFill>
                  <a:schemeClr val="tx1"/>
                </a:solidFill>
              </a:rPr>
              <a:t>muhofaza</a:t>
            </a:r>
            <a:r>
              <a:rPr lang="ru-RU" sz="2000" dirty="0" smtClean="0">
                <a:solidFill>
                  <a:schemeClr val="tx1"/>
                </a:solidFill>
              </a:rPr>
              <a:t> </a:t>
            </a:r>
            <a:r>
              <a:rPr lang="ru-RU" sz="2000" dirty="0" err="1" smtClean="0">
                <a:solidFill>
                  <a:schemeClr val="tx1"/>
                </a:solidFill>
              </a:rPr>
              <a:t>qilish</a:t>
            </a:r>
            <a:r>
              <a:rPr lang="ru-RU" sz="2000" dirty="0" smtClean="0">
                <a:solidFill>
                  <a:schemeClr val="tx1"/>
                </a:solidFill>
              </a:rPr>
              <a:t> </a:t>
            </a:r>
            <a:r>
              <a:rPr lang="ru-RU" sz="2000" dirty="0" err="1" smtClean="0">
                <a:solidFill>
                  <a:schemeClr val="tx1"/>
                </a:solidFill>
              </a:rPr>
              <a:t>vazirligi</a:t>
            </a:r>
            <a:r>
              <a:rPr lang="ru-RU" sz="2000" dirty="0" smtClean="0">
                <a:solidFill>
                  <a:schemeClr val="tx1"/>
                </a:solidFill>
              </a:rPr>
              <a:t>, </a:t>
            </a:r>
            <a:r>
              <a:rPr lang="ru-RU" sz="2000" dirty="0" err="1" smtClean="0">
                <a:solidFill>
                  <a:schemeClr val="tx1"/>
                </a:solidFill>
              </a:rPr>
              <a:t>viloyat</a:t>
            </a:r>
            <a:r>
              <a:rPr lang="ru-RU" sz="2000" dirty="0" smtClean="0">
                <a:solidFill>
                  <a:schemeClr val="tx1"/>
                </a:solidFill>
              </a:rPr>
              <a:t> (</a:t>
            </a:r>
            <a:r>
              <a:rPr lang="ru-RU" sz="2000" dirty="0" err="1" smtClean="0">
                <a:solidFill>
                  <a:schemeClr val="tx1"/>
                </a:solidFill>
              </a:rPr>
              <a:t>Toshkent</a:t>
            </a:r>
            <a:r>
              <a:rPr lang="ru-RU" sz="2000" dirty="0" smtClean="0">
                <a:solidFill>
                  <a:schemeClr val="tx1"/>
                </a:solidFill>
              </a:rPr>
              <a:t> </a:t>
            </a:r>
            <a:r>
              <a:rPr lang="ru-RU" sz="2000" dirty="0" err="1" smtClean="0">
                <a:solidFill>
                  <a:schemeClr val="tx1"/>
                </a:solidFill>
              </a:rPr>
              <a:t>shahar</a:t>
            </a:r>
            <a:r>
              <a:rPr lang="ru-RU" sz="2000" dirty="0" smtClean="0">
                <a:solidFill>
                  <a:schemeClr val="tx1"/>
                </a:solidFill>
              </a:rPr>
              <a:t>) </a:t>
            </a:r>
            <a:r>
              <a:rPr lang="ru-RU" sz="2000" dirty="0" err="1" smtClean="0">
                <a:solidFill>
                  <a:schemeClr val="tx1"/>
                </a:solidFill>
              </a:rPr>
              <a:t>mehnat</a:t>
            </a:r>
            <a:r>
              <a:rPr lang="ru-RU" sz="2000" dirty="0" smtClean="0">
                <a:solidFill>
                  <a:schemeClr val="tx1"/>
                </a:solidFill>
              </a:rPr>
              <a:t> </a:t>
            </a:r>
            <a:r>
              <a:rPr lang="ru-RU" sz="2000" dirty="0" err="1" smtClean="0">
                <a:solidFill>
                  <a:schemeClr val="tx1"/>
                </a:solidFill>
              </a:rPr>
              <a:t>va</a:t>
            </a:r>
            <a:r>
              <a:rPr lang="ru-RU" sz="2000" dirty="0" smtClean="0">
                <a:solidFill>
                  <a:schemeClr val="tx1"/>
                </a:solidFill>
              </a:rPr>
              <a:t> </a:t>
            </a:r>
            <a:r>
              <a:rPr lang="ru-RU" sz="2000" dirty="0" err="1" smtClean="0">
                <a:solidFill>
                  <a:schemeClr val="tx1"/>
                </a:solidFill>
              </a:rPr>
              <a:t>aholini</a:t>
            </a:r>
            <a:r>
              <a:rPr lang="ru-RU" sz="2000" dirty="0" smtClean="0">
                <a:solidFill>
                  <a:schemeClr val="tx1"/>
                </a:solidFill>
              </a:rPr>
              <a:t> </a:t>
            </a:r>
            <a:r>
              <a:rPr lang="ru-RU" sz="2000" dirty="0" err="1" smtClean="0">
                <a:solidFill>
                  <a:schemeClr val="tx1"/>
                </a:solidFill>
              </a:rPr>
              <a:t>ijtimoiy</a:t>
            </a:r>
            <a:r>
              <a:rPr lang="ru-RU" sz="2000" dirty="0" smtClean="0">
                <a:solidFill>
                  <a:schemeClr val="tx1"/>
                </a:solidFill>
              </a:rPr>
              <a:t> </a:t>
            </a:r>
            <a:r>
              <a:rPr lang="ru-RU" sz="2000" dirty="0" err="1" smtClean="0">
                <a:solidFill>
                  <a:schemeClr val="tx1"/>
                </a:solidFill>
              </a:rPr>
              <a:t>muhofaza</a:t>
            </a:r>
            <a:r>
              <a:rPr lang="ru-RU" sz="2000" dirty="0" smtClean="0">
                <a:solidFill>
                  <a:schemeClr val="tx1"/>
                </a:solidFill>
              </a:rPr>
              <a:t> </a:t>
            </a:r>
            <a:r>
              <a:rPr lang="ru-RU" sz="2000" dirty="0" err="1" smtClean="0">
                <a:solidFill>
                  <a:schemeClr val="tx1"/>
                </a:solidFill>
              </a:rPr>
              <a:t>qilish</a:t>
            </a:r>
            <a:r>
              <a:rPr lang="ru-RU" sz="2000" dirty="0" smtClean="0">
                <a:solidFill>
                  <a:schemeClr val="tx1"/>
                </a:solidFill>
              </a:rPr>
              <a:t> </a:t>
            </a:r>
            <a:r>
              <a:rPr lang="ru-RU" sz="2000" dirty="0" err="1" smtClean="0">
                <a:solidFill>
                  <a:schemeClr val="tx1"/>
                </a:solidFill>
              </a:rPr>
              <a:t>bosh</a:t>
            </a:r>
            <a:r>
              <a:rPr lang="ru-RU" sz="2000" dirty="0" smtClean="0">
                <a:solidFill>
                  <a:schemeClr val="tx1"/>
                </a:solidFill>
              </a:rPr>
              <a:t> </a:t>
            </a:r>
            <a:r>
              <a:rPr lang="ru-RU" sz="2000" dirty="0" err="1" smtClean="0">
                <a:solidFill>
                  <a:schemeClr val="tx1"/>
                </a:solidFill>
              </a:rPr>
              <a:t>boshqarmasi</a:t>
            </a:r>
            <a:r>
              <a:rPr lang="ru-RU" sz="2000" dirty="0" smtClean="0">
                <a:solidFill>
                  <a:schemeClr val="tx1"/>
                </a:solidFill>
              </a:rPr>
              <a:t> </a:t>
            </a:r>
            <a:r>
              <a:rPr lang="ru-RU" sz="2000" dirty="0" err="1" smtClean="0">
                <a:solidFill>
                  <a:schemeClr val="tx1"/>
                </a:solidFill>
              </a:rPr>
              <a:t>buyrug‘iga</a:t>
            </a:r>
            <a:r>
              <a:rPr lang="ru-RU" sz="2000" dirty="0" smtClean="0">
                <a:solidFill>
                  <a:schemeClr val="tx1"/>
                </a:solidFill>
              </a:rPr>
              <a:t> </a:t>
            </a:r>
            <a:r>
              <a:rPr lang="ru-RU" sz="2000" dirty="0" err="1" smtClean="0">
                <a:solidFill>
                  <a:schemeClr val="tx1"/>
                </a:solidFill>
              </a:rPr>
              <a:t>asosan</a:t>
            </a:r>
            <a:r>
              <a:rPr lang="ru-RU" sz="2000" dirty="0" smtClean="0">
                <a:solidFill>
                  <a:schemeClr val="tx1"/>
                </a:solidFill>
              </a:rPr>
              <a:t> </a:t>
            </a:r>
            <a:r>
              <a:rPr lang="ru-RU" sz="2000" dirty="0" err="1" smtClean="0">
                <a:solidFill>
                  <a:schemeClr val="tx1"/>
                </a:solidFill>
              </a:rPr>
              <a:t>quyidagi</a:t>
            </a:r>
            <a:r>
              <a:rPr lang="ru-RU" sz="2000" dirty="0" smtClean="0">
                <a:solidFill>
                  <a:schemeClr val="tx1"/>
                </a:solidFill>
              </a:rPr>
              <a:t> </a:t>
            </a:r>
            <a:r>
              <a:rPr lang="ru-RU" sz="2000" dirty="0" err="1" smtClean="0">
                <a:solidFill>
                  <a:schemeClr val="tx1"/>
                </a:solidFill>
              </a:rPr>
              <a:t>tarkibdagi</a:t>
            </a:r>
            <a:r>
              <a:rPr lang="ru-RU" sz="2000" dirty="0" smtClean="0">
                <a:solidFill>
                  <a:schemeClr val="tx1"/>
                </a:solidFill>
              </a:rPr>
              <a:t> </a:t>
            </a:r>
            <a:r>
              <a:rPr lang="ru-RU" sz="2000" dirty="0" err="1" smtClean="0">
                <a:solidFill>
                  <a:schemeClr val="tx1"/>
                </a:solidFill>
              </a:rPr>
              <a:t>komissiya</a:t>
            </a:r>
            <a:r>
              <a:rPr lang="ru-RU" sz="2000" dirty="0" smtClean="0">
                <a:solidFill>
                  <a:schemeClr val="tx1"/>
                </a:solidFill>
              </a:rPr>
              <a:t> </a:t>
            </a:r>
            <a:r>
              <a:rPr lang="ru-RU" sz="2000" dirty="0" err="1" smtClean="0">
                <a:solidFill>
                  <a:schemeClr val="tx1"/>
                </a:solidFill>
              </a:rPr>
              <a:t>maxsus</a:t>
            </a:r>
            <a:r>
              <a:rPr lang="ru-RU" sz="2000" dirty="0" smtClean="0">
                <a:solidFill>
                  <a:schemeClr val="tx1"/>
                </a:solidFill>
              </a:rPr>
              <a:t> </a:t>
            </a:r>
            <a:r>
              <a:rPr lang="ru-RU" sz="2000" dirty="0" err="1" smtClean="0">
                <a:solidFill>
                  <a:schemeClr val="tx1"/>
                </a:solidFill>
              </a:rPr>
              <a:t>tekshiradi</a:t>
            </a:r>
            <a:r>
              <a:rPr lang="ru-RU" sz="2000" dirty="0" smtClean="0">
                <a:solidFill>
                  <a:schemeClr val="tx1"/>
                </a:solidFill>
              </a:rPr>
              <a:t>: </a:t>
            </a:r>
            <a:endParaRPr lang="ru-RU" sz="2000" dirty="0">
              <a:solidFill>
                <a:schemeClr val="tx1"/>
              </a:solidFill>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TotalTime>
  <Words>1147</Words>
  <Application>Microsoft Office PowerPoint</Application>
  <PresentationFormat>Экран (4:3)</PresentationFormat>
  <Paragraphs>73</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Baxtsiz hodisalarning tasniflanishi. Ishlab chiqarishda baxtsiz hodisalarning sabablari</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Иш шароитларини ва меҳнат муҳофазаси ҳолатини яхшилаш тадбирларининг ижтимоий-иқтисодий аҳамияти</dc:title>
  <dc:creator>asilbek1992</dc:creator>
  <cp:lastModifiedBy>LENOVO</cp:lastModifiedBy>
  <cp:revision>16</cp:revision>
  <dcterms:created xsi:type="dcterms:W3CDTF">2019-10-15T06:47:24Z</dcterms:created>
  <dcterms:modified xsi:type="dcterms:W3CDTF">2019-11-11T06:49:08Z</dcterms:modified>
</cp:coreProperties>
</file>