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8" r:id="rId5"/>
    <p:sldId id="269" r:id="rId6"/>
    <p:sldId id="271" r:id="rId7"/>
    <p:sldId id="272" r:id="rId8"/>
    <p:sldId id="274" r:id="rId9"/>
    <p:sldId id="275" r:id="rId10"/>
    <p:sldId id="276" r:id="rId11"/>
    <p:sldId id="277" r:id="rId12"/>
    <p:sldId id="278"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0F82DF-77B0-4D83-99DF-EC203C65A1D9}"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3D2B175-4FDD-41E2-9B4C-47103D79185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0F82DF-77B0-4D83-99DF-EC203C65A1D9}" type="datetimeFigureOut">
              <a:rPr lang="ru-RU" smtClean="0"/>
              <a:pPr/>
              <a:t>11.11.2019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D2B175-4FDD-41E2-9B4C-47103D79185E}"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511288"/>
          </a:xfrm>
        </p:spPr>
        <p:txBody>
          <a:bodyPr>
            <a:noAutofit/>
          </a:bodyPr>
          <a:lstStyle/>
          <a:p>
            <a:r>
              <a:rPr lang="uz-Cyrl-UZ" sz="3200" b="1" dirty="0" smtClean="0"/>
              <a:t>Sanoatda </a:t>
            </a:r>
            <a:r>
              <a:rPr lang="uz-Cyrl-UZ" sz="3200" b="1" dirty="0" smtClean="0"/>
              <a:t>chang va tog‘ sanoatida gazlarga qarshi kurash</a:t>
            </a:r>
            <a:r>
              <a:rPr lang="en-US" sz="3200" b="1" dirty="0" smtClean="0"/>
              <a:t>.</a:t>
            </a:r>
            <a:endParaRPr lang="ru-RU" sz="3200" dirty="0" smtClean="0"/>
          </a:p>
        </p:txBody>
      </p:sp>
      <p:sp>
        <p:nvSpPr>
          <p:cNvPr id="3" name="Содержимое 2"/>
          <p:cNvSpPr>
            <a:spLocks noGrp="1"/>
          </p:cNvSpPr>
          <p:nvPr>
            <p:ph idx="1"/>
          </p:nvPr>
        </p:nvSpPr>
        <p:spPr>
          <a:xfrm>
            <a:off x="600076" y="1857364"/>
            <a:ext cx="7829576" cy="4268799"/>
          </a:xfrm>
        </p:spPr>
        <p:txBody>
          <a:bodyPr/>
          <a:lstStyle/>
          <a:p>
            <a:pPr algn="ctr"/>
            <a:r>
              <a:rPr lang="en-US" b="1" dirty="0" err="1" smtClean="0"/>
              <a:t>Reja</a:t>
            </a:r>
            <a:endParaRPr lang="ru-RU" dirty="0" smtClean="0"/>
          </a:p>
          <a:p>
            <a:r>
              <a:rPr lang="en-US" dirty="0" smtClean="0"/>
              <a:t>1.</a:t>
            </a:r>
            <a:r>
              <a:rPr lang="uz-Cyrl-UZ" dirty="0" smtClean="0"/>
              <a:t>Gaz va chang xavfi bo‘lgan shaxtalar uchun qo‘shimcha qoidalar</a:t>
            </a:r>
            <a:endParaRPr lang="ru-RU" dirty="0" smtClean="0"/>
          </a:p>
          <a:p>
            <a:r>
              <a:rPr lang="en-US" dirty="0" smtClean="0"/>
              <a:t>2.</a:t>
            </a:r>
            <a:r>
              <a:rPr lang="uz-Cyrl-UZ" dirty="0" smtClean="0"/>
              <a:t>Ventilyasiya </a:t>
            </a:r>
            <a:r>
              <a:rPr lang="uz-Cyrl-UZ" dirty="0" smtClean="0"/>
              <a:t>o‘rnatilinishi</a:t>
            </a:r>
            <a:endParaRPr lang="ru-RU"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00034" y="302359"/>
            <a:ext cx="8429684" cy="6555641"/>
          </a:xfrm>
          <a:prstGeom prst="rect">
            <a:avLst/>
          </a:prstGeom>
        </p:spPr>
        <p:txBody>
          <a:bodyPr wrap="square">
            <a:spAutoFit/>
          </a:bodyPr>
          <a:lstStyle/>
          <a:p>
            <a:r>
              <a:rPr lang="en-US" sz="2200" dirty="0" smtClean="0">
                <a:latin typeface="Times New Roman" pitchFamily="18" charset="0"/>
                <a:cs typeface="Times New Roman" pitchFamily="18" charset="0"/>
              </a:rPr>
              <a:t>	</a:t>
            </a:r>
            <a:r>
              <a:rPr lang="en-US" sz="2800" b="1" dirty="0" smtClean="0"/>
              <a:t>1.</a:t>
            </a:r>
            <a:r>
              <a:rPr lang="uz-Cyrl-UZ" sz="2800" b="1" dirty="0" smtClean="0"/>
              <a:t>Gaz va chang xavfi bo‘lgan shaxtalar uchun qo‘shimcha qoidalar</a:t>
            </a:r>
            <a:endParaRPr lang="ru-RU" sz="2800" dirty="0" smtClean="0"/>
          </a:p>
          <a:p>
            <a:r>
              <a:rPr lang="uz-Cyrl-UZ" sz="2800" dirty="0" smtClean="0"/>
              <a:t>Gaz xavfi bo‘lgan shaxtalarga hatto bitta plasti (qatlami) da bo‘lsa ham metan, vodorod, serovodorod borligi aniqlangan shaxtalar kiradi.</a:t>
            </a:r>
            <a:endParaRPr lang="ru-RU" sz="2800" dirty="0" smtClean="0"/>
          </a:p>
          <a:p>
            <a:r>
              <a:rPr lang="uz-Cyrl-UZ" sz="2800" dirty="0" smtClean="0"/>
              <a:t>Metan, vodorod, serovodorod borligi aniqlangan shaxtalar gazli rejimga o‘tkazilishi kerak</a:t>
            </a:r>
            <a:r>
              <a:rPr lang="en-US" sz="2800" dirty="0" smtClean="0"/>
              <a:t>.</a:t>
            </a:r>
            <a:endParaRPr lang="ru-RU" sz="2800" dirty="0" smtClean="0"/>
          </a:p>
          <a:p>
            <a:r>
              <a:rPr lang="uz-Cyrl-UZ" sz="2800" dirty="0" smtClean="0"/>
              <a:t>Bunday shaxtalarda ishlar </a:t>
            </a:r>
            <a:r>
              <a:rPr lang="en-US" sz="2800" dirty="0" smtClean="0"/>
              <a:t>«</a:t>
            </a:r>
            <a:r>
              <a:rPr lang="uz-Cyrl-UZ" sz="2800" dirty="0" smtClean="0"/>
              <a:t>Ko‘mir va slanets shaxtalarida xavfsizlik qoidalari</a:t>
            </a:r>
            <a:r>
              <a:rPr lang="en-US" sz="2800" dirty="0" smtClean="0"/>
              <a:t>» </a:t>
            </a:r>
            <a:r>
              <a:rPr lang="uz-Cyrl-UZ" sz="2800" dirty="0" smtClean="0"/>
              <a:t>ga yoki «Sanoatgeokontexnazorat» Davlat inspeksiyasi bilan kelishilgan holda vazirlik tomonidan tasdiqlangan maxsus tadbirlarga muvofiq bajarilishi kerak</a:t>
            </a:r>
            <a:r>
              <a:rPr lang="en-US" sz="2800" dirty="0" smtClean="0"/>
              <a:t>.</a:t>
            </a:r>
            <a:endParaRPr lang="ru-RU" sz="2800" dirty="0" smtClean="0"/>
          </a:p>
          <a:p>
            <a:r>
              <a:rPr lang="uz-Cyrl-UZ" sz="2800" dirty="0" smtClean="0"/>
              <a:t>Metan, vodorod, serovodorod borligi aniqlangan shaxtalar gazning miqdoriga qarab 1-jadvaldagi ko‘rsatmalarga muvofiq to‘rtta toifaga ajratiladi.</a:t>
            </a:r>
            <a:endParaRPr lang="ru-RU" sz="2800" dirty="0"/>
          </a:p>
        </p:txBody>
      </p:sp>
    </p:spTree>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768997"/>
          </a:xfrm>
        </p:spPr>
        <p:txBody>
          <a:bodyPr>
            <a:noAutofit/>
          </a:bodyPr>
          <a:lstStyle/>
          <a:p>
            <a:pPr algn="r"/>
            <a:r>
              <a:rPr lang="en-US" sz="2400" dirty="0" smtClean="0">
                <a:latin typeface="Times New Roman" pitchFamily="18" charset="0"/>
                <a:cs typeface="Times New Roman" pitchFamily="18" charset="0"/>
              </a:rPr>
              <a:t>		</a:t>
            </a:r>
            <a:r>
              <a:rPr lang="uz-Cyrl-UZ" sz="2400" dirty="0" smtClean="0"/>
              <a:t>1-jadval</a:t>
            </a:r>
            <a:endParaRPr lang="ru-RU" sz="2400" dirty="0" smtClean="0"/>
          </a:p>
          <a:p>
            <a:endParaRPr lang="uz-Latn-UZ" sz="2400" dirty="0" smtClean="0"/>
          </a:p>
          <a:p>
            <a:endParaRPr lang="uz-Latn-UZ" sz="2400" dirty="0" smtClean="0"/>
          </a:p>
          <a:p>
            <a:endParaRPr lang="uz-Latn-UZ" sz="2400" dirty="0" smtClean="0"/>
          </a:p>
          <a:p>
            <a:endParaRPr lang="uz-Latn-UZ" sz="2400" dirty="0" smtClean="0"/>
          </a:p>
          <a:p>
            <a:endParaRPr lang="uz-Latn-UZ" sz="2400" dirty="0" smtClean="0"/>
          </a:p>
          <a:p>
            <a:endParaRPr lang="uz-Latn-UZ" sz="2400" dirty="0" smtClean="0"/>
          </a:p>
          <a:p>
            <a:endParaRPr lang="uz-Latn-UZ" sz="2400" dirty="0" smtClean="0"/>
          </a:p>
          <a:p>
            <a:endParaRPr lang="uz-Latn-UZ" sz="2400" dirty="0" smtClean="0"/>
          </a:p>
          <a:p>
            <a:endParaRPr lang="uz-Latn-UZ" sz="2400" dirty="0" smtClean="0"/>
          </a:p>
          <a:p>
            <a:pPr>
              <a:buNone/>
            </a:pPr>
            <a:r>
              <a:rPr lang="en-US" sz="2400" dirty="0" smtClean="0"/>
              <a:t> </a:t>
            </a:r>
            <a:endParaRPr lang="ru-RU" sz="2400" dirty="0" smtClean="0"/>
          </a:p>
          <a:p>
            <a:r>
              <a:rPr lang="uz-Cyrl-UZ" sz="2400" b="1" dirty="0" smtClean="0"/>
              <a:t>Izoh</a:t>
            </a:r>
            <a:r>
              <a:rPr lang="en-US" sz="2400" dirty="0" smtClean="0"/>
              <a:t>: </a:t>
            </a:r>
            <a:r>
              <a:rPr lang="uz-Cyrl-UZ" sz="2400" dirty="0" smtClean="0"/>
              <a:t>SHaxtalarni gaz miqdori bo‘yicha ajratayotganda </a:t>
            </a:r>
            <a:r>
              <a:rPr lang="en-US" sz="2400" dirty="0" smtClean="0"/>
              <a:t>1 m³</a:t>
            </a:r>
            <a:r>
              <a:rPr lang="uz-Cyrl-UZ" sz="2400" dirty="0" smtClean="0"/>
              <a:t> vodorodni </a:t>
            </a:r>
            <a:r>
              <a:rPr lang="en-US" sz="2400" dirty="0" smtClean="0"/>
              <a:t>2 m³ </a:t>
            </a:r>
            <a:r>
              <a:rPr lang="en-US" sz="2400" dirty="0" err="1" smtClean="0"/>
              <a:t>metan</a:t>
            </a:r>
            <a:r>
              <a:rPr lang="uz-Cyrl-UZ" sz="2400" dirty="0" smtClean="0"/>
              <a:t>ga ekvivelent sifatida qabul qilinishi kerak.</a:t>
            </a:r>
            <a:endParaRPr lang="ru-RU" sz="2400" dirty="0" smtClean="0"/>
          </a:p>
          <a:p>
            <a:pPr>
              <a:buNone/>
            </a:pPr>
            <a:endParaRPr lang="ru-RU" sz="2400" dirty="0"/>
          </a:p>
        </p:txBody>
      </p:sp>
      <p:pic>
        <p:nvPicPr>
          <p:cNvPr id="5121" name="Picture 1"/>
          <p:cNvPicPr>
            <a:picLocks noChangeAspect="1" noChangeArrowheads="1"/>
          </p:cNvPicPr>
          <p:nvPr/>
        </p:nvPicPr>
        <p:blipFill>
          <a:blip r:embed="rId2"/>
          <a:srcRect l="21962" t="41016" r="15995" b="23828"/>
          <a:stretch>
            <a:fillRect/>
          </a:stretch>
        </p:blipFill>
        <p:spPr bwMode="auto">
          <a:xfrm>
            <a:off x="428596" y="1214422"/>
            <a:ext cx="8401984" cy="3643338"/>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85728"/>
            <a:ext cx="8429684" cy="5768997"/>
          </a:xfrm>
        </p:spPr>
        <p:txBody>
          <a:bodyPr>
            <a:noAutofit/>
          </a:bodyPr>
          <a:lstStyle/>
          <a:p>
            <a:r>
              <a:rPr lang="uz-Cyrl-UZ" sz="2400" dirty="0" smtClean="0"/>
              <a:t>SHaxtaga yuboriladigan havo miqdori shaxtaning toifasiga qarab 2-jadvalga muvofiq belgilanadi.</a:t>
            </a:r>
            <a:endParaRPr lang="ru-RU" sz="2400" dirty="0" smtClean="0"/>
          </a:p>
          <a:p>
            <a:pPr algn="r"/>
            <a:r>
              <a:rPr lang="ru-RU" sz="2400" dirty="0" smtClean="0"/>
              <a:t>2</a:t>
            </a:r>
            <a:r>
              <a:rPr lang="uz-Cyrl-UZ" sz="2400" dirty="0" smtClean="0"/>
              <a:t>-jadval</a:t>
            </a:r>
            <a:endParaRPr lang="ru-RU" sz="2400" dirty="0" smtClean="0"/>
          </a:p>
          <a:p>
            <a:endParaRPr lang="uz-Latn-UZ" sz="2400" dirty="0" smtClean="0"/>
          </a:p>
          <a:p>
            <a:endParaRPr lang="uz-Latn-UZ" sz="2400" dirty="0" smtClean="0"/>
          </a:p>
          <a:p>
            <a:endParaRPr lang="uz-Latn-UZ" sz="2400" dirty="0" smtClean="0"/>
          </a:p>
          <a:p>
            <a:pPr>
              <a:buNone/>
            </a:pPr>
            <a:endParaRPr lang="uz-Latn-UZ" sz="2400" dirty="0" smtClean="0"/>
          </a:p>
          <a:p>
            <a:pPr>
              <a:buNone/>
            </a:pPr>
            <a:endParaRPr lang="uz-Latn-UZ" sz="2400" dirty="0" smtClean="0"/>
          </a:p>
          <a:p>
            <a:pPr>
              <a:buNone/>
            </a:pPr>
            <a:endParaRPr lang="uz-Latn-UZ" sz="2400" dirty="0" smtClean="0"/>
          </a:p>
          <a:p>
            <a:pPr>
              <a:buNone/>
            </a:pPr>
            <a:r>
              <a:rPr lang="en-US" sz="2400" dirty="0" smtClean="0"/>
              <a:t> </a:t>
            </a:r>
            <a:endParaRPr lang="ru-RU" sz="2400" dirty="0" smtClean="0"/>
          </a:p>
          <a:p>
            <a:r>
              <a:rPr lang="en-US" sz="2400" dirty="0" smtClean="0"/>
              <a:t>B</a:t>
            </a:r>
            <a:r>
              <a:rPr lang="uz-Cyrl-UZ" sz="2400" dirty="0" smtClean="0"/>
              <a:t>ir nechta kaliy plastlari (qatlamlari) dan foydalaniladigan kaliy shaxtalarida, agar ularning ichida alohida gaz plastlari (qatlamlari) yoki uchastkalari bo‘lsa, gazli rejim faqat shu alohida plastlar (qatlamlar) va uchastkalarga joriy etiladi va ular alohida tarzda shamollatiladi</a:t>
            </a:r>
            <a:r>
              <a:rPr lang="en-US" sz="2400" dirty="0" smtClean="0"/>
              <a:t>.</a:t>
            </a:r>
            <a:endParaRPr lang="ru-RU" sz="2400" dirty="0"/>
          </a:p>
        </p:txBody>
      </p:sp>
      <p:pic>
        <p:nvPicPr>
          <p:cNvPr id="4097" name="Picture 1"/>
          <p:cNvPicPr>
            <a:picLocks noChangeAspect="1" noChangeArrowheads="1"/>
          </p:cNvPicPr>
          <p:nvPr/>
        </p:nvPicPr>
        <p:blipFill>
          <a:blip r:embed="rId2"/>
          <a:srcRect l="21962" t="38086" r="16544" b="23828"/>
          <a:stretch>
            <a:fillRect/>
          </a:stretch>
        </p:blipFill>
        <p:spPr bwMode="auto">
          <a:xfrm>
            <a:off x="285720" y="1571612"/>
            <a:ext cx="8616522" cy="3000396"/>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85728"/>
            <a:ext cx="8429684" cy="5768997"/>
          </a:xfrm>
        </p:spPr>
        <p:txBody>
          <a:bodyPr>
            <a:noAutofit/>
          </a:bodyPr>
          <a:lstStyle/>
          <a:p>
            <a:r>
              <a:rPr lang="uz-Cyrl-UZ" sz="2400" dirty="0" smtClean="0"/>
              <a:t>SHip o‘pirilib tushgan hollarda kameralardan havo namunasi qazilmagoh shipi yaqinidagi kamar oldida o‘pirilib tushgan kon jinslari uyumidan olinishi kerak; bunda namuna kameraning butun kengligi bo‘yicha olinishi kerak. Agar qazilmagohda «gumbaz» mavjud bo‘lsa, ishlarni boshlashdan oldin u albatta tekshirilishi, shundan keyin ish joyidan havo namunasi olinishi kerak.</a:t>
            </a:r>
            <a:endParaRPr lang="ru-RU" sz="2400" dirty="0" smtClean="0"/>
          </a:p>
          <a:p>
            <a:r>
              <a:rPr lang="uz-Cyrl-UZ" sz="2400" dirty="0" smtClean="0"/>
              <a:t>Kaliy shaxtalaridagi havoni o‘lchash uchun karnalit plastlarda gaz o‘lchovchilar navbatchiligi tashkil etilishi kerak. Havo namunasi karbonat kislota, kislorod, metan va vodorod bo‘yicha </a:t>
            </a:r>
            <a:r>
              <a:rPr lang="en-US" sz="2400" dirty="0" err="1" smtClean="0"/>
              <a:t>analiz</a:t>
            </a:r>
            <a:r>
              <a:rPr lang="uz-Cyrl-UZ" sz="2400" dirty="0" smtClean="0"/>
              <a:t> qilinadi. </a:t>
            </a:r>
            <a:endParaRPr lang="ru-RU" sz="2400" dirty="0" smtClean="0"/>
          </a:p>
          <a:p>
            <a:r>
              <a:rPr lang="uz-Cyrl-UZ" sz="2400" dirty="0" smtClean="0"/>
              <a:t>Kvershlag zaboyi va boshqa qazilmalar gazli plast bilan kesishadigan joyga yaqinlashganda plastdan 10 m masofada qazilmalar </a:t>
            </a:r>
            <a:r>
              <a:rPr lang="en-US" sz="2400" dirty="0" err="1" smtClean="0"/>
              <a:t>kamida</a:t>
            </a:r>
            <a:r>
              <a:rPr lang="en-US" sz="2400" dirty="0" smtClean="0"/>
              <a:t> </a:t>
            </a:r>
            <a:r>
              <a:rPr lang="uz-Cyrl-UZ" sz="2400" dirty="0" smtClean="0"/>
              <a:t>5 m oldinda yuradigan oldinga intiluvchi skvajina bilan qazilishi kerak</a:t>
            </a:r>
            <a:r>
              <a:rPr lang="en-US" sz="2400" dirty="0" smtClean="0"/>
              <a:t>.</a:t>
            </a:r>
            <a:endParaRPr lang="ru-RU" sz="2400" dirty="0"/>
          </a:p>
        </p:txBody>
      </p:sp>
    </p:spTree>
  </p:cSld>
  <p:clrMapOvr>
    <a:masterClrMapping/>
  </p:clrMapOvr>
  <p:transition>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85728"/>
            <a:ext cx="8429684" cy="5768997"/>
          </a:xfrm>
        </p:spPr>
        <p:txBody>
          <a:bodyPr>
            <a:noAutofit/>
          </a:bodyPr>
          <a:lstStyle/>
          <a:p>
            <a:r>
              <a:rPr lang="uz-Cyrl-UZ" sz="2800" dirty="0" smtClean="0"/>
              <a:t>Oltingugurtli konlarning shaxtalari gaz (serovodorod) va chang miqdoriga qarab quyidagi turlarga ajratiladi</a:t>
            </a:r>
            <a:r>
              <a:rPr lang="en-US" sz="2800" dirty="0" smtClean="0"/>
              <a:t>:</a:t>
            </a:r>
            <a:endParaRPr lang="ru-RU" sz="2800" dirty="0" smtClean="0"/>
          </a:p>
          <a:p>
            <a:r>
              <a:rPr lang="en-US" sz="2800" dirty="0" smtClean="0"/>
              <a:t>a) </a:t>
            </a:r>
            <a:r>
              <a:rPr lang="uz-Cyrl-UZ" sz="2800" dirty="0" smtClean="0"/>
              <a:t>oddiy ish rejimli zaharli gaz va chang xavfi bo‘lmagan shaxtalar</a:t>
            </a:r>
            <a:r>
              <a:rPr lang="en-US" sz="2800" dirty="0" smtClean="0"/>
              <a:t>;</a:t>
            </a:r>
            <a:endParaRPr lang="ru-RU" sz="2800" dirty="0" smtClean="0"/>
          </a:p>
          <a:p>
            <a:r>
              <a:rPr lang="en-US" sz="2800" dirty="0" smtClean="0"/>
              <a:t>b) </a:t>
            </a:r>
            <a:r>
              <a:rPr lang="uz-Cyrl-UZ" sz="2800" dirty="0" smtClean="0"/>
              <a:t>ish sharoitlariga quyida keltirilgan qo‘shimcha talablar qo‘yiladigan zaharli gaz xavfi bo‘lgan shaxtalar</a:t>
            </a:r>
            <a:r>
              <a:rPr lang="en-US" sz="2800" dirty="0" smtClean="0"/>
              <a:t>;</a:t>
            </a:r>
            <a:endParaRPr lang="ru-RU" sz="2800" dirty="0" smtClean="0"/>
          </a:p>
          <a:p>
            <a:r>
              <a:rPr lang="en-US" sz="2800" dirty="0" smtClean="0"/>
              <a:t>     v) </a:t>
            </a:r>
            <a:r>
              <a:rPr lang="uz-Cyrl-UZ" sz="2800" dirty="0" smtClean="0"/>
              <a:t>ish sharoitlariga quyida keltirilgan qo‘shimcha talablar qo‘yiladigan chang portlash xavfi bo‘lgan shaxtalar</a:t>
            </a:r>
            <a:r>
              <a:rPr lang="en-US" sz="2800" dirty="0" smtClean="0"/>
              <a:t>;</a:t>
            </a:r>
            <a:endParaRPr lang="ru-RU" sz="2800" dirty="0" smtClean="0"/>
          </a:p>
          <a:p>
            <a:r>
              <a:rPr lang="uz-Cyrl-UZ" sz="2800" dirty="0" smtClean="0"/>
              <a:t>Gaz va chang xavfi bo‘lgan oltingugurt shaxtalariga </a:t>
            </a:r>
            <a:r>
              <a:rPr lang="en-US" sz="2800" dirty="0" err="1" smtClean="0"/>
              <a:t>tarkibida</a:t>
            </a:r>
            <a:r>
              <a:rPr lang="uz-Cyrl-UZ" sz="2800" dirty="0" smtClean="0"/>
              <a:t>gi o‘rtacha oltingugurtning miqdori kamida 12% bo‘lgan ruda qazib olinadigan shaxtalar kiradi</a:t>
            </a:r>
            <a:r>
              <a:rPr lang="en-US" sz="2800" dirty="0" smtClean="0"/>
              <a:t>.</a:t>
            </a:r>
            <a:endParaRPr lang="ru-RU" sz="28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571480"/>
            <a:ext cx="8429684" cy="5768997"/>
          </a:xfrm>
        </p:spPr>
        <p:txBody>
          <a:bodyPr>
            <a:noAutofit/>
          </a:bodyPr>
          <a:lstStyle/>
          <a:p>
            <a:r>
              <a:rPr lang="en-US" sz="2400" dirty="0" smtClean="0">
                <a:latin typeface="Times New Roman" pitchFamily="18" charset="0"/>
                <a:cs typeface="Times New Roman" pitchFamily="18" charset="0"/>
              </a:rPr>
              <a:t>	</a:t>
            </a:r>
            <a:r>
              <a:rPr lang="uz-Cyrl-UZ" sz="2600" dirty="0" smtClean="0"/>
              <a:t>Zaharli gaz xavfi bo‘lgan oltingugurt shaxtalari uchun quyidagi tadbirlarning bajarilishi shart hisoblanadi</a:t>
            </a:r>
            <a:r>
              <a:rPr lang="en-US" sz="2600" dirty="0" smtClean="0"/>
              <a:t>:</a:t>
            </a:r>
            <a:endParaRPr lang="ru-RU" sz="2600" dirty="0" smtClean="0"/>
          </a:p>
          <a:p>
            <a:r>
              <a:rPr lang="en-US" sz="2600" dirty="0" smtClean="0"/>
              <a:t>a) </a:t>
            </a:r>
            <a:r>
              <a:rPr lang="uz-Cyrl-UZ" sz="2600" dirty="0" smtClean="0"/>
              <a:t>kapital va tayyolash qazilmagohlarini kovlashda – oldinga (5-10 m) burg‘ilash usulidan foydalanish</a:t>
            </a:r>
            <a:r>
              <a:rPr lang="en-US" sz="2600" dirty="0" smtClean="0"/>
              <a:t>;</a:t>
            </a:r>
            <a:endParaRPr lang="ru-RU" sz="2600" dirty="0" smtClean="0"/>
          </a:p>
          <a:p>
            <a:r>
              <a:rPr lang="en-US" sz="2600" dirty="0" smtClean="0"/>
              <a:t>b) </a:t>
            </a:r>
            <a:r>
              <a:rPr lang="uz-Cyrl-UZ" sz="2600" dirty="0" smtClean="0"/>
              <a:t>tarkibida erigan serovodorod bo‘lgan shaxta suvlarini yopiq nov yoki quvurlarga chiqarish</a:t>
            </a:r>
            <a:r>
              <a:rPr lang="en-US" sz="2600" dirty="0" smtClean="0"/>
              <a:t>;</a:t>
            </a:r>
            <a:endParaRPr lang="ru-RU" sz="2600" dirty="0" smtClean="0"/>
          </a:p>
          <a:p>
            <a:r>
              <a:rPr lang="en-US" sz="2600" dirty="0" smtClean="0"/>
              <a:t>v) </a:t>
            </a:r>
            <a:r>
              <a:rPr lang="uz-Cyrl-UZ" sz="2600" dirty="0" smtClean="0"/>
              <a:t>shaxta tushadigan ishchilarni respiratorlar bilan ta’minlash</a:t>
            </a:r>
            <a:r>
              <a:rPr lang="en-US" sz="2600" dirty="0" smtClean="0"/>
              <a:t>;</a:t>
            </a:r>
            <a:endParaRPr lang="ru-RU" sz="2600" dirty="0" smtClean="0"/>
          </a:p>
          <a:p>
            <a:r>
              <a:rPr lang="uz-Cyrl-UZ" sz="2600" dirty="0" smtClean="0"/>
              <a:t>CHang portlash xavfi bo‘lgan oltingugurt shaxtalari ruda tarkibidagi oltingugurt miqdoriga qarab ikki guruhga ajratiladi</a:t>
            </a:r>
            <a:r>
              <a:rPr lang="en-US" sz="2600" dirty="0" smtClean="0"/>
              <a:t>:</a:t>
            </a:r>
            <a:endParaRPr lang="ru-RU" sz="2600" dirty="0" smtClean="0"/>
          </a:p>
          <a:p>
            <a:r>
              <a:rPr lang="en-US" sz="2600" dirty="0" smtClean="0"/>
              <a:t>I </a:t>
            </a:r>
            <a:r>
              <a:rPr lang="uz-Cyrl-UZ" sz="2600" dirty="0" smtClean="0"/>
              <a:t>guruh -</a:t>
            </a:r>
            <a:r>
              <a:rPr lang="en-US" sz="2600" dirty="0" smtClean="0"/>
              <a:t> 12 d</a:t>
            </a:r>
            <a:r>
              <a:rPr lang="uz-Cyrl-UZ" sz="2600" dirty="0" smtClean="0"/>
              <a:t>an</a:t>
            </a:r>
            <a:r>
              <a:rPr lang="en-US" sz="2600" dirty="0" smtClean="0"/>
              <a:t> 18%</a:t>
            </a:r>
            <a:r>
              <a:rPr lang="uz-Cyrl-UZ" sz="2600" dirty="0" smtClean="0"/>
              <a:t> gacha</a:t>
            </a:r>
            <a:endParaRPr lang="ru-RU" sz="2600" dirty="0" smtClean="0"/>
          </a:p>
          <a:p>
            <a:r>
              <a:rPr lang="en-US" sz="2600" dirty="0" smtClean="0"/>
              <a:t>II </a:t>
            </a:r>
            <a:r>
              <a:rPr lang="uz-Cyrl-UZ" sz="2600" dirty="0" smtClean="0"/>
              <a:t>guruh</a:t>
            </a:r>
            <a:r>
              <a:rPr lang="en-US" sz="2600" dirty="0" smtClean="0"/>
              <a:t> - 18%</a:t>
            </a:r>
            <a:r>
              <a:rPr lang="uz-Cyrl-UZ" sz="2600" dirty="0" smtClean="0"/>
              <a:t> dan ortiq</a:t>
            </a:r>
            <a:endParaRPr lang="ru-RU" sz="26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ransition>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142852"/>
            <a:ext cx="8572560" cy="5768997"/>
          </a:xfrm>
        </p:spPr>
        <p:txBody>
          <a:bodyPr>
            <a:noAutofit/>
          </a:bodyPr>
          <a:lstStyle/>
          <a:p>
            <a:r>
              <a:rPr lang="uz-Cyrl-UZ" sz="2800" dirty="0" smtClean="0"/>
              <a:t>CHang portlash xavfi bo‘lgan shaxtalar uchun quyidagi tadbirlarning bajarilishi shart hisoblanadi:</a:t>
            </a:r>
            <a:endParaRPr lang="ru-RU" sz="2800" dirty="0" smtClean="0"/>
          </a:p>
          <a:p>
            <a:r>
              <a:rPr lang="en-US" sz="2800" dirty="0" smtClean="0"/>
              <a:t>I g</a:t>
            </a:r>
            <a:r>
              <a:rPr lang="uz-Cyrl-UZ" sz="2800" dirty="0" smtClean="0"/>
              <a:t>uruh shaxtalar uchun</a:t>
            </a:r>
            <a:r>
              <a:rPr lang="en-US" sz="2800" dirty="0" smtClean="0"/>
              <a:t>:</a:t>
            </a:r>
            <a:endParaRPr lang="ru-RU" sz="2800" dirty="0" smtClean="0"/>
          </a:p>
          <a:p>
            <a:r>
              <a:rPr lang="en-US" sz="2800" dirty="0" smtClean="0"/>
              <a:t>a) </a:t>
            </a:r>
            <a:r>
              <a:rPr lang="uz-Cyrl-UZ" sz="2800" dirty="0" smtClean="0"/>
              <a:t>qazilma devorlaridan changni yuvish</a:t>
            </a:r>
            <a:r>
              <a:rPr lang="en-US" sz="2800" dirty="0" smtClean="0"/>
              <a:t>;</a:t>
            </a:r>
            <a:endParaRPr lang="ru-RU" sz="2800" dirty="0" smtClean="0"/>
          </a:p>
          <a:p>
            <a:r>
              <a:rPr lang="en-US" sz="2800" dirty="0" smtClean="0"/>
              <a:t>b) </a:t>
            </a:r>
            <a:r>
              <a:rPr lang="uz-Cyrl-UZ" sz="2800" dirty="0" smtClean="0"/>
              <a:t>portlatish oldin zaboyni suvlash</a:t>
            </a:r>
            <a:r>
              <a:rPr lang="en-US" sz="2800" dirty="0" smtClean="0"/>
              <a:t>.</a:t>
            </a:r>
            <a:endParaRPr lang="ru-RU" sz="2800" dirty="0" smtClean="0"/>
          </a:p>
          <a:p>
            <a:r>
              <a:rPr lang="en-US" sz="2800" dirty="0" smtClean="0"/>
              <a:t>II g</a:t>
            </a:r>
            <a:r>
              <a:rPr lang="uz-Cyrl-UZ" sz="2800" dirty="0" smtClean="0"/>
              <a:t>uruh shaxtalar uchun</a:t>
            </a:r>
            <a:r>
              <a:rPr lang="en-US" sz="2800" dirty="0" smtClean="0"/>
              <a:t>:</a:t>
            </a:r>
            <a:endParaRPr lang="ru-RU" sz="2800" dirty="0" smtClean="0"/>
          </a:p>
          <a:p>
            <a:r>
              <a:rPr lang="en-US" sz="2800" dirty="0" smtClean="0"/>
              <a:t>a) </a:t>
            </a:r>
            <a:r>
              <a:rPr lang="uz-Cyrl-UZ" sz="2800" dirty="0" smtClean="0"/>
              <a:t>zaboyni suvlash va muntazam ravishda qazilma devorlaridan oltingugurt changini yuvish</a:t>
            </a:r>
            <a:r>
              <a:rPr lang="en-US" sz="2800" dirty="0" smtClean="0"/>
              <a:t>;</a:t>
            </a:r>
            <a:endParaRPr lang="ru-RU" sz="2800" dirty="0" smtClean="0"/>
          </a:p>
          <a:p>
            <a:r>
              <a:rPr lang="en-US" sz="2800" dirty="0" smtClean="0"/>
              <a:t>b) </a:t>
            </a:r>
            <a:r>
              <a:rPr lang="uz-Cyrl-UZ" sz="2800" dirty="0" smtClean="0"/>
              <a:t>saqlovchi PM yordamida </a:t>
            </a:r>
            <a:r>
              <a:rPr lang="en-US" sz="2800" dirty="0" err="1" smtClean="0"/>
              <a:t>elektr</a:t>
            </a:r>
            <a:r>
              <a:rPr lang="uz-Cyrl-UZ" sz="2800" dirty="0" smtClean="0"/>
              <a:t> portlatish</a:t>
            </a:r>
            <a:r>
              <a:rPr lang="en-US" sz="2800" dirty="0" smtClean="0"/>
              <a:t>;</a:t>
            </a:r>
            <a:endParaRPr lang="ru-RU" sz="2800" dirty="0" smtClean="0"/>
          </a:p>
          <a:p>
            <a:r>
              <a:rPr lang="en-US" sz="2800" dirty="0" smtClean="0"/>
              <a:t>v) </a:t>
            </a:r>
            <a:r>
              <a:rPr lang="uz-Cyrl-UZ" sz="2800" dirty="0" smtClean="0"/>
              <a:t>portlash xavfi bo‘lmagan elektr uskunalaridan foydalanish</a:t>
            </a:r>
            <a:r>
              <a:rPr lang="en-US" sz="2800" dirty="0" smtClean="0"/>
              <a:t>.</a:t>
            </a:r>
            <a:endParaRPr lang="ru-RU" sz="2800" dirty="0" smtClean="0"/>
          </a:p>
          <a:p>
            <a:r>
              <a:rPr lang="uz-Cyrl-UZ" sz="2800" dirty="0" smtClean="0"/>
              <a:t>Oltingugurt changi xavfi bo‘lgan shaxtalardagi kon yo‘llari uchun ballast sifatida faqat inert jinslar qo‘llanilishi kerak</a:t>
            </a:r>
            <a:r>
              <a:rPr lang="en-US" sz="2800" dirty="0" smtClean="0"/>
              <a:t>.</a:t>
            </a:r>
            <a:endParaRPr lang="ru-RU" sz="2800"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ransition>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428604"/>
            <a:ext cx="8429684" cy="5768997"/>
          </a:xfrm>
        </p:spPr>
        <p:txBody>
          <a:bodyPr>
            <a:noAutofit/>
          </a:bodyPr>
          <a:lstStyle/>
          <a:p>
            <a:r>
              <a:rPr lang="uz-Cyrl-UZ" sz="2400" b="1" dirty="0" smtClean="0"/>
              <a:t>2.Ventilyasiya o‘rnatilinishi </a:t>
            </a:r>
            <a:endParaRPr lang="ru-RU" sz="2400" dirty="0" smtClean="0"/>
          </a:p>
          <a:p>
            <a:r>
              <a:rPr lang="uz-Cyrl-UZ" sz="2400" dirty="0" smtClean="0"/>
              <a:t>Ventilyasiya eshiklari qazilmagohlarning yonbosh tomonida va tomida perimetr bo‘yicha germetiklikni ta’minlaydigan chuqurlikda quriladigan beton, paxsa, churak va boshqa kashaklarda o‘rnatilishi kerak.</a:t>
            </a:r>
            <a:endParaRPr lang="ru-RU" sz="2400" dirty="0" smtClean="0"/>
          </a:p>
          <a:p>
            <a:r>
              <a:rPr lang="uz-Cyrl-UZ" sz="2400" dirty="0" smtClean="0"/>
              <a:t>Intensiv otkatka amalga oshiriladigan asosiy otkatka yo‘llaridagi ventilyasiya eshiklari avtomatik tarzda ochilishi va yopilishi yoki maxsus eshik ochuvchilar tomonidan xizmat ko‘rsatilishi kerak. Avtomatik tarzda ishlaydigan eshiklar nazorat xodimlari tomonidan har kuni ko‘zdan kechirilishi kerak.</a:t>
            </a:r>
            <a:endParaRPr lang="ru-RU" sz="2400" dirty="0" smtClean="0"/>
          </a:p>
          <a:p>
            <a:r>
              <a:rPr lang="uz-Cyrl-UZ" sz="2400" dirty="0" smtClean="0"/>
              <a:t>Zarurat tugagandan keyin ventilyasiya eshiklari va kashaklar  olib tashlanadi</a:t>
            </a:r>
            <a:r>
              <a:rPr lang="en-US" sz="2400" dirty="0" smtClean="0"/>
              <a:t>.</a:t>
            </a:r>
            <a:endParaRPr lang="ru-RU" sz="2400" dirty="0" smtClean="0"/>
          </a:p>
          <a:p>
            <a:r>
              <a:rPr lang="uz-Cyrl-UZ" sz="2400" dirty="0" smtClean="0"/>
              <a:t>Eshikning qisqa bo‘lsada tez-tez ochilishi natijasida zaboylarni to‘g‘ri shamollatilishi buzilganda, ikkita yoki bir nechta eshik o‘rnatilishi, ular o‘rtasidagi masofa bir eshik orqali o‘tayotganda ikkinchi eshik yopiq bo‘lishini ta’minlashi kerak.  </a:t>
            </a:r>
            <a:endParaRPr lang="ru-RU" sz="24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ransition>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428604"/>
            <a:ext cx="8429684" cy="5768997"/>
          </a:xfrm>
        </p:spPr>
        <p:txBody>
          <a:bodyPr>
            <a:noAutofit/>
          </a:bodyPr>
          <a:lstStyle/>
          <a:p>
            <a:r>
              <a:rPr lang="uz-Cyrl-UZ" sz="2400" b="1" dirty="0" smtClean="0"/>
              <a:t>2.Ventilyasiya o‘rnatilinishi </a:t>
            </a:r>
            <a:endParaRPr lang="ru-RU" sz="2400" dirty="0" smtClean="0"/>
          </a:p>
          <a:p>
            <a:r>
              <a:rPr lang="uz-Cyrl-UZ" sz="2400" dirty="0" smtClean="0"/>
              <a:t>Ventilyasiya eshiklari qazilmagohlarning yonbosh tomonida va tomida perimetr bo‘yicha germetiklikni ta’minlaydigan chuqurlikda quriladigan beton, paxsa, churak va boshqa kashaklarda o‘rnatilishi kerak.</a:t>
            </a:r>
            <a:endParaRPr lang="ru-RU" sz="2400" dirty="0" smtClean="0"/>
          </a:p>
          <a:p>
            <a:r>
              <a:rPr lang="uz-Cyrl-UZ" sz="2400" dirty="0" smtClean="0"/>
              <a:t>Intensiv otkatka amalga oshiriladigan asosiy otkatka yo‘llaridagi ventilyasiya eshiklari avtomatik tarzda ochilishi va yopilishi yoki maxsus eshik ochuvchilar tomonidan xizmat ko‘rsatilishi kerak. Avtomatik tarzda ishlaydigan eshiklar nazorat xodimlari tomonidan har kuni ko‘zdan kechirilishi kerak.</a:t>
            </a:r>
            <a:endParaRPr lang="ru-RU" sz="2400" dirty="0" smtClean="0"/>
          </a:p>
          <a:p>
            <a:r>
              <a:rPr lang="uz-Cyrl-UZ" sz="2400" dirty="0" smtClean="0"/>
              <a:t>Zarurat tugagandan keyin ventilyasiya eshiklari va kashaklar  olib tashlanadi</a:t>
            </a:r>
            <a:r>
              <a:rPr lang="en-US" sz="2400" dirty="0" smtClean="0"/>
              <a:t>.</a:t>
            </a:r>
            <a:endParaRPr lang="ru-RU" sz="2400" dirty="0" smtClean="0"/>
          </a:p>
          <a:p>
            <a:r>
              <a:rPr lang="uz-Cyrl-UZ" sz="2400" dirty="0" smtClean="0"/>
              <a:t>Eshikning qisqa bo‘lsada tez-tez ochilishi natijasida zaboylarni to‘g‘ri shamollatilishi buzilganda, ikkita yoki bir nechta eshik o‘rnatilishi, ular o‘rtasidagi masofa bir eshik orqali o‘tayotganda ikkinchi eshik yopiq bo‘lishini ta’minlashi kerak.  </a:t>
            </a:r>
            <a:endParaRPr lang="ru-RU" sz="24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ransition>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428604"/>
            <a:ext cx="8429684" cy="5768997"/>
          </a:xfrm>
        </p:spPr>
        <p:txBody>
          <a:bodyPr>
            <a:noAutofit/>
          </a:bodyPr>
          <a:lstStyle/>
          <a:p>
            <a:r>
              <a:rPr lang="uz-Cyrl-UZ" sz="2400" dirty="0" smtClean="0"/>
              <a:t>Ventilyasiya eshiklari yoki paruslarni otkatka bajariladigan qiya qazilmagohlarda o‘rnatish ta’qiqlanadi.</a:t>
            </a:r>
            <a:endParaRPr lang="ru-RU" sz="2400" dirty="0" smtClean="0"/>
          </a:p>
          <a:p>
            <a:r>
              <a:rPr lang="uz-Cyrl-UZ" sz="2400" dirty="0" smtClean="0"/>
              <a:t>Havo oqimlarini to‘g‘rilash umumiy shaxta ventilyasiya qazilmagohlarida chang-ventilyasiya xizmati boshlig‘ining, blok ichidagi qazilmalar bo‘yicha esa uchastka boshlig‘ining ko‘rsatmasi bo‘yicha amalga oshiriladi.</a:t>
            </a:r>
            <a:endParaRPr lang="ru-RU" sz="2400" dirty="0" smtClean="0"/>
          </a:p>
          <a:p>
            <a:r>
              <a:rPr lang="en-US" sz="2400" dirty="0" err="1" smtClean="0"/>
              <a:t>Krossing</a:t>
            </a:r>
            <a:r>
              <a:rPr lang="uz-Cyrl-UZ" sz="2400" dirty="0" smtClean="0"/>
              <a:t>lar kapital va uchastka turlariga ajratiladi</a:t>
            </a:r>
            <a:r>
              <a:rPr lang="en-US" sz="2400" dirty="0" smtClean="0"/>
              <a:t>. </a:t>
            </a:r>
            <a:r>
              <a:rPr lang="uz-Cyrl-UZ" sz="2400" dirty="0" smtClean="0"/>
              <a:t>Bir nechta foydalanish uchastkalariga xizmat ko‘rsatadigan k</a:t>
            </a:r>
            <a:r>
              <a:rPr lang="en-US" sz="2400" dirty="0" err="1" smtClean="0"/>
              <a:t>apital</a:t>
            </a:r>
            <a:r>
              <a:rPr lang="en-US" sz="2400" dirty="0" smtClean="0"/>
              <a:t> </a:t>
            </a:r>
            <a:r>
              <a:rPr lang="en-US" sz="2400" dirty="0" err="1" smtClean="0"/>
              <a:t>krossing</a:t>
            </a:r>
            <a:r>
              <a:rPr lang="uz-Cyrl-UZ" sz="2400" dirty="0" smtClean="0"/>
              <a:t>lar </a:t>
            </a:r>
            <a:r>
              <a:rPr lang="en-US" sz="2400" dirty="0" smtClean="0"/>
              <a:t>«</a:t>
            </a:r>
            <a:r>
              <a:rPr lang="uz-Cyrl-UZ" sz="2400" dirty="0" smtClean="0"/>
              <a:t>osma ko‘prik</a:t>
            </a:r>
            <a:r>
              <a:rPr lang="en-US" sz="2400" dirty="0" smtClean="0"/>
              <a:t>»</a:t>
            </a:r>
            <a:r>
              <a:rPr lang="uz-Cyrl-UZ" sz="2400" dirty="0" smtClean="0"/>
              <a:t> turida bo‘lishi va beton yoki toshdan qurilishi kerak</a:t>
            </a:r>
            <a:r>
              <a:rPr lang="en-US" sz="2400" dirty="0" smtClean="0"/>
              <a:t>.</a:t>
            </a:r>
            <a:endParaRPr lang="ru-RU" sz="2400" dirty="0" smtClean="0"/>
          </a:p>
          <a:p>
            <a:r>
              <a:rPr lang="uz-Cyrl-UZ" sz="2400" dirty="0" smtClean="0"/>
              <a:t>Havoni </a:t>
            </a:r>
            <a:r>
              <a:rPr lang="en-US" sz="2400" dirty="0" smtClean="0"/>
              <a:t>20m3/s </a:t>
            </a:r>
            <a:r>
              <a:rPr lang="uz-Cyrl-UZ" sz="2400" dirty="0" smtClean="0"/>
              <a:t>va undan ko‘p miqdorda o‘tkazish uchun aylanib o‘tuvchi qazilmagohlar kovlanishi, ularning kesimi va mahkamlash inshootlari ular tutashadigan qazilmagohlardagi singari bo‘lishi kerak.</a:t>
            </a:r>
            <a:endParaRPr lang="ru-RU" sz="2400"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ransition>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428604"/>
            <a:ext cx="8429684" cy="5768997"/>
          </a:xfrm>
        </p:spPr>
        <p:txBody>
          <a:bodyPr>
            <a:noAutofit/>
          </a:bodyPr>
          <a:lstStyle/>
          <a:p>
            <a:r>
              <a:rPr lang="en-US" sz="2400" dirty="0" err="1" smtClean="0"/>
              <a:t>Uchastka</a:t>
            </a:r>
            <a:r>
              <a:rPr lang="en-US" sz="2400" dirty="0" smtClean="0"/>
              <a:t> </a:t>
            </a:r>
            <a:r>
              <a:rPr lang="en-US" sz="2400" dirty="0" err="1" smtClean="0"/>
              <a:t>krossing</a:t>
            </a:r>
            <a:r>
              <a:rPr lang="uz-Cyrl-UZ" sz="2400" dirty="0" smtClean="0"/>
              <a:t>lar</a:t>
            </a:r>
            <a:r>
              <a:rPr lang="en-US" sz="2400" dirty="0" err="1" smtClean="0"/>
              <a:t>i</a:t>
            </a:r>
            <a:r>
              <a:rPr lang="en-US" sz="2400" dirty="0" smtClean="0"/>
              <a:t> </a:t>
            </a:r>
            <a:r>
              <a:rPr lang="uz-Cyrl-UZ" sz="2400" dirty="0" smtClean="0"/>
              <a:t>tosh, beton yoki metall quvurlardan qurilishi kerak</a:t>
            </a:r>
            <a:r>
              <a:rPr lang="en-US" sz="2400" dirty="0" smtClean="0"/>
              <a:t>.</a:t>
            </a:r>
            <a:endParaRPr lang="ru-RU" sz="2400" dirty="0" smtClean="0"/>
          </a:p>
          <a:p>
            <a:r>
              <a:rPr lang="uz-Cyrl-UZ" sz="2400" dirty="0" smtClean="0"/>
              <a:t>K</a:t>
            </a:r>
            <a:r>
              <a:rPr lang="en-US" sz="2400" dirty="0" err="1" smtClean="0"/>
              <a:t>rossing</a:t>
            </a:r>
            <a:r>
              <a:rPr lang="uz-Cyrl-UZ" sz="2400" dirty="0" smtClean="0"/>
              <a:t>lardagi tutashmalar tosh yoki betondan qurilishi kerak</a:t>
            </a:r>
            <a:r>
              <a:rPr lang="en-US" sz="2400" dirty="0" smtClean="0"/>
              <a:t>.</a:t>
            </a:r>
            <a:endParaRPr lang="ru-RU" sz="2400" dirty="0" smtClean="0"/>
          </a:p>
          <a:p>
            <a:r>
              <a:rPr lang="uz-Cyrl-UZ" sz="2400" dirty="0" smtClean="0"/>
              <a:t>Agar ko‘pi bilan </a:t>
            </a:r>
            <a:r>
              <a:rPr lang="en-US" sz="2400" dirty="0" smtClean="0"/>
              <a:t>4 m3/s </a:t>
            </a:r>
            <a:r>
              <a:rPr lang="uz-Cyrl-UZ" sz="2400" dirty="0" smtClean="0"/>
              <a:t>havo o‘tkazilishi talab etilsa, uchastka krossinglari faqat quvurlardan qurilishi mumkin</a:t>
            </a:r>
            <a:r>
              <a:rPr lang="en-US" sz="2400" dirty="0" smtClean="0"/>
              <a:t>. </a:t>
            </a:r>
            <a:r>
              <a:rPr lang="uz-Cyrl-UZ" sz="2400" dirty="0" smtClean="0"/>
              <a:t>Quvurlar </a:t>
            </a:r>
            <a:r>
              <a:rPr lang="en-US" sz="2400" dirty="0" err="1" smtClean="0"/>
              <a:t>kamida</a:t>
            </a:r>
            <a:r>
              <a:rPr lang="en-US" sz="2400" dirty="0" smtClean="0"/>
              <a:t> 3 mm </a:t>
            </a:r>
            <a:r>
              <a:rPr lang="en-US" sz="2400" dirty="0" err="1" smtClean="0"/>
              <a:t>qalinlikdagi</a:t>
            </a:r>
            <a:r>
              <a:rPr lang="en-US" sz="2400" dirty="0" smtClean="0"/>
              <a:t> </a:t>
            </a:r>
            <a:r>
              <a:rPr lang="en-US" sz="2400" dirty="0" err="1" smtClean="0"/>
              <a:t>metalldan</a:t>
            </a:r>
            <a:r>
              <a:rPr lang="en-US" sz="2400" dirty="0" smtClean="0"/>
              <a:t> </a:t>
            </a:r>
            <a:r>
              <a:rPr lang="en-US" sz="2400" dirty="0" err="1" smtClean="0"/>
              <a:t>tayyorlangan</a:t>
            </a:r>
            <a:r>
              <a:rPr lang="en-US" sz="2400" dirty="0" smtClean="0"/>
              <a:t> </a:t>
            </a:r>
            <a:r>
              <a:rPr lang="uz-Cyrl-UZ" sz="2400" dirty="0" smtClean="0"/>
              <a:t>va kesimi kamida </a:t>
            </a:r>
            <a:r>
              <a:rPr lang="en-US" sz="2400" dirty="0" smtClean="0"/>
              <a:t>0,5 m</a:t>
            </a:r>
            <a:r>
              <a:rPr lang="en-US" sz="2400" baseline="30000" dirty="0" smtClean="0"/>
              <a:t>2</a:t>
            </a:r>
            <a:r>
              <a:rPr lang="en-US" sz="2400" dirty="0" smtClean="0"/>
              <a:t> </a:t>
            </a:r>
            <a:r>
              <a:rPr lang="en-US" sz="2400" dirty="0" err="1" smtClean="0"/>
              <a:t>bo‘lishi</a:t>
            </a:r>
            <a:r>
              <a:rPr lang="en-US" sz="2400" dirty="0" smtClean="0"/>
              <a:t> </a:t>
            </a:r>
            <a:r>
              <a:rPr lang="en-US" sz="2400" dirty="0" err="1" smtClean="0"/>
              <a:t>kerak</a:t>
            </a:r>
            <a:r>
              <a:rPr lang="en-US" sz="2400" dirty="0" smtClean="0"/>
              <a:t>.</a:t>
            </a:r>
            <a:endParaRPr lang="ru-RU" sz="2400" dirty="0" smtClean="0"/>
          </a:p>
          <a:p>
            <a:r>
              <a:rPr lang="uz-Cyrl-UZ" sz="2400" smtClean="0"/>
              <a:t>Quvurli krossinglarda qum-sement qorishmasi bilan qoplangan loyidan churakli tutashmalar qurish ruxsat etiladi.</a:t>
            </a:r>
            <a:endParaRPr lang="ru-RU" sz="240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ransition>
    <p:zoom/>
  </p:transition>
  <p:timing>
    <p:tnLst>
      <p:par>
        <p:cTn id="1" dur="indefinite" restart="never" nodeType="tmRoot"/>
      </p:par>
    </p:tnLst>
  </p:timing>
</p:sld>
</file>

<file path=ppt/theme/theme1.xml><?xml version="1.0" encoding="utf-8"?>
<a:theme xmlns:a="http://schemas.openxmlformats.org/drawingml/2006/main" name="Тема Office">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677</Words>
  <Application>Microsoft Office PowerPoint</Application>
  <PresentationFormat>Экран (4:3)</PresentationFormat>
  <Paragraphs>73</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Sanoatda chang va tog‘ sanoatida gazlarga qarshi kurash.</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Саноат хавфсизлиги тўғрисида умумий тушунчалар. Саноат объектлари тўғрисида тушунчалар</dc:title>
  <dc:creator>asilbek1992</dc:creator>
  <cp:lastModifiedBy>LENOVO</cp:lastModifiedBy>
  <cp:revision>10</cp:revision>
  <dcterms:created xsi:type="dcterms:W3CDTF">2019-10-14T09:01:52Z</dcterms:created>
  <dcterms:modified xsi:type="dcterms:W3CDTF">2019-11-11T07:11:19Z</dcterms:modified>
</cp:coreProperties>
</file>