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6" r:id="rId11"/>
    <p:sldId id="265"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542610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4130402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695461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71554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331" y="3051013"/>
            <a:ext cx="3829520"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4629150" y="3051013"/>
            <a:ext cx="382905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822710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711058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429746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826592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3611233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355577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1625700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22118DE-0061-4A06-BC62-132D2A95F4D2}" type="slidenum">
              <a:rPr lang="ru-RU" smtClean="0"/>
              <a:t>‹#›</a:t>
            </a:fld>
            <a:endParaRPr lang="ru-RU" dirty="0"/>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648498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163775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38342730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2844663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17581416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5ACD3C-859E-4AFB-9D5E-DEE85DF1FB3D}" type="datetimeFigureOut">
              <a:rPr lang="ru-RU" smtClean="0"/>
              <a:t>01.04.2020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D22118DE-0061-4A06-BC62-132D2A95F4D2}" type="slidenum">
              <a:rPr lang="ru-RU" smtClean="0"/>
              <a:t>‹#›</a:t>
            </a:fld>
            <a:endParaRPr lang="ru-RU" dirty="0"/>
          </a:p>
        </p:txBody>
      </p:sp>
    </p:spTree>
    <p:extLst>
      <p:ext uri="{BB962C8B-B14F-4D97-AF65-F5344CB8AC3E}">
        <p14:creationId xmlns:p14="http://schemas.microsoft.com/office/powerpoint/2010/main" val="2504530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fld id="{6F5ACD3C-859E-4AFB-9D5E-DEE85DF1FB3D}" type="datetimeFigureOut">
              <a:rPr lang="ru-RU" smtClean="0"/>
              <a:t>01.04.2020</a:t>
            </a:fld>
            <a:endParaRPr lang="ru-RU" dirty="0"/>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ru-RU" dirty="0"/>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D22118DE-0061-4A06-BC62-132D2A95F4D2}" type="slidenum">
              <a:rPr lang="ru-RU" smtClean="0"/>
              <a:t>‹#›</a:t>
            </a:fld>
            <a:endParaRPr lang="ru-RU" dirty="0"/>
          </a:p>
        </p:txBody>
      </p:sp>
    </p:spTree>
    <p:extLst>
      <p:ext uri="{BB962C8B-B14F-4D97-AF65-F5344CB8AC3E}">
        <p14:creationId xmlns:p14="http://schemas.microsoft.com/office/powerpoint/2010/main" val="1012787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2837" y="955964"/>
            <a:ext cx="7606146" cy="487928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lnSpc>
                <a:spcPct val="115000"/>
              </a:lnSpc>
              <a:spcAft>
                <a:spcPts val="0"/>
              </a:spcAft>
              <a:tabLst>
                <a:tab pos="806450" algn="l"/>
              </a:tabLst>
            </a:pPr>
            <a:r>
              <a:rPr lang="en-US" sz="3200" b="1" dirty="0">
                <a:latin typeface="Times New Roman" panose="02020603050405020304" pitchFamily="18" charset="0"/>
                <a:ea typeface="Times New Roman" panose="02020603050405020304" pitchFamily="18" charset="0"/>
              </a:rPr>
              <a:t>9-mavzu: </a:t>
            </a:r>
            <a:r>
              <a:rPr lang="en-US" sz="3200" b="1" dirty="0" err="1">
                <a:latin typeface="Times New Roman" panose="02020603050405020304" pitchFamily="18" charset="0"/>
                <a:ea typeface="Times New Roman" panose="02020603050405020304" pitchFamily="18" charset="0"/>
              </a:rPr>
              <a:t>Olib</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kiriladigan</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va</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olib</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chiqiladigan</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o‘simliklar</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karantini</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nazoratidagi</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mahsulotlar</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bilan</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tanishishning</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axamiyati</a:t>
            </a:r>
            <a:r>
              <a:rPr lang="en-US" sz="3200" b="1" dirty="0">
                <a:latin typeface="Times New Roman" panose="02020603050405020304" pitchFamily="18" charset="0"/>
                <a:ea typeface="Times New Roman" panose="02020603050405020304" pitchFamily="18" charset="0"/>
              </a:rPr>
              <a:t> (2soat)</a:t>
            </a:r>
            <a:endParaRPr lang="ru-RU" sz="2000" b="1" dirty="0" smtClean="0">
              <a:effectLst/>
              <a:latin typeface="Times New Roman" panose="02020603050405020304" pitchFamily="18" charset="0"/>
              <a:ea typeface="Times New Roman" panose="02020603050405020304" pitchFamily="18" charset="0"/>
            </a:endParaRPr>
          </a:p>
          <a:p>
            <a:pPr algn="ctr">
              <a:lnSpc>
                <a:spcPct val="115000"/>
              </a:lnSpc>
              <a:spcAft>
                <a:spcPts val="0"/>
              </a:spcAft>
              <a:tabLst>
                <a:tab pos="630555" algn="l"/>
              </a:tabLst>
            </a:pPr>
            <a:r>
              <a:rPr lang="en-US" sz="3200" b="1" dirty="0" err="1">
                <a:latin typeface="Times New Roman" panose="02020603050405020304" pitchFamily="18" charset="0"/>
                <a:ea typeface="Times New Roman" panose="02020603050405020304" pitchFamily="18" charset="0"/>
              </a:rPr>
              <a:t>Reja</a:t>
            </a:r>
            <a:r>
              <a:rPr lang="en-US" sz="3200" b="1" dirty="0">
                <a:latin typeface="Times New Roman" panose="02020603050405020304" pitchFamily="18" charset="0"/>
                <a:ea typeface="Times New Roman" panose="02020603050405020304" pitchFamily="18" charset="0"/>
              </a:rPr>
              <a:t>:</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1000"/>
              </a:spcAft>
              <a:buFont typeface="+mj-lt"/>
              <a:buAutoNum type="arabicPeriod"/>
              <a:tabLst>
                <a:tab pos="540385" algn="l"/>
                <a:tab pos="630555" algn="l"/>
              </a:tabLst>
            </a:pPr>
            <a:r>
              <a:rPr lang="en-US" sz="3200" dirty="0" err="1">
                <a:latin typeface="Times New Roman" panose="02020603050405020304" pitchFamily="18" charset="0"/>
                <a:ea typeface="Times New Roman" panose="02020603050405020304" pitchFamily="18" charset="0"/>
              </a:rPr>
              <a:t>Tashqi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karantin</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1000"/>
              </a:spcAft>
              <a:buFont typeface="+mj-lt"/>
              <a:buAutoNum type="arabicPeriod"/>
              <a:tabLst>
                <a:tab pos="540385" algn="l"/>
                <a:tab pos="630555" algn="l"/>
              </a:tabLst>
            </a:pPr>
            <a:r>
              <a:rPr lang="en-US" sz="3200" dirty="0" err="1">
                <a:latin typeface="Times New Roman" panose="02020603050405020304" pitchFamily="18" charset="0"/>
                <a:ea typeface="Times New Roman" panose="02020603050405020304" pitchFamily="18" charset="0"/>
              </a:rPr>
              <a:t>Ichki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karantin</a:t>
            </a:r>
            <a:r>
              <a:rPr lang="en-US" sz="3200" dirty="0">
                <a:latin typeface="Times New Roman" panose="02020603050405020304" pitchFamily="18" charset="0"/>
                <a:ea typeface="Times New Roman" panose="02020603050405020304" pitchFamily="18" charset="0"/>
              </a:rPr>
              <a:t> </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1000"/>
              </a:spcAft>
              <a:buFont typeface="+mj-lt"/>
              <a:buAutoNum type="arabicPeriod"/>
              <a:tabLst>
                <a:tab pos="540385" algn="l"/>
                <a:tab pos="630555" algn="l"/>
              </a:tabLst>
            </a:pPr>
            <a:r>
              <a:rPr lang="en-US" sz="3200" dirty="0" err="1">
                <a:latin typeface="Times New Roman" panose="02020603050405020304" pitchFamily="18" charset="0"/>
                <a:ea typeface="Times New Roman" panose="02020603050405020304" pitchFamily="18" charset="0"/>
              </a:rPr>
              <a:t>Karantin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tadbirlar</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53969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4909" y="928254"/>
            <a:ext cx="8132618" cy="5293757"/>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spcAft>
                <a:spcPts val="0"/>
              </a:spcAft>
            </a:pPr>
            <a:r>
              <a:rPr lang="uz-Cyrl-UZ" sz="2600" dirty="0">
                <a:latin typeface="Times New Roman" panose="02020603050405020304" pitchFamily="18" charset="0"/>
                <a:ea typeface="Times New Roman" panose="02020603050405020304" pitchFamily="18" charset="0"/>
              </a:rPr>
              <a:t>Tashqi  karantinning  asosiy  vazifasi  mamlakat  hududiga  karantin ob’ektlari  kirib  kelishiga  yo’l  qo’ymaslikdir. Tashqi  karantin  respublikamiz  hududiga  boshqa  davlatlardan  kirib  kelayotgan  mahsulotlarni </a:t>
            </a:r>
            <a:r>
              <a:rPr lang="uz-Latn-UZ" sz="2600" dirty="0">
                <a:latin typeface="Times New Roman" panose="02020603050405020304" pitchFamily="18" charset="0"/>
                <a:ea typeface="Times New Roman" panose="02020603050405020304" pitchFamily="18" charset="0"/>
              </a:rPr>
              <a:t>r</a:t>
            </a:r>
            <a:r>
              <a:rPr lang="uz-Cyrl-UZ" sz="2600" dirty="0">
                <a:latin typeface="Times New Roman" panose="02020603050405020304" pitchFamily="18" charset="0"/>
                <a:ea typeface="Times New Roman" panose="02020603050405020304" pitchFamily="18" charset="0"/>
              </a:rPr>
              <a:t>espublika  karantin  inspektsiyasi  tomonidan  maxsus  sertifikatlari  mavjud bo’lgan taqdirda kiri</a:t>
            </a:r>
            <a:r>
              <a:rPr lang="uz-Latn-UZ" sz="2600" dirty="0">
                <a:latin typeface="Times New Roman" panose="02020603050405020304" pitchFamily="18" charset="0"/>
                <a:ea typeface="Times New Roman" panose="02020603050405020304" pitchFamily="18" charset="0"/>
              </a:rPr>
              <a:t>ti-</a:t>
            </a:r>
            <a:r>
              <a:rPr lang="uz-Cyrl-UZ" sz="2600" dirty="0">
                <a:latin typeface="Times New Roman" panose="02020603050405020304" pitchFamily="18" charset="0"/>
                <a:ea typeface="Times New Roman" panose="02020603050405020304" pitchFamily="18" charset="0"/>
              </a:rPr>
              <a:t> lishiga ruxsat etiladi. Sertifikat mahsulotni olib kelayotgan  transport  vositasi  hujjatlari  qatorida  eksport  qilayotgan  davlat tamonidan berilib, maxsus ruxsat etilgan yo’nalish bo’yicha olib kiriladi.</a:t>
            </a:r>
            <a:endParaRPr lang="ru-RU" sz="2600" dirty="0" smtClean="0">
              <a:effectLst/>
              <a:latin typeface="Times New Roman" panose="02020603050405020304" pitchFamily="18" charset="0"/>
              <a:ea typeface="Times New Roman" panose="02020603050405020304" pitchFamily="18" charset="0"/>
            </a:endParaRPr>
          </a:p>
          <a:p>
            <a:pPr algn="just">
              <a:spcAft>
                <a:spcPts val="0"/>
              </a:spcAft>
            </a:pPr>
            <a:r>
              <a:rPr lang="uz-Cyrl-UZ" sz="2600" dirty="0">
                <a:latin typeface="Times New Roman" panose="02020603050405020304" pitchFamily="18" charset="0"/>
                <a:ea typeface="Times New Roman" panose="02020603050405020304" pitchFamily="18" charset="0"/>
              </a:rPr>
              <a:t>Respublika  hududiga  karantin  ob’ektlarini  kiri</a:t>
            </a:r>
            <a:r>
              <a:rPr lang="uz-Latn-UZ" sz="2600" dirty="0">
                <a:latin typeface="Times New Roman" panose="02020603050405020304" pitchFamily="18" charset="0"/>
                <a:ea typeface="Times New Roman" panose="02020603050405020304" pitchFamily="18" charset="0"/>
              </a:rPr>
              <a:t>ti</a:t>
            </a:r>
            <a:r>
              <a:rPr lang="uz-Cyrl-UZ" sz="2600" dirty="0">
                <a:latin typeface="Times New Roman" panose="02020603050405020304" pitchFamily="18" charset="0"/>
                <a:ea typeface="Times New Roman" panose="02020603050405020304" pitchFamily="18" charset="0"/>
              </a:rPr>
              <a:t>sh  davlatlararo tuzilgan o’simliklar karantini va himoyasi bo’yicha konventsiya  -  bitim asosida amalga oshiriladi.</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19905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1782" y="526474"/>
            <a:ext cx="8340436" cy="6001643"/>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spcAft>
                <a:spcPts val="0"/>
              </a:spcAft>
            </a:pPr>
            <a:r>
              <a:rPr lang="uz-Cyrl-UZ" sz="2400" dirty="0">
                <a:latin typeface="Times New Roman" panose="02020603050405020304" pitchFamily="18" charset="0"/>
                <a:ea typeface="Times New Roman" panose="02020603050405020304" pitchFamily="18" charset="0"/>
              </a:rPr>
              <a:t>Respublikada uchramaydigan va mavjud o’simliklarning, zarar</a:t>
            </a:r>
            <a:r>
              <a:rPr lang="uz-Latn-UZ" sz="2400" dirty="0">
                <a:latin typeface="Times New Roman" panose="02020603050405020304" pitchFamily="18" charset="0"/>
                <a:ea typeface="Times New Roman" panose="02020603050405020304" pitchFamily="18" charset="0"/>
              </a:rPr>
              <a:t>kunanda </a:t>
            </a:r>
            <a:r>
              <a:rPr lang="uz-Cyrl-UZ" sz="2400" dirty="0">
                <a:latin typeface="Times New Roman" panose="02020603050405020304" pitchFamily="18" charset="0"/>
                <a:ea typeface="Times New Roman" panose="02020603050405020304" pitchFamily="18" charset="0"/>
              </a:rPr>
              <a:t>hasharotlarga qarshi kurash, tarqalishini  oldini  olish  bo’yicha tadbirlarni amalga oshirish o’simliklar karantini  inspektsiyasining vazifasiga kiradi. Davlatlar  orasidagi qishloq ho’jalik mahsulotlari bilan tovar ayri  boshlash  yangi </a:t>
            </a:r>
            <a:r>
              <a:rPr lang="uz-Latn-UZ" sz="2400" dirty="0">
                <a:latin typeface="Times New Roman" panose="02020603050405020304" pitchFamily="18" charset="0"/>
                <a:ea typeface="Times New Roman" panose="02020603050405020304" pitchFamily="18" charset="0"/>
              </a:rPr>
              <a:t>tur hasharot</a:t>
            </a:r>
            <a:r>
              <a:rPr lang="uz-Cyrl-UZ" sz="2400" dirty="0">
                <a:latin typeface="Times New Roman" panose="02020603050405020304" pitchFamily="18" charset="0"/>
                <a:ea typeface="Times New Roman" panose="02020603050405020304" pitchFamily="18" charset="0"/>
              </a:rPr>
              <a:t>larning kelib chiqishiga va tarqalishiga olib kelmasligi uchun qat’iy karantin  nazoratini o’rnatish  lozim. Urug’lik va  ko’chatlik  materiallarning hasharotlar bilan zararlanganligini  aniqlash  maqsadida  ular  introduktsion  karantin pitomniklarda bir yil davomida nazoratdan o’tkaziladi.</a:t>
            </a:r>
            <a:endParaRPr lang="ru-RU" sz="2000" dirty="0" smtClean="0">
              <a:effectLst/>
              <a:latin typeface="Times New Roman" panose="02020603050405020304" pitchFamily="18" charset="0"/>
              <a:ea typeface="Times New Roman" panose="02020603050405020304" pitchFamily="18" charset="0"/>
            </a:endParaRPr>
          </a:p>
          <a:p>
            <a:pPr algn="just">
              <a:spcAft>
                <a:spcPts val="0"/>
              </a:spcAft>
            </a:pPr>
            <a:r>
              <a:rPr lang="uz-Cyrl-UZ" sz="2400" dirty="0">
                <a:latin typeface="Times New Roman" panose="02020603050405020304" pitchFamily="18" charset="0"/>
                <a:ea typeface="Times New Roman" panose="02020603050405020304" pitchFamily="18" charset="0"/>
              </a:rPr>
              <a:t>Tashqi karantin yoki xalqaro karantinning maqsadi  </a:t>
            </a:r>
            <a:r>
              <a:rPr lang="uz-Latn-UZ" sz="2400" dirty="0">
                <a:latin typeface="Times New Roman" panose="02020603050405020304" pitchFamily="18" charset="0"/>
                <a:ea typeface="Times New Roman" panose="02020603050405020304" pitchFamily="18" charset="0"/>
              </a:rPr>
              <a:t>r</a:t>
            </a:r>
            <a:r>
              <a:rPr lang="uz-Cyrl-UZ" sz="2400" dirty="0">
                <a:latin typeface="Times New Roman" panose="02020603050405020304" pitchFamily="18" charset="0"/>
                <a:ea typeface="Times New Roman" panose="02020603050405020304" pitchFamily="18" charset="0"/>
              </a:rPr>
              <a:t>espublikamiz hududiga bizda uchramaydigan </a:t>
            </a:r>
            <a:r>
              <a:rPr lang="uz-Latn-UZ" sz="2400" dirty="0">
                <a:latin typeface="Times New Roman" panose="02020603050405020304" pitchFamily="18" charset="0"/>
                <a:ea typeface="Times New Roman" panose="02020603050405020304" pitchFamily="18" charset="0"/>
              </a:rPr>
              <a:t>zararkunanda</a:t>
            </a:r>
            <a:r>
              <a:rPr lang="uz-Cyrl-UZ" sz="2400" dirty="0">
                <a:latin typeface="Times New Roman" panose="02020603050405020304" pitchFamily="18" charset="0"/>
                <a:ea typeface="Times New Roman" panose="02020603050405020304" pitchFamily="18" charset="0"/>
              </a:rPr>
              <a:t>larni kirib kelishiga yo’l qo’ymaslikdir.</a:t>
            </a:r>
            <a:endParaRPr lang="ru-RU" sz="2000" dirty="0" smtClean="0">
              <a:effectLst/>
              <a:latin typeface="Times New Roman" panose="02020603050405020304" pitchFamily="18" charset="0"/>
              <a:ea typeface="Times New Roman" panose="02020603050405020304" pitchFamily="18" charset="0"/>
            </a:endParaRPr>
          </a:p>
          <a:p>
            <a:pPr algn="just">
              <a:spcAft>
                <a:spcPts val="0"/>
              </a:spcAft>
            </a:pPr>
            <a:r>
              <a:rPr lang="uz-Cyrl-UZ" sz="2400" dirty="0">
                <a:latin typeface="Times New Roman" panose="02020603050405020304" pitchFamily="18" charset="0"/>
                <a:ea typeface="Times New Roman" panose="02020603050405020304" pitchFamily="18" charset="0"/>
              </a:rPr>
              <a:t>Namunalarda hasharot, aniqlangan taqdirda uni zararlantirish  mumkin  bo’lmagan  taqdirda  3-5  kunda  eksport  qiluvchi mamlakatga qaytariladi yoki yo’q qilib tashlanadi</a:t>
            </a:r>
            <a:r>
              <a:rPr lang="en-US" sz="24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44520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4181" y="498764"/>
            <a:ext cx="8063345" cy="5478423"/>
          </a:xfrm>
          <a:prstGeom prst="rect">
            <a:avLst/>
          </a:prstGeom>
        </p:spPr>
        <p:txBody>
          <a:bodyPr wrap="square">
            <a:spAutoFit/>
          </a:bodyPr>
          <a:lstStyle/>
          <a:p>
            <a:pPr algn="just">
              <a:spcAft>
                <a:spcPts val="0"/>
              </a:spcAft>
            </a:pPr>
            <a:r>
              <a:rPr lang="uz-Cyrl-UZ" sz="2500" dirty="0">
                <a:latin typeface="Times New Roman" panose="02020603050405020304" pitchFamily="18" charset="0"/>
                <a:ea typeface="Times New Roman" panose="02020603050405020304" pitchFamily="18" charset="0"/>
              </a:rPr>
              <a:t>Ichki  karantin </a:t>
            </a:r>
            <a:r>
              <a:rPr lang="uz-Latn-UZ" sz="2500" dirty="0">
                <a:latin typeface="Times New Roman" panose="02020603050405020304" pitchFamily="18" charset="0"/>
                <a:ea typeface="Times New Roman" panose="02020603050405020304" pitchFamily="18" charset="0"/>
              </a:rPr>
              <a:t>vazifasi</a:t>
            </a:r>
            <a:r>
              <a:rPr lang="uz-Cyrl-UZ" sz="2500" dirty="0">
                <a:latin typeface="Times New Roman" panose="02020603050405020304" pitchFamily="18" charset="0"/>
                <a:ea typeface="Times New Roman" panose="02020603050405020304" pitchFamily="18" charset="0"/>
              </a:rPr>
              <a:t> mamlakat  ichidagi  kichik  arealda  uchraydigan  </a:t>
            </a:r>
            <a:r>
              <a:rPr lang="uz-Latn-UZ" sz="2500" dirty="0">
                <a:latin typeface="Times New Roman" panose="02020603050405020304" pitchFamily="18" charset="0"/>
                <a:ea typeface="Times New Roman" panose="02020603050405020304" pitchFamily="18" charset="0"/>
              </a:rPr>
              <a:t>zararkunanda hasharotlar</a:t>
            </a:r>
            <a:r>
              <a:rPr lang="uz-Cyrl-UZ" sz="2500" dirty="0">
                <a:latin typeface="Times New Roman" panose="02020603050405020304" pitchFamily="18" charset="0"/>
                <a:ea typeface="Times New Roman" panose="02020603050405020304" pitchFamily="18" charset="0"/>
              </a:rPr>
              <a:t>larni boshqa hududlarga tarqalishiga yo’l qo’ymaslikdir. Buning uchun </a:t>
            </a:r>
            <a:r>
              <a:rPr lang="uz-Latn-UZ" sz="2500" dirty="0">
                <a:latin typeface="Times New Roman" panose="02020603050405020304" pitchFamily="18" charset="0"/>
                <a:ea typeface="Times New Roman" panose="02020603050405020304" pitchFamily="18" charset="0"/>
              </a:rPr>
              <a:t>zararkunanda hasharotning</a:t>
            </a:r>
            <a:r>
              <a:rPr lang="uz-Cyrl-UZ" sz="2500" dirty="0">
                <a:latin typeface="Times New Roman" panose="02020603050405020304" pitchFamily="18" charset="0"/>
                <a:ea typeface="Times New Roman" panose="02020603050405020304" pitchFamily="18" charset="0"/>
              </a:rPr>
              <a:t> mavjud  </a:t>
            </a:r>
            <a:r>
              <a:rPr lang="uz-Latn-UZ" sz="2500" dirty="0">
                <a:latin typeface="Times New Roman" panose="02020603050405020304" pitchFamily="18" charset="0"/>
                <a:ea typeface="Times New Roman" panose="02020603050405020304" pitchFamily="18" charset="0"/>
              </a:rPr>
              <a:t>o’choqlari</a:t>
            </a:r>
            <a:r>
              <a:rPr lang="uz-Cyrl-UZ" sz="2500" dirty="0">
                <a:latin typeface="Times New Roman" panose="02020603050405020304" pitchFamily="18" charset="0"/>
                <a:ea typeface="Times New Roman" panose="02020603050405020304" pitchFamily="18" charset="0"/>
              </a:rPr>
              <a:t>ni  muntazam  o’rganib  turish,  ularga  qarshi  kurashni  tashkil qilish tadbirlarini  ishlab  chiqish lozimdir.  Ichki  karantin  bo’yicha  dastlabki  tashkiliy  ishlar  1931  yildanboshlangan.</a:t>
            </a:r>
            <a:endParaRPr lang="ru-RU" sz="2500" dirty="0" smtClean="0">
              <a:effectLst/>
              <a:latin typeface="Times New Roman" panose="02020603050405020304" pitchFamily="18" charset="0"/>
              <a:ea typeface="Times New Roman" panose="02020603050405020304" pitchFamily="18" charset="0"/>
            </a:endParaRPr>
          </a:p>
          <a:p>
            <a:pPr algn="just">
              <a:spcAft>
                <a:spcPts val="0"/>
              </a:spcAft>
            </a:pPr>
            <a:r>
              <a:rPr lang="uz-Cyrl-UZ" sz="2500" dirty="0">
                <a:latin typeface="Times New Roman" panose="02020603050405020304" pitchFamily="18" charset="0"/>
                <a:ea typeface="Times New Roman" panose="02020603050405020304" pitchFamily="18" charset="0"/>
              </a:rPr>
              <a:t>Ichki  karantin  tadbirlari  </a:t>
            </a:r>
            <a:r>
              <a:rPr lang="uz-Latn-UZ" sz="2500" dirty="0">
                <a:latin typeface="Times New Roman" panose="02020603050405020304" pitchFamily="18" charset="0"/>
                <a:ea typeface="Times New Roman" panose="02020603050405020304" pitchFamily="18" charset="0"/>
              </a:rPr>
              <a:t>r</a:t>
            </a:r>
            <a:r>
              <a:rPr lang="uz-Cyrl-UZ" sz="2500" dirty="0">
                <a:latin typeface="Times New Roman" panose="02020603050405020304" pitchFamily="18" charset="0"/>
                <a:ea typeface="Times New Roman" panose="02020603050405020304" pitchFamily="18" charset="0"/>
              </a:rPr>
              <a:t>espublika  karantin  inspektsiyasi  Nizomi asosida  nazorat  qilinadi.  Buning  uchun  </a:t>
            </a:r>
            <a:r>
              <a:rPr lang="uz-Latn-UZ" sz="2500" dirty="0">
                <a:latin typeface="Times New Roman" panose="02020603050405020304" pitchFamily="18" charset="0"/>
                <a:ea typeface="Times New Roman" panose="02020603050405020304" pitchFamily="18" charset="0"/>
              </a:rPr>
              <a:t>r</a:t>
            </a:r>
            <a:r>
              <a:rPr lang="uz-Cyrl-UZ" sz="2500" dirty="0">
                <a:latin typeface="Times New Roman" panose="02020603050405020304" pitchFamily="18" charset="0"/>
                <a:ea typeface="Times New Roman" panose="02020603050405020304" pitchFamily="18" charset="0"/>
              </a:rPr>
              <a:t>espublika  karantin  inspektsiyasi  va uning joylardagi nazorat punktlari ekinzorlarda, bog’larda va o’tloqzorlarda muntazam kuzatish  ishlari  olib  boradi. Bu joylarda aniqlangan zarar</a:t>
            </a:r>
            <a:r>
              <a:rPr lang="uz-Latn-UZ" sz="2500" dirty="0">
                <a:latin typeface="Times New Roman" panose="02020603050405020304" pitchFamily="18" charset="0"/>
                <a:ea typeface="Times New Roman" panose="02020603050405020304" pitchFamily="18" charset="0"/>
              </a:rPr>
              <a:t>kunanda</a:t>
            </a:r>
            <a:r>
              <a:rPr lang="uz-Cyrl-UZ" sz="2500" dirty="0">
                <a:latin typeface="Times New Roman" panose="02020603050405020304" pitchFamily="18" charset="0"/>
                <a:ea typeface="Times New Roman" panose="02020603050405020304" pitchFamily="18" charset="0"/>
              </a:rPr>
              <a:t> hasharotlar   tarqalishini</a:t>
            </a:r>
            <a:r>
              <a:rPr lang="uz-Latn-UZ" sz="2500" dirty="0">
                <a:latin typeface="Times New Roman" panose="02020603050405020304" pitchFamily="18" charset="0"/>
                <a:ea typeface="Times New Roman" panose="02020603050405020304" pitchFamily="18" charset="0"/>
              </a:rPr>
              <a:t>ng</a:t>
            </a:r>
            <a:r>
              <a:rPr lang="uz-Cyrl-UZ" sz="2500" dirty="0">
                <a:latin typeface="Times New Roman" panose="02020603050405020304" pitchFamily="18" charset="0"/>
                <a:ea typeface="Times New Roman" panose="02020603050405020304" pitchFamily="18" charset="0"/>
              </a:rPr>
              <a:t>  oldini oluvchi kurash choralarini belgilab beradi.</a:t>
            </a:r>
            <a:endParaRPr lang="ru-RU" sz="25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1354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5636" y="595745"/>
            <a:ext cx="8340437" cy="6001643"/>
          </a:xfrm>
          <a:prstGeom prst="rect">
            <a:avLst/>
          </a:prstGeom>
        </p:spPr>
        <p:txBody>
          <a:bodyPr wrap="square">
            <a:spAutoFit/>
          </a:bodyPr>
          <a:lstStyle/>
          <a:p>
            <a:pPr algn="just">
              <a:spcAft>
                <a:spcPts val="0"/>
              </a:spcAft>
            </a:pPr>
            <a:r>
              <a:rPr lang="uz-Cyrl-UZ" sz="3200" dirty="0">
                <a:latin typeface="Times New Roman" panose="02020603050405020304" pitchFamily="18" charset="0"/>
                <a:ea typeface="Times New Roman" panose="02020603050405020304" pitchFamily="18" charset="0"/>
              </a:rPr>
              <a:t>Biror bir  hasharotlarning  mavjudligi  to’g’risida ma’lumot aniqlangan taqdirda bu joylarda  vaqtinchalik karantin mintaqasi deb  belgilanadi  va bu </a:t>
            </a:r>
            <a:r>
              <a:rPr lang="uz-Latn-UZ" sz="3200" dirty="0">
                <a:latin typeface="Times New Roman" panose="02020603050405020304" pitchFamily="18" charset="0"/>
                <a:ea typeface="Times New Roman" panose="02020603050405020304" pitchFamily="18" charset="0"/>
              </a:rPr>
              <a:t>paydo bo’lish</a:t>
            </a:r>
            <a:r>
              <a:rPr lang="uz-Cyrl-UZ" sz="3200" dirty="0">
                <a:latin typeface="Times New Roman" panose="02020603050405020304" pitchFamily="18" charset="0"/>
                <a:ea typeface="Times New Roman" panose="02020603050405020304" pitchFamily="18" charset="0"/>
              </a:rPr>
              <a:t>  manbaini  bartaraf qilish  uchun tadbirlar ishlab  chiqadi.  Bunday joylardan  mahsulotlarni  olib  chiqish</a:t>
            </a:r>
            <a:r>
              <a:rPr lang="uz-Latn-UZ" sz="3200" dirty="0">
                <a:latin typeface="Times New Roman" panose="02020603050405020304" pitchFamily="18" charset="0"/>
                <a:ea typeface="Times New Roman" panose="02020603050405020304" pitchFamily="18" charset="0"/>
              </a:rPr>
              <a:t> uchun</a:t>
            </a:r>
            <a:r>
              <a:rPr lang="uz-Cyrl-UZ" sz="3200" dirty="0">
                <a:latin typeface="Times New Roman" panose="02020603050405020304" pitchFamily="18" charset="0"/>
                <a:ea typeface="Times New Roman" panose="02020603050405020304" pitchFamily="18" charset="0"/>
              </a:rPr>
              <a:t> faqat  maxsus sertifikat berilgan taqdirda ruxsat etiladi.</a:t>
            </a:r>
            <a:endParaRPr lang="ru-RU" sz="2800" dirty="0" smtClean="0">
              <a:effectLst/>
              <a:latin typeface="Times New Roman" panose="02020603050405020304" pitchFamily="18" charset="0"/>
              <a:ea typeface="Times New Roman" panose="02020603050405020304" pitchFamily="18" charset="0"/>
            </a:endParaRPr>
          </a:p>
          <a:p>
            <a:pPr algn="just">
              <a:spcAft>
                <a:spcPts val="0"/>
              </a:spcAft>
            </a:pPr>
            <a:r>
              <a:rPr lang="uz-Cyrl-UZ" sz="3200" dirty="0">
                <a:latin typeface="Times New Roman" panose="02020603050405020304" pitchFamily="18" charset="0"/>
                <a:ea typeface="Times New Roman" panose="02020603050405020304" pitchFamily="18" charset="0"/>
              </a:rPr>
              <a:t>Karantin ob’ektlarning tarqalishini</a:t>
            </a:r>
            <a:r>
              <a:rPr lang="uz-Latn-UZ" sz="3200" dirty="0">
                <a:latin typeface="Times New Roman" panose="02020603050405020304" pitchFamily="18" charset="0"/>
                <a:ea typeface="Times New Roman" panose="02020603050405020304" pitchFamily="18" charset="0"/>
              </a:rPr>
              <a:t>ng</a:t>
            </a:r>
            <a:r>
              <a:rPr lang="uz-Cyrl-UZ" sz="3200" dirty="0">
                <a:latin typeface="Times New Roman" panose="02020603050405020304" pitchFamily="18" charset="0"/>
                <a:ea typeface="Times New Roman" panose="02020603050405020304" pitchFamily="18" charset="0"/>
              </a:rPr>
              <a:t> oldini olish maqsadida karantin ob’ektlar bilan ishlaydigan ilmiy-tadqiqot  institut-lariga </a:t>
            </a:r>
            <a:r>
              <a:rPr lang="uz-Latn-UZ" sz="3200" dirty="0">
                <a:latin typeface="Times New Roman" panose="02020603050405020304" pitchFamily="18" charset="0"/>
                <a:ea typeface="Times New Roman" panose="02020603050405020304" pitchFamily="18" charset="0"/>
              </a:rPr>
              <a:t>r</a:t>
            </a:r>
            <a:r>
              <a:rPr lang="uz-Cyrl-UZ" sz="3200" dirty="0">
                <a:latin typeface="Times New Roman" panose="02020603050405020304" pitchFamily="18" charset="0"/>
                <a:ea typeface="Times New Roman" panose="02020603050405020304" pitchFamily="18" charset="0"/>
              </a:rPr>
              <a:t>espublika karantin  boshqarmasi  tamonidan  maxsus  </a:t>
            </a:r>
            <a:r>
              <a:rPr lang="uz-Latn-UZ" sz="3200" dirty="0">
                <a:latin typeface="Times New Roman" panose="02020603050405020304" pitchFamily="18" charset="0"/>
                <a:ea typeface="Times New Roman" panose="02020603050405020304" pitchFamily="18" charset="0"/>
              </a:rPr>
              <a:t>n</a:t>
            </a:r>
            <a:r>
              <a:rPr lang="uz-Cyrl-UZ" sz="3200" dirty="0">
                <a:latin typeface="Times New Roman" panose="02020603050405020304" pitchFamily="18" charset="0"/>
                <a:ea typeface="Times New Roman" panose="02020603050405020304" pitchFamily="18" charset="0"/>
              </a:rPr>
              <a:t>izom  asosida tadqiqotlar olib borishga  ruxsat etiladi</a:t>
            </a:r>
            <a:r>
              <a:rPr lang="uz-Cyrl-UZ" sz="3200" dirty="0" smtClean="0">
                <a:latin typeface="Times New Roman" panose="02020603050405020304" pitchFamily="18" charset="0"/>
                <a:ea typeface="Times New Roman" panose="02020603050405020304" pitchFamily="18" charset="0"/>
              </a:rPr>
              <a:t>.</a:t>
            </a:r>
            <a:endParaRPr lang="ru-RU" sz="28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52316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0218" y="332509"/>
            <a:ext cx="8520546" cy="637097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uz-Cyrl-UZ" sz="2400" dirty="0" smtClean="0">
                <a:latin typeface="Times New Roman" panose="02020603050405020304" pitchFamily="18" charset="0"/>
                <a:cs typeface="Times New Roman" panose="02020603050405020304" pitchFamily="18" charset="0"/>
              </a:rPr>
              <a:t>Mamlakat ichkarisiga o’simlik va o’simlik mahsulotlarini olib kirish uchun  tovarni  eksport  qiluvchi  davlat tomonidan  berilgan  xorijiy  karantin ruxsatnomasi  bo’lgan  taqdirdagina  ruxsat  etilib,  bu  materiallarni foydalanish  tartibi  belgilanadi.         </a:t>
            </a:r>
            <a:endParaRPr lang="ru-RU" sz="2400" dirty="0" smtClean="0">
              <a:latin typeface="Times New Roman" panose="02020603050405020304" pitchFamily="18" charset="0"/>
              <a:cs typeface="Times New Roman" panose="02020603050405020304" pitchFamily="18" charset="0"/>
            </a:endParaRPr>
          </a:p>
          <a:p>
            <a:pPr algn="just"/>
            <a:r>
              <a:rPr lang="uz-Cyrl-UZ" sz="2400" dirty="0" smtClean="0">
                <a:latin typeface="Times New Roman" panose="02020603050405020304" pitchFamily="18" charset="0"/>
                <a:cs typeface="Times New Roman" panose="02020603050405020304" pitchFamily="18" charset="0"/>
              </a:rPr>
              <a:t>Mamlakat ichkarisiga karantin materiallarda  zarar</a:t>
            </a:r>
            <a:r>
              <a:rPr lang="uz-Latn-UZ" sz="2400" dirty="0" smtClean="0">
                <a:latin typeface="Times New Roman" panose="02020603050405020304" pitchFamily="18" charset="0"/>
                <a:cs typeface="Times New Roman" panose="02020603050405020304" pitchFamily="18" charset="0"/>
              </a:rPr>
              <a:t>kunanda</a:t>
            </a:r>
            <a:r>
              <a:rPr lang="uz-Cyrl-UZ" sz="2400" dirty="0" smtClean="0">
                <a:latin typeface="Times New Roman" panose="02020603050405020304" pitchFamily="18" charset="0"/>
                <a:cs typeface="Times New Roman" panose="02020603050405020304" pitchFamily="18" charset="0"/>
              </a:rPr>
              <a:t>  hasharotlar  namunalarining  kirib kelishiga imkon berilmaydi.</a:t>
            </a:r>
            <a:endParaRPr lang="ru-RU" sz="2400" dirty="0" smtClean="0">
              <a:latin typeface="Times New Roman" panose="02020603050405020304" pitchFamily="18" charset="0"/>
              <a:cs typeface="Times New Roman" panose="02020603050405020304" pitchFamily="18" charset="0"/>
            </a:endParaRPr>
          </a:p>
          <a:p>
            <a:pPr algn="just"/>
            <a:r>
              <a:rPr lang="uz-Cyrl-UZ" sz="2400" dirty="0" smtClean="0">
                <a:latin typeface="Times New Roman" panose="02020603050405020304" pitchFamily="18" charset="0"/>
                <a:cs typeface="Times New Roman" panose="02020603050405020304" pitchFamily="18" charset="0"/>
              </a:rPr>
              <a:t>Xorijiy  davlatlardan  respublikamiz  fuqarolariga  pochta  orqali o’simlik urug’lari, ko’chatlar, mevalar, sabzavotlar yuborilishi mumkin emas.</a:t>
            </a:r>
            <a:endParaRPr lang="ru-RU" sz="2400" dirty="0" smtClean="0">
              <a:latin typeface="Times New Roman" panose="02020603050405020304" pitchFamily="18" charset="0"/>
              <a:cs typeface="Times New Roman" panose="02020603050405020304" pitchFamily="18" charset="0"/>
            </a:endParaRPr>
          </a:p>
          <a:p>
            <a:pPr algn="just"/>
            <a:r>
              <a:rPr lang="uz-Cyrl-UZ" sz="2400" dirty="0" smtClean="0">
                <a:latin typeface="Times New Roman" panose="02020603050405020304" pitchFamily="18" charset="0"/>
                <a:cs typeface="Times New Roman" panose="02020603050405020304" pitchFamily="18" charset="0"/>
              </a:rPr>
              <a:t>Mamlakat hududidan olib o’tiladigan  tranzit  tovarlar </a:t>
            </a:r>
            <a:r>
              <a:rPr lang="uz-Latn-UZ" sz="2400" dirty="0" smtClean="0">
                <a:latin typeface="Times New Roman" panose="02020603050405020304" pitchFamily="18" charset="0"/>
                <a:cs typeface="Times New Roman" panose="02020603050405020304" pitchFamily="18" charset="0"/>
              </a:rPr>
              <a:t>r</a:t>
            </a:r>
            <a:r>
              <a:rPr lang="uz-Cyrl-UZ" sz="2400" dirty="0" smtClean="0">
                <a:latin typeface="Times New Roman" panose="02020603050405020304" pitchFamily="18" charset="0"/>
                <a:cs typeface="Times New Roman" panose="02020603050405020304" pitchFamily="18" charset="0"/>
              </a:rPr>
              <a:t>espublika karantin  inspektsiyasi  tamonidan  nazorat  qilingandan  keyin  ruxsat  etiladi.  Mamlakatimiz  chegara  hududidagi  karantin  punktlari</a:t>
            </a:r>
            <a:r>
              <a:rPr lang="uz-Latn-UZ" sz="2400" dirty="0" smtClean="0">
                <a:latin typeface="Times New Roman" panose="02020603050405020304" pitchFamily="18" charset="0"/>
                <a:cs typeface="Times New Roman" panose="02020603050405020304" pitchFamily="18" charset="0"/>
              </a:rPr>
              <a:t> ham mazkur </a:t>
            </a:r>
            <a:r>
              <a:rPr lang="uz-Cyrl-UZ" sz="2400" dirty="0" smtClean="0">
                <a:latin typeface="Times New Roman" panose="02020603050405020304" pitchFamily="18" charset="0"/>
                <a:cs typeface="Times New Roman" panose="02020603050405020304" pitchFamily="18" charset="0"/>
              </a:rPr>
              <a:t>inspektsiya  tomonidan  aniqlanadi.  Bu  punktlardan o’tadigan avtotransportlar: yuk mashinalari, yengil avtomobil va avtobuslar nazoratdan o’tkaziladi. Xalqaro  pochtalarda karantin  inspektorlari   tomonidan  nazorat amalga oshiriladi</a:t>
            </a:r>
            <a:r>
              <a:rPr lang="uz-Cyrl-UZ"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66633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1781" y="443346"/>
            <a:ext cx="8354291" cy="5909310"/>
          </a:xfrm>
          <a:prstGeom prst="rect">
            <a:avLst/>
          </a:prstGeom>
        </p:spPr>
        <p:txBody>
          <a:bodyPr wrap="square">
            <a:spAutoFit/>
          </a:bodyPr>
          <a:lstStyle/>
          <a:p>
            <a:pPr algn="just">
              <a:spcAft>
                <a:spcPts val="0"/>
              </a:spcAft>
            </a:pPr>
            <a:r>
              <a:rPr lang="uz-Cyrl-UZ" sz="2700" dirty="0">
                <a:latin typeface="Times New Roman" panose="02020603050405020304" pitchFamily="18" charset="0"/>
                <a:ea typeface="Times New Roman" panose="02020603050405020304" pitchFamily="18" charset="0"/>
              </a:rPr>
              <a:t>Mamlakatga  keltirilgan  tovarlarda  karantin  ob’ektlari  aniqlangan taqdirda tezda kimyoviy va rentgen  nurlari bilan ishlov berish yoki fumigatsiya qilish usulidan foydalanib zararsizlantiriladi. Ayrim ob’ektlarda yashirin belgilar  saqlagan urug’lar va ko’chatlar introduktsion karantin  uchastkalarida yoki  karantin  oranjeriyalarida  bir  yil  muddatda  kuzatilgandan  keyin tarqatishga ruxsat etiladi.</a:t>
            </a:r>
            <a:endParaRPr lang="ru-RU" sz="2700" dirty="0" smtClean="0">
              <a:effectLst/>
              <a:latin typeface="Times New Roman" panose="02020603050405020304" pitchFamily="18" charset="0"/>
              <a:ea typeface="Times New Roman" panose="02020603050405020304" pitchFamily="18" charset="0"/>
            </a:endParaRPr>
          </a:p>
          <a:p>
            <a:pPr algn="just">
              <a:spcAft>
                <a:spcPts val="0"/>
              </a:spcAft>
            </a:pPr>
            <a:r>
              <a:rPr lang="uz-Cyrl-UZ" sz="2700" dirty="0">
                <a:latin typeface="Times New Roman" panose="02020603050405020304" pitchFamily="18" charset="0"/>
                <a:ea typeface="Times New Roman" panose="02020603050405020304" pitchFamily="18" charset="0"/>
              </a:rPr>
              <a:t>Respublika   hududida  uchramaydigan  karantin  ob’ektlari  bilan  olib boriladigan  tadqiqotlar  xam  </a:t>
            </a:r>
            <a:r>
              <a:rPr lang="uz-Latn-UZ" sz="2700" dirty="0">
                <a:latin typeface="Times New Roman" panose="02020603050405020304" pitchFamily="18" charset="0"/>
                <a:ea typeface="Times New Roman" panose="02020603050405020304" pitchFamily="18" charset="0"/>
              </a:rPr>
              <a:t>r</a:t>
            </a:r>
            <a:r>
              <a:rPr lang="uz-Cyrl-UZ" sz="2700" dirty="0">
                <a:latin typeface="Times New Roman" panose="02020603050405020304" pitchFamily="18" charset="0"/>
                <a:ea typeface="Times New Roman" panose="02020603050405020304" pitchFamily="18" charset="0"/>
              </a:rPr>
              <a:t>espublika  Bosh  karantin  inspektsiyasi va markaziy karantin laboratoriyasi bilan kelishilgan holda amalga oshiriladi.</a:t>
            </a:r>
            <a:endParaRPr lang="ru-RU" sz="2700" dirty="0" smtClean="0">
              <a:effectLst/>
              <a:latin typeface="Times New Roman" panose="02020603050405020304" pitchFamily="18" charset="0"/>
              <a:ea typeface="Times New Roman" panose="02020603050405020304" pitchFamily="18" charset="0"/>
            </a:endParaRPr>
          </a:p>
          <a:p>
            <a:pPr algn="just">
              <a:spcAft>
                <a:spcPts val="0"/>
              </a:spcAft>
            </a:pPr>
            <a:r>
              <a:rPr lang="uz-Cyrl-UZ" sz="2700" dirty="0">
                <a:latin typeface="Times New Roman" panose="02020603050405020304" pitchFamily="18" charset="0"/>
                <a:ea typeface="Times New Roman" panose="02020603050405020304" pitchFamily="18" charset="0"/>
              </a:rPr>
              <a:t>O’simliklar</a:t>
            </a:r>
            <a:r>
              <a:rPr lang="uz-Latn-UZ" sz="2700" dirty="0">
                <a:latin typeface="Times New Roman" panose="02020603050405020304" pitchFamily="18" charset="0"/>
                <a:ea typeface="Times New Roman" panose="02020603050405020304" pitchFamily="18" charset="0"/>
              </a:rPr>
              <a:t>ni</a:t>
            </a:r>
            <a:r>
              <a:rPr lang="uz-Cyrl-UZ" sz="2700" dirty="0">
                <a:latin typeface="Times New Roman" panose="02020603050405020304" pitchFamily="18" charset="0"/>
                <a:ea typeface="Times New Roman" panose="02020603050405020304" pitchFamily="18" charset="0"/>
              </a:rPr>
              <a:t>  zararlaydigan  hasharot</a:t>
            </a:r>
            <a:r>
              <a:rPr lang="uz-Latn-UZ" sz="2700" dirty="0">
                <a:latin typeface="Times New Roman" panose="02020603050405020304" pitchFamily="18" charset="0"/>
                <a:ea typeface="Times New Roman" panose="02020603050405020304" pitchFamily="18" charset="0"/>
              </a:rPr>
              <a:t>lar</a:t>
            </a:r>
            <a:r>
              <a:rPr lang="uz-Cyrl-UZ" sz="2700" dirty="0">
                <a:latin typeface="Times New Roman" panose="02020603050405020304" pitchFamily="18" charset="0"/>
                <a:ea typeface="Times New Roman" panose="02020603050405020304" pitchFamily="18" charset="0"/>
              </a:rPr>
              <a:t>ning  namunalarini  mamlakatga  kiritilishi  qat’iy ta’qiqlanadi.</a:t>
            </a:r>
            <a:endParaRPr lang="ru-RU" sz="27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68682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3345" y="415637"/>
            <a:ext cx="8271164" cy="5863144"/>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spcAft>
                <a:spcPts val="0"/>
              </a:spcAft>
            </a:pPr>
            <a:r>
              <a:rPr lang="uz-Cyrl-UZ" sz="2500" dirty="0">
                <a:latin typeface="Times New Roman" panose="02020603050405020304" pitchFamily="18" charset="0"/>
                <a:ea typeface="Times New Roman" panose="02020603050405020304" pitchFamily="18" charset="0"/>
              </a:rPr>
              <a:t>Mamlakatga  kirib  kelayotgan  barcha  o’simlik  namunalari  va  urug’lik materiallar  karantin  postlarida  </a:t>
            </a:r>
            <a:r>
              <a:rPr lang="uz-Latn-UZ" sz="2500" dirty="0">
                <a:latin typeface="Times New Roman" panose="02020603050405020304" pitchFamily="18" charset="0"/>
                <a:ea typeface="Times New Roman" panose="02020603050405020304" pitchFamily="18" charset="0"/>
              </a:rPr>
              <a:t>zararkunandalar bilan zararlanmaganligi </a:t>
            </a:r>
            <a:r>
              <a:rPr lang="uz-Cyrl-UZ" sz="2500" dirty="0">
                <a:latin typeface="Times New Roman" panose="02020603050405020304" pitchFamily="18" charset="0"/>
                <a:ea typeface="Times New Roman" panose="02020603050405020304" pitchFamily="18" charset="0"/>
              </a:rPr>
              <a:t>qat’iy nazoratdan o’tkaziladi. Bu materiallarni</a:t>
            </a:r>
            <a:r>
              <a:rPr lang="uz-Latn-UZ" sz="2500" dirty="0">
                <a:latin typeface="Times New Roman" panose="02020603050405020304" pitchFamily="18" charset="0"/>
                <a:ea typeface="Times New Roman" panose="02020603050405020304" pitchFamily="18" charset="0"/>
              </a:rPr>
              <a:t>ng zarar</a:t>
            </a:r>
            <a:r>
              <a:rPr lang="uz-Cyrl-UZ" sz="2500" dirty="0">
                <a:latin typeface="Times New Roman" panose="02020603050405020304" pitchFamily="18" charset="0"/>
                <a:ea typeface="Times New Roman" panose="02020603050405020304" pitchFamily="18" charset="0"/>
              </a:rPr>
              <a:t>langanlik  darajasini  aniqlash uchun introduktsion  karantin pitomniklar  tashkil  qilingan  bo’lib, ular  ekin maydonidan  ajratilgan maydonlarda kuzatishlar olib boradi. Introduktsion karantin pitomniklar o’z ishlarini  maxsus  karantin  sharoitida  olib  borib,  </a:t>
            </a:r>
            <a:r>
              <a:rPr lang="uz-Latn-UZ" sz="2500" dirty="0">
                <a:latin typeface="Times New Roman" panose="02020603050405020304" pitchFamily="18" charset="0"/>
                <a:ea typeface="Times New Roman" panose="02020603050405020304" pitchFamily="18" charset="0"/>
              </a:rPr>
              <a:t>zararkunanda</a:t>
            </a:r>
            <a:r>
              <a:rPr lang="uz-Cyrl-UZ" sz="2500" dirty="0">
                <a:latin typeface="Times New Roman" panose="02020603050405020304" pitchFamily="18" charset="0"/>
                <a:ea typeface="Times New Roman" panose="02020603050405020304" pitchFamily="18" charset="0"/>
              </a:rPr>
              <a:t>larg tarqalishini</a:t>
            </a:r>
            <a:r>
              <a:rPr lang="uz-Latn-UZ" sz="2500" dirty="0">
                <a:latin typeface="Times New Roman" panose="02020603050405020304" pitchFamily="18" charset="0"/>
                <a:ea typeface="Times New Roman" panose="02020603050405020304" pitchFamily="18" charset="0"/>
              </a:rPr>
              <a:t>ng</a:t>
            </a:r>
            <a:r>
              <a:rPr lang="uz-Cyrl-UZ" sz="2500" dirty="0">
                <a:latin typeface="Times New Roman" panose="02020603050405020304" pitchFamily="18" charset="0"/>
                <a:ea typeface="Times New Roman" panose="02020603050405020304" pitchFamily="18" charset="0"/>
              </a:rPr>
              <a:t> oldini oladigan tadbirlarni o’tkazadi.</a:t>
            </a:r>
            <a:endParaRPr lang="ru-RU" sz="2500" dirty="0" smtClean="0">
              <a:effectLst/>
              <a:latin typeface="Times New Roman" panose="02020603050405020304" pitchFamily="18" charset="0"/>
              <a:ea typeface="Times New Roman" panose="02020603050405020304" pitchFamily="18" charset="0"/>
            </a:endParaRPr>
          </a:p>
          <a:p>
            <a:pPr algn="just">
              <a:spcAft>
                <a:spcPts val="0"/>
              </a:spcAft>
            </a:pPr>
            <a:r>
              <a:rPr lang="uz-Cyrl-UZ" sz="2500" dirty="0">
                <a:latin typeface="Times New Roman" panose="02020603050405020304" pitchFamily="18" charset="0"/>
                <a:ea typeface="Times New Roman" panose="02020603050405020304" pitchFamily="18" charset="0"/>
              </a:rPr>
              <a:t>Respublikamizda 3 ta shunday  pitomniklar mavjud  bo’lib, paxta bo’yicha Paxta selektsiyasi  va  urug’chiligi  institutida,  don  dukkakli  ekinlar bo’yicha </a:t>
            </a:r>
            <a:r>
              <a:rPr lang="uz-Latn-UZ" sz="2500" dirty="0">
                <a:latin typeface="Times New Roman" panose="02020603050405020304" pitchFamily="18" charset="0"/>
                <a:ea typeface="Times New Roman" panose="02020603050405020304" pitchFamily="18" charset="0"/>
              </a:rPr>
              <a:t>o’</a:t>
            </a:r>
            <a:r>
              <a:rPr lang="uz-Cyrl-UZ" sz="2500" dirty="0">
                <a:latin typeface="Times New Roman" panose="02020603050405020304" pitchFamily="18" charset="0"/>
                <a:ea typeface="Times New Roman" panose="02020603050405020304" pitchFamily="18" charset="0"/>
              </a:rPr>
              <a:t>simlikshunoslik institutida, rezavor va mevali o’simliklar bo’yicha </a:t>
            </a:r>
            <a:r>
              <a:rPr lang="en-US" sz="2500" dirty="0" err="1" smtClean="0">
                <a:latin typeface="Times New Roman" panose="02020603050405020304" pitchFamily="18" charset="0"/>
                <a:ea typeface="Times New Roman" panose="02020603050405020304" pitchFamily="18" charset="0"/>
              </a:rPr>
              <a:t>Akademik</a:t>
            </a:r>
            <a:r>
              <a:rPr lang="en-US" sz="2500" dirty="0" smtClean="0">
                <a:latin typeface="Times New Roman" panose="02020603050405020304" pitchFamily="18" charset="0"/>
                <a:ea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rPr>
              <a:t>Mirzayev</a:t>
            </a:r>
            <a:r>
              <a:rPr lang="en-US" sz="2500" dirty="0" smtClean="0">
                <a:latin typeface="Times New Roman" panose="02020603050405020304" pitchFamily="18" charset="0"/>
                <a:ea typeface="Times New Roman" panose="02020603050405020304" pitchFamily="18" charset="0"/>
              </a:rPr>
              <a:t> </a:t>
            </a:r>
            <a:r>
              <a:rPr lang="uz-Cyrl-UZ" sz="2500" dirty="0" smtClean="0">
                <a:latin typeface="Times New Roman" panose="02020603050405020304" pitchFamily="18" charset="0"/>
                <a:ea typeface="Times New Roman" panose="02020603050405020304" pitchFamily="18" charset="0"/>
              </a:rPr>
              <a:t>nomidagi  </a:t>
            </a:r>
            <a:r>
              <a:rPr lang="uz-Cyrl-UZ" sz="2500" dirty="0">
                <a:latin typeface="Times New Roman" panose="02020603050405020304" pitchFamily="18" charset="0"/>
                <a:ea typeface="Times New Roman" panose="02020603050405020304" pitchFamily="18" charset="0"/>
              </a:rPr>
              <a:t>mevachilik, uzumchilik va kartoshkachilik ilmiy-tadqiqot institutida pitomniklar tashkil qilingan</a:t>
            </a:r>
            <a:r>
              <a:rPr lang="en-US" sz="2500" dirty="0">
                <a:latin typeface="Times New Roman" panose="02020603050405020304" pitchFamily="18" charset="0"/>
                <a:ea typeface="Times New Roman" panose="02020603050405020304" pitchFamily="18" charset="0"/>
              </a:rPr>
              <a:t>.</a:t>
            </a:r>
            <a:endParaRPr lang="ru-RU" sz="25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98996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06582" y="928254"/>
            <a:ext cx="7980218" cy="5016758"/>
          </a:xfrm>
          <a:prstGeom prst="rect">
            <a:avLst/>
          </a:prstGeom>
        </p:spPr>
        <p:txBody>
          <a:bodyPr wrap="square">
            <a:spAutoFit/>
          </a:bodyPr>
          <a:lstStyle/>
          <a:p>
            <a:pPr algn="just">
              <a:spcAft>
                <a:spcPts val="0"/>
              </a:spcAft>
            </a:pPr>
            <a:r>
              <a:rPr lang="uz-Cyrl-UZ" sz="3200" dirty="0">
                <a:latin typeface="Times New Roman" panose="02020603050405020304" pitchFamily="18" charset="0"/>
                <a:ea typeface="Times New Roman" panose="02020603050405020304" pitchFamily="18" charset="0"/>
              </a:rPr>
              <a:t>Bu  maydonlarda 1 va  3  yil  davomida  namunalarning  kasallik qo’zg’atuvchilardan tozaligi aniqlangach, yetishtirilgan  o’simliklar-dan olingan birinchi reproduktsiya urug’lar ilmiy-tadqiqot  institutlariga  kelgusida kuzatish  va  o’rganish  uchun  tarqatiladi.  Urug’lik  materiallarning shunday tartibda  mamlakat  ichkarisiga  olib kirilishi xavfli  kasallik va begona o’tlar tarqalishini</a:t>
            </a:r>
            <a:r>
              <a:rPr lang="uz-Latn-UZ" sz="3200" dirty="0">
                <a:latin typeface="Times New Roman" panose="02020603050405020304" pitchFamily="18" charset="0"/>
                <a:ea typeface="Times New Roman" panose="02020603050405020304" pitchFamily="18" charset="0"/>
              </a:rPr>
              <a:t>ng</a:t>
            </a:r>
            <a:r>
              <a:rPr lang="uz-Cyrl-UZ" sz="3200" dirty="0">
                <a:latin typeface="Times New Roman" panose="02020603050405020304" pitchFamily="18" charset="0"/>
                <a:ea typeface="Times New Roman" panose="02020603050405020304" pitchFamily="18" charset="0"/>
              </a:rPr>
              <a:t> oldini oladigan tadbirlarni o’tkazadi</a:t>
            </a:r>
            <a:r>
              <a:rPr lang="uz-Cyrl-UZ" sz="3200" dirty="0" smtClean="0">
                <a:latin typeface="Times New Roman" panose="02020603050405020304" pitchFamily="18" charset="0"/>
                <a:ea typeface="Times New Roman" panose="02020603050405020304" pitchFamily="18" charset="0"/>
              </a:rPr>
              <a:t>.</a:t>
            </a:r>
            <a:endParaRPr lang="ru-RU" sz="28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79357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1163" y="706582"/>
            <a:ext cx="7855527" cy="569386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uz-Cyrl-UZ" sz="2800" dirty="0" smtClean="0">
                <a:latin typeface="Times New Roman" panose="02020603050405020304" pitchFamily="18" charset="0"/>
                <a:ea typeface="Times New Roman" panose="02020603050405020304" pitchFamily="18" charset="0"/>
              </a:rPr>
              <a:t>Karantin materiallarini mamlakat ichkarisiga olib kirish  respublika </a:t>
            </a:r>
            <a:r>
              <a:rPr lang="uz-Latn-UZ" sz="2800" dirty="0" smtClean="0">
                <a:latin typeface="Times New Roman" panose="02020603050405020304" pitchFamily="18" charset="0"/>
                <a:ea typeface="Times New Roman" panose="02020603050405020304" pitchFamily="18" charset="0"/>
              </a:rPr>
              <a:t>O’</a:t>
            </a:r>
            <a:r>
              <a:rPr lang="uz-Cyrl-UZ" sz="2800" dirty="0" smtClean="0">
                <a:latin typeface="Times New Roman" panose="02020603050405020304" pitchFamily="18" charset="0"/>
                <a:ea typeface="Times New Roman" panose="02020603050405020304" pitchFamily="18" charset="0"/>
              </a:rPr>
              <a:t>simliklar  karantini  Bosh  </a:t>
            </a:r>
            <a:r>
              <a:rPr lang="uz-Latn-UZ" sz="2800" dirty="0" smtClean="0">
                <a:latin typeface="Times New Roman" panose="02020603050405020304" pitchFamily="18" charset="0"/>
                <a:ea typeface="Times New Roman" panose="02020603050405020304" pitchFamily="18" charset="0"/>
              </a:rPr>
              <a:t>d</a:t>
            </a:r>
            <a:r>
              <a:rPr lang="uz-Cyrl-UZ" sz="2800" dirty="0" smtClean="0">
                <a:latin typeface="Times New Roman" panose="02020603050405020304" pitchFamily="18" charset="0"/>
                <a:ea typeface="Times New Roman" panose="02020603050405020304" pitchFamily="18" charset="0"/>
              </a:rPr>
              <a:t>avlat  inspektsiyasi  tamonidan berilgan maxsus sertifikat  asosida  amalga  oshiriladi.  Karantin  sertifikatida  xorijdan keltirilgan  mahsulotlarni  olib  kirish karantin  qoidalari  asosida </a:t>
            </a:r>
            <a:r>
              <a:rPr lang="uz-Latn-UZ" sz="2800" dirty="0" smtClean="0">
                <a:latin typeface="Times New Roman" panose="02020603050405020304" pitchFamily="18" charset="0"/>
                <a:ea typeface="Times New Roman" panose="02020603050405020304" pitchFamily="18" charset="0"/>
              </a:rPr>
              <a:t>bo’lishi </a:t>
            </a:r>
            <a:r>
              <a:rPr lang="uz-Cyrl-UZ" sz="2800" dirty="0" smtClean="0">
                <a:latin typeface="Times New Roman" panose="02020603050405020304" pitchFamily="18" charset="0"/>
                <a:ea typeface="Times New Roman" panose="02020603050405020304" pitchFamily="18" charset="0"/>
              </a:rPr>
              <a:t>ko’rsatilgan</a:t>
            </a:r>
            <a:r>
              <a:rPr lang="uz-Latn-UZ" sz="2800" dirty="0" smtClean="0">
                <a:latin typeface="Times New Roman" panose="02020603050405020304" pitchFamily="18" charset="0"/>
                <a:ea typeface="Times New Roman" panose="02020603050405020304" pitchFamily="18" charset="0"/>
              </a:rPr>
              <a:t>.</a:t>
            </a:r>
            <a:r>
              <a:rPr lang="uz-Cyrl-UZ" sz="2800" dirty="0" smtClean="0">
                <a:latin typeface="Times New Roman" panose="02020603050405020304" pitchFamily="18" charset="0"/>
                <a:ea typeface="Times New Roman" panose="02020603050405020304" pitchFamily="18" charset="0"/>
              </a:rPr>
              <a:t>     Respublikamiz  chegarasida  joylashgan  karantin  maskanlarida  karantin materiallar birlamchi karantin nazoratidan  o’tkaziladi.  Mamlakatga  olib kirilayotgan  materiallar  karantin  ob’ektlar bilan  zararlanganligi aniqlangan  taqdirda </a:t>
            </a:r>
            <a:r>
              <a:rPr lang="uz-Latn-UZ" sz="2800" dirty="0" smtClean="0">
                <a:latin typeface="Times New Roman" panose="02020603050405020304" pitchFamily="18" charset="0"/>
                <a:ea typeface="Times New Roman" panose="02020603050405020304" pitchFamily="18" charset="0"/>
              </a:rPr>
              <a:t>mazkur</a:t>
            </a:r>
            <a:r>
              <a:rPr lang="uz-Cyrl-UZ" sz="2800" dirty="0" smtClean="0">
                <a:latin typeface="Times New Roman" panose="02020603050405020304" pitchFamily="18" charset="0"/>
                <a:ea typeface="Times New Roman" panose="02020603050405020304" pitchFamily="18" charset="0"/>
              </a:rPr>
              <a:t> materiallar  partiyasi  olib  kelingan mamlakatga qaytariladi, yo’q qilinadi yoki zararsizlantiriladi</a:t>
            </a:r>
            <a:endParaRPr lang="ru-RU" sz="2800" dirty="0"/>
          </a:p>
        </p:txBody>
      </p:sp>
    </p:spTree>
    <p:extLst>
      <p:ext uri="{BB962C8B-B14F-4D97-AF65-F5344CB8AC3E}">
        <p14:creationId xmlns:p14="http://schemas.microsoft.com/office/powerpoint/2010/main" val="3212990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0327" y="339292"/>
            <a:ext cx="8118763" cy="6518708"/>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spcAft>
                <a:spcPts val="0"/>
              </a:spcAft>
            </a:pPr>
            <a:r>
              <a:rPr lang="uz-Cyrl-UZ" sz="3200" dirty="0">
                <a:latin typeface="Times New Roman" panose="02020603050405020304" pitchFamily="18" charset="0"/>
                <a:ea typeface="Times New Roman" panose="02020603050405020304" pitchFamily="18" charset="0"/>
              </a:rPr>
              <a:t>Termiz chegara maskanida xorijdan  keltirilayogan  materiallarni fumigatsiya  qiladigan vakuum  stantsiya  mavjud  bo’lib, keltirilayotgan materiallarga shu joyda ishlov beriladi.</a:t>
            </a:r>
            <a:endParaRPr lang="ru-RU" sz="28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3200" dirty="0">
                <a:latin typeface="Times New Roman" panose="02020603050405020304" pitchFamily="18" charset="0"/>
                <a:ea typeface="Times New Roman" panose="02020603050405020304" pitchFamily="18" charset="0"/>
              </a:rPr>
              <a:t>Mamlakatga keltirilayotgan materiallarni qabul qilib olish maskanida o’tkaziladigan ikkilamchi karantin tekshiruvi ham asosiy rol o’ynaydi. Barcha karantin  qoidalari  asosida  tekshirishdan  o’tkazilgan  materiallardan  yukni qabul qilib oluvchiga undan foydalanish xuquqi beriladi.</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52040076"/>
      </p:ext>
    </p:extLst>
  </p:cSld>
  <p:clrMapOvr>
    <a:masterClrMapping/>
  </p:clrMapOvr>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Капля</Template>
  <TotalTime>11</TotalTime>
  <Words>848</Words>
  <Application>Microsoft Office PowerPoint</Application>
  <PresentationFormat>Экран (4:3)</PresentationFormat>
  <Paragraphs>27</Paragraphs>
  <Slides>11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11</vt:i4>
      </vt:variant>
    </vt:vector>
  </HeadingPairs>
  <TitlesOfParts>
    <vt:vector size="15" baseType="lpstr">
      <vt:lpstr>Arial</vt:lpstr>
      <vt:lpstr>Times New Roman</vt:lpstr>
      <vt:lpstr>Tw Cen MT</vt:lpstr>
      <vt:lpstr>Капля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user1</dc:creator>
  <cp:lastModifiedBy>user1</cp:lastModifiedBy>
  <cp:revision>2</cp:revision>
  <dcterms:created xsi:type="dcterms:W3CDTF">2020-04-01T06:31:45Z</dcterms:created>
  <dcterms:modified xsi:type="dcterms:W3CDTF">2020-04-01T08:05:16Z</dcterms:modified>
</cp:coreProperties>
</file>