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7" r:id="rId2"/>
    <p:sldId id="258" r:id="rId3"/>
    <p:sldId id="259" r:id="rId4"/>
    <p:sldId id="260" r:id="rId5"/>
    <p:sldId id="261" r:id="rId6"/>
    <p:sldId id="262" r:id="rId7"/>
    <p:sldId id="263" r:id="rId8"/>
    <p:sldId id="264" r:id="rId9"/>
    <p:sldId id="265" r:id="rId10"/>
    <p:sldId id="270" r:id="rId11"/>
    <p:sldId id="266" r:id="rId12"/>
    <p:sldId id="267" r:id="rId13"/>
    <p:sldId id="268" r:id="rId14"/>
    <p:sldId id="269" r:id="rId15"/>
    <p:sldId id="271" r:id="rId16"/>
    <p:sldId id="272" r:id="rId17"/>
    <p:sldId id="273"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C4553B-BA85-4F11-80DB-87AF4787570E}" type="doc">
      <dgm:prSet loTypeId="urn:microsoft.com/office/officeart/2005/8/layout/vList2" loCatId="list" qsTypeId="urn:microsoft.com/office/officeart/2005/8/quickstyle/3d4" qsCatId="3D" csTypeId="urn:microsoft.com/office/officeart/2005/8/colors/accent6_5" csCatId="accent6"/>
      <dgm:spPr/>
      <dgm:t>
        <a:bodyPr/>
        <a:lstStyle/>
        <a:p>
          <a:endParaRPr lang="ru-RU"/>
        </a:p>
      </dgm:t>
    </dgm:pt>
    <dgm:pt modelId="{7A868984-1D4D-4BF9-BFA9-753091284CF3}">
      <dgm:prSet/>
      <dgm:spPr/>
      <dgm:t>
        <a:bodyPr/>
        <a:lstStyle/>
        <a:p>
          <a:pPr rtl="0"/>
          <a:r>
            <a:rPr lang="en-US" dirty="0" err="1" smtClean="0">
              <a:solidFill>
                <a:schemeClr val="accent1">
                  <a:lumMod val="50000"/>
                </a:schemeClr>
              </a:solidFill>
            </a:rPr>
            <a:t>Karantin</a:t>
          </a:r>
          <a:r>
            <a:rPr lang="en-US" dirty="0" smtClean="0">
              <a:solidFill>
                <a:schemeClr val="accent1">
                  <a:lumMod val="50000"/>
                </a:schemeClr>
              </a:solidFill>
            </a:rPr>
            <a:t> </a:t>
          </a:r>
          <a:r>
            <a:rPr lang="en-US" dirty="0" err="1" smtClean="0">
              <a:solidFill>
                <a:schemeClr val="accent1">
                  <a:lumMod val="50000"/>
                </a:schemeClr>
              </a:solidFill>
            </a:rPr>
            <a:t>materiallarni</a:t>
          </a:r>
          <a:r>
            <a:rPr lang="en-US" dirty="0" smtClean="0">
              <a:solidFill>
                <a:schemeClr val="accent1">
                  <a:lumMod val="50000"/>
                </a:schemeClr>
              </a:solidFill>
            </a:rPr>
            <a:t> </a:t>
          </a:r>
          <a:r>
            <a:rPr lang="en-US" dirty="0" err="1" smtClean="0">
              <a:solidFill>
                <a:schemeClr val="accent1">
                  <a:lumMod val="50000"/>
                </a:schemeClr>
              </a:solidFill>
            </a:rPr>
            <a:t>zararsizlantirish</a:t>
          </a:r>
          <a:r>
            <a:rPr lang="en-US" dirty="0" smtClean="0">
              <a:solidFill>
                <a:schemeClr val="accent1">
                  <a:lumMod val="50000"/>
                </a:schemeClr>
              </a:solidFill>
            </a:rPr>
            <a:t> </a:t>
          </a:r>
          <a:r>
            <a:rPr lang="en-US" dirty="0" err="1" smtClean="0">
              <a:solidFill>
                <a:schemeClr val="accent1">
                  <a:lumMod val="50000"/>
                </a:schemeClr>
              </a:solidFill>
            </a:rPr>
            <a:t>fizik</a:t>
          </a:r>
          <a:r>
            <a:rPr lang="en-US" dirty="0" smtClean="0">
              <a:solidFill>
                <a:schemeClr val="accent1">
                  <a:lumMod val="50000"/>
                </a:schemeClr>
              </a:solidFill>
            </a:rPr>
            <a:t> </a:t>
          </a:r>
          <a:r>
            <a:rPr lang="en-US" dirty="0" err="1" smtClean="0">
              <a:solidFill>
                <a:schemeClr val="accent1">
                  <a:lumMod val="50000"/>
                </a:schemeClr>
              </a:solidFill>
            </a:rPr>
            <a:t>va</a:t>
          </a:r>
          <a:r>
            <a:rPr lang="en-US" dirty="0" smtClean="0">
              <a:solidFill>
                <a:schemeClr val="accent1">
                  <a:lumMod val="50000"/>
                </a:schemeClr>
              </a:solidFill>
            </a:rPr>
            <a:t> </a:t>
          </a:r>
          <a:r>
            <a:rPr lang="en-US" dirty="0" err="1" smtClean="0">
              <a:solidFill>
                <a:schemeClr val="accent1">
                  <a:lumMod val="50000"/>
                </a:schemeClr>
              </a:solidFill>
            </a:rPr>
            <a:t>kimyoviy</a:t>
          </a:r>
          <a:r>
            <a:rPr lang="en-US" dirty="0" smtClean="0">
              <a:solidFill>
                <a:schemeClr val="accent1">
                  <a:lumMod val="50000"/>
                </a:schemeClr>
              </a:solidFill>
            </a:rPr>
            <a:t> (</a:t>
          </a:r>
          <a:r>
            <a:rPr lang="en-US" dirty="0" err="1" smtClean="0">
              <a:solidFill>
                <a:schemeClr val="accent1">
                  <a:lumMod val="50000"/>
                </a:schemeClr>
              </a:solidFill>
            </a:rPr>
            <a:t>fumigatsiya</a:t>
          </a:r>
          <a:r>
            <a:rPr lang="en-US" dirty="0" smtClean="0">
              <a:solidFill>
                <a:schemeClr val="accent1">
                  <a:lumMod val="50000"/>
                </a:schemeClr>
              </a:solidFill>
            </a:rPr>
            <a:t>) </a:t>
          </a:r>
          <a:r>
            <a:rPr lang="en-US" dirty="0" err="1" smtClean="0">
              <a:solidFill>
                <a:schemeClr val="accent1">
                  <a:lumMod val="50000"/>
                </a:schemeClr>
              </a:solidFill>
            </a:rPr>
            <a:t>usullaridan</a:t>
          </a:r>
          <a:r>
            <a:rPr lang="en-US" dirty="0" smtClean="0">
              <a:solidFill>
                <a:schemeClr val="accent1">
                  <a:lumMod val="50000"/>
                </a:schemeClr>
              </a:solidFill>
            </a:rPr>
            <a:t> </a:t>
          </a:r>
          <a:r>
            <a:rPr lang="en-US" dirty="0" err="1" smtClean="0">
              <a:solidFill>
                <a:schemeClr val="accent1">
                  <a:lumMod val="50000"/>
                </a:schemeClr>
              </a:solidFill>
            </a:rPr>
            <a:t>foydaalniladi</a:t>
          </a:r>
          <a:r>
            <a:rPr lang="en-US" dirty="0" smtClean="0">
              <a:solidFill>
                <a:schemeClr val="accent1">
                  <a:lumMod val="50000"/>
                </a:schemeClr>
              </a:solidFill>
            </a:rPr>
            <a:t>. </a:t>
          </a:r>
          <a:endParaRPr lang="ru-RU" dirty="0">
            <a:solidFill>
              <a:schemeClr val="accent1">
                <a:lumMod val="50000"/>
              </a:schemeClr>
            </a:solidFill>
          </a:endParaRPr>
        </a:p>
      </dgm:t>
    </dgm:pt>
    <dgm:pt modelId="{C1228501-8D69-459D-A7D3-7AFB5FA645E4}" type="parTrans" cxnId="{96C5FD7A-023A-4074-B9E2-25DF66CC798E}">
      <dgm:prSet/>
      <dgm:spPr/>
      <dgm:t>
        <a:bodyPr/>
        <a:lstStyle/>
        <a:p>
          <a:endParaRPr lang="ru-RU">
            <a:solidFill>
              <a:schemeClr val="accent1">
                <a:lumMod val="50000"/>
              </a:schemeClr>
            </a:solidFill>
          </a:endParaRPr>
        </a:p>
      </dgm:t>
    </dgm:pt>
    <dgm:pt modelId="{025C1A11-3459-4D57-B2F1-CB70D29D9431}" type="sibTrans" cxnId="{96C5FD7A-023A-4074-B9E2-25DF66CC798E}">
      <dgm:prSet/>
      <dgm:spPr/>
      <dgm:t>
        <a:bodyPr/>
        <a:lstStyle/>
        <a:p>
          <a:endParaRPr lang="ru-RU">
            <a:solidFill>
              <a:schemeClr val="accent1">
                <a:lumMod val="50000"/>
              </a:schemeClr>
            </a:solidFill>
          </a:endParaRPr>
        </a:p>
      </dgm:t>
    </dgm:pt>
    <dgm:pt modelId="{2BF92E86-EDF9-4F75-85A4-302C2BC767F5}">
      <dgm:prSet/>
      <dgm:spPr/>
      <dgm:t>
        <a:bodyPr/>
        <a:lstStyle/>
        <a:p>
          <a:pPr rtl="0"/>
          <a:r>
            <a:rPr lang="en-US" b="1" smtClean="0">
              <a:solidFill>
                <a:schemeClr val="accent1">
                  <a:lumMod val="50000"/>
                </a:schemeClr>
              </a:solidFill>
            </a:rPr>
            <a:t>Fizik usulda</a:t>
          </a:r>
          <a:r>
            <a:rPr lang="en-US" smtClean="0">
              <a:solidFill>
                <a:schemeClr val="accent1">
                  <a:lumMod val="50000"/>
                </a:schemeClr>
              </a:solidFill>
            </a:rPr>
            <a:t> termik ishlov berish (quruq bug’ bilan, qaynoq suvda ivitish, issiq ug’ bilan ishlov berish), mikroto‘lqinli ishlov berish va gamma nurlarida nurlash usullari keng qo‘llaniladi.</a:t>
          </a:r>
          <a:endParaRPr lang="ru-RU">
            <a:solidFill>
              <a:schemeClr val="accent1">
                <a:lumMod val="50000"/>
              </a:schemeClr>
            </a:solidFill>
          </a:endParaRPr>
        </a:p>
      </dgm:t>
    </dgm:pt>
    <dgm:pt modelId="{1221C090-F65C-4A6B-9183-D6B8CA57B7D9}" type="parTrans" cxnId="{5DA3679E-96BF-457D-9A83-5AAF4F040CA1}">
      <dgm:prSet/>
      <dgm:spPr/>
      <dgm:t>
        <a:bodyPr/>
        <a:lstStyle/>
        <a:p>
          <a:endParaRPr lang="ru-RU">
            <a:solidFill>
              <a:schemeClr val="accent1">
                <a:lumMod val="50000"/>
              </a:schemeClr>
            </a:solidFill>
          </a:endParaRPr>
        </a:p>
      </dgm:t>
    </dgm:pt>
    <dgm:pt modelId="{CADE4B29-8C78-42D0-BB8B-9C5ED84670CF}" type="sibTrans" cxnId="{5DA3679E-96BF-457D-9A83-5AAF4F040CA1}">
      <dgm:prSet/>
      <dgm:spPr/>
      <dgm:t>
        <a:bodyPr/>
        <a:lstStyle/>
        <a:p>
          <a:endParaRPr lang="ru-RU">
            <a:solidFill>
              <a:schemeClr val="accent1">
                <a:lumMod val="50000"/>
              </a:schemeClr>
            </a:solidFill>
          </a:endParaRPr>
        </a:p>
      </dgm:t>
    </dgm:pt>
    <dgm:pt modelId="{3A718442-59F8-429F-B7F9-4A5E630E2690}">
      <dgm:prSet/>
      <dgm:spPr/>
      <dgm:t>
        <a:bodyPr/>
        <a:lstStyle/>
        <a:p>
          <a:pPr rtl="0"/>
          <a:r>
            <a:rPr lang="en-US" b="1" smtClean="0">
              <a:solidFill>
                <a:schemeClr val="accent1">
                  <a:lumMod val="50000"/>
                </a:schemeClr>
              </a:solidFill>
            </a:rPr>
            <a:t>Kimyoviy usulda </a:t>
          </a:r>
          <a:r>
            <a:rPr lang="en-US" smtClean="0">
              <a:solidFill>
                <a:schemeClr val="accent1">
                  <a:lumMod val="50000"/>
                </a:schemeClr>
              </a:solidFill>
            </a:rPr>
            <a:t>brom metil, fosfin, formalin va ko‘mir uglerodidan foydalaniladi.</a:t>
          </a:r>
          <a:endParaRPr lang="ru-RU">
            <a:solidFill>
              <a:schemeClr val="accent1">
                <a:lumMod val="50000"/>
              </a:schemeClr>
            </a:solidFill>
          </a:endParaRPr>
        </a:p>
      </dgm:t>
    </dgm:pt>
    <dgm:pt modelId="{48DFD2FC-5DA5-48FF-B893-C3BC6C5EC8ED}" type="parTrans" cxnId="{D87147F8-BF8F-43E2-8E43-176C67B46E8D}">
      <dgm:prSet/>
      <dgm:spPr/>
      <dgm:t>
        <a:bodyPr/>
        <a:lstStyle/>
        <a:p>
          <a:endParaRPr lang="ru-RU">
            <a:solidFill>
              <a:schemeClr val="accent1">
                <a:lumMod val="50000"/>
              </a:schemeClr>
            </a:solidFill>
          </a:endParaRPr>
        </a:p>
      </dgm:t>
    </dgm:pt>
    <dgm:pt modelId="{1174FD05-F3A0-4E42-A6CB-8A8BD85F9ACE}" type="sibTrans" cxnId="{D87147F8-BF8F-43E2-8E43-176C67B46E8D}">
      <dgm:prSet/>
      <dgm:spPr/>
      <dgm:t>
        <a:bodyPr/>
        <a:lstStyle/>
        <a:p>
          <a:endParaRPr lang="ru-RU">
            <a:solidFill>
              <a:schemeClr val="accent1">
                <a:lumMod val="50000"/>
              </a:schemeClr>
            </a:solidFill>
          </a:endParaRPr>
        </a:p>
      </dgm:t>
    </dgm:pt>
    <dgm:pt modelId="{9F001016-7E6C-4089-B5E3-D9095F371B4E}">
      <dgm:prSet/>
      <dgm:spPr/>
      <dgm:t>
        <a:bodyPr/>
        <a:lstStyle/>
        <a:p>
          <a:pPr rtl="0"/>
          <a:r>
            <a:rPr lang="en-US" smtClean="0">
              <a:solidFill>
                <a:schemeClr val="accent1">
                  <a:lumMod val="50000"/>
                </a:schemeClr>
              </a:solidFill>
            </a:rPr>
            <a:t>Respublika miqyosida o‘tlaziladigan karantin tadbirlariqatoriga zararli hasharot va kasalliklarni o‘zida saq;agan horijiy mamlakatlardan keltirilgan qishloq xo‘jalik ekinlarining ko‘chatlarini, urug’larini, o‘simlik mahsulotlarini, transport vositalarini zararsizlantirish tadbiri hisoblanadi. </a:t>
          </a:r>
          <a:endParaRPr lang="ru-RU">
            <a:solidFill>
              <a:schemeClr val="accent1">
                <a:lumMod val="50000"/>
              </a:schemeClr>
            </a:solidFill>
          </a:endParaRPr>
        </a:p>
      </dgm:t>
    </dgm:pt>
    <dgm:pt modelId="{8D8F72B4-63EA-451C-B053-72E1E9220FB9}" type="parTrans" cxnId="{10B2847A-F278-4727-996C-A2A695D62C6E}">
      <dgm:prSet/>
      <dgm:spPr/>
      <dgm:t>
        <a:bodyPr/>
        <a:lstStyle/>
        <a:p>
          <a:endParaRPr lang="ru-RU">
            <a:solidFill>
              <a:schemeClr val="accent1">
                <a:lumMod val="50000"/>
              </a:schemeClr>
            </a:solidFill>
          </a:endParaRPr>
        </a:p>
      </dgm:t>
    </dgm:pt>
    <dgm:pt modelId="{419F42B9-DC82-4173-9A2D-76E00180D5AC}" type="sibTrans" cxnId="{10B2847A-F278-4727-996C-A2A695D62C6E}">
      <dgm:prSet/>
      <dgm:spPr/>
      <dgm:t>
        <a:bodyPr/>
        <a:lstStyle/>
        <a:p>
          <a:endParaRPr lang="ru-RU">
            <a:solidFill>
              <a:schemeClr val="accent1">
                <a:lumMod val="50000"/>
              </a:schemeClr>
            </a:solidFill>
          </a:endParaRPr>
        </a:p>
      </dgm:t>
    </dgm:pt>
    <dgm:pt modelId="{98FE2B50-9D35-4905-8C8B-CCFA574EB27B}" type="pres">
      <dgm:prSet presAssocID="{CAC4553B-BA85-4F11-80DB-87AF4787570E}" presName="linear" presStyleCnt="0">
        <dgm:presLayoutVars>
          <dgm:animLvl val="lvl"/>
          <dgm:resizeHandles val="exact"/>
        </dgm:presLayoutVars>
      </dgm:prSet>
      <dgm:spPr/>
    </dgm:pt>
    <dgm:pt modelId="{C0361897-882E-45D1-BBCB-12C0B7D3B255}" type="pres">
      <dgm:prSet presAssocID="{7A868984-1D4D-4BF9-BFA9-753091284CF3}" presName="parentText" presStyleLbl="node1" presStyleIdx="0" presStyleCnt="4">
        <dgm:presLayoutVars>
          <dgm:chMax val="0"/>
          <dgm:bulletEnabled val="1"/>
        </dgm:presLayoutVars>
      </dgm:prSet>
      <dgm:spPr/>
    </dgm:pt>
    <dgm:pt modelId="{F1BE933A-8846-489B-8317-C2FC5B21A5CB}" type="pres">
      <dgm:prSet presAssocID="{025C1A11-3459-4D57-B2F1-CB70D29D9431}" presName="spacer" presStyleCnt="0"/>
      <dgm:spPr/>
    </dgm:pt>
    <dgm:pt modelId="{62CED361-511B-415B-8377-7F165CAD9138}" type="pres">
      <dgm:prSet presAssocID="{2BF92E86-EDF9-4F75-85A4-302C2BC767F5}" presName="parentText" presStyleLbl="node1" presStyleIdx="1" presStyleCnt="4">
        <dgm:presLayoutVars>
          <dgm:chMax val="0"/>
          <dgm:bulletEnabled val="1"/>
        </dgm:presLayoutVars>
      </dgm:prSet>
      <dgm:spPr/>
    </dgm:pt>
    <dgm:pt modelId="{81EE24B1-5459-4AEB-8D1B-3B9392E57AD5}" type="pres">
      <dgm:prSet presAssocID="{CADE4B29-8C78-42D0-BB8B-9C5ED84670CF}" presName="spacer" presStyleCnt="0"/>
      <dgm:spPr/>
    </dgm:pt>
    <dgm:pt modelId="{0D176D20-546E-4921-9C43-541AF7D2E750}" type="pres">
      <dgm:prSet presAssocID="{3A718442-59F8-429F-B7F9-4A5E630E2690}" presName="parentText" presStyleLbl="node1" presStyleIdx="2" presStyleCnt="4">
        <dgm:presLayoutVars>
          <dgm:chMax val="0"/>
          <dgm:bulletEnabled val="1"/>
        </dgm:presLayoutVars>
      </dgm:prSet>
      <dgm:spPr/>
    </dgm:pt>
    <dgm:pt modelId="{7C86DD2C-5E27-465A-8685-F10B95B2A9D7}" type="pres">
      <dgm:prSet presAssocID="{1174FD05-F3A0-4E42-A6CB-8A8BD85F9ACE}" presName="spacer" presStyleCnt="0"/>
      <dgm:spPr/>
    </dgm:pt>
    <dgm:pt modelId="{9EA5C46F-5936-433A-9E8B-1D5AC83BCA12}" type="pres">
      <dgm:prSet presAssocID="{9F001016-7E6C-4089-B5E3-D9095F371B4E}" presName="parentText" presStyleLbl="node1" presStyleIdx="3" presStyleCnt="4">
        <dgm:presLayoutVars>
          <dgm:chMax val="0"/>
          <dgm:bulletEnabled val="1"/>
        </dgm:presLayoutVars>
      </dgm:prSet>
      <dgm:spPr/>
    </dgm:pt>
  </dgm:ptLst>
  <dgm:cxnLst>
    <dgm:cxn modelId="{47780015-D506-42E2-A15F-9BD8A3C072DA}" type="presOf" srcId="{3A718442-59F8-429F-B7F9-4A5E630E2690}" destId="{0D176D20-546E-4921-9C43-541AF7D2E750}" srcOrd="0" destOrd="0" presId="urn:microsoft.com/office/officeart/2005/8/layout/vList2"/>
    <dgm:cxn modelId="{47E5E2E3-1D38-4FB0-B908-483E4B86C43C}" type="presOf" srcId="{9F001016-7E6C-4089-B5E3-D9095F371B4E}" destId="{9EA5C46F-5936-433A-9E8B-1D5AC83BCA12}" srcOrd="0" destOrd="0" presId="urn:microsoft.com/office/officeart/2005/8/layout/vList2"/>
    <dgm:cxn modelId="{5D8B8B25-70A8-4746-9E26-5066AFF36D42}" type="presOf" srcId="{7A868984-1D4D-4BF9-BFA9-753091284CF3}" destId="{C0361897-882E-45D1-BBCB-12C0B7D3B255}" srcOrd="0" destOrd="0" presId="urn:microsoft.com/office/officeart/2005/8/layout/vList2"/>
    <dgm:cxn modelId="{5DA3679E-96BF-457D-9A83-5AAF4F040CA1}" srcId="{CAC4553B-BA85-4F11-80DB-87AF4787570E}" destId="{2BF92E86-EDF9-4F75-85A4-302C2BC767F5}" srcOrd="1" destOrd="0" parTransId="{1221C090-F65C-4A6B-9183-D6B8CA57B7D9}" sibTransId="{CADE4B29-8C78-42D0-BB8B-9C5ED84670CF}"/>
    <dgm:cxn modelId="{B9397E0B-62D5-41F0-A819-0AFAF31800C8}" type="presOf" srcId="{CAC4553B-BA85-4F11-80DB-87AF4787570E}" destId="{98FE2B50-9D35-4905-8C8B-CCFA574EB27B}" srcOrd="0" destOrd="0" presId="urn:microsoft.com/office/officeart/2005/8/layout/vList2"/>
    <dgm:cxn modelId="{D87147F8-BF8F-43E2-8E43-176C67B46E8D}" srcId="{CAC4553B-BA85-4F11-80DB-87AF4787570E}" destId="{3A718442-59F8-429F-B7F9-4A5E630E2690}" srcOrd="2" destOrd="0" parTransId="{48DFD2FC-5DA5-48FF-B893-C3BC6C5EC8ED}" sibTransId="{1174FD05-F3A0-4E42-A6CB-8A8BD85F9ACE}"/>
    <dgm:cxn modelId="{6A6C29FB-7F92-4AE3-94F5-56D604C96F8C}" type="presOf" srcId="{2BF92E86-EDF9-4F75-85A4-302C2BC767F5}" destId="{62CED361-511B-415B-8377-7F165CAD9138}" srcOrd="0" destOrd="0" presId="urn:microsoft.com/office/officeart/2005/8/layout/vList2"/>
    <dgm:cxn modelId="{96C5FD7A-023A-4074-B9E2-25DF66CC798E}" srcId="{CAC4553B-BA85-4F11-80DB-87AF4787570E}" destId="{7A868984-1D4D-4BF9-BFA9-753091284CF3}" srcOrd="0" destOrd="0" parTransId="{C1228501-8D69-459D-A7D3-7AFB5FA645E4}" sibTransId="{025C1A11-3459-4D57-B2F1-CB70D29D9431}"/>
    <dgm:cxn modelId="{10B2847A-F278-4727-996C-A2A695D62C6E}" srcId="{CAC4553B-BA85-4F11-80DB-87AF4787570E}" destId="{9F001016-7E6C-4089-B5E3-D9095F371B4E}" srcOrd="3" destOrd="0" parTransId="{8D8F72B4-63EA-451C-B053-72E1E9220FB9}" sibTransId="{419F42B9-DC82-4173-9A2D-76E00180D5AC}"/>
    <dgm:cxn modelId="{990BA04A-2E8A-42AE-BF4A-358084180899}" type="presParOf" srcId="{98FE2B50-9D35-4905-8C8B-CCFA574EB27B}" destId="{C0361897-882E-45D1-BBCB-12C0B7D3B255}" srcOrd="0" destOrd="0" presId="urn:microsoft.com/office/officeart/2005/8/layout/vList2"/>
    <dgm:cxn modelId="{E95576A3-EB70-4F45-8F05-D65DC03E840C}" type="presParOf" srcId="{98FE2B50-9D35-4905-8C8B-CCFA574EB27B}" destId="{F1BE933A-8846-489B-8317-C2FC5B21A5CB}" srcOrd="1" destOrd="0" presId="urn:microsoft.com/office/officeart/2005/8/layout/vList2"/>
    <dgm:cxn modelId="{252E2D2A-F53F-4024-9804-4DAE54261094}" type="presParOf" srcId="{98FE2B50-9D35-4905-8C8B-CCFA574EB27B}" destId="{62CED361-511B-415B-8377-7F165CAD9138}" srcOrd="2" destOrd="0" presId="urn:microsoft.com/office/officeart/2005/8/layout/vList2"/>
    <dgm:cxn modelId="{7EA22C8C-29FA-4187-835F-B181820C7183}" type="presParOf" srcId="{98FE2B50-9D35-4905-8C8B-CCFA574EB27B}" destId="{81EE24B1-5459-4AEB-8D1B-3B9392E57AD5}" srcOrd="3" destOrd="0" presId="urn:microsoft.com/office/officeart/2005/8/layout/vList2"/>
    <dgm:cxn modelId="{915C4C2B-2DE9-45CB-9B60-CE1DFEE42E43}" type="presParOf" srcId="{98FE2B50-9D35-4905-8C8B-CCFA574EB27B}" destId="{0D176D20-546E-4921-9C43-541AF7D2E750}" srcOrd="4" destOrd="0" presId="urn:microsoft.com/office/officeart/2005/8/layout/vList2"/>
    <dgm:cxn modelId="{DB4309A2-C64F-4756-8F92-F2822B564272}" type="presParOf" srcId="{98FE2B50-9D35-4905-8C8B-CCFA574EB27B}" destId="{7C86DD2C-5E27-465A-8685-F10B95B2A9D7}" srcOrd="5" destOrd="0" presId="urn:microsoft.com/office/officeart/2005/8/layout/vList2"/>
    <dgm:cxn modelId="{D53495D2-AAD5-494B-97C3-098E093F66ED}" type="presParOf" srcId="{98FE2B50-9D35-4905-8C8B-CCFA574EB27B}" destId="{9EA5C46F-5936-433A-9E8B-1D5AC83BCA1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361897-882E-45D1-BBCB-12C0B7D3B255}">
      <dsp:nvSpPr>
        <dsp:cNvPr id="0" name=""/>
        <dsp:cNvSpPr/>
      </dsp:nvSpPr>
      <dsp:spPr>
        <a:xfrm>
          <a:off x="0" y="399271"/>
          <a:ext cx="8229600" cy="1341848"/>
        </a:xfrm>
        <a:prstGeom prst="roundRect">
          <a:avLst/>
        </a:prstGeom>
        <a:solidFill>
          <a:schemeClr val="accent6">
            <a:alpha val="9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kern="1200" dirty="0" err="1" smtClean="0">
              <a:solidFill>
                <a:schemeClr val="accent1">
                  <a:lumMod val="50000"/>
                </a:schemeClr>
              </a:solidFill>
            </a:rPr>
            <a:t>Karantin</a:t>
          </a:r>
          <a:r>
            <a:rPr lang="en-US" sz="2100" kern="1200" dirty="0" smtClean="0">
              <a:solidFill>
                <a:schemeClr val="accent1">
                  <a:lumMod val="50000"/>
                </a:schemeClr>
              </a:solidFill>
            </a:rPr>
            <a:t> </a:t>
          </a:r>
          <a:r>
            <a:rPr lang="en-US" sz="2100" kern="1200" dirty="0" err="1" smtClean="0">
              <a:solidFill>
                <a:schemeClr val="accent1">
                  <a:lumMod val="50000"/>
                </a:schemeClr>
              </a:solidFill>
            </a:rPr>
            <a:t>materiallarni</a:t>
          </a:r>
          <a:r>
            <a:rPr lang="en-US" sz="2100" kern="1200" dirty="0" smtClean="0">
              <a:solidFill>
                <a:schemeClr val="accent1">
                  <a:lumMod val="50000"/>
                </a:schemeClr>
              </a:solidFill>
            </a:rPr>
            <a:t> </a:t>
          </a:r>
          <a:r>
            <a:rPr lang="en-US" sz="2100" kern="1200" dirty="0" err="1" smtClean="0">
              <a:solidFill>
                <a:schemeClr val="accent1">
                  <a:lumMod val="50000"/>
                </a:schemeClr>
              </a:solidFill>
            </a:rPr>
            <a:t>zararsizlantirish</a:t>
          </a:r>
          <a:r>
            <a:rPr lang="en-US" sz="2100" kern="1200" dirty="0" smtClean="0">
              <a:solidFill>
                <a:schemeClr val="accent1">
                  <a:lumMod val="50000"/>
                </a:schemeClr>
              </a:solidFill>
            </a:rPr>
            <a:t> </a:t>
          </a:r>
          <a:r>
            <a:rPr lang="en-US" sz="2100" kern="1200" dirty="0" err="1" smtClean="0">
              <a:solidFill>
                <a:schemeClr val="accent1">
                  <a:lumMod val="50000"/>
                </a:schemeClr>
              </a:solidFill>
            </a:rPr>
            <a:t>fizik</a:t>
          </a:r>
          <a:r>
            <a:rPr lang="en-US" sz="2100" kern="1200" dirty="0" smtClean="0">
              <a:solidFill>
                <a:schemeClr val="accent1">
                  <a:lumMod val="50000"/>
                </a:schemeClr>
              </a:solidFill>
            </a:rPr>
            <a:t> </a:t>
          </a:r>
          <a:r>
            <a:rPr lang="en-US" sz="2100" kern="1200" dirty="0" err="1" smtClean="0">
              <a:solidFill>
                <a:schemeClr val="accent1">
                  <a:lumMod val="50000"/>
                </a:schemeClr>
              </a:solidFill>
            </a:rPr>
            <a:t>va</a:t>
          </a:r>
          <a:r>
            <a:rPr lang="en-US" sz="2100" kern="1200" dirty="0" smtClean="0">
              <a:solidFill>
                <a:schemeClr val="accent1">
                  <a:lumMod val="50000"/>
                </a:schemeClr>
              </a:solidFill>
            </a:rPr>
            <a:t> </a:t>
          </a:r>
          <a:r>
            <a:rPr lang="en-US" sz="2100" kern="1200" dirty="0" err="1" smtClean="0">
              <a:solidFill>
                <a:schemeClr val="accent1">
                  <a:lumMod val="50000"/>
                </a:schemeClr>
              </a:solidFill>
            </a:rPr>
            <a:t>kimyoviy</a:t>
          </a:r>
          <a:r>
            <a:rPr lang="en-US" sz="2100" kern="1200" dirty="0" smtClean="0">
              <a:solidFill>
                <a:schemeClr val="accent1">
                  <a:lumMod val="50000"/>
                </a:schemeClr>
              </a:solidFill>
            </a:rPr>
            <a:t> (</a:t>
          </a:r>
          <a:r>
            <a:rPr lang="en-US" sz="2100" kern="1200" dirty="0" err="1" smtClean="0">
              <a:solidFill>
                <a:schemeClr val="accent1">
                  <a:lumMod val="50000"/>
                </a:schemeClr>
              </a:solidFill>
            </a:rPr>
            <a:t>fumigatsiya</a:t>
          </a:r>
          <a:r>
            <a:rPr lang="en-US" sz="2100" kern="1200" dirty="0" smtClean="0">
              <a:solidFill>
                <a:schemeClr val="accent1">
                  <a:lumMod val="50000"/>
                </a:schemeClr>
              </a:solidFill>
            </a:rPr>
            <a:t>) </a:t>
          </a:r>
          <a:r>
            <a:rPr lang="en-US" sz="2100" kern="1200" dirty="0" err="1" smtClean="0">
              <a:solidFill>
                <a:schemeClr val="accent1">
                  <a:lumMod val="50000"/>
                </a:schemeClr>
              </a:solidFill>
            </a:rPr>
            <a:t>usullaridan</a:t>
          </a:r>
          <a:r>
            <a:rPr lang="en-US" sz="2100" kern="1200" dirty="0" smtClean="0">
              <a:solidFill>
                <a:schemeClr val="accent1">
                  <a:lumMod val="50000"/>
                </a:schemeClr>
              </a:solidFill>
            </a:rPr>
            <a:t> </a:t>
          </a:r>
          <a:r>
            <a:rPr lang="en-US" sz="2100" kern="1200" dirty="0" err="1" smtClean="0">
              <a:solidFill>
                <a:schemeClr val="accent1">
                  <a:lumMod val="50000"/>
                </a:schemeClr>
              </a:solidFill>
            </a:rPr>
            <a:t>foydaalniladi</a:t>
          </a:r>
          <a:r>
            <a:rPr lang="en-US" sz="2100" kern="1200" dirty="0" smtClean="0">
              <a:solidFill>
                <a:schemeClr val="accent1">
                  <a:lumMod val="50000"/>
                </a:schemeClr>
              </a:solidFill>
            </a:rPr>
            <a:t>. </a:t>
          </a:r>
          <a:endParaRPr lang="ru-RU" sz="2100" kern="1200" dirty="0">
            <a:solidFill>
              <a:schemeClr val="accent1">
                <a:lumMod val="50000"/>
              </a:schemeClr>
            </a:solidFill>
          </a:endParaRPr>
        </a:p>
      </dsp:txBody>
      <dsp:txXfrm>
        <a:off x="65504" y="464775"/>
        <a:ext cx="8098592" cy="1210840"/>
      </dsp:txXfrm>
    </dsp:sp>
    <dsp:sp modelId="{62CED361-511B-415B-8377-7F165CAD9138}">
      <dsp:nvSpPr>
        <dsp:cNvPr id="0" name=""/>
        <dsp:cNvSpPr/>
      </dsp:nvSpPr>
      <dsp:spPr>
        <a:xfrm>
          <a:off x="0" y="1801599"/>
          <a:ext cx="8229600" cy="1341848"/>
        </a:xfrm>
        <a:prstGeom prst="roundRect">
          <a:avLst/>
        </a:prstGeom>
        <a:solidFill>
          <a:schemeClr val="accent6">
            <a:alpha val="90000"/>
            <a:hueOff val="0"/>
            <a:satOff val="0"/>
            <a:lumOff val="0"/>
            <a:alphaOff val="-13333"/>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b="1" kern="1200" smtClean="0">
              <a:solidFill>
                <a:schemeClr val="accent1">
                  <a:lumMod val="50000"/>
                </a:schemeClr>
              </a:solidFill>
            </a:rPr>
            <a:t>Fizik usulda</a:t>
          </a:r>
          <a:r>
            <a:rPr lang="en-US" sz="2100" kern="1200" smtClean="0">
              <a:solidFill>
                <a:schemeClr val="accent1">
                  <a:lumMod val="50000"/>
                </a:schemeClr>
              </a:solidFill>
            </a:rPr>
            <a:t> termik ishlov berish (quruq bug’ bilan, qaynoq suvda ivitish, issiq ug’ bilan ishlov berish), mikroto‘lqinli ishlov berish va gamma nurlarida nurlash usullari keng qo‘llaniladi.</a:t>
          </a:r>
          <a:endParaRPr lang="ru-RU" sz="2100" kern="1200">
            <a:solidFill>
              <a:schemeClr val="accent1">
                <a:lumMod val="50000"/>
              </a:schemeClr>
            </a:solidFill>
          </a:endParaRPr>
        </a:p>
      </dsp:txBody>
      <dsp:txXfrm>
        <a:off x="65504" y="1867103"/>
        <a:ext cx="8098592" cy="1210840"/>
      </dsp:txXfrm>
    </dsp:sp>
    <dsp:sp modelId="{0D176D20-546E-4921-9C43-541AF7D2E750}">
      <dsp:nvSpPr>
        <dsp:cNvPr id="0" name=""/>
        <dsp:cNvSpPr/>
      </dsp:nvSpPr>
      <dsp:spPr>
        <a:xfrm>
          <a:off x="0" y="3203927"/>
          <a:ext cx="8229600" cy="1341848"/>
        </a:xfrm>
        <a:prstGeom prst="roundRect">
          <a:avLst/>
        </a:prstGeom>
        <a:solidFill>
          <a:schemeClr val="accent6">
            <a:alpha val="90000"/>
            <a:hueOff val="0"/>
            <a:satOff val="0"/>
            <a:lumOff val="0"/>
            <a:alphaOff val="-26667"/>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b="1" kern="1200" smtClean="0">
              <a:solidFill>
                <a:schemeClr val="accent1">
                  <a:lumMod val="50000"/>
                </a:schemeClr>
              </a:solidFill>
            </a:rPr>
            <a:t>Kimyoviy usulda </a:t>
          </a:r>
          <a:r>
            <a:rPr lang="en-US" sz="2100" kern="1200" smtClean="0">
              <a:solidFill>
                <a:schemeClr val="accent1">
                  <a:lumMod val="50000"/>
                </a:schemeClr>
              </a:solidFill>
            </a:rPr>
            <a:t>brom metil, fosfin, formalin va ko‘mir uglerodidan foydalaniladi.</a:t>
          </a:r>
          <a:endParaRPr lang="ru-RU" sz="2100" kern="1200">
            <a:solidFill>
              <a:schemeClr val="accent1">
                <a:lumMod val="50000"/>
              </a:schemeClr>
            </a:solidFill>
          </a:endParaRPr>
        </a:p>
      </dsp:txBody>
      <dsp:txXfrm>
        <a:off x="65504" y="3269431"/>
        <a:ext cx="8098592" cy="1210840"/>
      </dsp:txXfrm>
    </dsp:sp>
    <dsp:sp modelId="{9EA5C46F-5936-433A-9E8B-1D5AC83BCA12}">
      <dsp:nvSpPr>
        <dsp:cNvPr id="0" name=""/>
        <dsp:cNvSpPr/>
      </dsp:nvSpPr>
      <dsp:spPr>
        <a:xfrm>
          <a:off x="0" y="4606256"/>
          <a:ext cx="8229600" cy="1341848"/>
        </a:xfrm>
        <a:prstGeom prst="roundRect">
          <a:avLst/>
        </a:prstGeom>
        <a:solidFill>
          <a:schemeClr val="accent6">
            <a:alpha val="90000"/>
            <a:hueOff val="0"/>
            <a:satOff val="0"/>
            <a:lumOff val="0"/>
            <a:alphaOff val="-4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kern="1200" smtClean="0">
              <a:solidFill>
                <a:schemeClr val="accent1">
                  <a:lumMod val="50000"/>
                </a:schemeClr>
              </a:solidFill>
            </a:rPr>
            <a:t>Respublika miqyosida o‘tlaziladigan karantin tadbirlariqatoriga zararli hasharot va kasalliklarni o‘zida saq;agan horijiy mamlakatlardan keltirilgan qishloq xo‘jalik ekinlarining ko‘chatlarini, urug’larini, o‘simlik mahsulotlarini, transport vositalarini zararsizlantirish tadbiri hisoblanadi. </a:t>
          </a:r>
          <a:endParaRPr lang="ru-RU" sz="2100" kern="1200">
            <a:solidFill>
              <a:schemeClr val="accent1">
                <a:lumMod val="50000"/>
              </a:schemeClr>
            </a:solidFill>
          </a:endParaRPr>
        </a:p>
      </dsp:txBody>
      <dsp:txXfrm>
        <a:off x="65504" y="4671760"/>
        <a:ext cx="8098592" cy="121084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51EFFBA-D2C8-418B-93C1-0CAA0A15DECD}" type="datetimeFigureOut">
              <a:rPr lang="ru-RU" smtClean="0"/>
              <a:t>01.04.2020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3028030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51EFFBA-D2C8-418B-93C1-0CAA0A15DECD}" type="datetimeFigureOut">
              <a:rPr lang="ru-RU" smtClean="0"/>
              <a:t>01.04.2020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3300768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51EFFBA-D2C8-418B-93C1-0CAA0A15DECD}" type="datetimeFigureOut">
              <a:rPr lang="ru-RU" smtClean="0"/>
              <a:t>01.04.2020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2051492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51EFFBA-D2C8-418B-93C1-0CAA0A15DECD}" type="datetimeFigureOut">
              <a:rPr lang="ru-RU" smtClean="0"/>
              <a:t>01.04.2020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1852648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331" y="3051013"/>
            <a:ext cx="3829520"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4629150" y="3051013"/>
            <a:ext cx="382905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51EFFBA-D2C8-418B-93C1-0CAA0A15DECD}" type="datetimeFigureOut">
              <a:rPr lang="ru-RU" smtClean="0"/>
              <a:t>01.04.2020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2206694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51EFFBA-D2C8-418B-93C1-0CAA0A15DECD}" type="datetimeFigureOut">
              <a:rPr lang="ru-RU" smtClean="0"/>
              <a:t>01.04.2020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3903722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451EFFBA-D2C8-418B-93C1-0CAA0A15DECD}" type="datetimeFigureOut">
              <a:rPr lang="ru-RU" smtClean="0"/>
              <a:t>01.04.2020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241138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1EFFBA-D2C8-418B-93C1-0CAA0A15DECD}" type="datetimeFigureOut">
              <a:rPr lang="ru-RU" smtClean="0"/>
              <a:t>01.04.2020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3627739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1EFFBA-D2C8-418B-93C1-0CAA0A15DECD}" type="datetimeFigureOut">
              <a:rPr lang="ru-RU" smtClean="0"/>
              <a:t>01.04.2020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4291553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1EFFBA-D2C8-418B-93C1-0CAA0A15DECD}" type="datetimeFigureOut">
              <a:rPr lang="ru-RU" smtClean="0"/>
              <a:t>01.04.2020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3008211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1EFFBA-D2C8-418B-93C1-0CAA0A15DECD}" type="datetimeFigureOut">
              <a:rPr lang="ru-RU" smtClean="0"/>
              <a:t>01.04.2020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26890211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1EFFBA-D2C8-418B-93C1-0CAA0A15DECD}" type="datetimeFigureOut">
              <a:rPr lang="ru-RU" smtClean="0"/>
              <a:t>01.04.2020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50B16F0-9E23-4ADF-82FE-DF145E62C6B2}" type="slidenum">
              <a:rPr lang="ru-RU" smtClean="0"/>
              <a:t>‹#›</a:t>
            </a:fld>
            <a:endParaRPr lang="ru-RU"/>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8065165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1EFFBA-D2C8-418B-93C1-0CAA0A15DECD}" type="datetimeFigureOut">
              <a:rPr lang="ru-RU" smtClean="0"/>
              <a:t>01.04.2020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729932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51EFFBA-D2C8-418B-93C1-0CAA0A15DECD}" type="datetimeFigureOut">
              <a:rPr lang="ru-RU" smtClean="0"/>
              <a:t>01.04.2020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14589561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51EFFBA-D2C8-418B-93C1-0CAA0A15DECD}" type="datetimeFigureOut">
              <a:rPr lang="ru-RU" smtClean="0"/>
              <a:t>01.04.2020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4220850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51EFFBA-D2C8-418B-93C1-0CAA0A15DECD}" type="datetimeFigureOut">
              <a:rPr lang="ru-RU" smtClean="0"/>
              <a:t>01.04.2020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22307995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51EFFBA-D2C8-418B-93C1-0CAA0A15DECD}" type="datetimeFigureOut">
              <a:rPr lang="ru-RU" smtClean="0"/>
              <a:t>01.04.2020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0B16F0-9E23-4ADF-82FE-DF145E62C6B2}" type="slidenum">
              <a:rPr lang="ru-RU" smtClean="0"/>
              <a:t>‹#›</a:t>
            </a:fld>
            <a:endParaRPr lang="ru-RU"/>
          </a:p>
        </p:txBody>
      </p:sp>
    </p:spTree>
    <p:extLst>
      <p:ext uri="{BB962C8B-B14F-4D97-AF65-F5344CB8AC3E}">
        <p14:creationId xmlns:p14="http://schemas.microsoft.com/office/powerpoint/2010/main" val="424721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fld id="{451EFFBA-D2C8-418B-93C1-0CAA0A15DECD}" type="datetimeFigureOut">
              <a:rPr lang="ru-RU" smtClean="0"/>
              <a:t>01.04.2020</a:t>
            </a:fld>
            <a:endParaRPr lang="ru-RU"/>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endParaRPr lang="ru-RU"/>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fld id="{B50B16F0-9E23-4ADF-82FE-DF145E62C6B2}" type="slidenum">
              <a:rPr lang="ru-RU" smtClean="0"/>
              <a:t>‹#›</a:t>
            </a:fld>
            <a:endParaRPr lang="ru-RU"/>
          </a:p>
        </p:txBody>
      </p:sp>
    </p:spTree>
    <p:extLst>
      <p:ext uri="{BB962C8B-B14F-4D97-AF65-F5344CB8AC3E}">
        <p14:creationId xmlns:p14="http://schemas.microsoft.com/office/powerpoint/2010/main" val="555979546"/>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 id="214748377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09600" y="789708"/>
            <a:ext cx="7689273" cy="536146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lnSpc>
                <a:spcPct val="115000"/>
              </a:lnSpc>
              <a:spcAft>
                <a:spcPts val="0"/>
              </a:spcAft>
              <a:tabLst>
                <a:tab pos="806450" algn="l"/>
              </a:tabLst>
            </a:pPr>
            <a:r>
              <a:rPr lang="en-US" sz="2800" b="1" dirty="0">
                <a:latin typeface="Times New Roman" panose="02020603050405020304" pitchFamily="18" charset="0"/>
                <a:ea typeface="Times New Roman" panose="02020603050405020304" pitchFamily="18" charset="0"/>
              </a:rPr>
              <a:t>8-mavzu: </a:t>
            </a:r>
            <a:r>
              <a:rPr lang="en-US" sz="2800" b="1" dirty="0">
                <a:solidFill>
                  <a:srgbClr val="000000"/>
                </a:solidFill>
                <a:latin typeface="Times New Roman" panose="02020603050405020304" pitchFamily="18" charset="0"/>
                <a:ea typeface="Times New Roman" panose="02020603050405020304" pitchFamily="18" charset="0"/>
              </a:rPr>
              <a:t>Transport </a:t>
            </a:r>
            <a:r>
              <a:rPr lang="en-US" sz="2800" b="1" dirty="0" err="1">
                <a:solidFill>
                  <a:srgbClr val="000000"/>
                </a:solidFill>
                <a:latin typeface="Times New Roman" panose="02020603050405020304" pitchFamily="18" charset="0"/>
                <a:ea typeface="Times New Roman" panose="02020603050405020304" pitchFamily="18" charset="0"/>
              </a:rPr>
              <a:t>vositalarini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zararli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organizmlardan</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zararsizlantirish</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va</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tozalash</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tartiblari</a:t>
            </a:r>
            <a:r>
              <a:rPr lang="en-US" sz="2800" b="1" dirty="0">
                <a:latin typeface="Times New Roman" panose="02020603050405020304" pitchFamily="18" charset="0"/>
                <a:ea typeface="Times New Roman" panose="02020603050405020304" pitchFamily="18" charset="0"/>
              </a:rPr>
              <a:t> (2soat)</a:t>
            </a:r>
            <a:endParaRPr lang="ru-RU" b="1" dirty="0" smtClean="0">
              <a:effectLst/>
              <a:latin typeface="Times New Roman" panose="02020603050405020304" pitchFamily="18" charset="0"/>
              <a:ea typeface="Times New Roman" panose="02020603050405020304" pitchFamily="18" charset="0"/>
            </a:endParaRPr>
          </a:p>
          <a:p>
            <a:pPr algn="ctr">
              <a:lnSpc>
                <a:spcPct val="115000"/>
              </a:lnSpc>
              <a:spcAft>
                <a:spcPts val="0"/>
              </a:spcAft>
              <a:tabLst>
                <a:tab pos="630555" algn="l"/>
              </a:tabLst>
            </a:pPr>
            <a:r>
              <a:rPr lang="en-US" sz="2800" b="1" dirty="0" err="1">
                <a:latin typeface="Times New Roman" panose="02020603050405020304" pitchFamily="18" charset="0"/>
                <a:ea typeface="Times New Roman" panose="02020603050405020304" pitchFamily="18" charset="0"/>
              </a:rPr>
              <a:t>Reja</a:t>
            </a:r>
            <a:r>
              <a:rPr lang="en-US" sz="2800" b="1" dirty="0">
                <a:latin typeface="Times New Roman" panose="02020603050405020304" pitchFamily="18" charset="0"/>
                <a:ea typeface="Times New Roman" panose="02020603050405020304" pitchFamily="18" charset="0"/>
              </a:rPr>
              <a:t>:</a:t>
            </a:r>
            <a:endParaRPr lang="ru-RU" sz="24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1000"/>
              </a:spcAft>
              <a:buFont typeface="+mj-lt"/>
              <a:buAutoNum type="arabicPeriod"/>
              <a:tabLst>
                <a:tab pos="540385" algn="l"/>
              </a:tabLst>
            </a:pPr>
            <a:r>
              <a:rPr lang="en-US" sz="2800" dirty="0">
                <a:latin typeface="Times New Roman" panose="02020603050405020304" pitchFamily="18" charset="0"/>
                <a:ea typeface="Calibri" panose="020F0502020204030204" pitchFamily="34" charset="0"/>
              </a:rPr>
              <a:t>Transport </a:t>
            </a:r>
            <a:r>
              <a:rPr lang="en-US" sz="2800" dirty="0" err="1">
                <a:latin typeface="Times New Roman" panose="02020603050405020304" pitchFamily="18" charset="0"/>
                <a:ea typeface="Calibri" panose="020F0502020204030204" pitchFamily="34" charset="0"/>
              </a:rPr>
              <a:t>vositalarini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zararsizlantirish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to‘g’risida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tushuncha</a:t>
            </a:r>
            <a:endParaRPr lang="ru-RU" sz="2400" dirty="0" smtClean="0">
              <a:effectLst/>
              <a:latin typeface="Times New Roman" panose="02020603050405020304" pitchFamily="18" charset="0"/>
              <a:ea typeface="Calibri" panose="020F0502020204030204" pitchFamily="34" charset="0"/>
            </a:endParaRPr>
          </a:p>
          <a:p>
            <a:pPr marL="342900" lvl="0" indent="-342900" algn="just">
              <a:lnSpc>
                <a:spcPct val="115000"/>
              </a:lnSpc>
              <a:spcAft>
                <a:spcPts val="1000"/>
              </a:spcAft>
              <a:buFont typeface="+mj-lt"/>
              <a:buAutoNum type="arabicPeriod"/>
              <a:tabLst>
                <a:tab pos="540385" algn="l"/>
              </a:tabLst>
            </a:pPr>
            <a:r>
              <a:rPr lang="en-US" sz="2800" dirty="0" err="1">
                <a:latin typeface="Times New Roman" panose="02020603050405020304" pitchFamily="18" charset="0"/>
                <a:ea typeface="Calibri" panose="020F0502020204030204" pitchFamily="34" charset="0"/>
              </a:rPr>
              <a:t>Karantin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materiallarni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zararsizlantirish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usullari</a:t>
            </a:r>
            <a:endParaRPr lang="ru-RU" sz="2400" dirty="0" smtClean="0">
              <a:effectLst/>
              <a:latin typeface="Times New Roman" panose="02020603050405020304" pitchFamily="18" charset="0"/>
              <a:ea typeface="Calibri" panose="020F0502020204030204" pitchFamily="34" charset="0"/>
            </a:endParaRPr>
          </a:p>
          <a:p>
            <a:pPr marL="342900" lvl="0" indent="-342900" algn="just">
              <a:lnSpc>
                <a:spcPct val="115000"/>
              </a:lnSpc>
              <a:spcAft>
                <a:spcPts val="1000"/>
              </a:spcAft>
              <a:buFont typeface="+mj-lt"/>
              <a:buAutoNum type="arabicPeriod"/>
              <a:tabLst>
                <a:tab pos="540385" algn="l"/>
                <a:tab pos="630555" algn="l"/>
              </a:tabLst>
            </a:pPr>
            <a:r>
              <a:rPr lang="en-US" sz="2800" dirty="0" err="1">
                <a:latin typeface="Times New Roman" panose="02020603050405020304" pitchFamily="18" charset="0"/>
                <a:ea typeface="Calibri" panose="020F0502020204030204" pitchFamily="34" charset="0"/>
              </a:rPr>
              <a:t>Karantin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ostidagi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materiallarni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fumigatsiya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qilishda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qo‘llaniladigan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fumigantlar</a:t>
            </a:r>
            <a:r>
              <a:rPr lang="en-US" sz="2800" dirty="0">
                <a:latin typeface="Times New Roman" panose="02020603050405020304" pitchFamily="18" charset="0"/>
                <a:ea typeface="Calibri" panose="020F0502020204030204" pitchFamily="34" charset="0"/>
              </a:rPr>
              <a:t>. </a:t>
            </a:r>
            <a:endParaRPr lang="en-US" sz="2800" dirty="0" smtClean="0">
              <a:latin typeface="Times New Roman" panose="02020603050405020304" pitchFamily="18" charset="0"/>
              <a:ea typeface="Calibri" panose="020F0502020204030204" pitchFamily="34" charset="0"/>
            </a:endParaRPr>
          </a:p>
          <a:p>
            <a:pPr marL="342900" lvl="0" indent="-342900" algn="just">
              <a:lnSpc>
                <a:spcPct val="115000"/>
              </a:lnSpc>
              <a:spcAft>
                <a:spcPts val="1000"/>
              </a:spcAft>
              <a:buFont typeface="+mj-lt"/>
              <a:buAutoNum type="arabicPeriod"/>
              <a:tabLst>
                <a:tab pos="540385" algn="l"/>
                <a:tab pos="630555" algn="l"/>
              </a:tabLst>
            </a:pPr>
            <a:endParaRPr lang="ru-RU"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113272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1673" y="457200"/>
            <a:ext cx="8704613" cy="5901231"/>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lnSpc>
                <a:spcPct val="115000"/>
              </a:lnSpc>
              <a:spcAft>
                <a:spcPts val="0"/>
              </a:spcAft>
            </a:pPr>
            <a:r>
              <a:rPr lang="uz-Cyrl-UZ" sz="2200" dirty="0">
                <a:solidFill>
                  <a:schemeClr val="accent1">
                    <a:lumMod val="50000"/>
                  </a:schemeClr>
                </a:solidFill>
                <a:latin typeface="Times New Roman" panose="02020603050405020304" pitchFamily="18" charset="0"/>
                <a:ea typeface="Times New Roman" panose="02020603050405020304" pitchFamily="18" charset="0"/>
              </a:rPr>
              <a:t>Mamlakat ichkarisiga o’simlik va o’simlik mahsulotlarini olib kirish uchun  tovarni  eksport  qiluvchi  davlat tomonidan  berilgan  xorijiy  karantin ruxsatnomasi  bo’lgan  taqdirdagina  ruxsat  etilib,  bu  materiallarni foydalanish  tartibi  belgilanadi.          </a:t>
            </a:r>
            <a:endParaRPr lang="ru-RU" sz="22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a:solidFill>
                  <a:schemeClr val="accent1">
                    <a:lumMod val="50000"/>
                  </a:schemeClr>
                </a:solidFill>
                <a:latin typeface="Times New Roman" panose="02020603050405020304" pitchFamily="18" charset="0"/>
                <a:ea typeface="Times New Roman" panose="02020603050405020304" pitchFamily="18" charset="0"/>
              </a:rPr>
              <a:t>Mamlakat ichkarisiga karantin materiallarda  zarar</a:t>
            </a:r>
            <a:r>
              <a:rPr lang="uz-Latn-UZ" sz="2200" dirty="0">
                <a:solidFill>
                  <a:schemeClr val="accent1">
                    <a:lumMod val="50000"/>
                  </a:schemeClr>
                </a:solidFill>
                <a:latin typeface="Times New Roman" panose="02020603050405020304" pitchFamily="18" charset="0"/>
                <a:ea typeface="Times New Roman" panose="02020603050405020304" pitchFamily="18" charset="0"/>
              </a:rPr>
              <a:t>kunanda</a:t>
            </a:r>
            <a:r>
              <a:rPr lang="uz-Cyrl-UZ" sz="2200" dirty="0">
                <a:solidFill>
                  <a:schemeClr val="accent1">
                    <a:lumMod val="50000"/>
                  </a:schemeClr>
                </a:solidFill>
                <a:latin typeface="Times New Roman" panose="02020603050405020304" pitchFamily="18" charset="0"/>
                <a:ea typeface="Times New Roman" panose="02020603050405020304" pitchFamily="18" charset="0"/>
              </a:rPr>
              <a:t>  hasharotlar  namunalarining  kirib kelishiga imkon berilmaydi.</a:t>
            </a:r>
            <a:endParaRPr lang="ru-RU" sz="22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a:solidFill>
                  <a:schemeClr val="accent1">
                    <a:lumMod val="50000"/>
                  </a:schemeClr>
                </a:solidFill>
                <a:latin typeface="Times New Roman" panose="02020603050405020304" pitchFamily="18" charset="0"/>
                <a:ea typeface="Times New Roman" panose="02020603050405020304" pitchFamily="18" charset="0"/>
              </a:rPr>
              <a:t>Xorijiy  davlatlardan  respublikamiz  fuqarolariga  pochta  orqali o’simlik urug’lari, ko’chatlar, mevalar, sabzavotlar yuborilishi mumkin emas.</a:t>
            </a:r>
            <a:endParaRPr lang="ru-RU" sz="22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a:solidFill>
                  <a:schemeClr val="accent1">
                    <a:lumMod val="50000"/>
                  </a:schemeClr>
                </a:solidFill>
                <a:latin typeface="Times New Roman" panose="02020603050405020304" pitchFamily="18" charset="0"/>
                <a:ea typeface="Times New Roman" panose="02020603050405020304" pitchFamily="18" charset="0"/>
              </a:rPr>
              <a:t>Mamlakat hududidan olib o’tiladigan  tranzit  tovarlar </a:t>
            </a:r>
            <a:r>
              <a:rPr lang="uz-Latn-UZ" sz="2200" dirty="0">
                <a:solidFill>
                  <a:schemeClr val="accent1">
                    <a:lumMod val="50000"/>
                  </a:schemeClr>
                </a:solidFill>
                <a:latin typeface="Times New Roman" panose="02020603050405020304" pitchFamily="18" charset="0"/>
                <a:ea typeface="Times New Roman" panose="02020603050405020304" pitchFamily="18" charset="0"/>
              </a:rPr>
              <a:t>r</a:t>
            </a:r>
            <a:r>
              <a:rPr lang="uz-Cyrl-UZ" sz="2200" dirty="0">
                <a:solidFill>
                  <a:schemeClr val="accent1">
                    <a:lumMod val="50000"/>
                  </a:schemeClr>
                </a:solidFill>
                <a:latin typeface="Times New Roman" panose="02020603050405020304" pitchFamily="18" charset="0"/>
                <a:ea typeface="Times New Roman" panose="02020603050405020304" pitchFamily="18" charset="0"/>
              </a:rPr>
              <a:t>espublika karantin  inspektsiyasi  tamonidan  nazorat  qilingandan  keyin  ruxsat  etiladi.  Mamlakatimiz  chegara  hududidagi  karantin  punktlari </a:t>
            </a:r>
            <a:r>
              <a:rPr lang="uz-Latn-UZ" sz="2200" dirty="0">
                <a:solidFill>
                  <a:schemeClr val="accent1">
                    <a:lumMod val="50000"/>
                  </a:schemeClr>
                </a:solidFill>
                <a:latin typeface="Times New Roman" panose="02020603050405020304" pitchFamily="18" charset="0"/>
                <a:ea typeface="Times New Roman" panose="02020603050405020304" pitchFamily="18" charset="0"/>
              </a:rPr>
              <a:t>ham mazkur </a:t>
            </a:r>
            <a:r>
              <a:rPr lang="uz-Cyrl-UZ" sz="2200" dirty="0">
                <a:solidFill>
                  <a:schemeClr val="accent1">
                    <a:lumMod val="50000"/>
                  </a:schemeClr>
                </a:solidFill>
                <a:latin typeface="Times New Roman" panose="02020603050405020304" pitchFamily="18" charset="0"/>
                <a:ea typeface="Times New Roman" panose="02020603050405020304" pitchFamily="18" charset="0"/>
              </a:rPr>
              <a:t>inspektsiya  tomonidan  aniqlanadi.  Bu  punktlardan o’tadigan avtotransportlar: yuk mashinalari, yengil avtomobil va avtobuslar nazoratdan o’tkaziladi. Xalqaro  pochtalarda karantin  inspektorlari   tomonidan  nazorat amalga oshiriladi.</a:t>
            </a:r>
            <a:endParaRPr lang="ru-RU" sz="22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770076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7818" y="387928"/>
            <a:ext cx="8492835" cy="6290568"/>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lnSpc>
                <a:spcPct val="115000"/>
              </a:lnSpc>
              <a:spcAft>
                <a:spcPts val="0"/>
              </a:spcAft>
            </a:pPr>
            <a:r>
              <a:rPr lang="uz-Cyrl-UZ" sz="2200" dirty="0">
                <a:latin typeface="Times New Roman" panose="02020603050405020304" pitchFamily="18" charset="0"/>
                <a:ea typeface="Times New Roman" panose="02020603050405020304" pitchFamily="18" charset="0"/>
              </a:rPr>
              <a:t>Mamlakatga  keltirilgan  tovarlarda  karantin  ob’ektlari  aniqlangan taqdirda tezda kimyoviy va rentgen  nurlari bilan ishlov berish yoki fumigatsiya qilish usulidan foydalanib zararsizlantiriladi. Ayrim ob’ektlarda yashirin belgilar  saqlagan urug’lar va ko’chatlar introduktsion karantin  uchastkalarida yoki  karantin  oranjeriyalarida  bir  yil  muddatda  kuzatilgandan  keyin tarqatishga ruxsat etiladi.</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a:latin typeface="Times New Roman" panose="02020603050405020304" pitchFamily="18" charset="0"/>
                <a:ea typeface="Times New Roman" panose="02020603050405020304" pitchFamily="18" charset="0"/>
              </a:rPr>
              <a:t>Respublika   hududida  uchramaydigan  karantin  ob’ektlari  bilan  olib boriladigan  tadqiqotlar  xam  </a:t>
            </a:r>
            <a:r>
              <a:rPr lang="uz-Latn-UZ" sz="2200" dirty="0">
                <a:latin typeface="Times New Roman" panose="02020603050405020304" pitchFamily="18" charset="0"/>
                <a:ea typeface="Times New Roman" panose="02020603050405020304" pitchFamily="18" charset="0"/>
              </a:rPr>
              <a:t>r</a:t>
            </a:r>
            <a:r>
              <a:rPr lang="uz-Cyrl-UZ" sz="2200" dirty="0">
                <a:latin typeface="Times New Roman" panose="02020603050405020304" pitchFamily="18" charset="0"/>
                <a:ea typeface="Times New Roman" panose="02020603050405020304" pitchFamily="18" charset="0"/>
              </a:rPr>
              <a:t>espublika  Bosh  karantin  inspektsiyasi va markaziy karantin laboratoriyasi bilan kelishilgan holda amalga oshiriladi.</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a:latin typeface="Times New Roman" panose="02020603050405020304" pitchFamily="18" charset="0"/>
                <a:ea typeface="Times New Roman" panose="02020603050405020304" pitchFamily="18" charset="0"/>
              </a:rPr>
              <a:t>O’simliklar</a:t>
            </a:r>
            <a:r>
              <a:rPr lang="uz-Latn-UZ" sz="2200" dirty="0">
                <a:latin typeface="Times New Roman" panose="02020603050405020304" pitchFamily="18" charset="0"/>
                <a:ea typeface="Times New Roman" panose="02020603050405020304" pitchFamily="18" charset="0"/>
              </a:rPr>
              <a:t>ni</a:t>
            </a:r>
            <a:r>
              <a:rPr lang="uz-Cyrl-UZ" sz="2200" dirty="0">
                <a:latin typeface="Times New Roman" panose="02020603050405020304" pitchFamily="18" charset="0"/>
                <a:ea typeface="Times New Roman" panose="02020603050405020304" pitchFamily="18" charset="0"/>
              </a:rPr>
              <a:t>  zararlaydigan  hasharot</a:t>
            </a:r>
            <a:r>
              <a:rPr lang="uz-Latn-UZ" sz="2200" dirty="0">
                <a:latin typeface="Times New Roman" panose="02020603050405020304" pitchFamily="18" charset="0"/>
                <a:ea typeface="Times New Roman" panose="02020603050405020304" pitchFamily="18" charset="0"/>
              </a:rPr>
              <a:t>lar</a:t>
            </a:r>
            <a:r>
              <a:rPr lang="uz-Cyrl-UZ" sz="2200" dirty="0">
                <a:latin typeface="Times New Roman" panose="02020603050405020304" pitchFamily="18" charset="0"/>
                <a:ea typeface="Times New Roman" panose="02020603050405020304" pitchFamily="18" charset="0"/>
              </a:rPr>
              <a:t>ning  namunalarini  mamlakatga  kiritilishi  qat’iy ta’qiqlanadi.</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a:latin typeface="Times New Roman" panose="02020603050405020304" pitchFamily="18" charset="0"/>
                <a:ea typeface="Times New Roman" panose="02020603050405020304" pitchFamily="18" charset="0"/>
              </a:rPr>
              <a:t>Boshqa mamlakatlardan kelgan transport vositalari yuk va bagajdan bo’shatilganidan keyin chegara punktlarida transport tashkilotlari tomonidan, yuk olib borish mo’ljallangan joyda esa yukni qabul qilib oluvchi tomonidan orasta qilib tozalanishi lozim.</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77308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0218" y="437891"/>
            <a:ext cx="8164286" cy="6290568"/>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just">
              <a:lnSpc>
                <a:spcPct val="115000"/>
              </a:lnSpc>
              <a:spcAft>
                <a:spcPts val="0"/>
              </a:spcAft>
            </a:pPr>
            <a:r>
              <a:rPr lang="uz-Cyrl-UZ" sz="2200" dirty="0">
                <a:latin typeface="Times New Roman" panose="02020603050405020304" pitchFamily="18" charset="0"/>
                <a:ea typeface="Times New Roman" panose="02020603050405020304" pitchFamily="18" charset="0"/>
              </a:rPr>
              <a:t>Karantin ob’ekti borligi aniqlansa yoki borligi gumon qilinsa o’simliklar karantini davlat inspektori kemalarni fumigatsiyaga, vagonlar va transport vositalarini esa, yuvish dezinfektsiya stantsiyalariga jo’natish to’g’risida ko’rsatma beradi.</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a:latin typeface="Times New Roman" panose="02020603050405020304" pitchFamily="18" charset="0"/>
                <a:ea typeface="Times New Roman" panose="02020603050405020304" pitchFamily="18" charset="0"/>
              </a:rPr>
              <a:t> - O’zbekiston va chet el transport vositalarida karantin ob’ekti yoki boshqa xavfli zararkunandalar bilan zararlangan oziq-ovqat zahiralari davlat inspektorining ko’rsatmalariga binoan zararsizlantirilishi yoki transport vositalari to’liq zararsizlantirilgunga qadar O’zbekiston Respublikasi hududida bo’lishi vaqtida omborxonalarda so’rg’ichlab tamg’a bosib qo’yilishi lozim.</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a:latin typeface="Times New Roman" panose="02020603050405020304" pitchFamily="18" charset="0"/>
                <a:ea typeface="Times New Roman" panose="02020603050405020304" pitchFamily="18" charset="0"/>
              </a:rPr>
              <a:t>- Ikkinchi marta fitosanitar nazoratidan o’tkazilganidan keyin, laboratoriya ekspertizasi uchun zaruriyat bo’lmasa karantin nazoratidagi materiallar kelib tushgan joydagi o’simliklar karantini davlat inspektsiyasi tomonidan mazkur mahsulotdan foydalanish shartlari to’g’risida xulosa chiqariladi va ijro etilishi zarur bo’lgan fitosanitar tadbirlar belgilanadi</a:t>
            </a:r>
            <a:r>
              <a:rPr lang="uz-Cyrl-UZ" sz="2200" dirty="0" smtClean="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69960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3345" y="471056"/>
            <a:ext cx="8326582" cy="603710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a:lnSpc>
                <a:spcPct val="115000"/>
              </a:lnSpc>
              <a:spcAft>
                <a:spcPts val="0"/>
              </a:spcAft>
            </a:pPr>
            <a:r>
              <a:rPr lang="uz-Cyrl-UZ" sz="2600" dirty="0" smtClean="0">
                <a:latin typeface="Times New Roman" panose="02020603050405020304" pitchFamily="18" charset="0"/>
                <a:ea typeface="Times New Roman" panose="02020603050405020304" pitchFamily="18" charset="0"/>
              </a:rPr>
              <a:t>- Karantin va boshqa xavfli zararkunandalar, o’simlik kasalliklari va begona o’tlar bilan zararlangan karantin ostidagi materiallarga nisbatan zararsizlantirish va tozalashning samarali tadbirlarini qo’llashning imkoni bo’lmasa, ular belgilangan tartibda eksportyorga qaytarilishi yoki yo’q qilinishi lozim.</a:t>
            </a:r>
            <a:endParaRPr lang="ru-RU" sz="26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600" dirty="0" smtClean="0">
                <a:latin typeface="Times New Roman" panose="02020603050405020304" pitchFamily="18" charset="0"/>
                <a:ea typeface="Times New Roman" panose="02020603050405020304" pitchFamily="18" charset="0"/>
              </a:rPr>
              <a:t>- Urug’liklar va ko’chatlar solingan posilkalar va banderollar O’zbekiston Respublikasiga yetib kelganidan keyin fitosanitar nazorati va ekspertizasidan o’tkazilishi lozim. Chegara punktining davlat inspektori tomonidan posilkalar va banderollar ko’zdan kechirilganida, ularda karantin ob’ekti borligi gumon qilinsa, ular nazoratdan o’tkazish uchum karantin laboratoriyasiga topshiriladi.</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98183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2639813945"/>
              </p:ext>
            </p:extLst>
          </p:nvPr>
        </p:nvGraphicFramePr>
        <p:xfrm>
          <a:off x="498764" y="346364"/>
          <a:ext cx="8229600" cy="63473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8392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0110" y="775855"/>
            <a:ext cx="8775865" cy="5614486"/>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a:lnSpc>
                <a:spcPct val="115000"/>
              </a:lnSpc>
              <a:spcAft>
                <a:spcPts val="1000"/>
              </a:spcAft>
            </a:pPr>
            <a:r>
              <a:rPr lang="en-US" sz="2300" dirty="0" err="1">
                <a:latin typeface="Times New Roman" panose="02020603050405020304" pitchFamily="18" charset="0"/>
                <a:ea typeface="Calibri" panose="020F0502020204030204" pitchFamily="34" charset="0"/>
              </a:rPr>
              <a:t>Yuklarni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karantin</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zararsizlantirish</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usullari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pestitsidlarning</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eritmalari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bilan</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ishlov</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berish</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yuqori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va</a:t>
            </a:r>
            <a:r>
              <a:rPr lang="en-US" sz="2300" dirty="0">
                <a:latin typeface="Times New Roman" panose="02020603050405020304" pitchFamily="18" charset="0"/>
                <a:ea typeface="Calibri" panose="020F0502020204030204" pitchFamily="34" charset="0"/>
              </a:rPr>
              <a:t> past </a:t>
            </a:r>
            <a:r>
              <a:rPr lang="en-US" sz="2300" dirty="0" err="1">
                <a:latin typeface="Times New Roman" panose="02020603050405020304" pitchFamily="18" charset="0"/>
                <a:ea typeface="Calibri" panose="020F0502020204030204" pitchFamily="34" charset="0"/>
              </a:rPr>
              <a:t>haroratda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termik</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ishlov</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berish</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bosimli</a:t>
            </a:r>
            <a:r>
              <a:rPr lang="en-US" sz="2300" dirty="0">
                <a:latin typeface="Times New Roman" panose="02020603050405020304" pitchFamily="18" charset="0"/>
                <a:ea typeface="Calibri" panose="020F0502020204030204" pitchFamily="34" charset="0"/>
              </a:rPr>
              <a:t> vs </a:t>
            </a:r>
            <a:r>
              <a:rPr lang="en-US" sz="2300" dirty="0" err="1">
                <a:latin typeface="Times New Roman" panose="02020603050405020304" pitchFamily="18" charset="0"/>
                <a:ea typeface="Calibri" panose="020F0502020204030204" pitchFamily="34" charset="0"/>
              </a:rPr>
              <a:t>bosimsiz</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fumigatsiya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zaharli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gazlar</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bilan</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ishlov</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berish</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Karantin</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zararsizlantirish</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usullari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qo‘llanilgan</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yuklar</a:t>
            </a:r>
            <a:r>
              <a:rPr lang="en-US" sz="2300" dirty="0">
                <a:latin typeface="Times New Roman" panose="02020603050405020304" pitchFamily="18" charset="0"/>
                <a:ea typeface="Calibri" panose="020F0502020204030204" pitchFamily="34" charset="0"/>
              </a:rPr>
              <a:t> 100% </a:t>
            </a:r>
            <a:r>
              <a:rPr lang="en-US" sz="2300" dirty="0" err="1">
                <a:latin typeface="Times New Roman" panose="02020603050405020304" pitchFamily="18" charset="0"/>
                <a:ea typeface="Calibri" panose="020F0502020204030204" pitchFamily="34" charset="0"/>
              </a:rPr>
              <a:t>zararli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organizmlardan</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tozalangan</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bo‘lishi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kerak</a:t>
            </a:r>
            <a:r>
              <a:rPr lang="en-US" sz="2300" dirty="0">
                <a:latin typeface="Times New Roman" panose="02020603050405020304" pitchFamily="18" charset="0"/>
                <a:ea typeface="Calibri" panose="020F0502020204030204" pitchFamily="34" charset="0"/>
              </a:rPr>
              <a:t>.</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1000"/>
              </a:spcAft>
            </a:pPr>
            <a:r>
              <a:rPr lang="en-US" sz="2300" dirty="0" err="1">
                <a:latin typeface="Times New Roman" panose="02020603050405020304" pitchFamily="18" charset="0"/>
                <a:ea typeface="Calibri" panose="020F0502020204030204" pitchFamily="34" charset="0"/>
              </a:rPr>
              <a:t>Issiq</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nam</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bug’da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va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quruq</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bug’da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ishlov</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berish</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yog’och</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materiallarini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hashaoratlardan</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tozalashda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ishlatiladi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Quruq</a:t>
            </a:r>
            <a:r>
              <a:rPr lang="en-US" sz="2300" dirty="0">
                <a:latin typeface="Times New Roman" panose="02020603050405020304" pitchFamily="18" charset="0"/>
                <a:ea typeface="Calibri" panose="020F0502020204030204" pitchFamily="34" charset="0"/>
              </a:rPr>
              <a:t> bug’ </a:t>
            </a:r>
            <a:r>
              <a:rPr lang="en-US" sz="2300" dirty="0" err="1">
                <a:latin typeface="Times New Roman" panose="02020603050405020304" pitchFamily="18" charset="0"/>
                <a:ea typeface="Calibri" panose="020F0502020204030204" pitchFamily="34" charset="0"/>
              </a:rPr>
              <a:t>harorati</a:t>
            </a:r>
            <a:r>
              <a:rPr lang="en-US" sz="2300" dirty="0">
                <a:latin typeface="Times New Roman" panose="02020603050405020304" pitchFamily="18" charset="0"/>
                <a:ea typeface="Calibri" panose="020F0502020204030204" pitchFamily="34" charset="0"/>
              </a:rPr>
              <a:t> 71°S </a:t>
            </a:r>
            <a:r>
              <a:rPr lang="en-US" sz="2300" dirty="0" err="1">
                <a:latin typeface="Times New Roman" panose="02020603050405020304" pitchFamily="18" charset="0"/>
                <a:ea typeface="Calibri" panose="020F0502020204030204" pitchFamily="34" charset="0"/>
              </a:rPr>
              <a:t>bo‘lganda</a:t>
            </a:r>
            <a:r>
              <a:rPr lang="en-US" sz="2300" dirty="0">
                <a:latin typeface="Times New Roman" panose="02020603050405020304" pitchFamily="18" charset="0"/>
                <a:ea typeface="Calibri" panose="020F0502020204030204" pitchFamily="34" charset="0"/>
              </a:rPr>
              <a:t> 4,5-9 cm </a:t>
            </a:r>
            <a:r>
              <a:rPr lang="en-US" sz="2300" dirty="0" err="1">
                <a:latin typeface="Times New Roman" panose="02020603050405020304" pitchFamily="18" charset="0"/>
                <a:ea typeface="Calibri" panose="020F0502020204030204" pitchFamily="34" charset="0"/>
              </a:rPr>
              <a:t>hajmdagi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yog’och</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materiallar</a:t>
            </a:r>
            <a:r>
              <a:rPr lang="en-US" sz="2300" dirty="0">
                <a:latin typeface="Times New Roman" panose="02020603050405020304" pitchFamily="18" charset="0"/>
                <a:ea typeface="Calibri" panose="020F0502020204030204" pitchFamily="34" charset="0"/>
              </a:rPr>
              <a:t> 1 </a:t>
            </a:r>
            <a:r>
              <a:rPr lang="en-US" sz="2300" dirty="0" err="1">
                <a:latin typeface="Times New Roman" panose="02020603050405020304" pitchFamily="18" charset="0"/>
                <a:ea typeface="Calibri" panose="020F0502020204030204" pitchFamily="34" charset="0"/>
              </a:rPr>
              <a:t>soat</a:t>
            </a:r>
            <a:r>
              <a:rPr lang="en-US" sz="2300" dirty="0">
                <a:latin typeface="Times New Roman" panose="02020603050405020304" pitchFamily="18" charset="0"/>
                <a:ea typeface="Calibri" panose="020F0502020204030204" pitchFamily="34" charset="0"/>
              </a:rPr>
              <a:t>, 14x14sm </a:t>
            </a:r>
            <a:r>
              <a:rPr lang="en-US" sz="2300" dirty="0" err="1">
                <a:latin typeface="Times New Roman" panose="02020603050405020304" pitchFamily="18" charset="0"/>
                <a:ea typeface="Calibri" panose="020F0502020204030204" pitchFamily="34" charset="0"/>
              </a:rPr>
              <a:t>bo‘lganda</a:t>
            </a:r>
            <a:r>
              <a:rPr lang="en-US" sz="2300" dirty="0">
                <a:latin typeface="Times New Roman" panose="02020603050405020304" pitchFamily="18" charset="0"/>
                <a:ea typeface="Calibri" panose="020F0502020204030204" pitchFamily="34" charset="0"/>
              </a:rPr>
              <a:t> 4soat </a:t>
            </a:r>
            <a:r>
              <a:rPr lang="en-US" sz="2300" dirty="0" err="1">
                <a:latin typeface="Times New Roman" panose="02020603050405020304" pitchFamily="18" charset="0"/>
                <a:ea typeface="Calibri" panose="020F0502020204030204" pitchFamily="34" charset="0"/>
              </a:rPr>
              <a:t>ishlov</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beriladi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Quruq</a:t>
            </a:r>
            <a:r>
              <a:rPr lang="en-US" sz="2300" dirty="0">
                <a:latin typeface="Times New Roman" panose="02020603050405020304" pitchFamily="18" charset="0"/>
                <a:ea typeface="Calibri" panose="020F0502020204030204" pitchFamily="34" charset="0"/>
              </a:rPr>
              <a:t> bug’ </a:t>
            </a:r>
            <a:r>
              <a:rPr lang="en-US" sz="2300" dirty="0" err="1">
                <a:latin typeface="Times New Roman" panose="02020603050405020304" pitchFamily="18" charset="0"/>
                <a:ea typeface="Calibri" panose="020F0502020204030204" pitchFamily="34" charset="0"/>
              </a:rPr>
              <a:t>harorati</a:t>
            </a:r>
            <a:r>
              <a:rPr lang="en-US" sz="2300" dirty="0">
                <a:latin typeface="Times New Roman" panose="02020603050405020304" pitchFamily="18" charset="0"/>
                <a:ea typeface="Calibri" panose="020F0502020204030204" pitchFamily="34" charset="0"/>
              </a:rPr>
              <a:t> 82°S  </a:t>
            </a:r>
            <a:r>
              <a:rPr lang="en-US" sz="2300" dirty="0" err="1">
                <a:latin typeface="Times New Roman" panose="02020603050405020304" pitchFamily="18" charset="0"/>
                <a:ea typeface="Calibri" panose="020F0502020204030204" pitchFamily="34" charset="0"/>
              </a:rPr>
              <a:t>bo‘lganda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yog’och</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materiallar</a:t>
            </a:r>
            <a:r>
              <a:rPr lang="en-US" sz="2300" dirty="0">
                <a:latin typeface="Times New Roman" panose="02020603050405020304" pitchFamily="18" charset="0"/>
                <a:ea typeface="Calibri" panose="020F0502020204030204" pitchFamily="34" charset="0"/>
              </a:rPr>
              <a:t> 30 </a:t>
            </a:r>
            <a:r>
              <a:rPr lang="en-US" sz="2300" dirty="0" err="1">
                <a:latin typeface="Times New Roman" panose="02020603050405020304" pitchFamily="18" charset="0"/>
                <a:ea typeface="Calibri" panose="020F0502020204030204" pitchFamily="34" charset="0"/>
              </a:rPr>
              <a:t>minut</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davomida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ishlov</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beriladi</a:t>
            </a:r>
            <a:r>
              <a:rPr lang="en-US" sz="2300" dirty="0">
                <a:latin typeface="Times New Roman" panose="02020603050405020304" pitchFamily="18" charset="0"/>
                <a:ea typeface="Calibri" panose="020F0502020204030204" pitchFamily="34" charset="0"/>
              </a:rPr>
              <a:t>.</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1000"/>
              </a:spcAft>
            </a:pPr>
            <a:r>
              <a:rPr lang="en-US" sz="2300" dirty="0" err="1">
                <a:latin typeface="Times New Roman" panose="02020603050405020304" pitchFamily="18" charset="0"/>
                <a:ea typeface="Calibri" panose="020F0502020204030204" pitchFamily="34" charset="0"/>
              </a:rPr>
              <a:t>Mikroto‘lqinli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ishlov</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berish</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yog’och</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materiallarini</a:t>
            </a:r>
            <a:r>
              <a:rPr lang="en-US" sz="2300" dirty="0">
                <a:latin typeface="Times New Roman" panose="02020603050405020304" pitchFamily="18" charset="0"/>
                <a:ea typeface="Calibri" panose="020F0502020204030204" pitchFamily="34" charset="0"/>
              </a:rPr>
              <a:t> 500dan </a:t>
            </a:r>
            <a:r>
              <a:rPr lang="en-US" sz="2300" dirty="0" err="1">
                <a:latin typeface="Times New Roman" panose="02020603050405020304" pitchFamily="18" charset="0"/>
                <a:ea typeface="Calibri" panose="020F0502020204030204" pitchFamily="34" charset="0"/>
              </a:rPr>
              <a:t>bir</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necha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ming</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megogerts</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ul’trato‘lqinida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magnit</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maydonida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ishlov</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beriladi</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Ko‘pchilik</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hashoratlar</a:t>
            </a:r>
            <a:r>
              <a:rPr lang="en-US" sz="2300" dirty="0">
                <a:latin typeface="Times New Roman" panose="02020603050405020304" pitchFamily="18" charset="0"/>
                <a:ea typeface="Calibri" panose="020F0502020204030204" pitchFamily="34" charset="0"/>
              </a:rPr>
              <a:t> 50°S </a:t>
            </a:r>
            <a:r>
              <a:rPr lang="en-US" sz="2300" dirty="0" err="1">
                <a:latin typeface="Times New Roman" panose="02020603050405020304" pitchFamily="18" charset="0"/>
                <a:ea typeface="Calibri" panose="020F0502020204030204" pitchFamily="34" charset="0"/>
              </a:rPr>
              <a:t>haroratda</a:t>
            </a:r>
            <a:r>
              <a:rPr lang="en-US" sz="2300" dirty="0">
                <a:latin typeface="Times New Roman" panose="02020603050405020304" pitchFamily="18" charset="0"/>
                <a:ea typeface="Calibri" panose="020F0502020204030204" pitchFamily="34" charset="0"/>
              </a:rPr>
              <a:t> 1500 </a:t>
            </a:r>
            <a:r>
              <a:rPr lang="en-US" sz="2300" dirty="0" err="1">
                <a:latin typeface="Times New Roman" panose="02020603050405020304" pitchFamily="18" charset="0"/>
                <a:ea typeface="Calibri" panose="020F0502020204030204" pitchFamily="34" charset="0"/>
              </a:rPr>
              <a:t>vattda</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to‘liq</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nobud</a:t>
            </a:r>
            <a:r>
              <a:rPr lang="en-US" sz="2300" dirty="0">
                <a:latin typeface="Times New Roman" panose="02020603050405020304" pitchFamily="18" charset="0"/>
                <a:ea typeface="Calibri" panose="020F0502020204030204" pitchFamily="34" charset="0"/>
              </a:rPr>
              <a:t> </a:t>
            </a:r>
            <a:r>
              <a:rPr lang="en-US" sz="2300" dirty="0" err="1">
                <a:latin typeface="Times New Roman" panose="02020603050405020304" pitchFamily="18" charset="0"/>
                <a:ea typeface="Calibri" panose="020F0502020204030204" pitchFamily="34" charset="0"/>
              </a:rPr>
              <a:t>bo‘ladi</a:t>
            </a:r>
            <a:r>
              <a:rPr lang="en-US" sz="2300" dirty="0" smtClean="0">
                <a:latin typeface="Times New Roman" panose="02020603050405020304" pitchFamily="18" charset="0"/>
                <a:ea typeface="Calibri" panose="020F0502020204030204" pitchFamily="34" charset="0"/>
              </a:rPr>
              <a:t>.</a:t>
            </a:r>
            <a:endParaRPr lang="ru-RU" sz="23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76880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0004" y="346364"/>
            <a:ext cx="8953996" cy="631711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15000"/>
              </a:lnSpc>
              <a:spcAft>
                <a:spcPts val="1000"/>
              </a:spcAft>
            </a:pPr>
            <a:r>
              <a:rPr lang="en-US" sz="2200" dirty="0">
                <a:latin typeface="Times New Roman" panose="02020603050405020304" pitchFamily="18" charset="0"/>
                <a:ea typeface="Calibri" panose="020F0502020204030204" pitchFamily="34" charset="0"/>
              </a:rPr>
              <a:t>Gamma </a:t>
            </a:r>
            <a:r>
              <a:rPr lang="en-US" sz="2200" dirty="0" err="1">
                <a:latin typeface="Times New Roman" panose="02020603050405020304" pitchFamily="18" charset="0"/>
                <a:ea typeface="Calibri" panose="020F0502020204030204" pitchFamily="34" charset="0"/>
              </a:rPr>
              <a:t>nurlarida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nurlatish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usuli</a:t>
            </a:r>
            <a:r>
              <a:rPr lang="en-US" sz="2200" dirty="0">
                <a:latin typeface="Times New Roman" panose="02020603050405020304" pitchFamily="18" charset="0"/>
                <a:ea typeface="Calibri" panose="020F0502020204030204" pitchFamily="34" charset="0"/>
              </a:rPr>
              <a:t> 1m</a:t>
            </a:r>
            <a:r>
              <a:rPr lang="en-US" sz="2200" baseline="30000" dirty="0">
                <a:latin typeface="Times New Roman" panose="02020603050405020304" pitchFamily="18" charset="0"/>
                <a:ea typeface="Calibri" panose="020F0502020204030204" pitchFamily="34" charset="0"/>
              </a:rPr>
              <a:t>2</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yog’ochga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ishlov</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berilganda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harajatlar</a:t>
            </a:r>
            <a:r>
              <a:rPr lang="en-US" sz="2200" dirty="0">
                <a:latin typeface="Times New Roman" panose="02020603050405020304" pitchFamily="18" charset="0"/>
                <a:ea typeface="Calibri" panose="020F0502020204030204" pitchFamily="34" charset="0"/>
              </a:rPr>
              <a:t> 80 </a:t>
            </a:r>
            <a:r>
              <a:rPr lang="en-US" sz="2200" dirty="0" err="1">
                <a:latin typeface="Times New Roman" panose="02020603050405020304" pitchFamily="18" charset="0"/>
                <a:ea typeface="Calibri" panose="020F0502020204030204" pitchFamily="34" charset="0"/>
              </a:rPr>
              <a:t>sentni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tashkil</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qiladi</a:t>
            </a:r>
            <a:r>
              <a:rPr lang="en-US" sz="2200" dirty="0">
                <a:latin typeface="Times New Roman" panose="02020603050405020304" pitchFamily="18" charset="0"/>
                <a:ea typeface="Calibri" panose="020F0502020204030204" pitchFamily="34"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1000"/>
              </a:spcAft>
            </a:pPr>
            <a:r>
              <a:rPr lang="en-US" sz="2200" dirty="0" err="1">
                <a:latin typeface="Times New Roman" panose="02020603050405020304" pitchFamily="18" charset="0"/>
                <a:ea typeface="Calibri" panose="020F0502020204030204" pitchFamily="34" charset="0"/>
              </a:rPr>
              <a:t>Fumigatsiya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usuli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mamlakatimizda</a:t>
            </a:r>
            <a:r>
              <a:rPr lang="en-US" sz="2200" dirty="0">
                <a:latin typeface="Times New Roman" panose="02020603050405020304" pitchFamily="18" charset="0"/>
                <a:ea typeface="Calibri" panose="020F0502020204030204" pitchFamily="34" charset="0"/>
              </a:rPr>
              <a:t> 1926 </a:t>
            </a:r>
            <a:r>
              <a:rPr lang="en-US" sz="2200" dirty="0" err="1">
                <a:latin typeface="Times New Roman" panose="02020603050405020304" pitchFamily="18" charset="0"/>
                <a:ea typeface="Calibri" panose="020F0502020204030204" pitchFamily="34" charset="0"/>
              </a:rPr>
              <a:t>yildan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buyon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qo‘llanib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kelinmoqda</a:t>
            </a:r>
            <a:r>
              <a:rPr lang="en-US" sz="2200" dirty="0">
                <a:latin typeface="Times New Roman" panose="02020603050405020304" pitchFamily="18" charset="0"/>
                <a:ea typeface="Calibri" panose="020F0502020204030204" pitchFamily="34" charset="0"/>
              </a:rPr>
              <a:t>. 1950 </a:t>
            </a:r>
            <a:r>
              <a:rPr lang="en-US" sz="2200" dirty="0" err="1">
                <a:latin typeface="Times New Roman" panose="02020603050405020304" pitchFamily="18" charset="0"/>
                <a:ea typeface="Calibri" panose="020F0502020204030204" pitchFamily="34" charset="0"/>
              </a:rPr>
              <a:t>yilga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kelib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brom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metil</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gazini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qo‘llashni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boshlanishi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bu</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usulni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samarasi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yanada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ortib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bordi</a:t>
            </a:r>
            <a:r>
              <a:rPr lang="en-US" sz="2200" dirty="0">
                <a:latin typeface="Times New Roman" panose="02020603050405020304" pitchFamily="18" charset="0"/>
                <a:ea typeface="Calibri" panose="020F0502020204030204" pitchFamily="34"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1000"/>
              </a:spcAft>
            </a:pPr>
            <a:r>
              <a:rPr lang="en-US" sz="2200" dirty="0" err="1">
                <a:latin typeface="Times New Roman" panose="02020603050405020304" pitchFamily="18" charset="0"/>
                <a:ea typeface="Calibri" panose="020F0502020204030204" pitchFamily="34" charset="0"/>
              </a:rPr>
              <a:t>Fumiatsiya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jarayonida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fosforli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vododrod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fosdin</a:t>
            </a:r>
            <a:r>
              <a:rPr lang="en-US" sz="2200" dirty="0">
                <a:latin typeface="Times New Roman" panose="02020603050405020304" pitchFamily="18" charset="0"/>
                <a:ea typeface="Calibri" panose="020F0502020204030204" pitchFamily="34" charset="0"/>
              </a:rPr>
              <a:t>) 1934 </a:t>
            </a:r>
            <a:r>
              <a:rPr lang="en-US" sz="2200" dirty="0" err="1">
                <a:latin typeface="Times New Roman" panose="02020603050405020304" pitchFamily="18" charset="0"/>
                <a:ea typeface="Calibri" panose="020F0502020204030204" pitchFamily="34" charset="0"/>
              </a:rPr>
              <a:t>yildan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foydalana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boshlangan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bo‘lsada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uning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gaz</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sifatida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yonish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havfi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yuqoriligi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boisidan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foydalaniladi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Hozirgi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paytda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Germaniyaning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Degesh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firmasi</a:t>
            </a:r>
            <a:r>
              <a:rPr lang="en-US" sz="2200" dirty="0">
                <a:latin typeface="Times New Roman" panose="02020603050405020304" pitchFamily="18" charset="0"/>
                <a:ea typeface="Calibri" panose="020F0502020204030204" pitchFamily="34" charset="0"/>
              </a:rPr>
              <a:t>, AQSH, </a:t>
            </a:r>
            <a:r>
              <a:rPr lang="en-US" sz="2200" dirty="0" err="1">
                <a:latin typeface="Times New Roman" panose="02020603050405020304" pitchFamily="18" charset="0"/>
                <a:ea typeface="Calibri" panose="020F0502020204030204" pitchFamily="34" charset="0"/>
              </a:rPr>
              <a:t>Meksika</a:t>
            </a:r>
            <a:r>
              <a:rPr lang="en-US" sz="2200" dirty="0">
                <a:latin typeface="Times New Roman" panose="02020603050405020304" pitchFamily="18" charset="0"/>
                <a:ea typeface="Calibri" panose="020F0502020204030204" pitchFamily="34" charset="0"/>
              </a:rPr>
              <a:t>, Chili, </a:t>
            </a:r>
            <a:r>
              <a:rPr lang="en-US" sz="2200" dirty="0" err="1">
                <a:latin typeface="Times New Roman" panose="02020603050405020304" pitchFamily="18" charset="0"/>
                <a:ea typeface="Calibri" panose="020F0502020204030204" pitchFamily="34" charset="0"/>
              </a:rPr>
              <a:t>Hindiston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Hitoy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Braziliya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davlatlaridagi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firmalar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fosfin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preparatini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fosfid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alyuminiy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fosfat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magniy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tabletkalari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tarzida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ishlab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chiqarib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meva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sabzavot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sitrus</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mevalarini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sharq</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mevaho‘ri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amerika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oq</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kapalagi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kartoshka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kuyasiga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qarshi</a:t>
            </a:r>
            <a:r>
              <a:rPr lang="en-US" sz="2200" dirty="0">
                <a:latin typeface="Times New Roman" panose="02020603050405020304" pitchFamily="18" charset="0"/>
                <a:ea typeface="Calibri" panose="020F0502020204030204" pitchFamily="34" charset="0"/>
              </a:rPr>
              <a:t> 3,4 g/m</a:t>
            </a:r>
            <a:r>
              <a:rPr lang="en-US" sz="2200" baseline="30000" dirty="0">
                <a:latin typeface="Times New Roman" panose="02020603050405020304" pitchFamily="18" charset="0"/>
                <a:ea typeface="Calibri" panose="020F0502020204030204" pitchFamily="34" charset="0"/>
              </a:rPr>
              <a:t>2  </a:t>
            </a:r>
            <a:r>
              <a:rPr lang="en-US" sz="2200" dirty="0" err="1">
                <a:latin typeface="Times New Roman" panose="02020603050405020304" pitchFamily="18" charset="0"/>
                <a:ea typeface="Calibri" panose="020F0502020204030204" pitchFamily="34" charset="0"/>
              </a:rPr>
              <a:t>miqdorida</a:t>
            </a:r>
            <a:r>
              <a:rPr lang="en-US" sz="2200" baseline="300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Times New Roman" panose="02020603050405020304" pitchFamily="18" charset="0"/>
              </a:rPr>
              <a:t>fumigatsiya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jarayonida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foydalanmoqda</a:t>
            </a:r>
            <a:r>
              <a:rPr lang="en-US" sz="2200" dirty="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1000"/>
              </a:spcAft>
            </a:pPr>
            <a:r>
              <a:rPr lang="en-US" sz="2200" dirty="0" err="1">
                <a:latin typeface="Times New Roman" panose="02020603050405020304" pitchFamily="18" charset="0"/>
                <a:ea typeface="Times New Roman" panose="02020603050405020304" pitchFamily="18" charset="0"/>
              </a:rPr>
              <a:t>Fosfin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birinchi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marta</a:t>
            </a:r>
            <a:r>
              <a:rPr lang="en-US" sz="2200" dirty="0">
                <a:latin typeface="Times New Roman" panose="02020603050405020304" pitchFamily="18" charset="0"/>
                <a:ea typeface="Times New Roman" panose="02020603050405020304" pitchFamily="18" charset="0"/>
              </a:rPr>
              <a:t> 1934 </a:t>
            </a:r>
            <a:r>
              <a:rPr lang="en-US" sz="2200" dirty="0" err="1">
                <a:latin typeface="Times New Roman" panose="02020603050405020304" pitchFamily="18" charset="0"/>
                <a:ea typeface="Times New Roman" panose="02020603050405020304" pitchFamily="18" charset="0"/>
              </a:rPr>
              <a:t>yilda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donli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ekinlarni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fumigatsiya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qilishda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foydalanilgan</a:t>
            </a:r>
            <a:r>
              <a:rPr lang="en-US" sz="2200" dirty="0">
                <a:latin typeface="Times New Roman" panose="02020603050405020304" pitchFamily="18" charset="0"/>
                <a:ea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172144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9382" y="235527"/>
            <a:ext cx="9102437" cy="6591548"/>
          </a:xfrm>
          <a:prstGeom prst="rect">
            <a:avLst/>
          </a:prstGeom>
        </p:spPr>
        <p:txBody>
          <a:bodyPr wrap="square">
            <a:spAutoFit/>
          </a:bodyPr>
          <a:lstStyle/>
          <a:p>
            <a:pPr marL="457200" algn="just">
              <a:lnSpc>
                <a:spcPct val="115000"/>
              </a:lnSpc>
              <a:spcAft>
                <a:spcPts val="1000"/>
              </a:spcAft>
            </a:pPr>
            <a:r>
              <a:rPr lang="en-US" sz="2400" dirty="0">
                <a:latin typeface="Times New Roman" panose="02020603050405020304" pitchFamily="18" charset="0"/>
                <a:ea typeface="Times New Roman" panose="02020603050405020304" pitchFamily="18" charset="0"/>
              </a:rPr>
              <a:t>1989 </a:t>
            </a:r>
            <a:r>
              <a:rPr lang="en-US" sz="2400" dirty="0" err="1">
                <a:latin typeface="Times New Roman" panose="02020603050405020304" pitchFamily="18" charset="0"/>
                <a:ea typeface="Times New Roman" panose="02020603050405020304" pitchFamily="18" charset="0"/>
              </a:rPr>
              <a:t>yil</a:t>
            </a:r>
            <a:r>
              <a:rPr lang="en-US" sz="2400" dirty="0">
                <a:latin typeface="Times New Roman" panose="02020603050405020304" pitchFamily="18" charset="0"/>
                <a:ea typeface="Times New Roman" panose="02020603050405020304" pitchFamily="18" charset="0"/>
              </a:rPr>
              <a:t> 1yanvardan </a:t>
            </a:r>
            <a:r>
              <a:rPr lang="en-US" sz="2400" dirty="0" err="1">
                <a:latin typeface="Times New Roman" panose="02020603050405020304" pitchFamily="18" charset="0"/>
                <a:ea typeface="Times New Roman" panose="02020603050405020304" pitchFamily="18" charset="0"/>
              </a:rPr>
              <a:t>boshlab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Monreal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bayonnomasi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kuchga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kirgan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talablariga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atmosferaga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ozon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qavatini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yemiradigan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moddalrni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ishlatmaslik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to‘g’risida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qaror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qabul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Chunki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hozirgi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vaqtda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sharining</a:t>
            </a:r>
            <a:r>
              <a:rPr lang="en-US" sz="2400" dirty="0">
                <a:latin typeface="Times New Roman" panose="02020603050405020304" pitchFamily="18" charset="0"/>
                <a:ea typeface="Times New Roman" panose="02020603050405020304" pitchFamily="18" charset="0"/>
              </a:rPr>
              <a:t> tropic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o‘rta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mintaqalarida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metil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brom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ta’sirida</a:t>
            </a:r>
            <a:r>
              <a:rPr lang="en-US" sz="2400" dirty="0">
                <a:latin typeface="Times New Roman" panose="02020603050405020304" pitchFamily="18" charset="0"/>
                <a:ea typeface="Times New Roman" panose="02020603050405020304" pitchFamily="18" charset="0"/>
              </a:rPr>
              <a:t> 10 % </a:t>
            </a:r>
            <a:r>
              <a:rPr lang="en-US" sz="2400" dirty="0" err="1">
                <a:latin typeface="Times New Roman" panose="02020603050405020304" pitchFamily="18" charset="0"/>
                <a:ea typeface="Times New Roman" panose="02020603050405020304" pitchFamily="18" charset="0"/>
              </a:rPr>
              <a:t>miqdorda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ozon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qavati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parchalanib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borayotganligi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Ya’ni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brom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metil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tarkibidagi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xlor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brom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stratosferadagi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ozon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birikibuni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yemirrilishiga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sabab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bo‘lmoqda</a:t>
            </a:r>
            <a:r>
              <a:rPr lang="en-US" sz="240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marL="457200" algn="just">
              <a:lnSpc>
                <a:spcPct val="115000"/>
              </a:lnSpc>
              <a:spcAft>
                <a:spcPts val="0"/>
              </a:spcAft>
            </a:pPr>
            <a:r>
              <a:rPr lang="en-US" sz="2400" dirty="0" err="1">
                <a:latin typeface="Times New Roman" panose="02020603050405020304" pitchFamily="18" charset="0"/>
                <a:ea typeface="Times New Roman" panose="02020603050405020304" pitchFamily="18" charset="0"/>
              </a:rPr>
              <a:t>Shuning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metil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bromni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chiqarmaslik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fumigatsiya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jarayonida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foydalanmaslik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to‘g’risida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turli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loyihalar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chiqarilgan</a:t>
            </a:r>
            <a:r>
              <a:rPr lang="en-US" sz="2400" dirty="0">
                <a:latin typeface="Times New Roman" panose="02020603050405020304" pitchFamily="18" charset="0"/>
                <a:ea typeface="Times New Roman" panose="02020603050405020304" pitchFamily="18" charset="0"/>
              </a:rPr>
              <a:t>. Bu </a:t>
            </a:r>
            <a:r>
              <a:rPr lang="en-US" sz="2400" dirty="0" err="1">
                <a:latin typeface="Times New Roman" panose="02020603050405020304" pitchFamily="18" charset="0"/>
                <a:ea typeface="Times New Roman" panose="02020603050405020304" pitchFamily="18" charset="0"/>
              </a:rPr>
              <a:t>loyihaga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asosan</a:t>
            </a:r>
            <a:r>
              <a:rPr lang="en-US" sz="2400" dirty="0">
                <a:latin typeface="Times New Roman" panose="02020603050405020304" pitchFamily="18" charset="0"/>
                <a:ea typeface="Times New Roman" panose="02020603050405020304" pitchFamily="18" charset="0"/>
              </a:rPr>
              <a:t>, 1 </a:t>
            </a:r>
            <a:r>
              <a:rPr lang="en-US" sz="2400" dirty="0" err="1">
                <a:latin typeface="Times New Roman" panose="02020603050405020304" pitchFamily="18" charset="0"/>
                <a:ea typeface="Times New Roman" panose="02020603050405020304" pitchFamily="18" charset="0"/>
              </a:rPr>
              <a:t>yanvar</a:t>
            </a:r>
            <a:r>
              <a:rPr lang="en-US" sz="2400" dirty="0">
                <a:latin typeface="Times New Roman" panose="02020603050405020304" pitchFamily="18" charset="0"/>
                <a:ea typeface="Times New Roman" panose="02020603050405020304" pitchFamily="18" charset="0"/>
              </a:rPr>
              <a:t> 2001 </a:t>
            </a:r>
            <a:r>
              <a:rPr lang="en-US" sz="2400" dirty="0" err="1">
                <a:latin typeface="Times New Roman" panose="02020603050405020304" pitchFamily="18" charset="0"/>
                <a:ea typeface="Times New Roman" panose="02020603050405020304" pitchFamily="18" charset="0"/>
              </a:rPr>
              <a:t>yildan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metil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bromni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rPr>
              <a:t>  20 % </a:t>
            </a:r>
            <a:r>
              <a:rPr lang="en-US" sz="2400" dirty="0" err="1">
                <a:latin typeface="Times New Roman" panose="02020603050405020304" pitchFamily="18" charset="0"/>
                <a:ea typeface="Times New Roman" panose="02020603050405020304" pitchFamily="18" charset="0"/>
              </a:rPr>
              <a:t>ga</a:t>
            </a:r>
            <a:r>
              <a:rPr lang="en-US" sz="2400" dirty="0">
                <a:latin typeface="Times New Roman" panose="02020603050405020304" pitchFamily="18" charset="0"/>
                <a:ea typeface="Times New Roman" panose="02020603050405020304" pitchFamily="18" charset="0"/>
              </a:rPr>
              <a:t>, 1 </a:t>
            </a:r>
            <a:r>
              <a:rPr lang="en-US" sz="2400" dirty="0" err="1">
                <a:latin typeface="Times New Roman" panose="02020603050405020304" pitchFamily="18" charset="0"/>
                <a:ea typeface="Times New Roman" panose="02020603050405020304" pitchFamily="18" charset="0"/>
              </a:rPr>
              <a:t>yanvar</a:t>
            </a:r>
            <a:r>
              <a:rPr lang="en-US" sz="2400" dirty="0">
                <a:latin typeface="Times New Roman" panose="02020603050405020304" pitchFamily="18" charset="0"/>
                <a:ea typeface="Times New Roman" panose="02020603050405020304" pitchFamily="18" charset="0"/>
              </a:rPr>
              <a:t> 2005 </a:t>
            </a:r>
            <a:r>
              <a:rPr lang="en-US" sz="2400" dirty="0" err="1">
                <a:latin typeface="Times New Roman" panose="02020603050405020304" pitchFamily="18" charset="0"/>
                <a:ea typeface="Times New Roman" panose="02020603050405020304" pitchFamily="18" charset="0"/>
              </a:rPr>
              <a:t>yildan</a:t>
            </a:r>
            <a:r>
              <a:rPr lang="en-US" sz="2400" dirty="0">
                <a:latin typeface="Times New Roman" panose="02020603050405020304" pitchFamily="18" charset="0"/>
                <a:ea typeface="Times New Roman" panose="02020603050405020304" pitchFamily="18" charset="0"/>
              </a:rPr>
              <a:t> 50 % </a:t>
            </a:r>
            <a:r>
              <a:rPr lang="en-US" sz="2400" dirty="0" err="1">
                <a:latin typeface="Times New Roman" panose="02020603050405020304" pitchFamily="18" charset="0"/>
                <a:ea typeface="Times New Roman" panose="02020603050405020304" pitchFamily="18" charset="0"/>
              </a:rPr>
              <a:t>ga</a:t>
            </a:r>
            <a:r>
              <a:rPr lang="en-US" sz="2400" dirty="0">
                <a:latin typeface="Times New Roman" panose="02020603050405020304" pitchFamily="18" charset="0"/>
                <a:ea typeface="Times New Roman" panose="02020603050405020304" pitchFamily="18" charset="0"/>
              </a:rPr>
              <a:t>, 2010 </a:t>
            </a:r>
            <a:r>
              <a:rPr lang="en-US" sz="2400" dirty="0" err="1">
                <a:latin typeface="Times New Roman" panose="02020603050405020304" pitchFamily="18" charset="0"/>
                <a:ea typeface="Times New Roman" panose="02020603050405020304" pitchFamily="18" charset="0"/>
              </a:rPr>
              <a:t>yildan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to‘liq</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to‘htatish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rejalashtirilgan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Brommmeti</a:t>
            </a:r>
            <a:r>
              <a:rPr lang="en-US" sz="2400" dirty="0">
                <a:latin typeface="Times New Roman" panose="02020603050405020304" pitchFamily="18" charset="0"/>
                <a:ea typeface="Times New Roman" panose="02020603050405020304" pitchFamily="18" charset="0"/>
              </a:rPr>
              <a:t> l </a:t>
            </a:r>
            <a:r>
              <a:rPr lang="en-US" sz="2400" dirty="0" err="1">
                <a:latin typeface="Times New Roman" panose="02020603050405020304" pitchFamily="18" charset="0"/>
                <a:ea typeface="Times New Roman" panose="02020603050405020304" pitchFamily="18" charset="0"/>
              </a:rPr>
              <a:t>o‘rniga</a:t>
            </a:r>
            <a:r>
              <a:rPr lang="en-US" sz="2400" dirty="0">
                <a:latin typeface="Times New Roman" panose="02020603050405020304" pitchFamily="18" charset="0"/>
                <a:ea typeface="Times New Roman" panose="02020603050405020304" pitchFamily="18" charset="0"/>
              </a:rPr>
              <a:t> alternative </a:t>
            </a:r>
            <a:r>
              <a:rPr lang="en-US" sz="2400" dirty="0" err="1">
                <a:latin typeface="Times New Roman" panose="02020603050405020304" pitchFamily="18" charset="0"/>
                <a:ea typeface="Times New Roman" panose="02020603050405020304" pitchFamily="18" charset="0"/>
              </a:rPr>
              <a:t>fumigatorlar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qatorida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Rossiya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sharoitida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tuproqni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fumigatsiya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oltingugurt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tavsiya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qilinadi</a:t>
            </a:r>
            <a:r>
              <a:rPr lang="en-US" sz="24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93763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3235" y="290945"/>
            <a:ext cx="8603673" cy="6572248"/>
          </a:xfrm>
          <a:prstGeom prst="rect">
            <a:avLst/>
          </a:prstGeom>
        </p:spPr>
        <p:txBody>
          <a:bodyPr wrap="square">
            <a:spAutoFit/>
          </a:bodyPr>
          <a:lstStyle/>
          <a:p>
            <a:pPr algn="just">
              <a:lnSpc>
                <a:spcPct val="115000"/>
              </a:lnSpc>
              <a:spcAft>
                <a:spcPts val="0"/>
              </a:spcAft>
            </a:pPr>
            <a:r>
              <a:rPr lang="en-US" sz="2300" dirty="0" err="1">
                <a:latin typeface="Times New Roman" panose="02020603050405020304" pitchFamily="18" charset="0"/>
                <a:ea typeface="Times New Roman" panose="02020603050405020304" pitchFamily="18" charset="0"/>
              </a:rPr>
              <a:t>Pestitsidlarning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bug’simon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changsimon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holatida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berilishi</a:t>
            </a:r>
            <a:r>
              <a:rPr lang="en-US" sz="2300"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fumigatsiyadir</a:t>
            </a:r>
            <a:r>
              <a:rPr lang="en-US" sz="2300" b="1" dirty="0">
                <a:latin typeface="Times New Roman" panose="02020603050405020304" pitchFamily="18" charset="0"/>
                <a:ea typeface="Times New Roman" panose="02020603050405020304" pitchFamily="18" charset="0"/>
              </a:rPr>
              <a:t>.</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a:latin typeface="Times New Roman" panose="02020603050405020304" pitchFamily="18" charset="0"/>
                <a:ea typeface="Times New Roman" panose="02020603050405020304" pitchFamily="18" charset="0"/>
              </a:rPr>
              <a:t>Bu </a:t>
            </a:r>
            <a:r>
              <a:rPr lang="en-US" sz="2300" dirty="0" err="1">
                <a:latin typeface="Times New Roman" panose="02020603050405020304" pitchFamily="18" charset="0"/>
                <a:ea typeface="Times New Roman" panose="02020603050405020304" pitchFamily="18" charset="0"/>
              </a:rPr>
              <a:t>usul</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omborladan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hasharotlar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kasalliklarning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qo‘zg’atuvchilariga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qarshi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tuproqda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kemiruvchilarga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qarshi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issiqhonalarda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keng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qo‘llaniladi</a:t>
            </a:r>
            <a:r>
              <a:rPr lang="en-US" sz="2300" dirty="0">
                <a:latin typeface="Times New Roman" panose="02020603050405020304" pitchFamily="18" charset="0"/>
                <a:ea typeface="Times New Roman" panose="02020603050405020304" pitchFamily="18" charset="0"/>
              </a:rPr>
              <a:t>.</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err="1">
                <a:latin typeface="Times New Roman" panose="02020603050405020304" pitchFamily="18" charset="0"/>
                <a:ea typeface="Times New Roman" panose="02020603050405020304" pitchFamily="18" charset="0"/>
              </a:rPr>
              <a:t>Demak</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fumigatsiya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usuli</a:t>
            </a:r>
            <a:r>
              <a:rPr lang="en-US" sz="2300" dirty="0">
                <a:latin typeface="Times New Roman" panose="02020603050405020304" pitchFamily="18" charset="0"/>
                <a:ea typeface="Times New Roman" panose="02020603050405020304" pitchFamily="18" charset="0"/>
              </a:rPr>
              <a:t>:</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a:latin typeface="Times New Roman" panose="02020603050405020304" pitchFamily="18" charset="0"/>
                <a:ea typeface="Times New Roman" panose="02020603050405020304" pitchFamily="18" charset="0"/>
              </a:rPr>
              <a:t>1) </a:t>
            </a:r>
            <a:r>
              <a:rPr lang="en-US" sz="2300" dirty="0" err="1">
                <a:latin typeface="Times New Roman" panose="02020603050405020304" pitchFamily="18" charset="0"/>
                <a:ea typeface="Times New Roman" panose="02020603050405020304" pitchFamily="18" charset="0"/>
              </a:rPr>
              <a:t>Omborlarda</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a:latin typeface="Times New Roman" panose="02020603050405020304" pitchFamily="18" charset="0"/>
                <a:ea typeface="Times New Roman" panose="02020603050405020304" pitchFamily="18" charset="0"/>
              </a:rPr>
              <a:t>2) </a:t>
            </a:r>
            <a:r>
              <a:rPr lang="en-US" sz="2300" dirty="0" err="1">
                <a:latin typeface="Times New Roman" panose="02020603050405020304" pitchFamily="18" charset="0"/>
                <a:ea typeface="Times New Roman" panose="02020603050405020304" pitchFamily="18" charset="0"/>
              </a:rPr>
              <a:t>Issiqhonalarda</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a:latin typeface="Times New Roman" panose="02020603050405020304" pitchFamily="18" charset="0"/>
                <a:ea typeface="Times New Roman" panose="02020603050405020304" pitchFamily="18" charset="0"/>
              </a:rPr>
              <a:t>3) </a:t>
            </a:r>
            <a:r>
              <a:rPr lang="en-US" sz="2300" dirty="0" err="1">
                <a:latin typeface="Times New Roman" panose="02020603050405020304" pitchFamily="18" charset="0"/>
                <a:ea typeface="Times New Roman" panose="02020603050405020304" pitchFamily="18" charset="0"/>
              </a:rPr>
              <a:t>Tuproqda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ko‘proq</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qo‘llaniladi</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err="1">
                <a:latin typeface="Times New Roman" panose="02020603050405020304" pitchFamily="18" charset="0"/>
                <a:ea typeface="Times New Roman" panose="02020603050405020304" pitchFamily="18" charset="0"/>
              </a:rPr>
              <a:t>Fumigatsiyada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pestitsidlarning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bug’lari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gazlari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xonalarning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hamma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joylariga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teng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yetib</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boradi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yuqori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germetik</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hollarda</a:t>
            </a:r>
            <a:r>
              <a:rPr lang="en-US" sz="2300" dirty="0">
                <a:latin typeface="Times New Roman" panose="02020603050405020304" pitchFamily="18" charset="0"/>
                <a:ea typeface="Times New Roman" panose="02020603050405020304" pitchFamily="18" charset="0"/>
              </a:rPr>
              <a:t>  100% li </a:t>
            </a:r>
            <a:r>
              <a:rPr lang="en-US" sz="2300" dirty="0" err="1">
                <a:latin typeface="Times New Roman" panose="02020603050405020304" pitchFamily="18" charset="0"/>
                <a:ea typeface="Times New Roman" panose="02020603050405020304" pitchFamily="18" charset="0"/>
              </a:rPr>
              <a:t>samaraga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erishiladi</a:t>
            </a:r>
            <a:r>
              <a:rPr lang="en-US" sz="2300" dirty="0">
                <a:latin typeface="Times New Roman" panose="02020603050405020304" pitchFamily="18" charset="0"/>
                <a:ea typeface="Times New Roman" panose="02020603050405020304" pitchFamily="18" charset="0"/>
              </a:rPr>
              <a:t>.</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err="1">
                <a:latin typeface="Times New Roman" panose="02020603050405020304" pitchFamily="18" charset="0"/>
                <a:ea typeface="Times New Roman" panose="02020603050405020304" pitchFamily="18" charset="0"/>
              </a:rPr>
              <a:t>Fumigatsiyaning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samaradorligi</a:t>
            </a:r>
            <a:r>
              <a:rPr lang="en-US" sz="2300" dirty="0">
                <a:latin typeface="Times New Roman" panose="02020603050405020304" pitchFamily="18" charset="0"/>
                <a:ea typeface="Times New Roman" panose="02020603050405020304" pitchFamily="18" charset="0"/>
              </a:rPr>
              <a:t>:</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a:latin typeface="Times New Roman" panose="02020603050405020304" pitchFamily="18" charset="0"/>
                <a:ea typeface="Times New Roman" panose="02020603050405020304" pitchFamily="18" charset="0"/>
              </a:rPr>
              <a:t>1) </a:t>
            </a:r>
            <a:r>
              <a:rPr lang="en-US" sz="2300" dirty="0" err="1">
                <a:latin typeface="Times New Roman" panose="02020603050405020304" pitchFamily="18" charset="0"/>
                <a:ea typeface="Times New Roman" panose="02020603050405020304" pitchFamily="18" charset="0"/>
              </a:rPr>
              <a:t>pestitsidning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xosslariga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bug’lanish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gazlanishi</a:t>
            </a:r>
            <a:r>
              <a:rPr lang="en-US" sz="2300" dirty="0">
                <a:latin typeface="Times New Roman" panose="02020603050405020304" pitchFamily="18" charset="0"/>
                <a:ea typeface="Times New Roman" panose="02020603050405020304" pitchFamily="18" charset="0"/>
              </a:rPr>
              <a:t>)</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a:latin typeface="Times New Roman" panose="02020603050405020304" pitchFamily="18" charset="0"/>
                <a:ea typeface="Times New Roman" panose="02020603050405020304" pitchFamily="18" charset="0"/>
              </a:rPr>
              <a:t>2) </a:t>
            </a:r>
            <a:r>
              <a:rPr lang="en-US" sz="2300" dirty="0" err="1">
                <a:latin typeface="Times New Roman" panose="02020603050405020304" pitchFamily="18" charset="0"/>
                <a:ea typeface="Times New Roman" panose="02020603050405020304" pitchFamily="18" charset="0"/>
              </a:rPr>
              <a:t>holatiga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suyuq</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gaz</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qattiq</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bog’liq</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err="1">
                <a:latin typeface="Times New Roman" panose="02020603050405020304" pitchFamily="18" charset="0"/>
                <a:ea typeface="Times New Roman" panose="02020603050405020304" pitchFamily="18" charset="0"/>
              </a:rPr>
              <a:t>Yengil</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uchuvchan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pestitsidlar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qulay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hisoblanadi</a:t>
            </a:r>
            <a:r>
              <a:rPr lang="en-US" sz="2300" dirty="0">
                <a:latin typeface="Times New Roman" panose="02020603050405020304" pitchFamily="18" charset="0"/>
                <a:ea typeface="Times New Roman" panose="02020603050405020304" pitchFamily="18" charset="0"/>
              </a:rPr>
              <a:t>.</a:t>
            </a:r>
            <a:endParaRPr lang="ru-RU"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329408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4073" y="581891"/>
            <a:ext cx="8188036" cy="5613845"/>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just">
              <a:lnSpc>
                <a:spcPct val="115000"/>
              </a:lnSpc>
              <a:spcAft>
                <a:spcPts val="0"/>
              </a:spcAft>
            </a:pPr>
            <a:r>
              <a:rPr lang="en-US" sz="2400" b="1" dirty="0" err="1">
                <a:latin typeface="Times New Roman" panose="02020603050405020304" pitchFamily="18" charset="0"/>
                <a:ea typeface="Times New Roman" panose="02020603050405020304" pitchFamily="18" charset="0"/>
              </a:rPr>
              <a:t>Fumigantlar</a:t>
            </a:r>
            <a:r>
              <a:rPr lang="en-US" sz="2400" b="1" dirty="0">
                <a:latin typeface="Times New Roman" panose="02020603050405020304" pitchFamily="18" charset="0"/>
                <a:ea typeface="Times New Roman" panose="02020603050405020304" pitchFamily="18" charset="0"/>
              </a:rPr>
              <a:t> deb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fumigatsiyada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qo‘llanadigan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pestitsidlarga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aytiladi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navbatida</a:t>
            </a:r>
            <a:r>
              <a:rPr lang="en-US" sz="240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rPr>
              <a:t>1) </a:t>
            </a:r>
            <a:r>
              <a:rPr lang="en-US" sz="2400" dirty="0" err="1">
                <a:latin typeface="Times New Roman" panose="02020603050405020304" pitchFamily="18" charset="0"/>
                <a:ea typeface="Times New Roman" panose="02020603050405020304" pitchFamily="18" charset="0"/>
              </a:rPr>
              <a:t>tez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gazga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aylanuvchi</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rPr>
              <a:t>2) </a:t>
            </a:r>
            <a:r>
              <a:rPr lang="en-US" sz="2400" dirty="0" err="1">
                <a:latin typeface="Times New Roman" panose="02020603050405020304" pitchFamily="18" charset="0"/>
                <a:ea typeface="Times New Roman" panose="02020603050405020304" pitchFamily="18" charset="0"/>
              </a:rPr>
              <a:t>tez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bug’lanishi</a:t>
            </a:r>
            <a:r>
              <a:rPr lang="en-US" sz="240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rPr>
              <a:t>3) </a:t>
            </a:r>
            <a:r>
              <a:rPr lang="en-US" sz="2400" dirty="0" err="1">
                <a:latin typeface="Times New Roman" panose="02020603050405020304" pitchFamily="18" charset="0"/>
                <a:ea typeface="Times New Roman" panose="02020603050405020304" pitchFamily="18" charset="0"/>
              </a:rPr>
              <a:t>havodagi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diffuziyasi</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rPr>
              <a:t>4) </a:t>
            </a:r>
            <a:r>
              <a:rPr lang="en-US" sz="2400" dirty="0" err="1">
                <a:latin typeface="Times New Roman" panose="02020603050405020304" pitchFamily="18" charset="0"/>
                <a:ea typeface="Times New Roman" panose="02020603050405020304" pitchFamily="18" charset="0"/>
              </a:rPr>
              <a:t>yonmasligi</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rPr>
              <a:t>5) </a:t>
            </a:r>
            <a:r>
              <a:rPr lang="en-US" sz="2400" dirty="0" err="1">
                <a:latin typeface="Times New Roman" panose="02020603050405020304" pitchFamily="18" charset="0"/>
                <a:ea typeface="Times New Roman" panose="02020603050405020304" pitchFamily="18" charset="0"/>
              </a:rPr>
              <a:t>portlamasligi</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rPr>
              <a:t>6) </a:t>
            </a:r>
            <a:r>
              <a:rPr lang="en-US" sz="2400" dirty="0" err="1">
                <a:latin typeface="Times New Roman" panose="02020603050405020304" pitchFamily="18" charset="0"/>
                <a:ea typeface="Times New Roman" panose="02020603050405020304" pitchFamily="18" charset="0"/>
              </a:rPr>
              <a:t>predmetlarga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etmaslgi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sorbtsiya</a:t>
            </a:r>
            <a:r>
              <a:rPr lang="en-US" sz="240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rPr>
              <a:t>7) </a:t>
            </a:r>
            <a:r>
              <a:rPr lang="en-US" sz="2400" dirty="0" err="1">
                <a:latin typeface="Times New Roman" panose="02020603050405020304" pitchFamily="18" charset="0"/>
                <a:ea typeface="Times New Roman" panose="02020603050405020304" pitchFamily="18" charset="0"/>
              </a:rPr>
              <a:t>o‘ta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zaharli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bo‘lmasligi</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rPr>
              <a:t>8) </a:t>
            </a:r>
            <a:r>
              <a:rPr lang="en-US" sz="2400" dirty="0" err="1">
                <a:latin typeface="Times New Roman" panose="02020603050405020304" pitchFamily="18" charset="0"/>
                <a:ea typeface="Times New Roman" panose="02020603050405020304" pitchFamily="18" charset="0"/>
              </a:rPr>
              <a:t>degazatsiyaga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uchramasligi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ya’ni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gaz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lapey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qolmasligi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kerak</a:t>
            </a:r>
            <a:r>
              <a:rPr lang="en-US" sz="240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a:latin typeface="Times New Roman" panose="02020603050405020304" pitchFamily="18" charset="0"/>
                <a:ea typeface="Times New Roman" panose="02020603050405020304" pitchFamily="18" charset="0"/>
              </a:rPr>
              <a:t>Uchuvchanligi</a:t>
            </a:r>
            <a:r>
              <a:rPr lang="en-US" sz="2400" dirty="0">
                <a:latin typeface="Times New Roman" panose="02020603050405020304" pitchFamily="18" charset="0"/>
                <a:ea typeface="Times New Roman" panose="02020603050405020304" pitchFamily="18" charset="0"/>
              </a:rPr>
              <a:t> MG/l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o‘lchanadi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ko‘rsatkich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ma’lum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harorat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boshidagi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fumigatning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ma’lum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hajmidagi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havodagi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miqdoridir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kub</a:t>
            </a:r>
            <a:r>
              <a:rPr lang="en-US" sz="2400" dirty="0">
                <a:latin typeface="Times New Roman" panose="02020603050405020304" pitchFamily="18" charset="0"/>
                <a:ea typeface="Times New Roman" panose="02020603050405020304" pitchFamily="18" charset="0"/>
              </a:rPr>
              <a:t>/m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ifodalanishi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mumkin</a:t>
            </a:r>
            <a:r>
              <a:rPr lang="en-US" sz="2400" dirty="0">
                <a:latin typeface="Times New Roman" panose="02020603050405020304" pitchFamily="18" charset="0"/>
                <a:ea typeface="Times New Roman" panose="02020603050405020304" pitchFamily="18" charset="0"/>
              </a:rPr>
              <a:t> g/m3</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54905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7927" y="817418"/>
            <a:ext cx="8312728" cy="5351145"/>
          </a:xfrm>
          <a:prstGeom prst="rect">
            <a:avLst/>
          </a:prstGeom>
        </p:spPr>
        <p:txBody>
          <a:bodyPr wrap="square">
            <a:spAutoFit/>
          </a:bodyPr>
          <a:lstStyle/>
          <a:p>
            <a:pPr algn="just">
              <a:lnSpc>
                <a:spcPct val="115000"/>
              </a:lnSpc>
              <a:spcAft>
                <a:spcPts val="0"/>
              </a:spcAft>
            </a:pPr>
            <a:r>
              <a:rPr lang="en-US" sz="2300" dirty="0" err="1">
                <a:latin typeface="Times New Roman" panose="02020603050405020304" pitchFamily="18" charset="0"/>
                <a:ea typeface="Times New Roman" panose="02020603050405020304" pitchFamily="18" charset="0"/>
              </a:rPr>
              <a:t>Fumigantlarning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ta’siriga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muhitning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harorati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bosimi</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katta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ta’sir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etadi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yuqori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haroratda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yuqori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bo‘ladi</a:t>
            </a:r>
            <a:r>
              <a:rPr lang="en-US" sz="2300" dirty="0">
                <a:latin typeface="Times New Roman" panose="02020603050405020304" pitchFamily="18" charset="0"/>
                <a:ea typeface="Times New Roman" panose="02020603050405020304" pitchFamily="18" charset="0"/>
              </a:rPr>
              <a:t>.</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Vakuum</a:t>
            </a:r>
            <a:r>
              <a:rPr lang="en-US" sz="2300" dirty="0">
                <a:latin typeface="Times New Roman" panose="02020603050405020304" pitchFamily="18" charset="0"/>
                <a:ea typeface="Times New Roman" panose="02020603050405020304" pitchFamily="18" charset="0"/>
              </a:rPr>
              <a:t> - </a:t>
            </a:r>
            <a:r>
              <a:rPr lang="en-US" sz="2300" dirty="0" err="1">
                <a:latin typeface="Times New Roman" panose="02020603050405020304" pitchFamily="18" charset="0"/>
                <a:ea typeface="Times New Roman" panose="02020603050405020304" pitchFamily="18" charset="0"/>
              </a:rPr>
              <a:t>kameralar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boshqa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texnik</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vositalar</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yordamida</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fumigatsiyaning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samaradorligi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oshiriladi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Fumigantlarning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yuqori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bosim</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haroratda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o‘z-o‘zidan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yonishi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portlashi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juda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xavflidir</a:t>
            </a:r>
            <a:r>
              <a:rPr lang="en-US" sz="2300" dirty="0">
                <a:latin typeface="Times New Roman" panose="02020603050405020304" pitchFamily="18" charset="0"/>
                <a:ea typeface="Times New Roman" panose="02020603050405020304" pitchFamily="18" charset="0"/>
              </a:rPr>
              <a:t>.</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err="1">
                <a:latin typeface="Times New Roman" panose="02020603050405020304" pitchFamily="18" charset="0"/>
                <a:ea typeface="Times New Roman" panose="02020603050405020304" pitchFamily="18" charset="0"/>
              </a:rPr>
              <a:t>Fumigatsiyada</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fumigantlarning</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sorbtsiya</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jarayoni</a:t>
            </a:r>
            <a:r>
              <a:rPr lang="en-US" sz="2300" dirty="0">
                <a:latin typeface="Times New Roman" panose="02020603050405020304" pitchFamily="18" charset="0"/>
                <a:ea typeface="Times New Roman" panose="02020603050405020304" pitchFamily="18" charset="0"/>
              </a:rPr>
              <a:t> -  </a:t>
            </a:r>
            <a:r>
              <a:rPr lang="en-US" sz="2300" dirty="0" err="1">
                <a:latin typeface="Times New Roman" panose="02020603050405020304" pitchFamily="18" charset="0"/>
                <a:ea typeface="Times New Roman" panose="02020603050405020304" pitchFamily="18" charset="0"/>
              </a:rPr>
              <a:t>ya’ni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fumigatsiya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qilinadigan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mahsulotlar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bilan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birikishi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adsorbtsiyasi</a:t>
            </a:r>
            <a:r>
              <a:rPr lang="en-US" sz="2300" dirty="0">
                <a:latin typeface="Times New Roman" panose="02020603050405020304" pitchFamily="18" charset="0"/>
                <a:ea typeface="Times New Roman" panose="02020603050405020304" pitchFamily="18" charset="0"/>
              </a:rPr>
              <a:t>  - </a:t>
            </a:r>
            <a:r>
              <a:rPr lang="en-US" sz="2300" dirty="0" err="1">
                <a:latin typeface="Times New Roman" panose="02020603050405020304" pitchFamily="18" charset="0"/>
                <a:ea typeface="Times New Roman" panose="02020603050405020304" pitchFamily="18" charset="0"/>
              </a:rPr>
              <a:t>fumigantlarning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quyuqlashuvi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yuzadagi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absorbtsiya</a:t>
            </a:r>
            <a:r>
              <a:rPr lang="en-US" sz="2300" dirty="0">
                <a:latin typeface="Times New Roman" panose="02020603050405020304" pitchFamily="18" charset="0"/>
                <a:ea typeface="Times New Roman" panose="02020603050405020304" pitchFamily="18" charset="0"/>
              </a:rPr>
              <a:t> - </a:t>
            </a:r>
            <a:r>
              <a:rPr lang="en-US" sz="2300" dirty="0" err="1">
                <a:latin typeface="Times New Roman" panose="02020603050405020304" pitchFamily="18" charset="0"/>
                <a:ea typeface="Times New Roman" panose="02020603050405020304" pitchFamily="18" charset="0"/>
              </a:rPr>
              <a:t>materiallar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bilan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yutilishi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xemosorbtsiya</a:t>
            </a:r>
            <a:r>
              <a:rPr lang="en-US" sz="2300" dirty="0">
                <a:latin typeface="Times New Roman" panose="02020603050405020304" pitchFamily="18" charset="0"/>
                <a:ea typeface="Times New Roman" panose="02020603050405020304" pitchFamily="18" charset="0"/>
              </a:rPr>
              <a:t> - </a:t>
            </a:r>
            <a:r>
              <a:rPr lang="en-US" sz="2300" dirty="0" err="1">
                <a:latin typeface="Times New Roman" panose="02020603050405020304" pitchFamily="18" charset="0"/>
                <a:ea typeface="Times New Roman" panose="02020603050405020304" pitchFamily="18" charset="0"/>
              </a:rPr>
              <a:t>zararsizlantiruvchi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moddalar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bilan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o‘zaro</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kimyoviy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ta’siri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hisoblanadi</a:t>
            </a:r>
            <a:r>
              <a:rPr lang="en-US" sz="2300" dirty="0">
                <a:latin typeface="Times New Roman" panose="02020603050405020304" pitchFamily="18" charset="0"/>
                <a:ea typeface="Times New Roman" panose="02020603050405020304" pitchFamily="18" charset="0"/>
              </a:rPr>
              <a:t>.</a:t>
            </a:r>
            <a:endParaRPr lang="ru-RU" sz="23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300" dirty="0" err="1">
                <a:latin typeface="Times New Roman" panose="02020603050405020304" pitchFamily="18" charset="0"/>
                <a:ea typeface="Times New Roman" panose="02020603050405020304" pitchFamily="18" charset="0"/>
              </a:rPr>
              <a:t>Sorbtsiya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jarayonida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pestitsid</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sarfi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oshadi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natijada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degazatsiya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desorbtsiya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qiyinlashadi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Qoldiq</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miqdor</a:t>
            </a:r>
            <a:r>
              <a:rPr lang="en-US" sz="2300" dirty="0">
                <a:latin typeface="Times New Roman" panose="02020603050405020304" pitchFamily="18" charset="0"/>
                <a:ea typeface="Times New Roman" panose="02020603050405020304" pitchFamily="18" charset="0"/>
              </a:rPr>
              <a:t> (MDU) </a:t>
            </a:r>
            <a:r>
              <a:rPr lang="en-US" sz="2300" dirty="0" err="1">
                <a:latin typeface="Times New Roman" panose="02020603050405020304" pitchFamily="18" charset="0"/>
                <a:ea typeface="Times New Roman" panose="02020603050405020304" pitchFamily="18" charset="0"/>
              </a:rPr>
              <a:t>ko‘payadi</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Misol</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uchun</a:t>
            </a:r>
            <a:r>
              <a:rPr lang="en-US" sz="2300" dirty="0">
                <a:latin typeface="Times New Roman" panose="02020603050405020304" pitchFamily="18" charset="0"/>
                <a:ea typeface="Times New Roman" panose="02020603050405020304" pitchFamily="18" charset="0"/>
              </a:rPr>
              <a:t> un, </a:t>
            </a:r>
            <a:r>
              <a:rPr lang="en-US" sz="2300" dirty="0" err="1">
                <a:latin typeface="Times New Roman" panose="02020603050405020304" pitchFamily="18" charset="0"/>
                <a:ea typeface="Times New Roman" panose="02020603050405020304" pitchFamily="18" charset="0"/>
              </a:rPr>
              <a:t>krupa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kombikorm</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boshqalar</a:t>
            </a:r>
            <a:r>
              <a:rPr lang="en-US" sz="2300" dirty="0">
                <a:latin typeface="Times New Roman" panose="02020603050405020304" pitchFamily="18" charset="0"/>
                <a:ea typeface="Times New Roman" panose="02020603050405020304" pitchFamily="18" charset="0"/>
              </a:rPr>
              <a:t>.</a:t>
            </a:r>
            <a:endParaRPr lang="ru-RU"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315839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239485" y="109298"/>
            <a:ext cx="8643257" cy="6499874"/>
          </a:xfrm>
          <a:prstGeom prst="rect">
            <a:avLst/>
          </a:prstGeom>
        </p:spPr>
        <p:style>
          <a:lnRef idx="1">
            <a:schemeClr val="accent5"/>
          </a:lnRef>
          <a:fillRef idx="2">
            <a:schemeClr val="accent5"/>
          </a:fillRef>
          <a:effectRef idx="1">
            <a:schemeClr val="accent5"/>
          </a:effectRef>
          <a:fontRef idx="minor">
            <a:schemeClr val="dk1"/>
          </a:fontRef>
        </p:style>
      </p:pic>
    </p:spTree>
    <p:extLst>
      <p:ext uri="{BB962C8B-B14F-4D97-AF65-F5344CB8AC3E}">
        <p14:creationId xmlns:p14="http://schemas.microsoft.com/office/powerpoint/2010/main" val="3393273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1781" y="623455"/>
            <a:ext cx="8409709" cy="6290568"/>
          </a:xfrm>
          <a:prstGeom prst="rect">
            <a:avLst/>
          </a:prstGeom>
        </p:spPr>
        <p:txBody>
          <a:bodyPr wrap="square">
            <a:spAutoFit/>
          </a:bodyPr>
          <a:lstStyle/>
          <a:p>
            <a:pPr algn="just">
              <a:lnSpc>
                <a:spcPct val="115000"/>
              </a:lnSpc>
              <a:spcAft>
                <a:spcPts val="0"/>
              </a:spcAft>
            </a:pPr>
            <a:r>
              <a:rPr lang="en-US" sz="2200" dirty="0" err="1">
                <a:latin typeface="Times New Roman" panose="02020603050405020304" pitchFamily="18" charset="0"/>
                <a:ea typeface="Times New Roman" panose="02020603050405020304" pitchFamily="18" charset="0"/>
              </a:rPr>
              <a:t>Oddiy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usulda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fumigantlarni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qo‘yib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chiqish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2-AG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2-AGM  </a:t>
            </a:r>
            <a:r>
              <a:rPr lang="en-US" sz="2200" dirty="0" err="1">
                <a:latin typeface="Times New Roman" panose="02020603050405020304" pitchFamily="18" charset="0"/>
                <a:ea typeface="Times New Roman" panose="02020603050405020304" pitchFamily="18" charset="0"/>
              </a:rPr>
              <a:t>masalalari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bilan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fumigatsiya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qilinadi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bunda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fumigatsiya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vaqti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ekspozitsiyasi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katta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ahamiyatga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fumigatsiyadan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so‘ng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degozatsiya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o‘tkaziladi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shamolatish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kimyoviy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degozatsiya</a:t>
            </a:r>
            <a:r>
              <a:rPr lang="en-US" sz="2200" dirty="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err="1">
                <a:latin typeface="Times New Roman" panose="02020603050405020304" pitchFamily="18" charset="0"/>
                <a:ea typeface="Times New Roman" panose="02020603050405020304" pitchFamily="18" charset="0"/>
              </a:rPr>
              <a:t>Masalan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donni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degozatsiyasi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g’allamashinalaridan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o‘tkazilshi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quritgichlardan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o‘tkazilishi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bilan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aktiv</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majburiy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shamollatish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yo‘li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bilan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bajariladi</a:t>
            </a:r>
            <a:r>
              <a:rPr lang="en-US" sz="2200" dirty="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a:latin typeface="Times New Roman" panose="02020603050405020304" pitchFamily="18" charset="0"/>
                <a:ea typeface="Times New Roman" panose="02020603050405020304" pitchFamily="18" charset="0"/>
              </a:rPr>
              <a:t>2) </a:t>
            </a:r>
            <a:r>
              <a:rPr lang="en-US" sz="2200" dirty="0" err="1">
                <a:latin typeface="Times New Roman" panose="02020603050405020304" pitchFamily="18" charset="0"/>
                <a:ea typeface="Times New Roman" panose="02020603050405020304" pitchFamily="18" charset="0"/>
              </a:rPr>
              <a:t>Kamerlli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fumigatsiya</a:t>
            </a:r>
            <a:r>
              <a:rPr lang="en-US" sz="2200" dirty="0">
                <a:latin typeface="Times New Roman" panose="02020603050405020304" pitchFamily="18" charset="0"/>
                <a:ea typeface="Times New Roman" panose="02020603050405020304" pitchFamily="18" charset="0"/>
              </a:rPr>
              <a:t>  - </a:t>
            </a:r>
            <a:r>
              <a:rPr lang="en-US" sz="2200" dirty="0" err="1">
                <a:latin typeface="Times New Roman" panose="02020603050405020304" pitchFamily="18" charset="0"/>
                <a:ea typeface="Times New Roman" panose="02020603050405020304" pitchFamily="18" charset="0"/>
              </a:rPr>
              <a:t>urug’lar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meva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piyoz</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nihollar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maxsus</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kameralarda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zararsizlantiriladi</a:t>
            </a:r>
            <a:r>
              <a:rPr lang="en-US" sz="2200" dirty="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a:latin typeface="Times New Roman" panose="02020603050405020304" pitchFamily="18" charset="0"/>
                <a:ea typeface="Times New Roman" panose="02020603050405020304" pitchFamily="18" charset="0"/>
              </a:rPr>
              <a:t>a) </a:t>
            </a:r>
            <a:r>
              <a:rPr lang="en-US" sz="2200" dirty="0" err="1">
                <a:latin typeface="Times New Roman" panose="02020603050405020304" pitchFamily="18" charset="0"/>
                <a:ea typeface="Times New Roman" panose="02020603050405020304" pitchFamily="18" charset="0"/>
              </a:rPr>
              <a:t>vakuumsiz</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a:latin typeface="Times New Roman" panose="02020603050405020304" pitchFamily="18" charset="0"/>
                <a:ea typeface="Times New Roman" panose="02020603050405020304" pitchFamily="18" charset="0"/>
              </a:rPr>
              <a:t>b) </a:t>
            </a:r>
            <a:r>
              <a:rPr lang="en-US" sz="2200" dirty="0" err="1">
                <a:latin typeface="Times New Roman" panose="02020603050405020304" pitchFamily="18" charset="0"/>
                <a:ea typeface="Times New Roman" panose="02020603050405020304" pitchFamily="18" charset="0"/>
              </a:rPr>
              <a:t>vakuumli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fumigatsiyadan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iborat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Vakuumsiz</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usuli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xuddi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xonalarni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fumigatsiya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qilishdek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vakumlisida</a:t>
            </a:r>
            <a:r>
              <a:rPr lang="en-US" sz="2200" dirty="0">
                <a:latin typeface="Times New Roman" panose="02020603050405020304" pitchFamily="18" charset="0"/>
                <a:ea typeface="Times New Roman" panose="02020603050405020304" pitchFamily="18" charset="0"/>
              </a:rPr>
              <a:t> - </a:t>
            </a:r>
            <a:r>
              <a:rPr lang="en-US" sz="2200" dirty="0" err="1">
                <a:latin typeface="Times New Roman" panose="02020603050405020304" pitchFamily="18" charset="0"/>
                <a:ea typeface="Times New Roman" panose="02020603050405020304" pitchFamily="18" charset="0"/>
              </a:rPr>
              <a:t>xonaning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havosi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so‘rilib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olinib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havoning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bosimi</a:t>
            </a:r>
            <a:r>
              <a:rPr lang="en-US" sz="2200" dirty="0">
                <a:latin typeface="Times New Roman" panose="02020603050405020304" pitchFamily="18" charset="0"/>
                <a:ea typeface="Times New Roman" panose="02020603050405020304" pitchFamily="18" charset="0"/>
              </a:rPr>
              <a:t> 112-125 mm (</a:t>
            </a:r>
            <a:r>
              <a:rPr lang="en-US" sz="2200" dirty="0" err="1">
                <a:latin typeface="Times New Roman" panose="02020603050405020304" pitchFamily="18" charset="0"/>
                <a:ea typeface="Times New Roman" panose="02020603050405020304" pitchFamily="18" charset="0"/>
              </a:rPr>
              <a:t>simob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ustuning</a:t>
            </a:r>
            <a:r>
              <a:rPr lang="en-US" sz="2200" dirty="0">
                <a:latin typeface="Times New Roman" panose="02020603050405020304" pitchFamily="18" charset="0"/>
                <a:ea typeface="Times New Roman" panose="02020603050405020304" pitchFamily="18" charset="0"/>
              </a:rPr>
              <a:t>)</a:t>
            </a:r>
            <a:r>
              <a:rPr lang="en-US" sz="2200" dirty="0" err="1">
                <a:latin typeface="Times New Roman" panose="02020603050405020304" pitchFamily="18" charset="0"/>
                <a:ea typeface="Times New Roman" panose="02020603050405020304" pitchFamily="18" charset="0"/>
              </a:rPr>
              <a:t>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yana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gaz</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surib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olinib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sof</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havo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yuboriladi</a:t>
            </a:r>
            <a:r>
              <a:rPr lang="en-US" sz="2200" dirty="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err="1">
                <a:latin typeface="Times New Roman" panose="02020603050405020304" pitchFamily="18" charset="0"/>
                <a:ea typeface="Times New Roman" panose="02020603050405020304" pitchFamily="18" charset="0"/>
              </a:rPr>
              <a:t>Odamlar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protivogazlarda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ishlaydilar</a:t>
            </a:r>
            <a:r>
              <a:rPr lang="en-US" sz="2200" dirty="0" smtClean="0">
                <a:latin typeface="Times New Roman" panose="02020603050405020304" pitchFamily="18" charset="0"/>
                <a:ea typeface="Times New Roman" panose="02020603050405020304" pitchFamily="18" charset="0"/>
              </a:rPr>
              <a:t>.</a:t>
            </a:r>
          </a:p>
          <a:p>
            <a:pPr algn="just">
              <a:lnSpc>
                <a:spcPct val="115000"/>
              </a:lnSpc>
              <a:spcAft>
                <a:spcPts val="0"/>
              </a:spcAft>
            </a:pP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32549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7927" y="845127"/>
            <a:ext cx="8358249" cy="551150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15000"/>
              </a:lnSpc>
              <a:spcAft>
                <a:spcPts val="0"/>
              </a:spcAft>
            </a:pPr>
            <a:r>
              <a:rPr lang="en-US" sz="2200" dirty="0" smtClean="0">
                <a:latin typeface="Times New Roman" panose="02020603050405020304" pitchFamily="18" charset="0"/>
                <a:ea typeface="Times New Roman" panose="02020603050405020304" pitchFamily="18" charset="0"/>
              </a:rPr>
              <a:t>3) </a:t>
            </a:r>
            <a:r>
              <a:rPr lang="en-US" sz="2200" dirty="0" err="1" smtClean="0">
                <a:latin typeface="Times New Roman" panose="02020603050405020304" pitchFamily="18" charset="0"/>
                <a:ea typeface="Times New Roman" panose="02020603050405020304" pitchFamily="18" charset="0"/>
              </a:rPr>
              <a:t>Chodirli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palatkali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fumigatsiya</a:t>
            </a:r>
            <a:r>
              <a:rPr lang="en-US" sz="2200" dirty="0" smtClean="0">
                <a:latin typeface="Times New Roman" panose="02020603050405020304" pitchFamily="18" charset="0"/>
                <a:ea typeface="Times New Roman" panose="02020603050405020304" pitchFamily="18" charset="0"/>
              </a:rPr>
              <a:t> - </a:t>
            </a:r>
            <a:r>
              <a:rPr lang="en-US" sz="2200" dirty="0" err="1" smtClean="0">
                <a:latin typeface="Times New Roman" panose="02020603050405020304" pitchFamily="18" charset="0"/>
                <a:ea typeface="Times New Roman" panose="02020603050405020304" pitchFamily="18" charset="0"/>
              </a:rPr>
              <a:t>Ayrim</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noyob</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daraxtlarni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hashorat</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va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kassalliklar</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zararidan</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saqlash</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maqsadida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chodir</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bilan</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yopilib</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fumigatsiya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qilinadi</a:t>
            </a:r>
            <a:r>
              <a:rPr lang="en-US" sz="2200" dirty="0" smtClean="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smtClean="0">
                <a:latin typeface="Times New Roman" panose="02020603050405020304" pitchFamily="18" charset="0"/>
                <a:ea typeface="Times New Roman" panose="02020603050405020304" pitchFamily="18" charset="0"/>
              </a:rPr>
              <a:t>4) </a:t>
            </a:r>
            <a:r>
              <a:rPr lang="en-US" sz="2200" dirty="0" err="1" smtClean="0">
                <a:latin typeface="Times New Roman" panose="02020603050405020304" pitchFamily="18" charset="0"/>
                <a:ea typeface="Times New Roman" panose="02020603050405020304" pitchFamily="18" charset="0"/>
              </a:rPr>
              <a:t>Issiqxonalarni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fumigatsiyasi</a:t>
            </a:r>
            <a:r>
              <a:rPr lang="en-US" sz="2200" dirty="0" smtClean="0">
                <a:latin typeface="Times New Roman" panose="02020603050405020304" pitchFamily="18" charset="0"/>
                <a:ea typeface="Times New Roman" panose="02020603050405020304" pitchFamily="18" charset="0"/>
              </a:rPr>
              <a:t> -  </a:t>
            </a:r>
            <a:r>
              <a:rPr lang="en-US" sz="2200" dirty="0" err="1" smtClean="0">
                <a:latin typeface="Times New Roman" panose="02020603050405020304" pitchFamily="18" charset="0"/>
                <a:ea typeface="Times New Roman" panose="02020603050405020304" pitchFamily="18" charset="0"/>
              </a:rPr>
              <a:t>keng</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tarqalgan</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chunki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issiqlahonarda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hayot</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jarayonilari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sun’iy</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yaratilgan</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ularda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zararkunanda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hasharot</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kasalliklar</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neematodllar</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urchiydi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Boshqa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usullardan</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o‘simlikka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ta’sir</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etmaydigan</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fumigantlar</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tanlash</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bilan</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farq</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qiladi</a:t>
            </a:r>
            <a:r>
              <a:rPr lang="en-US" sz="2200" dirty="0" smtClean="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smtClean="0">
                <a:latin typeface="Times New Roman" panose="02020603050405020304" pitchFamily="18" charset="0"/>
                <a:ea typeface="Times New Roman" panose="02020603050405020304" pitchFamily="18" charset="0"/>
              </a:rPr>
              <a:t>5) </a:t>
            </a:r>
            <a:r>
              <a:rPr lang="en-US" sz="2200" dirty="0" err="1" smtClean="0">
                <a:latin typeface="Times New Roman" panose="02020603050405020304" pitchFamily="18" charset="0"/>
                <a:ea typeface="Times New Roman" panose="02020603050405020304" pitchFamily="18" charset="0"/>
              </a:rPr>
              <a:t>Tuproqni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fumigatsiya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qilish</a:t>
            </a:r>
            <a:r>
              <a:rPr lang="en-US" sz="2200" dirty="0" smtClean="0">
                <a:latin typeface="Times New Roman" panose="02020603050405020304" pitchFamily="18" charset="0"/>
                <a:ea typeface="Times New Roman" panose="02020603050405020304" pitchFamily="18" charset="0"/>
              </a:rPr>
              <a:t>  - </a:t>
            </a:r>
            <a:r>
              <a:rPr lang="en-US" sz="2200" dirty="0" err="1" smtClean="0">
                <a:latin typeface="Times New Roman" panose="02020603050405020304" pitchFamily="18" charset="0"/>
                <a:ea typeface="Times New Roman" panose="02020603050405020304" pitchFamily="18" charset="0"/>
              </a:rPr>
              <a:t>tuproq</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zararkunandalari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uchun</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fumigantlar</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yuqori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qaynash</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haroratiga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ega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bo‘lmogi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kerak</a:t>
            </a:r>
            <a:r>
              <a:rPr lang="en-US" sz="2200" dirty="0" smtClean="0">
                <a:latin typeface="Times New Roman" panose="02020603050405020304" pitchFamily="18" charset="0"/>
                <a:ea typeface="Times New Roman" panose="02020603050405020304" pitchFamily="18" charset="0"/>
              </a:rPr>
              <a:t>, 18-20  </a:t>
            </a:r>
            <a:r>
              <a:rPr lang="en-US" sz="2200" dirty="0" err="1" smtClean="0">
                <a:latin typeface="Times New Roman" panose="02020603050405020304" pitchFamily="18" charset="0"/>
                <a:ea typeface="Times New Roman" panose="02020603050405020304" pitchFamily="18" charset="0"/>
              </a:rPr>
              <a:t>sm</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chuqurlikka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beriladi</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Mulgalanadi</a:t>
            </a:r>
            <a:r>
              <a:rPr lang="en-US" sz="2200" dirty="0" smtClean="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smtClean="0">
                <a:latin typeface="Times New Roman" panose="02020603050405020304" pitchFamily="18" charset="0"/>
                <a:ea typeface="Times New Roman" panose="02020603050405020304" pitchFamily="18" charset="0"/>
                <a:cs typeface="Times New Roman" panose="02020603050405020304" pitchFamily="18" charset="0"/>
              </a:rPr>
              <a:t>Fumigatsiya maxsus tayyorgarlik ko‘rgan guruhlar  tomonidan “Qishloq  xo‘jaligi va sanoat mahsulotlarini  fumigatsiya qilish bo‘yicha yo‘riqnoma”asosida bajariladi. Bunda, ishlovchilar albatta A qutichali RU-60 m universal respiratori bilan ta’minlangan bo‘lishlari shart.</a:t>
            </a:r>
            <a:endParaRPr lang="ru-RU" sz="2200" dirty="0">
              <a:latin typeface="UzKudr"/>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68873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5636" y="526473"/>
            <a:ext cx="8437419" cy="5901231"/>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wrap="square">
            <a:spAutoFit/>
          </a:bodyPr>
          <a:lstStyle/>
          <a:p>
            <a:pPr algn="just">
              <a:lnSpc>
                <a:spcPct val="115000"/>
              </a:lnSpc>
              <a:spcAft>
                <a:spcPts val="0"/>
              </a:spcAft>
            </a:pPr>
            <a:r>
              <a:rPr lang="en-US" sz="2200" b="1" dirty="0" err="1">
                <a:solidFill>
                  <a:schemeClr val="accent1">
                    <a:lumMod val="50000"/>
                  </a:schemeClr>
                </a:solidFill>
                <a:latin typeface="Times New Roman" panose="02020603050405020304" pitchFamily="18" charset="0"/>
                <a:ea typeface="Times New Roman" panose="02020603050405020304" pitchFamily="18" charset="0"/>
              </a:rPr>
              <a:t>Fastoksin</a:t>
            </a:r>
            <a:r>
              <a:rPr lang="en-US" sz="2200" b="1" dirty="0">
                <a:solidFill>
                  <a:schemeClr val="accent1">
                    <a:lumMod val="50000"/>
                  </a:schemeClr>
                </a:solidFill>
                <a:latin typeface="Times New Roman" panose="02020603050405020304" pitchFamily="18" charset="0"/>
                <a:ea typeface="Times New Roman" panose="02020603050405020304" pitchFamily="18" charset="0"/>
              </a:rPr>
              <a:t> 560 g/kg,</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preparati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Germaniyaniyaning</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uz-Cyrl-UZ" sz="2200" dirty="0">
                <a:solidFill>
                  <a:schemeClr val="accent1">
                    <a:lumMod val="50000"/>
                  </a:schemeClr>
                </a:solidFill>
                <a:latin typeface="Times New Roman" panose="02020603050405020304" pitchFamily="18" charset="0"/>
                <a:ea typeface="Times New Roman" panose="02020603050405020304" pitchFamily="18" charset="0"/>
              </a:rPr>
              <a:t>“</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Detia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degesh</a:t>
            </a:r>
            <a:r>
              <a:rPr lang="uz-Cyrl-UZ" sz="2200" dirty="0">
                <a:solidFill>
                  <a:schemeClr val="accent1">
                    <a:lumMod val="50000"/>
                  </a:schemeClr>
                </a:solidFill>
                <a:latin typeface="Times New Roman" panose="02020603050405020304" pitchFamily="18" charset="0"/>
                <a:ea typeface="Times New Roman" panose="02020603050405020304" pitchFamily="18" charset="0"/>
              </a:rPr>
              <a:t>”</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firmasi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tomonidan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ishlab</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chiqarilgan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Ushbu</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preparat</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turli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hildagi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sarflash</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me’yorlari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bo‘yicha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qo‘llanish</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yo‘riqnomasi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bo‘yicha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ishlatiladi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Asosan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ishlov</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berilayotgan</a:t>
            </a:r>
            <a:r>
              <a:rPr lang="en-US" sz="2200" dirty="0">
                <a:solidFill>
                  <a:schemeClr val="accent1">
                    <a:lumMod val="50000"/>
                  </a:schemeClr>
                </a:solidFill>
                <a:latin typeface="Times New Roman" panose="02020603050405020304" pitchFamily="18" charset="0"/>
                <a:ea typeface="Times New Roman" panose="02020603050405020304" pitchFamily="18" charset="0"/>
              </a:rPr>
              <a:t> joy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yoki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mahsulot</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omborlarda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saqlanayotgan</a:t>
            </a:r>
            <a:r>
              <a:rPr lang="en-US" sz="2200" dirty="0">
                <a:solidFill>
                  <a:schemeClr val="accent1">
                    <a:lumMod val="50000"/>
                  </a:schemeClr>
                </a:solidFill>
                <a:latin typeface="Times New Roman" panose="02020603050405020304" pitchFamily="18" charset="0"/>
                <a:ea typeface="Times New Roman" panose="02020603050405020304" pitchFamily="18" charset="0"/>
              </a:rPr>
              <a:t> don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mahsulotlarini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hisoblanadi</a:t>
            </a:r>
            <a:r>
              <a:rPr lang="en-US" sz="2200" dirty="0">
                <a:solidFill>
                  <a:schemeClr val="accent1">
                    <a:lumMod val="50000"/>
                  </a:schemeClr>
                </a:solidFill>
                <a:latin typeface="Times New Roman" panose="02020603050405020304" pitchFamily="18" charset="0"/>
                <a:ea typeface="Times New Roman" panose="02020603050405020304" pitchFamily="18" charset="0"/>
              </a:rPr>
              <a:t>. 1m </a:t>
            </a:r>
            <a:r>
              <a:rPr lang="en-US" sz="2200" baseline="30000" dirty="0">
                <a:solidFill>
                  <a:schemeClr val="accent1">
                    <a:lumMod val="50000"/>
                  </a:schemeClr>
                </a:solidFill>
                <a:latin typeface="Times New Roman" panose="02020603050405020304" pitchFamily="18" charset="0"/>
                <a:ea typeface="Times New Roman" panose="02020603050405020304" pitchFamily="18" charset="0"/>
              </a:rPr>
              <a:t>3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maydonga</a:t>
            </a:r>
            <a:r>
              <a:rPr lang="en-US" sz="2200" dirty="0">
                <a:solidFill>
                  <a:schemeClr val="accent1">
                    <a:lumMod val="50000"/>
                  </a:schemeClr>
                </a:solidFill>
                <a:latin typeface="Times New Roman" panose="02020603050405020304" pitchFamily="18" charset="0"/>
                <a:ea typeface="Times New Roman" panose="02020603050405020304" pitchFamily="18" charset="0"/>
              </a:rPr>
              <a:t> 10g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sarflash</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me’yori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bo‘yicha</a:t>
            </a:r>
            <a:r>
              <a:rPr lang="en-US" sz="2200" dirty="0">
                <a:solidFill>
                  <a:schemeClr val="accent1">
                    <a:lumMod val="50000"/>
                  </a:schemeClr>
                </a:solidFill>
                <a:latin typeface="Times New Roman" panose="02020603050405020304" pitchFamily="18" charset="0"/>
                <a:ea typeface="Times New Roman" panose="02020603050405020304" pitchFamily="18" charset="0"/>
              </a:rPr>
              <a:t> 2,5 m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gacha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hirmon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qilib</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to‘kilgan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qoplangan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brezent</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yoki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polietelen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plenka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bilan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yopilgan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oziq-ovqat</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urug’lik</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va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yem</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uchun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ishlatiladigan</a:t>
            </a:r>
            <a:r>
              <a:rPr lang="en-US" sz="2200" dirty="0">
                <a:solidFill>
                  <a:schemeClr val="accent1">
                    <a:lumMod val="50000"/>
                  </a:schemeClr>
                </a:solidFill>
                <a:latin typeface="Times New Roman" panose="02020603050405020304" pitchFamily="18" charset="0"/>
                <a:ea typeface="Times New Roman" panose="02020603050405020304" pitchFamily="18" charset="0"/>
              </a:rPr>
              <a:t> don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mahsulotlarine</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zararsizlantirishda</a:t>
            </a:r>
            <a:r>
              <a:rPr lang="en-US" sz="2200" baseline="300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qo‘llaniladi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endParaRPr lang="ru-RU" sz="22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err="1">
                <a:solidFill>
                  <a:schemeClr val="accent1">
                    <a:lumMod val="50000"/>
                  </a:schemeClr>
                </a:solidFill>
                <a:latin typeface="Times New Roman" panose="02020603050405020304" pitchFamily="18" charset="0"/>
                <a:ea typeface="Times New Roman" panose="02020603050405020304" pitchFamily="18" charset="0"/>
              </a:rPr>
              <a:t>Ishlatish</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muddati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va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usuli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quyidagicha</a:t>
            </a:r>
            <a:r>
              <a:rPr lang="uz-Cyrl-UZ" sz="2200" dirty="0">
                <a:solidFill>
                  <a:schemeClr val="accent1">
                    <a:lumMod val="50000"/>
                  </a:schemeClr>
                </a:solidFill>
                <a:latin typeface="Times New Roman" panose="02020603050405020304" pitchFamily="18" charset="0"/>
                <a:ea typeface="Times New Roman" panose="02020603050405020304" pitchFamily="18" charset="0"/>
              </a:rPr>
              <a:t>:</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Ombor</a:t>
            </a:r>
            <a:r>
              <a:rPr lang="en-US" sz="2200" dirty="0">
                <a:solidFill>
                  <a:schemeClr val="accent1">
                    <a:lumMod val="50000"/>
                  </a:schemeClr>
                </a:solidFill>
                <a:latin typeface="Times New Roman" panose="02020603050405020304" pitchFamily="18" charset="0"/>
                <a:ea typeface="Times New Roman" panose="02020603050405020304" pitchFamily="18" charset="0"/>
              </a:rPr>
              <a:t> 8-12° C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haroratda</a:t>
            </a:r>
            <a:r>
              <a:rPr lang="en-US" sz="2200" dirty="0">
                <a:solidFill>
                  <a:schemeClr val="accent1">
                    <a:lumMod val="50000"/>
                  </a:schemeClr>
                </a:solidFill>
                <a:latin typeface="Times New Roman" panose="02020603050405020304" pitchFamily="18" charset="0"/>
                <a:ea typeface="Times New Roman" panose="02020603050405020304" pitchFamily="18" charset="0"/>
              </a:rPr>
              <a:t> don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bilan</a:t>
            </a:r>
            <a:r>
              <a:rPr lang="en-US" sz="2200" dirty="0">
                <a:solidFill>
                  <a:schemeClr val="accent1">
                    <a:lumMod val="50000"/>
                  </a:schemeClr>
                </a:solidFill>
                <a:latin typeface="Times New Roman" panose="02020603050405020304" pitchFamily="18" charset="0"/>
                <a:ea typeface="Times New Roman" panose="02020603050405020304" pitchFamily="18" charset="0"/>
              </a:rPr>
              <a:t> band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qilingan</a:t>
            </a:r>
            <a:r>
              <a:rPr lang="en-US" sz="2200" dirty="0">
                <a:solidFill>
                  <a:schemeClr val="accent1">
                    <a:lumMod val="50000"/>
                  </a:schemeClr>
                </a:solidFill>
                <a:latin typeface="Times New Roman" panose="02020603050405020304" pitchFamily="18" charset="0"/>
                <a:ea typeface="Times New Roman" panose="02020603050405020304" pitchFamily="18" charset="0"/>
              </a:rPr>
              <a:t> joy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hajmiga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nisbatan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hisoblangan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miqdorda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preperat</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sarflab</a:t>
            </a:r>
            <a:r>
              <a:rPr lang="en-US" sz="2200" dirty="0">
                <a:solidFill>
                  <a:schemeClr val="accent1">
                    <a:lumMod val="50000"/>
                  </a:schemeClr>
                </a:solidFill>
                <a:latin typeface="Times New Roman" panose="02020603050405020304" pitchFamily="18" charset="0"/>
                <a:ea typeface="Times New Roman" panose="02020603050405020304" pitchFamily="18" charset="0"/>
              </a:rPr>
              <a:t> 10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kecha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kunduz</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davomida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dudlanadi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To‘la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shamollatilgandan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keyin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binoga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odam</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kirishi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va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mahsulot</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joylashtirilishi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mumkin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Saqlanayotgan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dondan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dudlatilgandan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keyin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havodagi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fosforli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vodorod</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miqdori</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yo‘l</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qo‘yiladigan</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eng</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kichik</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darajagacha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pasayganda</a:t>
            </a:r>
            <a:r>
              <a:rPr lang="en-US" sz="2200" dirty="0">
                <a:solidFill>
                  <a:schemeClr val="accent1">
                    <a:lumMod val="50000"/>
                  </a:schemeClr>
                </a:solidFill>
                <a:latin typeface="Times New Roman" panose="02020603050405020304" pitchFamily="18" charset="0"/>
                <a:ea typeface="Times New Roman" panose="02020603050405020304" pitchFamily="18" charset="0"/>
              </a:rPr>
              <a:t> </a:t>
            </a:r>
            <a:r>
              <a:rPr lang="en-US" sz="2200" dirty="0" err="1">
                <a:solidFill>
                  <a:schemeClr val="accent1">
                    <a:lumMod val="50000"/>
                  </a:schemeClr>
                </a:solidFill>
                <a:latin typeface="Times New Roman" panose="02020603050405020304" pitchFamily="18" charset="0"/>
                <a:ea typeface="Times New Roman" panose="02020603050405020304" pitchFamily="18" charset="0"/>
              </a:rPr>
              <a:t>foydalaniladi</a:t>
            </a:r>
            <a:r>
              <a:rPr lang="en-US" sz="2200" dirty="0">
                <a:solidFill>
                  <a:schemeClr val="accent1">
                    <a:lumMod val="50000"/>
                  </a:schemeClr>
                </a:solidFill>
                <a:latin typeface="Times New Roman" panose="02020603050405020304" pitchFamily="18" charset="0"/>
                <a:ea typeface="Times New Roman" panose="02020603050405020304" pitchFamily="18" charset="0"/>
              </a:rPr>
              <a:t>.</a:t>
            </a:r>
            <a:endParaRPr lang="ru-RU" sz="22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04722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74073" y="363786"/>
            <a:ext cx="8215746" cy="5847755"/>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pPr algn="just"/>
            <a:r>
              <a:rPr lang="en-US" sz="2200" dirty="0" err="1" smtClean="0">
                <a:latin typeface="Times New Roman" panose="02020603050405020304" pitchFamily="18" charset="0"/>
                <a:cs typeface="Times New Roman" panose="02020603050405020304" pitchFamily="18" charset="0"/>
              </a:rPr>
              <a:t>Magtoksin</a:t>
            </a:r>
            <a:r>
              <a:rPr lang="en-US" sz="2200" dirty="0" smtClean="0">
                <a:latin typeface="Times New Roman" panose="02020603050405020304" pitchFamily="18" charset="0"/>
                <a:cs typeface="Times New Roman" panose="02020603050405020304" pitchFamily="18" charset="0"/>
              </a:rPr>
              <a:t> 560g/kg </a:t>
            </a:r>
            <a:r>
              <a:rPr lang="en-US" sz="2200" dirty="0" err="1" smtClean="0">
                <a:latin typeface="Times New Roman" panose="02020603050405020304" pitchFamily="18" charset="0"/>
                <a:cs typeface="Times New Roman" panose="02020603050405020304" pitchFamily="18" charset="0"/>
              </a:rPr>
              <a:t>preparati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yangi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zamonaviy</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fumigantlar</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guruhiga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mansub</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kimyoviy</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vosita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hisoblanadi</a:t>
            </a:r>
            <a:r>
              <a:rPr lang="en-US" sz="2200" dirty="0" smtClean="0">
                <a:latin typeface="Times New Roman" panose="02020603050405020304" pitchFamily="18" charset="0"/>
                <a:cs typeface="Times New Roman" panose="02020603050405020304" pitchFamily="18" charset="0"/>
              </a:rPr>
              <a:t>. U </a:t>
            </a:r>
            <a:r>
              <a:rPr lang="en-US" sz="2200" dirty="0" err="1" smtClean="0">
                <a:latin typeface="Times New Roman" panose="02020603050405020304" pitchFamily="18" charset="0"/>
                <a:cs typeface="Times New Roman" panose="02020603050405020304" pitchFamily="18" charset="0"/>
              </a:rPr>
              <a:t>Germaniyaning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Detia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degesh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firmasi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tomonidan</a:t>
            </a:r>
            <a:r>
              <a:rPr lang="en-US" sz="2200" dirty="0" smtClean="0">
                <a:latin typeface="Times New Roman" panose="02020603050405020304" pitchFamily="18" charset="0"/>
                <a:cs typeface="Times New Roman" panose="02020603050405020304" pitchFamily="18" charset="0"/>
              </a:rPr>
              <a:t> 31.12.2017 da </a:t>
            </a:r>
            <a:r>
              <a:rPr lang="en-US" sz="2200" dirty="0" err="1" smtClean="0">
                <a:latin typeface="Times New Roman" panose="02020603050405020304" pitchFamily="18" charset="0"/>
                <a:cs typeface="Times New Roman" panose="02020603050405020304" pitchFamily="18" charset="0"/>
              </a:rPr>
              <a:t>ishlab</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chiqarilgan</a:t>
            </a:r>
            <a:r>
              <a:rPr lang="en-US" sz="2200" dirty="0" smtClean="0">
                <a:latin typeface="Times New Roman" panose="02020603050405020304" pitchFamily="18" charset="0"/>
                <a:cs typeface="Times New Roman" panose="02020603050405020304" pitchFamily="18" charset="0"/>
              </a:rPr>
              <a:t>. U </a:t>
            </a:r>
            <a:r>
              <a:rPr lang="en-US" sz="2200" dirty="0" err="1" smtClean="0">
                <a:latin typeface="Times New Roman" panose="02020603050405020304" pitchFamily="18" charset="0"/>
                <a:cs typeface="Times New Roman" panose="02020603050405020304" pitchFamily="18" charset="0"/>
              </a:rPr>
              <a:t>turli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hildagi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sarf</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me’yorlari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bo‘yicha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asosan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qo‘llanish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ob’ektiga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ko‘ra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urug’lik</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va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teznik</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maqsadlarda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foydalanadigan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chigit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pahta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tolasi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tamaki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barglari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bo‘sh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omborlari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pahta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tolasi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oziq-ovqat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uruglik</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uchun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saqlanayotgan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donni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zararsizlantirishda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qo‘llaniladi</a:t>
            </a:r>
            <a:r>
              <a:rPr lang="en-US" sz="2200" dirty="0" smtClean="0">
                <a:latin typeface="Times New Roman" panose="02020603050405020304" pitchFamily="18" charset="0"/>
                <a:cs typeface="Times New Roman" panose="02020603050405020304" pitchFamily="18" charset="0"/>
              </a:rPr>
              <a:t>. U </a:t>
            </a:r>
            <a:r>
              <a:rPr lang="en-US" sz="2200" dirty="0" err="1" smtClean="0">
                <a:latin typeface="Times New Roman" panose="02020603050405020304" pitchFamily="18" charset="0"/>
                <a:cs typeface="Times New Roman" panose="02020603050405020304" pitchFamily="18" charset="0"/>
              </a:rPr>
              <a:t>qaysi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maqsadda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foydalanilsa</a:t>
            </a:r>
            <a:r>
              <a:rPr lang="en-US" sz="2200" dirty="0" smtClean="0">
                <a:latin typeface="Times New Roman" panose="02020603050405020304" pitchFamily="18" charset="0"/>
                <a:cs typeface="Times New Roman" panose="02020603050405020304" pitchFamily="18" charset="0"/>
              </a:rPr>
              <a:t> ham </a:t>
            </a:r>
            <a:r>
              <a:rPr lang="en-US" sz="2200" dirty="0" err="1" smtClean="0">
                <a:latin typeface="Times New Roman" panose="02020603050405020304" pitchFamily="18" charset="0"/>
                <a:cs typeface="Times New Roman" panose="02020603050405020304" pitchFamily="18" charset="0"/>
              </a:rPr>
              <a:t>ishlatish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muddati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usuli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va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tavsiya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etilgan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cheklovlarga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amal</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qilgan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holda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qo‘llaniladi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Qo‘llashdan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oldin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ombordagi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havo</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harorati</a:t>
            </a:r>
            <a:r>
              <a:rPr lang="en-US" sz="2200" dirty="0" smtClean="0">
                <a:latin typeface="Times New Roman" panose="02020603050405020304" pitchFamily="18" charset="0"/>
                <a:cs typeface="Times New Roman" panose="02020603050405020304" pitchFamily="18" charset="0"/>
              </a:rPr>
              <a:t> 1o’tgan 5 C </a:t>
            </a:r>
            <a:r>
              <a:rPr lang="en-US" sz="2200" dirty="0" err="1" smtClean="0">
                <a:latin typeface="Times New Roman" panose="02020603050405020304" pitchFamily="18" charset="0"/>
                <a:cs typeface="Times New Roman" panose="02020603050405020304" pitchFamily="18" charset="0"/>
              </a:rPr>
              <a:t>dan</a:t>
            </a:r>
            <a:r>
              <a:rPr lang="en-US" sz="2200" dirty="0" smtClean="0">
                <a:latin typeface="Times New Roman" panose="02020603050405020304" pitchFamily="18" charset="0"/>
                <a:cs typeface="Times New Roman" panose="02020603050405020304" pitchFamily="18" charset="0"/>
              </a:rPr>
              <a:t> past </a:t>
            </a:r>
            <a:r>
              <a:rPr lang="en-US" sz="2200" dirty="0" err="1" smtClean="0">
                <a:latin typeface="Times New Roman" panose="02020603050405020304" pitchFamily="18" charset="0"/>
                <a:cs typeface="Times New Roman" panose="02020603050405020304" pitchFamily="18" charset="0"/>
              </a:rPr>
              <a:t>bo‘lmasligini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nazorat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qilish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lozim</a:t>
            </a:r>
            <a:r>
              <a:rPr lang="en-US" sz="2200" dirty="0" smtClean="0">
                <a:latin typeface="Times New Roman" panose="02020603050405020304" pitchFamily="18" charset="0"/>
                <a:cs typeface="Times New Roman" panose="02020603050405020304" pitchFamily="18" charset="0"/>
              </a:rPr>
              <a:t>. Bu </a:t>
            </a:r>
            <a:r>
              <a:rPr lang="en-US" sz="2200" dirty="0" err="1" smtClean="0">
                <a:latin typeface="Times New Roman" panose="02020603050405020304" pitchFamily="18" charset="0"/>
                <a:cs typeface="Times New Roman" panose="02020603050405020304" pitchFamily="18" charset="0"/>
              </a:rPr>
              <a:t>qo‘llanilgan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zararsizlantirishni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samaradorligi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uchun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muhimdir</a:t>
            </a:r>
            <a:r>
              <a:rPr lang="en-US" sz="2200" dirty="0" smtClean="0">
                <a:latin typeface="Times New Roman" panose="02020603050405020304" pitchFamily="18" charset="0"/>
                <a:cs typeface="Times New Roman" panose="02020603050405020304" pitchFamily="18" charset="0"/>
              </a:rPr>
              <a:t>. 4 </a:t>
            </a:r>
            <a:r>
              <a:rPr lang="en-US" sz="2200" dirty="0" err="1" smtClean="0">
                <a:latin typeface="Times New Roman" panose="02020603050405020304" pitchFamily="18" charset="0"/>
                <a:cs typeface="Times New Roman" panose="02020603050405020304" pitchFamily="18" charset="0"/>
              </a:rPr>
              <a:t>kecha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kunduz</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dudlangan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hona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obdon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shamollatiladi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Shundan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keyin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odam</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kirishi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mumkin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Saqlanayotgan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mahsulotdan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dan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fosforli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vodorod</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miqdori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yo‘l</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qo‘yiladigan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eng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kichik</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darajagacha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pasaygandagina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foydalanish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mumkin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Buning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uchun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kamida</a:t>
            </a:r>
            <a:r>
              <a:rPr lang="en-US" sz="2200" dirty="0" smtClean="0">
                <a:latin typeface="Times New Roman" panose="02020603050405020304" pitchFamily="18" charset="0"/>
                <a:cs typeface="Times New Roman" panose="02020603050405020304" pitchFamily="18" charset="0"/>
              </a:rPr>
              <a:t> 20 kun </a:t>
            </a:r>
            <a:r>
              <a:rPr lang="en-US" sz="2200" dirty="0" err="1" smtClean="0">
                <a:latin typeface="Times New Roman" panose="02020603050405020304" pitchFamily="18" charset="0"/>
                <a:cs typeface="Times New Roman" panose="02020603050405020304" pitchFamily="18" charset="0"/>
              </a:rPr>
              <a:t>vaqt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o‘tishi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kerak</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bo‘ladi</a:t>
            </a:r>
            <a:r>
              <a:rPr lang="en-US" sz="2200" dirty="0" smtClean="0">
                <a:latin typeface="Times New Roman" panose="02020603050405020304" pitchFamily="18" charset="0"/>
                <a:cs typeface="Times New Roman" panose="02020603050405020304" pitchFamily="18" charset="0"/>
              </a:rPr>
              <a:t>.  Agar  </a:t>
            </a:r>
            <a:r>
              <a:rPr lang="en-US" sz="2200" dirty="0" err="1" smtClean="0">
                <a:latin typeface="Times New Roman" panose="02020603050405020304" pitchFamily="18" charset="0"/>
                <a:cs typeface="Times New Roman" panose="02020603050405020304" pitchFamily="18" charset="0"/>
              </a:rPr>
              <a:t>paxta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tolasi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saqlanayotgan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ombor</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zararsizlantirilsa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paxta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tolasi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to‘liq</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degazatsiya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qilingandan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keyingina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foydalanish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mumkin</a:t>
            </a:r>
            <a:r>
              <a:rPr lang="en-US" sz="2200" dirty="0" smtClean="0">
                <a:latin typeface="Times New Roman" panose="02020603050405020304" pitchFamily="18"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178382"/>
      </p:ext>
    </p:extLst>
  </p:cSld>
  <p:clrMapOvr>
    <a:masterClrMapping/>
  </p:clrMapOvr>
</p:sld>
</file>

<file path=ppt/theme/theme1.xml><?xml version="1.0" encoding="utf-8"?>
<a:theme xmlns:a="http://schemas.openxmlformats.org/drawingml/2006/main" name="Капля">
  <a:themeElements>
    <a:clrScheme name="Капля">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Капля</Template>
  <TotalTime>25</TotalTime>
  <Words>1695</Words>
  <Application>Microsoft Office PowerPoint</Application>
  <PresentationFormat>Экран (4:3)</PresentationFormat>
  <Paragraphs>69</Paragraphs>
  <Slides>17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17</vt:i4>
      </vt:variant>
    </vt:vector>
  </HeadingPairs>
  <TitlesOfParts>
    <vt:vector size="23" baseType="lpstr">
      <vt:lpstr>Arial</vt:lpstr>
      <vt:lpstr>Calibri</vt:lpstr>
      <vt:lpstr>Times New Roman</vt:lpstr>
      <vt:lpstr>Tw Cen MT</vt:lpstr>
      <vt:lpstr>UzKudr</vt:lpstr>
      <vt:lpstr>Капля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user1</dc:creator>
  <cp:lastModifiedBy>user1</cp:lastModifiedBy>
  <cp:revision>3</cp:revision>
  <dcterms:created xsi:type="dcterms:W3CDTF">2020-04-01T06:05:17Z</dcterms:created>
  <dcterms:modified xsi:type="dcterms:W3CDTF">2020-04-01T06:30:34Z</dcterms:modified>
</cp:coreProperties>
</file>