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141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DA26EFA-8D8A-4D3A-A460-272E53C7619E}"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ru-RU"/>
        </a:p>
      </dgm:t>
    </dgm:pt>
    <dgm:pt modelId="{ECB259A4-E946-405F-91A3-1669D314AED3}">
      <dgm:prSet/>
      <dgm:spPr/>
      <dgm:t>
        <a:bodyPr/>
        <a:lstStyle/>
        <a:p>
          <a:pPr rtl="0"/>
          <a:r>
            <a:rPr lang="en-US" b="1" smtClean="0"/>
            <a:t>Transport birligini ochish dalolatnomasi</a:t>
          </a:r>
          <a:r>
            <a:rPr lang="en-US" smtClean="0"/>
            <a:t> — o’simliklar karantini nazoratidagi import mahsulotlarining karantin ruxsatnomasida belgilangan joyga yetib kelganligini tekshirib, transport birligini ochish va o’simliklar karantini tekshiruvidan o’tkazish uchun beriladigan hujjat;</a:t>
          </a:r>
          <a:endParaRPr lang="ru-RU"/>
        </a:p>
      </dgm:t>
    </dgm:pt>
    <dgm:pt modelId="{CEB16CE4-87E5-424E-9C57-21263AC0F56A}" type="parTrans" cxnId="{B7FE1857-7FF5-47E5-B043-896829FC63EC}">
      <dgm:prSet/>
      <dgm:spPr/>
      <dgm:t>
        <a:bodyPr/>
        <a:lstStyle/>
        <a:p>
          <a:endParaRPr lang="ru-RU"/>
        </a:p>
      </dgm:t>
    </dgm:pt>
    <dgm:pt modelId="{E8F6C725-9C4E-40BE-93EF-B56EB9DBD0B6}" type="sibTrans" cxnId="{B7FE1857-7FF5-47E5-B043-896829FC63EC}">
      <dgm:prSet/>
      <dgm:spPr/>
      <dgm:t>
        <a:bodyPr/>
        <a:lstStyle/>
        <a:p>
          <a:endParaRPr lang="ru-RU"/>
        </a:p>
      </dgm:t>
    </dgm:pt>
    <dgm:pt modelId="{D7E40253-FABE-440E-BA47-C91DECCE015B}">
      <dgm:prSet/>
      <dgm:spPr/>
      <dgm:t>
        <a:bodyPr/>
        <a:lstStyle/>
        <a:p>
          <a:pPr rtl="0"/>
          <a:r>
            <a:rPr lang="en-US" b="1" smtClean="0"/>
            <a:t>o’simliklar karantini ko’rigi dalolatnomasi</a:t>
          </a:r>
          <a:r>
            <a:rPr lang="en-US" smtClean="0"/>
            <a:t> — transport birligini ochish dalolatnomasi berilgan o’simliklar karantini nazoratidagi mahsulotlarda o’simliklar karantindagi va boshqa zararli organizmlar mavjud emasligini tasdiqlovchi hujjat;</a:t>
          </a:r>
          <a:endParaRPr lang="ru-RU"/>
        </a:p>
      </dgm:t>
    </dgm:pt>
    <dgm:pt modelId="{7BF1549E-A228-4C6B-B1FF-4A0D30540FBC}" type="parTrans" cxnId="{F67BFE4C-071D-4845-8894-D513277C0D49}">
      <dgm:prSet/>
      <dgm:spPr/>
      <dgm:t>
        <a:bodyPr/>
        <a:lstStyle/>
        <a:p>
          <a:endParaRPr lang="ru-RU"/>
        </a:p>
      </dgm:t>
    </dgm:pt>
    <dgm:pt modelId="{EAD7CEE7-1600-4760-B4A1-599335179220}" type="sibTrans" cxnId="{F67BFE4C-071D-4845-8894-D513277C0D49}">
      <dgm:prSet/>
      <dgm:spPr/>
      <dgm:t>
        <a:bodyPr/>
        <a:lstStyle/>
        <a:p>
          <a:endParaRPr lang="ru-RU"/>
        </a:p>
      </dgm:t>
    </dgm:pt>
    <dgm:pt modelId="{A9BE7F9E-B274-426D-BFB3-8A20875F8658}">
      <dgm:prSet/>
      <dgm:spPr/>
      <dgm:t>
        <a:bodyPr/>
        <a:lstStyle/>
        <a:p>
          <a:pPr rtl="0"/>
          <a:r>
            <a:rPr lang="en-US" b="1" smtClean="0"/>
            <a:t>o’simliklar karantini nazoratidagi mahsulotlar</a:t>
          </a:r>
          <a:r>
            <a:rPr lang="en-US" smtClean="0"/>
            <a:t> — o’simliklar, ularning qismlari, ekish materiallari, qayta ishlash mahsulotlari, o’simliklar karantinidagi zararli organizmlarni olib o’tuvchi bo’lib xizmat qilishi mumkin bo’lgan mahsulotlar va yuklar;</a:t>
          </a:r>
          <a:endParaRPr lang="ru-RU"/>
        </a:p>
      </dgm:t>
    </dgm:pt>
    <dgm:pt modelId="{F87D771E-8F82-4BF4-982B-3B0275F80939}" type="parTrans" cxnId="{2CAC7F91-9781-46ED-81DE-B1309AE6C3DD}">
      <dgm:prSet/>
      <dgm:spPr/>
      <dgm:t>
        <a:bodyPr/>
        <a:lstStyle/>
        <a:p>
          <a:endParaRPr lang="ru-RU"/>
        </a:p>
      </dgm:t>
    </dgm:pt>
    <dgm:pt modelId="{E3C2CC6D-12CD-43CB-8CE1-55944A4D0D12}" type="sibTrans" cxnId="{2CAC7F91-9781-46ED-81DE-B1309AE6C3DD}">
      <dgm:prSet/>
      <dgm:spPr/>
      <dgm:t>
        <a:bodyPr/>
        <a:lstStyle/>
        <a:p>
          <a:endParaRPr lang="ru-RU"/>
        </a:p>
      </dgm:t>
    </dgm:pt>
    <dgm:pt modelId="{C40C6AE4-E23D-4D93-BBB5-23DB5FAF7777}" type="pres">
      <dgm:prSet presAssocID="{9DA26EFA-8D8A-4D3A-A460-272E53C7619E}" presName="linear" presStyleCnt="0">
        <dgm:presLayoutVars>
          <dgm:animLvl val="lvl"/>
          <dgm:resizeHandles val="exact"/>
        </dgm:presLayoutVars>
      </dgm:prSet>
      <dgm:spPr/>
    </dgm:pt>
    <dgm:pt modelId="{8A377D42-BFE2-452E-8D0E-2F65B13E9A0F}" type="pres">
      <dgm:prSet presAssocID="{ECB259A4-E946-405F-91A3-1669D314AED3}" presName="parentText" presStyleLbl="node1" presStyleIdx="0" presStyleCnt="3">
        <dgm:presLayoutVars>
          <dgm:chMax val="0"/>
          <dgm:bulletEnabled val="1"/>
        </dgm:presLayoutVars>
      </dgm:prSet>
      <dgm:spPr/>
    </dgm:pt>
    <dgm:pt modelId="{D8FBE499-DDB9-4BE5-88C6-D25366DFC1FF}" type="pres">
      <dgm:prSet presAssocID="{E8F6C725-9C4E-40BE-93EF-B56EB9DBD0B6}" presName="spacer" presStyleCnt="0"/>
      <dgm:spPr/>
    </dgm:pt>
    <dgm:pt modelId="{4D6010B6-E6C2-427D-8C76-C07D9B1B0871}" type="pres">
      <dgm:prSet presAssocID="{D7E40253-FABE-440E-BA47-C91DECCE015B}" presName="parentText" presStyleLbl="node1" presStyleIdx="1" presStyleCnt="3">
        <dgm:presLayoutVars>
          <dgm:chMax val="0"/>
          <dgm:bulletEnabled val="1"/>
        </dgm:presLayoutVars>
      </dgm:prSet>
      <dgm:spPr/>
    </dgm:pt>
    <dgm:pt modelId="{2E5FA1D4-AEA3-45A3-9104-FE254BCA39DE}" type="pres">
      <dgm:prSet presAssocID="{EAD7CEE7-1600-4760-B4A1-599335179220}" presName="spacer" presStyleCnt="0"/>
      <dgm:spPr/>
    </dgm:pt>
    <dgm:pt modelId="{0C96C967-4CA6-4FC7-A208-5C5146BEE17A}" type="pres">
      <dgm:prSet presAssocID="{A9BE7F9E-B274-426D-BFB3-8A20875F8658}" presName="parentText" presStyleLbl="node1" presStyleIdx="2" presStyleCnt="3">
        <dgm:presLayoutVars>
          <dgm:chMax val="0"/>
          <dgm:bulletEnabled val="1"/>
        </dgm:presLayoutVars>
      </dgm:prSet>
      <dgm:spPr/>
    </dgm:pt>
  </dgm:ptLst>
  <dgm:cxnLst>
    <dgm:cxn modelId="{2B5C92EE-7249-490D-B440-90F9AB610480}" type="presOf" srcId="{9DA26EFA-8D8A-4D3A-A460-272E53C7619E}" destId="{C40C6AE4-E23D-4D93-BBB5-23DB5FAF7777}" srcOrd="0" destOrd="0" presId="urn:microsoft.com/office/officeart/2005/8/layout/vList2"/>
    <dgm:cxn modelId="{B7FE1857-7FF5-47E5-B043-896829FC63EC}" srcId="{9DA26EFA-8D8A-4D3A-A460-272E53C7619E}" destId="{ECB259A4-E946-405F-91A3-1669D314AED3}" srcOrd="0" destOrd="0" parTransId="{CEB16CE4-87E5-424E-9C57-21263AC0F56A}" sibTransId="{E8F6C725-9C4E-40BE-93EF-B56EB9DBD0B6}"/>
    <dgm:cxn modelId="{F67BFE4C-071D-4845-8894-D513277C0D49}" srcId="{9DA26EFA-8D8A-4D3A-A460-272E53C7619E}" destId="{D7E40253-FABE-440E-BA47-C91DECCE015B}" srcOrd="1" destOrd="0" parTransId="{7BF1549E-A228-4C6B-B1FF-4A0D30540FBC}" sibTransId="{EAD7CEE7-1600-4760-B4A1-599335179220}"/>
    <dgm:cxn modelId="{2CAC7F91-9781-46ED-81DE-B1309AE6C3DD}" srcId="{9DA26EFA-8D8A-4D3A-A460-272E53C7619E}" destId="{A9BE7F9E-B274-426D-BFB3-8A20875F8658}" srcOrd="2" destOrd="0" parTransId="{F87D771E-8F82-4BF4-982B-3B0275F80939}" sibTransId="{E3C2CC6D-12CD-43CB-8CE1-55944A4D0D12}"/>
    <dgm:cxn modelId="{CBBF4EDB-DFAB-42DE-A741-52BA8DBFFAC1}" type="presOf" srcId="{A9BE7F9E-B274-426D-BFB3-8A20875F8658}" destId="{0C96C967-4CA6-4FC7-A208-5C5146BEE17A}" srcOrd="0" destOrd="0" presId="urn:microsoft.com/office/officeart/2005/8/layout/vList2"/>
    <dgm:cxn modelId="{AD4EEB51-2F12-4198-A76E-A1EDCA5E9E84}" type="presOf" srcId="{ECB259A4-E946-405F-91A3-1669D314AED3}" destId="{8A377D42-BFE2-452E-8D0E-2F65B13E9A0F}" srcOrd="0" destOrd="0" presId="urn:microsoft.com/office/officeart/2005/8/layout/vList2"/>
    <dgm:cxn modelId="{614DA608-1328-4056-B840-8799C2701D94}" type="presOf" srcId="{D7E40253-FABE-440E-BA47-C91DECCE015B}" destId="{4D6010B6-E6C2-427D-8C76-C07D9B1B0871}" srcOrd="0" destOrd="0" presId="urn:microsoft.com/office/officeart/2005/8/layout/vList2"/>
    <dgm:cxn modelId="{FC4475DB-4EA2-4B9F-96C3-1FB4DEAF1244}" type="presParOf" srcId="{C40C6AE4-E23D-4D93-BBB5-23DB5FAF7777}" destId="{8A377D42-BFE2-452E-8D0E-2F65B13E9A0F}" srcOrd="0" destOrd="0" presId="urn:microsoft.com/office/officeart/2005/8/layout/vList2"/>
    <dgm:cxn modelId="{15AAAF40-2E0A-4BCE-9A17-DBBA7BF623A2}" type="presParOf" srcId="{C40C6AE4-E23D-4D93-BBB5-23DB5FAF7777}" destId="{D8FBE499-DDB9-4BE5-88C6-D25366DFC1FF}" srcOrd="1" destOrd="0" presId="urn:microsoft.com/office/officeart/2005/8/layout/vList2"/>
    <dgm:cxn modelId="{7104A7FE-49DC-4B39-BF35-03C9A68A4E44}" type="presParOf" srcId="{C40C6AE4-E23D-4D93-BBB5-23DB5FAF7777}" destId="{4D6010B6-E6C2-427D-8C76-C07D9B1B0871}" srcOrd="2" destOrd="0" presId="urn:microsoft.com/office/officeart/2005/8/layout/vList2"/>
    <dgm:cxn modelId="{E4A6A9FB-6A91-4977-B8A5-BC56BB17A85B}" type="presParOf" srcId="{C40C6AE4-E23D-4D93-BBB5-23DB5FAF7777}" destId="{2E5FA1D4-AEA3-45A3-9104-FE254BCA39DE}" srcOrd="3" destOrd="0" presId="urn:microsoft.com/office/officeart/2005/8/layout/vList2"/>
    <dgm:cxn modelId="{52A65574-66B9-4084-89A3-EC2CC63C59D6}" type="presParOf" srcId="{C40C6AE4-E23D-4D93-BBB5-23DB5FAF7777}" destId="{0C96C967-4CA6-4FC7-A208-5C5146BEE17A}"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E94D046-2949-4EDB-B25E-088160C4D863}" type="doc">
      <dgm:prSet loTypeId="urn:microsoft.com/office/officeart/2005/8/layout/vList2" loCatId="list" qsTypeId="urn:microsoft.com/office/officeart/2005/8/quickstyle/simple3" qsCatId="simple" csTypeId="urn:microsoft.com/office/officeart/2005/8/colors/accent1_2" csCatId="accent1"/>
      <dgm:spPr/>
      <dgm:t>
        <a:bodyPr/>
        <a:lstStyle/>
        <a:p>
          <a:endParaRPr lang="ru-RU"/>
        </a:p>
      </dgm:t>
    </dgm:pt>
    <dgm:pt modelId="{48F09AE3-7AF8-496A-A935-A3A6A765B68A}">
      <dgm:prSet/>
      <dgm:spPr/>
      <dgm:t>
        <a:bodyPr/>
        <a:lstStyle/>
        <a:p>
          <a:pPr rtl="0"/>
          <a:r>
            <a:rPr lang="uz-Cyrl-UZ" b="1" smtClean="0"/>
            <a:t>proba</a:t>
          </a:r>
          <a:r>
            <a:rPr lang="uz-Cyrl-UZ" smtClean="0"/>
            <a:t> – bojxona  rasmiylashtiruvidan o‘tayotgan tovar  turkumining  kichik bir qismi bo‘lib, tovarning tarkibi va xossasini to‘liq tavsiflaydi;</a:t>
          </a:r>
          <a:endParaRPr lang="ru-RU"/>
        </a:p>
      </dgm:t>
    </dgm:pt>
    <dgm:pt modelId="{E9ACBB39-5DC8-4DC6-A616-15A91924ECA2}" type="parTrans" cxnId="{59AA868A-AAA7-4DBC-8E8B-1D8F6B3E54CD}">
      <dgm:prSet/>
      <dgm:spPr/>
      <dgm:t>
        <a:bodyPr/>
        <a:lstStyle/>
        <a:p>
          <a:endParaRPr lang="ru-RU"/>
        </a:p>
      </dgm:t>
    </dgm:pt>
    <dgm:pt modelId="{72B10C08-CD5B-4BDB-985A-184F1F7D1D66}" type="sibTrans" cxnId="{59AA868A-AAA7-4DBC-8E8B-1D8F6B3E54CD}">
      <dgm:prSet/>
      <dgm:spPr/>
      <dgm:t>
        <a:bodyPr/>
        <a:lstStyle/>
        <a:p>
          <a:endParaRPr lang="ru-RU"/>
        </a:p>
      </dgm:t>
    </dgm:pt>
    <dgm:pt modelId="{5DB680D7-4F1D-4072-B2B6-4813AA6280C4}">
      <dgm:prSet/>
      <dgm:spPr/>
      <dgm:t>
        <a:bodyPr/>
        <a:lstStyle/>
        <a:p>
          <a:pPr rtl="0"/>
          <a:r>
            <a:rPr lang="uz-Cyrl-UZ" b="1" smtClean="0"/>
            <a:t>namuna</a:t>
          </a:r>
          <a:r>
            <a:rPr lang="uz-Cyrl-UZ" smtClean="0"/>
            <a:t> - bojxona rasmiylashtiruvidan o‘tayotgan tovar birligi bo‘lib, tovarning tarkibi va xossasini to‘liq tavsiflaydi;</a:t>
          </a:r>
          <a:endParaRPr lang="ru-RU"/>
        </a:p>
      </dgm:t>
    </dgm:pt>
    <dgm:pt modelId="{B50F31AA-7C69-45DC-9509-51467266C471}" type="parTrans" cxnId="{93D0CACF-6059-417D-981A-2847079BF81C}">
      <dgm:prSet/>
      <dgm:spPr/>
      <dgm:t>
        <a:bodyPr/>
        <a:lstStyle/>
        <a:p>
          <a:endParaRPr lang="ru-RU"/>
        </a:p>
      </dgm:t>
    </dgm:pt>
    <dgm:pt modelId="{BE23E5B5-B32C-420D-84D3-6B8CECDA14B8}" type="sibTrans" cxnId="{93D0CACF-6059-417D-981A-2847079BF81C}">
      <dgm:prSet/>
      <dgm:spPr/>
      <dgm:t>
        <a:bodyPr/>
        <a:lstStyle/>
        <a:p>
          <a:endParaRPr lang="ru-RU"/>
        </a:p>
      </dgm:t>
    </dgm:pt>
    <dgm:pt modelId="{E8EB4783-0B69-40C3-B978-264ADB92FA37}">
      <dgm:prSet/>
      <dgm:spPr/>
      <dgm:t>
        <a:bodyPr/>
        <a:lstStyle/>
        <a:p>
          <a:pPr rtl="0"/>
          <a:r>
            <a:rPr lang="uz-Cyrl-UZ" b="1" smtClean="0"/>
            <a:t>probalarni</a:t>
          </a:r>
          <a:r>
            <a:rPr lang="uz-Cyrl-UZ" smtClean="0"/>
            <a:t> </a:t>
          </a:r>
          <a:r>
            <a:rPr lang="uz-Cyrl-UZ" b="1" smtClean="0"/>
            <a:t>(namunalarni) yo‘q qilish</a:t>
          </a:r>
          <a:r>
            <a:rPr lang="uz-Cyrl-UZ" smtClean="0"/>
            <a:t> - proba  yoki namunani  tovar  sifatida maqsadga muvofiq ishlatishga yaroqsiz holga keltirish (yoqib yuborish, ko‘mib tashlash va boshqalar);</a:t>
          </a:r>
          <a:endParaRPr lang="ru-RU"/>
        </a:p>
      </dgm:t>
    </dgm:pt>
    <dgm:pt modelId="{D6723BFE-448D-4022-8ED2-9C3D95A3AFE2}" type="parTrans" cxnId="{0920AE97-2378-46D4-9DF7-89205978342A}">
      <dgm:prSet/>
      <dgm:spPr/>
      <dgm:t>
        <a:bodyPr/>
        <a:lstStyle/>
        <a:p>
          <a:endParaRPr lang="ru-RU"/>
        </a:p>
      </dgm:t>
    </dgm:pt>
    <dgm:pt modelId="{FBEB8AC7-FDEE-4F9B-B021-A821FA0FA4B2}" type="sibTrans" cxnId="{0920AE97-2378-46D4-9DF7-89205978342A}">
      <dgm:prSet/>
      <dgm:spPr/>
      <dgm:t>
        <a:bodyPr/>
        <a:lstStyle/>
        <a:p>
          <a:endParaRPr lang="ru-RU"/>
        </a:p>
      </dgm:t>
    </dgm:pt>
    <dgm:pt modelId="{1F6D8C1A-0296-4371-9D1E-CBBEDCC79C48}">
      <dgm:prSet/>
      <dgm:spPr/>
      <dgm:t>
        <a:bodyPr/>
        <a:lstStyle/>
        <a:p>
          <a:pPr rtl="0"/>
          <a:r>
            <a:rPr lang="uz-Cyrl-UZ" b="1" smtClean="0"/>
            <a:t>probalarni</a:t>
          </a:r>
          <a:r>
            <a:rPr lang="uz-Cyrl-UZ" smtClean="0"/>
            <a:t> </a:t>
          </a:r>
          <a:r>
            <a:rPr lang="uz-Cyrl-UZ" b="1" smtClean="0"/>
            <a:t>(namunalarni) bir xillashtirish</a:t>
          </a:r>
          <a:r>
            <a:rPr lang="uz-Cyrl-UZ" smtClean="0"/>
            <a:t> - tovarning standart yoki qiyosiy namunalarga, shuningdek ularga doir hujjatlashtirilgan foydalanish axborotiga muvofiqligini belgilash bo‘yicha harakatlar;</a:t>
          </a:r>
          <a:endParaRPr lang="ru-RU"/>
        </a:p>
      </dgm:t>
    </dgm:pt>
    <dgm:pt modelId="{D2BFB342-160C-42BB-88A9-A4B57800FB9A}" type="parTrans" cxnId="{D3F03308-8EB8-4B77-9160-24061BC46068}">
      <dgm:prSet/>
      <dgm:spPr/>
      <dgm:t>
        <a:bodyPr/>
        <a:lstStyle/>
        <a:p>
          <a:endParaRPr lang="ru-RU"/>
        </a:p>
      </dgm:t>
    </dgm:pt>
    <dgm:pt modelId="{B70A627A-4447-433F-9D11-9B4DF0CD5E6D}" type="sibTrans" cxnId="{D3F03308-8EB8-4B77-9160-24061BC46068}">
      <dgm:prSet/>
      <dgm:spPr/>
      <dgm:t>
        <a:bodyPr/>
        <a:lstStyle/>
        <a:p>
          <a:endParaRPr lang="ru-RU"/>
        </a:p>
      </dgm:t>
    </dgm:pt>
    <dgm:pt modelId="{D9689C43-397E-4E2D-B584-658CB9F8B464}">
      <dgm:prSet/>
      <dgm:spPr/>
      <dgm:t>
        <a:bodyPr/>
        <a:lstStyle/>
        <a:p>
          <a:pPr rtl="0"/>
          <a:r>
            <a:rPr lang="uz-Cyrl-UZ" b="1" smtClean="0"/>
            <a:t>tadqiqot</a:t>
          </a:r>
          <a:r>
            <a:rPr lang="uz-Cyrl-UZ" smtClean="0"/>
            <a:t> </a:t>
          </a:r>
          <a:r>
            <a:rPr lang="uz-Cyrl-UZ" b="1" smtClean="0"/>
            <a:t>(ekspertiza)</a:t>
          </a:r>
          <a:r>
            <a:rPr lang="uz-Cyrl-UZ" smtClean="0"/>
            <a:t> - bojxona laboratoriyasi mutaxassislari tomonidan fan, texnika va boshqa sohalarda maxsus bilimlarni talab qiluvchi probalarni (namunalarni) o‘rganish.</a:t>
          </a:r>
          <a:endParaRPr lang="ru-RU"/>
        </a:p>
      </dgm:t>
    </dgm:pt>
    <dgm:pt modelId="{AF7D5CF4-5199-469C-92E4-ECDB0958EF20}" type="parTrans" cxnId="{5303FAB6-4A0D-46D5-8FC3-78DB9092BC8D}">
      <dgm:prSet/>
      <dgm:spPr/>
      <dgm:t>
        <a:bodyPr/>
        <a:lstStyle/>
        <a:p>
          <a:endParaRPr lang="ru-RU"/>
        </a:p>
      </dgm:t>
    </dgm:pt>
    <dgm:pt modelId="{0A916568-0F9E-4C08-968F-FD1FAECA1CD5}" type="sibTrans" cxnId="{5303FAB6-4A0D-46D5-8FC3-78DB9092BC8D}">
      <dgm:prSet/>
      <dgm:spPr/>
      <dgm:t>
        <a:bodyPr/>
        <a:lstStyle/>
        <a:p>
          <a:endParaRPr lang="ru-RU"/>
        </a:p>
      </dgm:t>
    </dgm:pt>
    <dgm:pt modelId="{8567FBE5-2CAD-428C-B497-F5544F7E4642}" type="pres">
      <dgm:prSet presAssocID="{1E94D046-2949-4EDB-B25E-088160C4D863}" presName="linear" presStyleCnt="0">
        <dgm:presLayoutVars>
          <dgm:animLvl val="lvl"/>
          <dgm:resizeHandles val="exact"/>
        </dgm:presLayoutVars>
      </dgm:prSet>
      <dgm:spPr/>
    </dgm:pt>
    <dgm:pt modelId="{8D6F5488-9D14-45F5-8DAE-D23148AE4191}" type="pres">
      <dgm:prSet presAssocID="{48F09AE3-7AF8-496A-A935-A3A6A765B68A}" presName="parentText" presStyleLbl="node1" presStyleIdx="0" presStyleCnt="5">
        <dgm:presLayoutVars>
          <dgm:chMax val="0"/>
          <dgm:bulletEnabled val="1"/>
        </dgm:presLayoutVars>
      </dgm:prSet>
      <dgm:spPr/>
    </dgm:pt>
    <dgm:pt modelId="{B4BECAB9-35AC-4A1D-8D1C-F030B667E9A0}" type="pres">
      <dgm:prSet presAssocID="{72B10C08-CD5B-4BDB-985A-184F1F7D1D66}" presName="spacer" presStyleCnt="0"/>
      <dgm:spPr/>
    </dgm:pt>
    <dgm:pt modelId="{BD67B13D-7BEF-4CDA-95D2-78F3B89D58D4}" type="pres">
      <dgm:prSet presAssocID="{5DB680D7-4F1D-4072-B2B6-4813AA6280C4}" presName="parentText" presStyleLbl="node1" presStyleIdx="1" presStyleCnt="5">
        <dgm:presLayoutVars>
          <dgm:chMax val="0"/>
          <dgm:bulletEnabled val="1"/>
        </dgm:presLayoutVars>
      </dgm:prSet>
      <dgm:spPr/>
    </dgm:pt>
    <dgm:pt modelId="{B1C77669-A02C-4DE1-96DA-7C23F0ACE886}" type="pres">
      <dgm:prSet presAssocID="{BE23E5B5-B32C-420D-84D3-6B8CECDA14B8}" presName="spacer" presStyleCnt="0"/>
      <dgm:spPr/>
    </dgm:pt>
    <dgm:pt modelId="{985096E2-ABB2-476E-9E67-07D47019C3BE}" type="pres">
      <dgm:prSet presAssocID="{E8EB4783-0B69-40C3-B978-264ADB92FA37}" presName="parentText" presStyleLbl="node1" presStyleIdx="2" presStyleCnt="5">
        <dgm:presLayoutVars>
          <dgm:chMax val="0"/>
          <dgm:bulletEnabled val="1"/>
        </dgm:presLayoutVars>
      </dgm:prSet>
      <dgm:spPr/>
    </dgm:pt>
    <dgm:pt modelId="{2B897F18-A486-424F-8E0D-586776324EDE}" type="pres">
      <dgm:prSet presAssocID="{FBEB8AC7-FDEE-4F9B-B021-A821FA0FA4B2}" presName="spacer" presStyleCnt="0"/>
      <dgm:spPr/>
    </dgm:pt>
    <dgm:pt modelId="{CAE5D7A6-C91E-43A8-A5C6-1D5431B75D47}" type="pres">
      <dgm:prSet presAssocID="{1F6D8C1A-0296-4371-9D1E-CBBEDCC79C48}" presName="parentText" presStyleLbl="node1" presStyleIdx="3" presStyleCnt="5">
        <dgm:presLayoutVars>
          <dgm:chMax val="0"/>
          <dgm:bulletEnabled val="1"/>
        </dgm:presLayoutVars>
      </dgm:prSet>
      <dgm:spPr/>
    </dgm:pt>
    <dgm:pt modelId="{182E2A81-DEF7-40DA-B9EA-DEA24EC6E1D0}" type="pres">
      <dgm:prSet presAssocID="{B70A627A-4447-433F-9D11-9B4DF0CD5E6D}" presName="spacer" presStyleCnt="0"/>
      <dgm:spPr/>
    </dgm:pt>
    <dgm:pt modelId="{916737D8-FB58-44AC-9E91-20F824859016}" type="pres">
      <dgm:prSet presAssocID="{D9689C43-397E-4E2D-B584-658CB9F8B464}" presName="parentText" presStyleLbl="node1" presStyleIdx="4" presStyleCnt="5">
        <dgm:presLayoutVars>
          <dgm:chMax val="0"/>
          <dgm:bulletEnabled val="1"/>
        </dgm:presLayoutVars>
      </dgm:prSet>
      <dgm:spPr/>
    </dgm:pt>
  </dgm:ptLst>
  <dgm:cxnLst>
    <dgm:cxn modelId="{93D0CACF-6059-417D-981A-2847079BF81C}" srcId="{1E94D046-2949-4EDB-B25E-088160C4D863}" destId="{5DB680D7-4F1D-4072-B2B6-4813AA6280C4}" srcOrd="1" destOrd="0" parTransId="{B50F31AA-7C69-45DC-9509-51467266C471}" sibTransId="{BE23E5B5-B32C-420D-84D3-6B8CECDA14B8}"/>
    <dgm:cxn modelId="{5303FAB6-4A0D-46D5-8FC3-78DB9092BC8D}" srcId="{1E94D046-2949-4EDB-B25E-088160C4D863}" destId="{D9689C43-397E-4E2D-B584-658CB9F8B464}" srcOrd="4" destOrd="0" parTransId="{AF7D5CF4-5199-469C-92E4-ECDB0958EF20}" sibTransId="{0A916568-0F9E-4C08-968F-FD1FAECA1CD5}"/>
    <dgm:cxn modelId="{0920AE97-2378-46D4-9DF7-89205978342A}" srcId="{1E94D046-2949-4EDB-B25E-088160C4D863}" destId="{E8EB4783-0B69-40C3-B978-264ADB92FA37}" srcOrd="2" destOrd="0" parTransId="{D6723BFE-448D-4022-8ED2-9C3D95A3AFE2}" sibTransId="{FBEB8AC7-FDEE-4F9B-B021-A821FA0FA4B2}"/>
    <dgm:cxn modelId="{181DEA1E-64CD-45F1-89BB-0520B2A47D03}" type="presOf" srcId="{5DB680D7-4F1D-4072-B2B6-4813AA6280C4}" destId="{BD67B13D-7BEF-4CDA-95D2-78F3B89D58D4}" srcOrd="0" destOrd="0" presId="urn:microsoft.com/office/officeart/2005/8/layout/vList2"/>
    <dgm:cxn modelId="{8105AD1B-D36F-4BD0-B220-4D192C66F84C}" type="presOf" srcId="{D9689C43-397E-4E2D-B584-658CB9F8B464}" destId="{916737D8-FB58-44AC-9E91-20F824859016}" srcOrd="0" destOrd="0" presId="urn:microsoft.com/office/officeart/2005/8/layout/vList2"/>
    <dgm:cxn modelId="{149250DC-D66D-48AF-BBBF-BE69EAE0F639}" type="presOf" srcId="{48F09AE3-7AF8-496A-A935-A3A6A765B68A}" destId="{8D6F5488-9D14-45F5-8DAE-D23148AE4191}" srcOrd="0" destOrd="0" presId="urn:microsoft.com/office/officeart/2005/8/layout/vList2"/>
    <dgm:cxn modelId="{F9F0518E-DC79-4FDC-B79A-41DBD68E0D03}" type="presOf" srcId="{E8EB4783-0B69-40C3-B978-264ADB92FA37}" destId="{985096E2-ABB2-476E-9E67-07D47019C3BE}" srcOrd="0" destOrd="0" presId="urn:microsoft.com/office/officeart/2005/8/layout/vList2"/>
    <dgm:cxn modelId="{59AA868A-AAA7-4DBC-8E8B-1D8F6B3E54CD}" srcId="{1E94D046-2949-4EDB-B25E-088160C4D863}" destId="{48F09AE3-7AF8-496A-A935-A3A6A765B68A}" srcOrd="0" destOrd="0" parTransId="{E9ACBB39-5DC8-4DC6-A616-15A91924ECA2}" sibTransId="{72B10C08-CD5B-4BDB-985A-184F1F7D1D66}"/>
    <dgm:cxn modelId="{D991F6F5-BD58-46FD-9978-AEF2F609A5C8}" type="presOf" srcId="{1E94D046-2949-4EDB-B25E-088160C4D863}" destId="{8567FBE5-2CAD-428C-B497-F5544F7E4642}" srcOrd="0" destOrd="0" presId="urn:microsoft.com/office/officeart/2005/8/layout/vList2"/>
    <dgm:cxn modelId="{D3F03308-8EB8-4B77-9160-24061BC46068}" srcId="{1E94D046-2949-4EDB-B25E-088160C4D863}" destId="{1F6D8C1A-0296-4371-9D1E-CBBEDCC79C48}" srcOrd="3" destOrd="0" parTransId="{D2BFB342-160C-42BB-88A9-A4B57800FB9A}" sibTransId="{B70A627A-4447-433F-9D11-9B4DF0CD5E6D}"/>
    <dgm:cxn modelId="{D8AC7B70-8479-420B-8B01-6EA3D6A97AF7}" type="presOf" srcId="{1F6D8C1A-0296-4371-9D1E-CBBEDCC79C48}" destId="{CAE5D7A6-C91E-43A8-A5C6-1D5431B75D47}" srcOrd="0" destOrd="0" presId="urn:microsoft.com/office/officeart/2005/8/layout/vList2"/>
    <dgm:cxn modelId="{B6B0E663-58DA-4FDA-8FB4-4372BAB96D11}" type="presParOf" srcId="{8567FBE5-2CAD-428C-B497-F5544F7E4642}" destId="{8D6F5488-9D14-45F5-8DAE-D23148AE4191}" srcOrd="0" destOrd="0" presId="urn:microsoft.com/office/officeart/2005/8/layout/vList2"/>
    <dgm:cxn modelId="{48987BEB-5A51-41CB-BD64-61E86D3B44D6}" type="presParOf" srcId="{8567FBE5-2CAD-428C-B497-F5544F7E4642}" destId="{B4BECAB9-35AC-4A1D-8D1C-F030B667E9A0}" srcOrd="1" destOrd="0" presId="urn:microsoft.com/office/officeart/2005/8/layout/vList2"/>
    <dgm:cxn modelId="{89E67461-2962-4AFC-BE69-929187E5498B}" type="presParOf" srcId="{8567FBE5-2CAD-428C-B497-F5544F7E4642}" destId="{BD67B13D-7BEF-4CDA-95D2-78F3B89D58D4}" srcOrd="2" destOrd="0" presId="urn:microsoft.com/office/officeart/2005/8/layout/vList2"/>
    <dgm:cxn modelId="{608C9AE1-1112-47B0-AB79-02933B35E08A}" type="presParOf" srcId="{8567FBE5-2CAD-428C-B497-F5544F7E4642}" destId="{B1C77669-A02C-4DE1-96DA-7C23F0ACE886}" srcOrd="3" destOrd="0" presId="urn:microsoft.com/office/officeart/2005/8/layout/vList2"/>
    <dgm:cxn modelId="{083764EF-C223-43B1-961B-39465B5F535B}" type="presParOf" srcId="{8567FBE5-2CAD-428C-B497-F5544F7E4642}" destId="{985096E2-ABB2-476E-9E67-07D47019C3BE}" srcOrd="4" destOrd="0" presId="urn:microsoft.com/office/officeart/2005/8/layout/vList2"/>
    <dgm:cxn modelId="{7F899A94-0F8D-4589-B4A9-ACED9CCCBDF6}" type="presParOf" srcId="{8567FBE5-2CAD-428C-B497-F5544F7E4642}" destId="{2B897F18-A486-424F-8E0D-586776324EDE}" srcOrd="5" destOrd="0" presId="urn:microsoft.com/office/officeart/2005/8/layout/vList2"/>
    <dgm:cxn modelId="{E1F5561C-989A-43BB-96BC-6BAE1A5F2628}" type="presParOf" srcId="{8567FBE5-2CAD-428C-B497-F5544F7E4642}" destId="{CAE5D7A6-C91E-43A8-A5C6-1D5431B75D47}" srcOrd="6" destOrd="0" presId="urn:microsoft.com/office/officeart/2005/8/layout/vList2"/>
    <dgm:cxn modelId="{E5070596-3874-44C1-A214-A816B5F076C1}" type="presParOf" srcId="{8567FBE5-2CAD-428C-B497-F5544F7E4642}" destId="{182E2A81-DEF7-40DA-B9EA-DEA24EC6E1D0}" srcOrd="7" destOrd="0" presId="urn:microsoft.com/office/officeart/2005/8/layout/vList2"/>
    <dgm:cxn modelId="{2134AE04-7573-46E9-BEA2-E2E66BC0F84F}" type="presParOf" srcId="{8567FBE5-2CAD-428C-B497-F5544F7E4642}" destId="{916737D8-FB58-44AC-9E91-20F824859016}"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38CEFF8-6D9D-4B6C-B7DB-108DCF66164E}" type="doc">
      <dgm:prSet loTypeId="urn:microsoft.com/office/officeart/2005/8/layout/vList2" loCatId="list" qsTypeId="urn:microsoft.com/office/officeart/2005/8/quickstyle/simple3" qsCatId="simple" csTypeId="urn:microsoft.com/office/officeart/2005/8/colors/accent1_2" csCatId="accent1"/>
      <dgm:spPr/>
      <dgm:t>
        <a:bodyPr/>
        <a:lstStyle/>
        <a:p>
          <a:endParaRPr lang="ru-RU"/>
        </a:p>
      </dgm:t>
    </dgm:pt>
    <dgm:pt modelId="{E6DD4963-DFAD-4BB9-BB98-1ABECB92D5CE}">
      <dgm:prSet/>
      <dgm:spPr/>
      <dgm:t>
        <a:bodyPr/>
        <a:lstStyle/>
        <a:p>
          <a:pPr rtl="0"/>
          <a:r>
            <a:rPr lang="en-US" b="1" smtClean="0"/>
            <a:t>Partiya deb,</a:t>
          </a:r>
          <a:r>
            <a:rPr lang="en-US" smtClean="0"/>
            <a:t> bir vaqtning o‘zida qabul etiladigan, topshiriladigan, tarqatiladigan bir turdagi ka­rantin o‘simlikning muayyan miqdoriga aytiladi.</a:t>
          </a:r>
          <a:endParaRPr lang="ru-RU"/>
        </a:p>
      </dgm:t>
    </dgm:pt>
    <dgm:pt modelId="{104A275F-D33C-435C-A1BC-591A154F9BF6}" type="parTrans" cxnId="{6C0AC2FB-0DA8-4541-88F4-F017B4F6F2EF}">
      <dgm:prSet/>
      <dgm:spPr/>
      <dgm:t>
        <a:bodyPr/>
        <a:lstStyle/>
        <a:p>
          <a:endParaRPr lang="ru-RU"/>
        </a:p>
      </dgm:t>
    </dgm:pt>
    <dgm:pt modelId="{09028B36-48C8-44DD-9316-75705C4C2B78}" type="sibTrans" cxnId="{6C0AC2FB-0DA8-4541-88F4-F017B4F6F2EF}">
      <dgm:prSet/>
      <dgm:spPr/>
      <dgm:t>
        <a:bodyPr/>
        <a:lstStyle/>
        <a:p>
          <a:endParaRPr lang="ru-RU"/>
        </a:p>
      </dgm:t>
    </dgm:pt>
    <dgm:pt modelId="{C3E6F7E5-657B-425A-AE66-183283BC6A06}">
      <dgm:prSet/>
      <dgm:spPr/>
      <dgm:t>
        <a:bodyPr/>
        <a:lstStyle/>
        <a:p>
          <a:pPr rtl="0"/>
          <a:r>
            <a:rPr lang="en-US" smtClean="0"/>
            <a:t>Dastlabki namuna uchun urug’ cho`p yoki qo‘l bilan qopning har joy-har joyidan olinadi.</a:t>
          </a:r>
          <a:endParaRPr lang="ru-RU"/>
        </a:p>
      </dgm:t>
    </dgm:pt>
    <dgm:pt modelId="{BE8A2833-76F1-4E3D-B4CA-DB88D85E02B5}" type="parTrans" cxnId="{FB3375F2-CBA7-40F3-AEAE-38C2A2864B5F}">
      <dgm:prSet/>
      <dgm:spPr/>
      <dgm:t>
        <a:bodyPr/>
        <a:lstStyle/>
        <a:p>
          <a:endParaRPr lang="ru-RU"/>
        </a:p>
      </dgm:t>
    </dgm:pt>
    <dgm:pt modelId="{A1E84CEC-FCDC-455C-9672-C7FD64B9F619}" type="sibTrans" cxnId="{FB3375F2-CBA7-40F3-AEAE-38C2A2864B5F}">
      <dgm:prSet/>
      <dgm:spPr/>
      <dgm:t>
        <a:bodyPr/>
        <a:lstStyle/>
        <a:p>
          <a:endParaRPr lang="ru-RU"/>
        </a:p>
      </dgm:t>
    </dgm:pt>
    <dgm:pt modelId="{2134303F-DA5D-47D4-AC24-35D6431842D5}">
      <dgm:prSet/>
      <dgm:spPr/>
      <dgm:t>
        <a:bodyPr/>
        <a:lstStyle/>
        <a:p>
          <a:pPr rtl="0"/>
          <a:r>
            <a:rPr lang="en-US" smtClean="0"/>
            <a:t>Partiyadan olingan xamma dastlabki namunalar ko‘zdan kechirilgandan keyin, birga qo‘shilib umumiy namuna tuziladi; bu namunani </a:t>
          </a:r>
          <a:r>
            <a:rPr lang="en-US" b="1" smtClean="0"/>
            <a:t>asosiy namuna deyiladi.</a:t>
          </a:r>
          <a:endParaRPr lang="ru-RU"/>
        </a:p>
      </dgm:t>
    </dgm:pt>
    <dgm:pt modelId="{95E57357-795B-4FAC-BE9B-3CE6ABABBD3F}" type="parTrans" cxnId="{ABB389B2-E76F-4458-AC0B-FDBBF02A4E97}">
      <dgm:prSet/>
      <dgm:spPr/>
      <dgm:t>
        <a:bodyPr/>
        <a:lstStyle/>
        <a:p>
          <a:endParaRPr lang="ru-RU"/>
        </a:p>
      </dgm:t>
    </dgm:pt>
    <dgm:pt modelId="{8A0C828D-D568-4716-B94C-9281D20743D1}" type="sibTrans" cxnId="{ABB389B2-E76F-4458-AC0B-FDBBF02A4E97}">
      <dgm:prSet/>
      <dgm:spPr/>
      <dgm:t>
        <a:bodyPr/>
        <a:lstStyle/>
        <a:p>
          <a:endParaRPr lang="ru-RU"/>
        </a:p>
      </dgm:t>
    </dgm:pt>
    <dgm:pt modelId="{468DB833-7635-47A6-8728-201BDAAE0469}">
      <dgm:prSet/>
      <dgm:spPr/>
      <dgm:t>
        <a:bodyPr/>
        <a:lstStyle/>
        <a:p>
          <a:pPr rtl="0"/>
          <a:r>
            <a:rPr lang="en-US" smtClean="0"/>
            <a:t>Asosiy namuna uchun olingan dastlabki namunalarny kuzdan kechirishda ularda zararkunanda, kasallik, begona o‘tlarning bor-yo‘qligiga e’tibor  beriladi.</a:t>
          </a:r>
          <a:endParaRPr lang="ru-RU"/>
        </a:p>
      </dgm:t>
    </dgm:pt>
    <dgm:pt modelId="{F4946ADE-45C3-4E7C-9230-54AE0ACBCCA3}" type="parTrans" cxnId="{AA472F9E-91E7-49ED-8C68-559C235F1743}">
      <dgm:prSet/>
      <dgm:spPr/>
      <dgm:t>
        <a:bodyPr/>
        <a:lstStyle/>
        <a:p>
          <a:endParaRPr lang="ru-RU"/>
        </a:p>
      </dgm:t>
    </dgm:pt>
    <dgm:pt modelId="{3A919D45-9162-48E4-B275-DE243C1876B7}" type="sibTrans" cxnId="{AA472F9E-91E7-49ED-8C68-559C235F1743}">
      <dgm:prSet/>
      <dgm:spPr/>
      <dgm:t>
        <a:bodyPr/>
        <a:lstStyle/>
        <a:p>
          <a:endParaRPr lang="ru-RU"/>
        </a:p>
      </dgm:t>
    </dgm:pt>
    <dgm:pt modelId="{7F4527BF-70B2-4218-A918-8475606197BF}" type="pres">
      <dgm:prSet presAssocID="{638CEFF8-6D9D-4B6C-B7DB-108DCF66164E}" presName="linear" presStyleCnt="0">
        <dgm:presLayoutVars>
          <dgm:animLvl val="lvl"/>
          <dgm:resizeHandles val="exact"/>
        </dgm:presLayoutVars>
      </dgm:prSet>
      <dgm:spPr/>
    </dgm:pt>
    <dgm:pt modelId="{07CF7600-F955-4C26-AAEF-A21F61A19ADE}" type="pres">
      <dgm:prSet presAssocID="{E6DD4963-DFAD-4BB9-BB98-1ABECB92D5CE}" presName="parentText" presStyleLbl="node1" presStyleIdx="0" presStyleCnt="3">
        <dgm:presLayoutVars>
          <dgm:chMax val="0"/>
          <dgm:bulletEnabled val="1"/>
        </dgm:presLayoutVars>
      </dgm:prSet>
      <dgm:spPr/>
    </dgm:pt>
    <dgm:pt modelId="{B5D638BD-C005-4D12-91BA-673CBAE5F61A}" type="pres">
      <dgm:prSet presAssocID="{E6DD4963-DFAD-4BB9-BB98-1ABECB92D5CE}" presName="childText" presStyleLbl="revTx" presStyleIdx="0" presStyleCnt="1">
        <dgm:presLayoutVars>
          <dgm:bulletEnabled val="1"/>
        </dgm:presLayoutVars>
      </dgm:prSet>
      <dgm:spPr/>
    </dgm:pt>
    <dgm:pt modelId="{02E2275E-1320-43F6-B63B-DE3DD25F2A04}" type="pres">
      <dgm:prSet presAssocID="{2134303F-DA5D-47D4-AC24-35D6431842D5}" presName="parentText" presStyleLbl="node1" presStyleIdx="1" presStyleCnt="3">
        <dgm:presLayoutVars>
          <dgm:chMax val="0"/>
          <dgm:bulletEnabled val="1"/>
        </dgm:presLayoutVars>
      </dgm:prSet>
      <dgm:spPr/>
    </dgm:pt>
    <dgm:pt modelId="{719F7AD5-1995-45B1-88A2-15C1F76DA8DE}" type="pres">
      <dgm:prSet presAssocID="{8A0C828D-D568-4716-B94C-9281D20743D1}" presName="spacer" presStyleCnt="0"/>
      <dgm:spPr/>
    </dgm:pt>
    <dgm:pt modelId="{2BBBAA43-2C57-45F4-81C1-2FCD543048C7}" type="pres">
      <dgm:prSet presAssocID="{468DB833-7635-47A6-8728-201BDAAE0469}" presName="parentText" presStyleLbl="node1" presStyleIdx="2" presStyleCnt="3">
        <dgm:presLayoutVars>
          <dgm:chMax val="0"/>
          <dgm:bulletEnabled val="1"/>
        </dgm:presLayoutVars>
      </dgm:prSet>
      <dgm:spPr/>
    </dgm:pt>
  </dgm:ptLst>
  <dgm:cxnLst>
    <dgm:cxn modelId="{82464107-7CA6-4825-9D27-DFC14A0D75D7}" type="presOf" srcId="{E6DD4963-DFAD-4BB9-BB98-1ABECB92D5CE}" destId="{07CF7600-F955-4C26-AAEF-A21F61A19ADE}" srcOrd="0" destOrd="0" presId="urn:microsoft.com/office/officeart/2005/8/layout/vList2"/>
    <dgm:cxn modelId="{CD3212FD-9D6A-484C-A40B-F399EEB98012}" type="presOf" srcId="{2134303F-DA5D-47D4-AC24-35D6431842D5}" destId="{02E2275E-1320-43F6-B63B-DE3DD25F2A04}" srcOrd="0" destOrd="0" presId="urn:microsoft.com/office/officeart/2005/8/layout/vList2"/>
    <dgm:cxn modelId="{FB3375F2-CBA7-40F3-AEAE-38C2A2864B5F}" srcId="{E6DD4963-DFAD-4BB9-BB98-1ABECB92D5CE}" destId="{C3E6F7E5-657B-425A-AE66-183283BC6A06}" srcOrd="0" destOrd="0" parTransId="{BE8A2833-76F1-4E3D-B4CA-DB88D85E02B5}" sibTransId="{A1E84CEC-FCDC-455C-9672-C7FD64B9F619}"/>
    <dgm:cxn modelId="{6C0AC2FB-0DA8-4541-88F4-F017B4F6F2EF}" srcId="{638CEFF8-6D9D-4B6C-B7DB-108DCF66164E}" destId="{E6DD4963-DFAD-4BB9-BB98-1ABECB92D5CE}" srcOrd="0" destOrd="0" parTransId="{104A275F-D33C-435C-A1BC-591A154F9BF6}" sibTransId="{09028B36-48C8-44DD-9316-75705C4C2B78}"/>
    <dgm:cxn modelId="{248F81A5-87B0-45CA-8691-C4E4C1AC6D71}" type="presOf" srcId="{C3E6F7E5-657B-425A-AE66-183283BC6A06}" destId="{B5D638BD-C005-4D12-91BA-673CBAE5F61A}" srcOrd="0" destOrd="0" presId="urn:microsoft.com/office/officeart/2005/8/layout/vList2"/>
    <dgm:cxn modelId="{ABB389B2-E76F-4458-AC0B-FDBBF02A4E97}" srcId="{638CEFF8-6D9D-4B6C-B7DB-108DCF66164E}" destId="{2134303F-DA5D-47D4-AC24-35D6431842D5}" srcOrd="1" destOrd="0" parTransId="{95E57357-795B-4FAC-BE9B-3CE6ABABBD3F}" sibTransId="{8A0C828D-D568-4716-B94C-9281D20743D1}"/>
    <dgm:cxn modelId="{5FBCFDE2-35EB-49CA-99E8-76C225293270}" type="presOf" srcId="{468DB833-7635-47A6-8728-201BDAAE0469}" destId="{2BBBAA43-2C57-45F4-81C1-2FCD543048C7}" srcOrd="0" destOrd="0" presId="urn:microsoft.com/office/officeart/2005/8/layout/vList2"/>
    <dgm:cxn modelId="{AA472F9E-91E7-49ED-8C68-559C235F1743}" srcId="{638CEFF8-6D9D-4B6C-B7DB-108DCF66164E}" destId="{468DB833-7635-47A6-8728-201BDAAE0469}" srcOrd="2" destOrd="0" parTransId="{F4946ADE-45C3-4E7C-9230-54AE0ACBCCA3}" sibTransId="{3A919D45-9162-48E4-B275-DE243C1876B7}"/>
    <dgm:cxn modelId="{7B7B9E44-F2AB-4006-9AC5-899EF7811F70}" type="presOf" srcId="{638CEFF8-6D9D-4B6C-B7DB-108DCF66164E}" destId="{7F4527BF-70B2-4218-A918-8475606197BF}" srcOrd="0" destOrd="0" presId="urn:microsoft.com/office/officeart/2005/8/layout/vList2"/>
    <dgm:cxn modelId="{E3FD3AA7-3346-40E6-98C1-965113253E3E}" type="presParOf" srcId="{7F4527BF-70B2-4218-A918-8475606197BF}" destId="{07CF7600-F955-4C26-AAEF-A21F61A19ADE}" srcOrd="0" destOrd="0" presId="urn:microsoft.com/office/officeart/2005/8/layout/vList2"/>
    <dgm:cxn modelId="{733D43F8-B6A3-44CD-A4C8-A7F847CB5B1D}" type="presParOf" srcId="{7F4527BF-70B2-4218-A918-8475606197BF}" destId="{B5D638BD-C005-4D12-91BA-673CBAE5F61A}" srcOrd="1" destOrd="0" presId="urn:microsoft.com/office/officeart/2005/8/layout/vList2"/>
    <dgm:cxn modelId="{1966A41F-8F82-44E3-84B7-2F29578D0848}" type="presParOf" srcId="{7F4527BF-70B2-4218-A918-8475606197BF}" destId="{02E2275E-1320-43F6-B63B-DE3DD25F2A04}" srcOrd="2" destOrd="0" presId="urn:microsoft.com/office/officeart/2005/8/layout/vList2"/>
    <dgm:cxn modelId="{CF66E60B-8823-4CAD-ADF3-913B348C2583}" type="presParOf" srcId="{7F4527BF-70B2-4218-A918-8475606197BF}" destId="{719F7AD5-1995-45B1-88A2-15C1F76DA8DE}" srcOrd="3" destOrd="0" presId="urn:microsoft.com/office/officeart/2005/8/layout/vList2"/>
    <dgm:cxn modelId="{BA20227A-8A95-4C28-B3B6-AEA637C74E5D}" type="presParOf" srcId="{7F4527BF-70B2-4218-A918-8475606197BF}" destId="{2BBBAA43-2C57-45F4-81C1-2FCD543048C7}"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377D42-BFE2-452E-8D0E-2F65B13E9A0F}">
      <dsp:nvSpPr>
        <dsp:cNvPr id="0" name=""/>
        <dsp:cNvSpPr/>
      </dsp:nvSpPr>
      <dsp:spPr>
        <a:xfrm>
          <a:off x="0" y="39244"/>
          <a:ext cx="7994073" cy="19047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US" sz="2200" b="1" kern="1200" smtClean="0"/>
            <a:t>Transport birligini ochish dalolatnomasi</a:t>
          </a:r>
          <a:r>
            <a:rPr lang="en-US" sz="2200" kern="1200" smtClean="0"/>
            <a:t> — o’simliklar karantini nazoratidagi import mahsulotlarining karantin ruxsatnomasida belgilangan joyga yetib kelganligini tekshirib, transport birligini ochish va o’simliklar karantini tekshiruvidan o’tkazish uchun beriladigan hujjat;</a:t>
          </a:r>
          <a:endParaRPr lang="ru-RU" sz="2200" kern="1200"/>
        </a:p>
      </dsp:txBody>
      <dsp:txXfrm>
        <a:off x="92983" y="132227"/>
        <a:ext cx="7808107" cy="1718794"/>
      </dsp:txXfrm>
    </dsp:sp>
    <dsp:sp modelId="{4D6010B6-E6C2-427D-8C76-C07D9B1B0871}">
      <dsp:nvSpPr>
        <dsp:cNvPr id="0" name=""/>
        <dsp:cNvSpPr/>
      </dsp:nvSpPr>
      <dsp:spPr>
        <a:xfrm>
          <a:off x="0" y="2007364"/>
          <a:ext cx="7994073" cy="19047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US" sz="2200" b="1" kern="1200" smtClean="0"/>
            <a:t>o’simliklar karantini ko’rigi dalolatnomasi</a:t>
          </a:r>
          <a:r>
            <a:rPr lang="en-US" sz="2200" kern="1200" smtClean="0"/>
            <a:t> — transport birligini ochish dalolatnomasi berilgan o’simliklar karantini nazoratidagi mahsulotlarda o’simliklar karantindagi va boshqa zararli organizmlar mavjud emasligini tasdiqlovchi hujjat;</a:t>
          </a:r>
          <a:endParaRPr lang="ru-RU" sz="2200" kern="1200"/>
        </a:p>
      </dsp:txBody>
      <dsp:txXfrm>
        <a:off x="92983" y="2100347"/>
        <a:ext cx="7808107" cy="1718794"/>
      </dsp:txXfrm>
    </dsp:sp>
    <dsp:sp modelId="{0C96C967-4CA6-4FC7-A208-5C5146BEE17A}">
      <dsp:nvSpPr>
        <dsp:cNvPr id="0" name=""/>
        <dsp:cNvSpPr/>
      </dsp:nvSpPr>
      <dsp:spPr>
        <a:xfrm>
          <a:off x="0" y="3975485"/>
          <a:ext cx="7994073" cy="19047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US" sz="2200" b="1" kern="1200" smtClean="0"/>
            <a:t>o’simliklar karantini nazoratidagi mahsulotlar</a:t>
          </a:r>
          <a:r>
            <a:rPr lang="en-US" sz="2200" kern="1200" smtClean="0"/>
            <a:t> — o’simliklar, ularning qismlari, ekish materiallari, qayta ishlash mahsulotlari, o’simliklar karantinidagi zararli organizmlarni olib o’tuvchi bo’lib xizmat qilishi mumkin bo’lgan mahsulotlar va yuklar;</a:t>
          </a:r>
          <a:endParaRPr lang="ru-RU" sz="2200" kern="1200"/>
        </a:p>
      </dsp:txBody>
      <dsp:txXfrm>
        <a:off x="92983" y="4068468"/>
        <a:ext cx="7808107" cy="17187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6F5488-9D14-45F5-8DAE-D23148AE4191}">
      <dsp:nvSpPr>
        <dsp:cNvPr id="0" name=""/>
        <dsp:cNvSpPr/>
      </dsp:nvSpPr>
      <dsp:spPr>
        <a:xfrm>
          <a:off x="0" y="6034"/>
          <a:ext cx="8140534" cy="1062871"/>
        </a:xfrm>
        <a:prstGeom prst="roundRect">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uz-Cyrl-UZ" sz="1900" b="1" kern="1200" smtClean="0"/>
            <a:t>proba</a:t>
          </a:r>
          <a:r>
            <a:rPr lang="uz-Cyrl-UZ" sz="1900" kern="1200" smtClean="0"/>
            <a:t> – bojxona  rasmiylashtiruvidan o‘tayotgan tovar  turkumining  kichik bir qismi bo‘lib, tovarning tarkibi va xossasini to‘liq tavsiflaydi;</a:t>
          </a:r>
          <a:endParaRPr lang="ru-RU" sz="1900" kern="1200"/>
        </a:p>
      </dsp:txBody>
      <dsp:txXfrm>
        <a:off x="51885" y="57919"/>
        <a:ext cx="8036764" cy="959101"/>
      </dsp:txXfrm>
    </dsp:sp>
    <dsp:sp modelId="{BD67B13D-7BEF-4CDA-95D2-78F3B89D58D4}">
      <dsp:nvSpPr>
        <dsp:cNvPr id="0" name=""/>
        <dsp:cNvSpPr/>
      </dsp:nvSpPr>
      <dsp:spPr>
        <a:xfrm>
          <a:off x="0" y="1123626"/>
          <a:ext cx="8140534" cy="1062871"/>
        </a:xfrm>
        <a:prstGeom prst="roundRect">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uz-Cyrl-UZ" sz="1900" b="1" kern="1200" smtClean="0"/>
            <a:t>namuna</a:t>
          </a:r>
          <a:r>
            <a:rPr lang="uz-Cyrl-UZ" sz="1900" kern="1200" smtClean="0"/>
            <a:t> - bojxona rasmiylashtiruvidan o‘tayotgan tovar birligi bo‘lib, tovarning tarkibi va xossasini to‘liq tavsiflaydi;</a:t>
          </a:r>
          <a:endParaRPr lang="ru-RU" sz="1900" kern="1200"/>
        </a:p>
      </dsp:txBody>
      <dsp:txXfrm>
        <a:off x="51885" y="1175511"/>
        <a:ext cx="8036764" cy="959101"/>
      </dsp:txXfrm>
    </dsp:sp>
    <dsp:sp modelId="{985096E2-ABB2-476E-9E67-07D47019C3BE}">
      <dsp:nvSpPr>
        <dsp:cNvPr id="0" name=""/>
        <dsp:cNvSpPr/>
      </dsp:nvSpPr>
      <dsp:spPr>
        <a:xfrm>
          <a:off x="0" y="2241218"/>
          <a:ext cx="8140534" cy="1062871"/>
        </a:xfrm>
        <a:prstGeom prst="roundRect">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uz-Cyrl-UZ" sz="1900" b="1" kern="1200" smtClean="0"/>
            <a:t>probalarni</a:t>
          </a:r>
          <a:r>
            <a:rPr lang="uz-Cyrl-UZ" sz="1900" kern="1200" smtClean="0"/>
            <a:t> </a:t>
          </a:r>
          <a:r>
            <a:rPr lang="uz-Cyrl-UZ" sz="1900" b="1" kern="1200" smtClean="0"/>
            <a:t>(namunalarni) yo‘q qilish</a:t>
          </a:r>
          <a:r>
            <a:rPr lang="uz-Cyrl-UZ" sz="1900" kern="1200" smtClean="0"/>
            <a:t> - proba  yoki namunani  tovar  sifatida maqsadga muvofiq ishlatishga yaroqsiz holga keltirish (yoqib yuborish, ko‘mib tashlash va boshqalar);</a:t>
          </a:r>
          <a:endParaRPr lang="ru-RU" sz="1900" kern="1200"/>
        </a:p>
      </dsp:txBody>
      <dsp:txXfrm>
        <a:off x="51885" y="2293103"/>
        <a:ext cx="8036764" cy="959101"/>
      </dsp:txXfrm>
    </dsp:sp>
    <dsp:sp modelId="{CAE5D7A6-C91E-43A8-A5C6-1D5431B75D47}">
      <dsp:nvSpPr>
        <dsp:cNvPr id="0" name=""/>
        <dsp:cNvSpPr/>
      </dsp:nvSpPr>
      <dsp:spPr>
        <a:xfrm>
          <a:off x="0" y="3358810"/>
          <a:ext cx="8140534" cy="1062871"/>
        </a:xfrm>
        <a:prstGeom prst="roundRect">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uz-Cyrl-UZ" sz="1900" b="1" kern="1200" smtClean="0"/>
            <a:t>probalarni</a:t>
          </a:r>
          <a:r>
            <a:rPr lang="uz-Cyrl-UZ" sz="1900" kern="1200" smtClean="0"/>
            <a:t> </a:t>
          </a:r>
          <a:r>
            <a:rPr lang="uz-Cyrl-UZ" sz="1900" b="1" kern="1200" smtClean="0"/>
            <a:t>(namunalarni) bir xillashtirish</a:t>
          </a:r>
          <a:r>
            <a:rPr lang="uz-Cyrl-UZ" sz="1900" kern="1200" smtClean="0"/>
            <a:t> - tovarning standart yoki qiyosiy namunalarga, shuningdek ularga doir hujjatlashtirilgan foydalanish axborotiga muvofiqligini belgilash bo‘yicha harakatlar;</a:t>
          </a:r>
          <a:endParaRPr lang="ru-RU" sz="1900" kern="1200"/>
        </a:p>
      </dsp:txBody>
      <dsp:txXfrm>
        <a:off x="51885" y="3410695"/>
        <a:ext cx="8036764" cy="959101"/>
      </dsp:txXfrm>
    </dsp:sp>
    <dsp:sp modelId="{916737D8-FB58-44AC-9E91-20F824859016}">
      <dsp:nvSpPr>
        <dsp:cNvPr id="0" name=""/>
        <dsp:cNvSpPr/>
      </dsp:nvSpPr>
      <dsp:spPr>
        <a:xfrm>
          <a:off x="0" y="4476402"/>
          <a:ext cx="8140534" cy="1062871"/>
        </a:xfrm>
        <a:prstGeom prst="roundRect">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uz-Cyrl-UZ" sz="1900" b="1" kern="1200" smtClean="0"/>
            <a:t>tadqiqot</a:t>
          </a:r>
          <a:r>
            <a:rPr lang="uz-Cyrl-UZ" sz="1900" kern="1200" smtClean="0"/>
            <a:t> </a:t>
          </a:r>
          <a:r>
            <a:rPr lang="uz-Cyrl-UZ" sz="1900" b="1" kern="1200" smtClean="0"/>
            <a:t>(ekspertiza)</a:t>
          </a:r>
          <a:r>
            <a:rPr lang="uz-Cyrl-UZ" sz="1900" kern="1200" smtClean="0"/>
            <a:t> - bojxona laboratoriyasi mutaxassislari tomonidan fan, texnika va boshqa sohalarda maxsus bilimlarni talab qiluvchi probalarni (namunalarni) o‘rganish.</a:t>
          </a:r>
          <a:endParaRPr lang="ru-RU" sz="1900" kern="1200"/>
        </a:p>
      </dsp:txBody>
      <dsp:txXfrm>
        <a:off x="51885" y="4528287"/>
        <a:ext cx="8036764" cy="95910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CF7600-F955-4C26-AAEF-A21F61A19ADE}">
      <dsp:nvSpPr>
        <dsp:cNvPr id="0" name=""/>
        <dsp:cNvSpPr/>
      </dsp:nvSpPr>
      <dsp:spPr>
        <a:xfrm>
          <a:off x="0" y="113360"/>
          <a:ext cx="8077200" cy="1374750"/>
        </a:xfrm>
        <a:prstGeom prst="roundRect">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n-US" sz="2500" b="1" kern="1200" smtClean="0"/>
            <a:t>Partiya deb,</a:t>
          </a:r>
          <a:r>
            <a:rPr lang="en-US" sz="2500" kern="1200" smtClean="0"/>
            <a:t> bir vaqtning o‘zida qabul etiladigan, topshiriladigan, tarqatiladigan bir turdagi ka­rantin o‘simlikning muayyan miqdoriga aytiladi.</a:t>
          </a:r>
          <a:endParaRPr lang="ru-RU" sz="2500" kern="1200"/>
        </a:p>
      </dsp:txBody>
      <dsp:txXfrm>
        <a:off x="67110" y="180470"/>
        <a:ext cx="7942980" cy="1240530"/>
      </dsp:txXfrm>
    </dsp:sp>
    <dsp:sp modelId="{B5D638BD-C005-4D12-91BA-673CBAE5F61A}">
      <dsp:nvSpPr>
        <dsp:cNvPr id="0" name=""/>
        <dsp:cNvSpPr/>
      </dsp:nvSpPr>
      <dsp:spPr>
        <a:xfrm>
          <a:off x="0" y="1488110"/>
          <a:ext cx="8077200" cy="633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6451" tIns="31750" rIns="177800" bIns="31750" numCol="1" spcCol="1270" anchor="t" anchorCtr="0">
          <a:noAutofit/>
        </a:bodyPr>
        <a:lstStyle/>
        <a:p>
          <a:pPr marL="228600" lvl="1" indent="-228600" algn="l" defTabSz="889000" rtl="0">
            <a:lnSpc>
              <a:spcPct val="90000"/>
            </a:lnSpc>
            <a:spcBef>
              <a:spcPct val="0"/>
            </a:spcBef>
            <a:spcAft>
              <a:spcPct val="20000"/>
            </a:spcAft>
            <a:buChar char="••"/>
          </a:pPr>
          <a:r>
            <a:rPr lang="en-US" sz="2000" kern="1200" smtClean="0"/>
            <a:t>Dastlabki namuna uchun urug’ cho`p yoki qo‘l bilan qopning har joy-har joyidan olinadi.</a:t>
          </a:r>
          <a:endParaRPr lang="ru-RU" sz="2000" kern="1200"/>
        </a:p>
      </dsp:txBody>
      <dsp:txXfrm>
        <a:off x="0" y="1488110"/>
        <a:ext cx="8077200" cy="633937"/>
      </dsp:txXfrm>
    </dsp:sp>
    <dsp:sp modelId="{02E2275E-1320-43F6-B63B-DE3DD25F2A04}">
      <dsp:nvSpPr>
        <dsp:cNvPr id="0" name=""/>
        <dsp:cNvSpPr/>
      </dsp:nvSpPr>
      <dsp:spPr>
        <a:xfrm>
          <a:off x="0" y="2122048"/>
          <a:ext cx="8077200" cy="1374750"/>
        </a:xfrm>
        <a:prstGeom prst="roundRect">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n-US" sz="2500" kern="1200" smtClean="0"/>
            <a:t>Partiyadan olingan xamma dastlabki namunalar ko‘zdan kechirilgandan keyin, birga qo‘shilib umumiy namuna tuziladi; bu namunani </a:t>
          </a:r>
          <a:r>
            <a:rPr lang="en-US" sz="2500" b="1" kern="1200" smtClean="0"/>
            <a:t>asosiy namuna deyiladi.</a:t>
          </a:r>
          <a:endParaRPr lang="ru-RU" sz="2500" kern="1200"/>
        </a:p>
      </dsp:txBody>
      <dsp:txXfrm>
        <a:off x="67110" y="2189158"/>
        <a:ext cx="7942980" cy="1240530"/>
      </dsp:txXfrm>
    </dsp:sp>
    <dsp:sp modelId="{2BBBAA43-2C57-45F4-81C1-2FCD543048C7}">
      <dsp:nvSpPr>
        <dsp:cNvPr id="0" name=""/>
        <dsp:cNvSpPr/>
      </dsp:nvSpPr>
      <dsp:spPr>
        <a:xfrm>
          <a:off x="0" y="3568798"/>
          <a:ext cx="8077200" cy="1374750"/>
        </a:xfrm>
        <a:prstGeom prst="roundRect">
          <a:avLst/>
        </a:prstGeom>
        <a:gradFill rotWithShape="0">
          <a:gsLst>
            <a:gs pos="0">
              <a:schemeClr val="accent1">
                <a:hueOff val="0"/>
                <a:satOff val="0"/>
                <a:lumOff val="0"/>
                <a:alphaOff val="0"/>
                <a:tint val="70000"/>
                <a:satMod val="130000"/>
              </a:schemeClr>
            </a:gs>
            <a:gs pos="43000">
              <a:schemeClr val="accent1">
                <a:hueOff val="0"/>
                <a:satOff val="0"/>
                <a:lumOff val="0"/>
                <a:alphaOff val="0"/>
                <a:tint val="44000"/>
                <a:satMod val="165000"/>
              </a:schemeClr>
            </a:gs>
            <a:gs pos="93000">
              <a:schemeClr val="accent1">
                <a:hueOff val="0"/>
                <a:satOff val="0"/>
                <a:lumOff val="0"/>
                <a:alphaOff val="0"/>
                <a:tint val="15000"/>
                <a:satMod val="165000"/>
              </a:schemeClr>
            </a:gs>
            <a:gs pos="100000">
              <a:schemeClr val="accent1">
                <a:hueOff val="0"/>
                <a:satOff val="0"/>
                <a:lumOff val="0"/>
                <a:alphaOff val="0"/>
                <a:tint val="5000"/>
                <a:satMod val="250000"/>
              </a:schemeClr>
            </a:gs>
          </a:gsLst>
          <a:path path="circle">
            <a:fillToRect l="50000" t="130000" r="50000" b="-30000"/>
          </a:path>
        </a:gra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n-US" sz="2500" kern="1200" smtClean="0"/>
            <a:t>Asosiy namuna uchun olingan dastlabki namunalarny kuzdan kechirishda ularda zararkunanda, kasallik, begona o‘tlarning bor-yo‘qligiga e’tibor  beriladi.</a:t>
          </a:r>
          <a:endParaRPr lang="ru-RU" sz="2500" kern="1200"/>
        </a:p>
      </dsp:txBody>
      <dsp:txXfrm>
        <a:off x="67110" y="3635908"/>
        <a:ext cx="7942980" cy="124053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2363"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19289" indent="0" algn="r">
              <a:buNone/>
              <a:defRPr>
                <a:solidFill>
                  <a:schemeClr val="tx1"/>
                </a:solidFill>
              </a:defRPr>
            </a:lvl1pPr>
            <a:lvl2pPr marL="192881" indent="0" algn="ctr">
              <a:buNone/>
            </a:lvl2pPr>
            <a:lvl3pPr marL="385763" indent="0" algn="ctr">
              <a:buNone/>
            </a:lvl3pPr>
            <a:lvl4pPr marL="578644" indent="0" algn="ctr">
              <a:buNone/>
            </a:lvl4pPr>
            <a:lvl5pPr marL="771525" indent="0" algn="ctr">
              <a:buNone/>
            </a:lvl5pPr>
            <a:lvl6pPr marL="964406" indent="0" algn="ctr">
              <a:buNone/>
            </a:lvl6pPr>
            <a:lvl7pPr marL="1157288" indent="0" algn="ctr">
              <a:buNone/>
            </a:lvl7pPr>
            <a:lvl8pPr marL="1350169" indent="0" algn="ctr">
              <a:buNone/>
            </a:lvl8pPr>
            <a:lvl9pPr marL="154305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lvl1pPr>
          </a:lstStyle>
          <a:p>
            <a:fld id="{6DE06083-0E4D-4929-AD3E-1BCFF55295C9}" type="datetimeFigureOut">
              <a:rPr lang="ru-RU" smtClean="0"/>
              <a:t>31.03.2020</a:t>
            </a:fld>
            <a:endParaRPr lang="ru-RU"/>
          </a:p>
        </p:txBody>
      </p:sp>
      <p:sp>
        <p:nvSpPr>
          <p:cNvPr id="5" name="Нижний колонтитул 18"/>
          <p:cNvSpPr>
            <a:spLocks noGrp="1"/>
          </p:cNvSpPr>
          <p:nvPr>
            <p:ph type="ftr" sz="quarter" idx="11"/>
          </p:nvPr>
        </p:nvSpPr>
        <p:spPr/>
        <p:txBody>
          <a:bodyPr/>
          <a:lstStyle>
            <a:lvl1pPr>
              <a:defRPr/>
            </a:lvl1pPr>
          </a:lstStyle>
          <a:p>
            <a:endParaRPr lang="ru-RU"/>
          </a:p>
        </p:txBody>
      </p:sp>
      <p:sp>
        <p:nvSpPr>
          <p:cNvPr id="6" name="Номер слайда 26"/>
          <p:cNvSpPr>
            <a:spLocks noGrp="1"/>
          </p:cNvSpPr>
          <p:nvPr>
            <p:ph type="sldNum" sz="quarter" idx="12"/>
          </p:nvPr>
        </p:nvSpPr>
        <p:spPr/>
        <p:txBody>
          <a:bodyPr/>
          <a:lstStyle>
            <a:lvl1pPr>
              <a:defRPr>
                <a:solidFill>
                  <a:srgbClr val="D1EAEE"/>
                </a:solidFill>
              </a:defRPr>
            </a:lvl1pPr>
          </a:lstStyle>
          <a:p>
            <a:fld id="{3B951C7F-1614-4D09-8E48-701612DB4D23}" type="slidenum">
              <a:rPr lang="ru-RU" smtClean="0"/>
              <a:t>‹#›</a:t>
            </a:fld>
            <a:endParaRPr lang="ru-RU"/>
          </a:p>
        </p:txBody>
      </p:sp>
    </p:spTree>
    <p:extLst>
      <p:ext uri="{BB962C8B-B14F-4D97-AF65-F5344CB8AC3E}">
        <p14:creationId xmlns:p14="http://schemas.microsoft.com/office/powerpoint/2010/main" val="2379020422"/>
      </p:ext>
    </p:extLst>
  </p:cSld>
  <p:clrMapOvr>
    <a:overrideClrMapping bg1="dk1" tx1="lt1" bg2="dk2" tx2="lt2" accent1="accent1" accent2="accent2" accent3="accent3" accent4="accent4" accent5="accent5" accent6="accent6" hlink="hlink" folHlink="folHlink"/>
  </p:clrMapOvr>
  <p:transition spd="slow">
    <p:pu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fld id="{6DE06083-0E4D-4929-AD3E-1BCFF55295C9}" type="datetimeFigureOut">
              <a:rPr lang="ru-RU" smtClean="0"/>
              <a:t>31.03.2020</a:t>
            </a:fld>
            <a:endParaRPr lang="ru-RU"/>
          </a:p>
        </p:txBody>
      </p:sp>
      <p:sp>
        <p:nvSpPr>
          <p:cNvPr id="5" name="Нижний колонтитул 21"/>
          <p:cNvSpPr>
            <a:spLocks noGrp="1"/>
          </p:cNvSpPr>
          <p:nvPr>
            <p:ph type="ftr" sz="quarter" idx="11"/>
          </p:nvPr>
        </p:nvSpPr>
        <p:spPr/>
        <p:txBody>
          <a:bodyPr/>
          <a:lstStyle>
            <a:lvl1pPr>
              <a:defRPr/>
            </a:lvl1pPr>
          </a:lstStyle>
          <a:p>
            <a:endParaRPr lang="ru-RU"/>
          </a:p>
        </p:txBody>
      </p:sp>
      <p:sp>
        <p:nvSpPr>
          <p:cNvPr id="6" name="Номер слайда 17"/>
          <p:cNvSpPr>
            <a:spLocks noGrp="1"/>
          </p:cNvSpPr>
          <p:nvPr>
            <p:ph type="sldNum" sz="quarter" idx="12"/>
          </p:nvPr>
        </p:nvSpPr>
        <p:spPr/>
        <p:txBody>
          <a:bodyPr/>
          <a:lstStyle>
            <a:lvl1pPr>
              <a:defRPr/>
            </a:lvl1pPr>
          </a:lstStyle>
          <a:p>
            <a:fld id="{3B951C7F-1614-4D09-8E48-701612DB4D23}" type="slidenum">
              <a:rPr lang="ru-RU" smtClean="0"/>
              <a:t>‹#›</a:t>
            </a:fld>
            <a:endParaRPr lang="ru-RU"/>
          </a:p>
        </p:txBody>
      </p:sp>
    </p:spTree>
    <p:extLst>
      <p:ext uri="{BB962C8B-B14F-4D97-AF65-F5344CB8AC3E}">
        <p14:creationId xmlns:p14="http://schemas.microsoft.com/office/powerpoint/2010/main" val="88964218"/>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2363"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929">
                <a:solidFill>
                  <a:schemeClr val="tx1"/>
                </a:solidFill>
              </a:defRPr>
            </a:lvl1pPr>
            <a:lvl2pPr>
              <a:buNone/>
              <a:defRPr sz="760">
                <a:solidFill>
                  <a:schemeClr val="tx1">
                    <a:tint val="75000"/>
                  </a:schemeClr>
                </a:solidFill>
              </a:defRPr>
            </a:lvl2pPr>
            <a:lvl3pPr>
              <a:buNone/>
              <a:defRPr sz="675">
                <a:solidFill>
                  <a:schemeClr val="tx1">
                    <a:tint val="75000"/>
                  </a:schemeClr>
                </a:solidFill>
              </a:defRPr>
            </a:lvl3pPr>
            <a:lvl4pPr>
              <a:buNone/>
              <a:defRPr sz="591">
                <a:solidFill>
                  <a:schemeClr val="tx1">
                    <a:tint val="75000"/>
                  </a:schemeClr>
                </a:solidFill>
              </a:defRPr>
            </a:lvl4pPr>
            <a:lvl5pPr>
              <a:buNone/>
              <a:defRPr sz="591">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fld id="{6DE06083-0E4D-4929-AD3E-1BCFF55295C9}" type="datetimeFigureOut">
              <a:rPr lang="ru-RU" smtClean="0"/>
              <a:t>31.03.2020</a:t>
            </a:fld>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solidFill>
                  <a:srgbClr val="D1EAEE"/>
                </a:solidFill>
              </a:defRPr>
            </a:lvl1pPr>
          </a:lstStyle>
          <a:p>
            <a:fld id="{3B951C7F-1614-4D09-8E48-701612DB4D23}" type="slidenum">
              <a:rPr lang="ru-RU" smtClean="0"/>
              <a:t>‹#›</a:t>
            </a:fld>
            <a:endParaRPr lang="ru-RU"/>
          </a:p>
        </p:txBody>
      </p:sp>
    </p:spTree>
    <p:extLst>
      <p:ext uri="{BB962C8B-B14F-4D97-AF65-F5344CB8AC3E}">
        <p14:creationId xmlns:p14="http://schemas.microsoft.com/office/powerpoint/2010/main" val="3507608497"/>
      </p:ext>
    </p:extLst>
  </p:cSld>
  <p:clrMapOvr>
    <a:overrideClrMapping bg1="dk1" tx1="lt1" bg2="dk2" tx2="lt2" accent1="accent1" accent2="accent2" accent3="accent3" accent4="accent4" accent5="accent5" accent6="accent6" hlink="hlink" folHlink="folHlink"/>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1097"/>
            </a:lvl1pPr>
            <a:lvl2pPr>
              <a:defRPr sz="1013"/>
            </a:lvl2pPr>
            <a:lvl3pPr>
              <a:defRPr sz="844"/>
            </a:lvl3pPr>
            <a:lvl4pPr>
              <a:defRPr sz="760"/>
            </a:lvl4pPr>
            <a:lvl5pPr>
              <a:defRPr sz="76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1097"/>
            </a:lvl1pPr>
            <a:lvl2pPr>
              <a:defRPr sz="1013"/>
            </a:lvl2pPr>
            <a:lvl3pPr>
              <a:defRPr sz="844"/>
            </a:lvl3pPr>
            <a:lvl4pPr>
              <a:defRPr sz="760"/>
            </a:lvl4pPr>
            <a:lvl5pPr>
              <a:defRPr sz="76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fld id="{6DE06083-0E4D-4929-AD3E-1BCFF55295C9}" type="datetimeFigureOut">
              <a:rPr lang="ru-RU" smtClean="0"/>
              <a:t>31.03.2020</a:t>
            </a:fld>
            <a:endParaRPr lang="ru-RU"/>
          </a:p>
        </p:txBody>
      </p:sp>
      <p:sp>
        <p:nvSpPr>
          <p:cNvPr id="6" name="Нижний колонтитул 21"/>
          <p:cNvSpPr>
            <a:spLocks noGrp="1"/>
          </p:cNvSpPr>
          <p:nvPr>
            <p:ph type="ftr" sz="quarter" idx="11"/>
          </p:nvPr>
        </p:nvSpPr>
        <p:spPr/>
        <p:txBody>
          <a:bodyPr/>
          <a:lstStyle>
            <a:lvl1pPr>
              <a:defRPr/>
            </a:lvl1pPr>
          </a:lstStyle>
          <a:p>
            <a:endParaRPr lang="ru-RU"/>
          </a:p>
        </p:txBody>
      </p:sp>
      <p:sp>
        <p:nvSpPr>
          <p:cNvPr id="7" name="Номер слайда 17"/>
          <p:cNvSpPr>
            <a:spLocks noGrp="1"/>
          </p:cNvSpPr>
          <p:nvPr>
            <p:ph type="sldNum" sz="quarter" idx="12"/>
          </p:nvPr>
        </p:nvSpPr>
        <p:spPr/>
        <p:txBody>
          <a:bodyPr/>
          <a:lstStyle>
            <a:lvl1pPr>
              <a:defRPr/>
            </a:lvl1pPr>
          </a:lstStyle>
          <a:p>
            <a:fld id="{3B951C7F-1614-4D09-8E48-701612DB4D23}" type="slidenum">
              <a:rPr lang="ru-RU" smtClean="0"/>
              <a:t>‹#›</a:t>
            </a:fld>
            <a:endParaRPr lang="ru-RU"/>
          </a:p>
        </p:txBody>
      </p:sp>
    </p:spTree>
    <p:extLst>
      <p:ext uri="{BB962C8B-B14F-4D97-AF65-F5344CB8AC3E}">
        <p14:creationId xmlns:p14="http://schemas.microsoft.com/office/powerpoint/2010/main" val="1946765514"/>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1013" b="1" cap="none" baseline="0">
                <a:solidFill>
                  <a:schemeClr val="tx2"/>
                </a:solidFill>
                <a:effectLst/>
              </a:defRPr>
            </a:lvl1pPr>
            <a:lvl2pPr>
              <a:buNone/>
              <a:defRPr sz="844" b="1"/>
            </a:lvl2pPr>
            <a:lvl3pPr>
              <a:buNone/>
              <a:defRPr sz="760" b="1"/>
            </a:lvl3pPr>
            <a:lvl4pPr>
              <a:buNone/>
              <a:defRPr sz="675" b="1"/>
            </a:lvl4pPr>
            <a:lvl5pPr>
              <a:buNone/>
              <a:defRPr sz="675" b="1"/>
            </a:lvl5pPr>
          </a:lstStyle>
          <a:p>
            <a:pPr lvl="0"/>
            <a:r>
              <a:rPr lang="ru-RU" smtClean="0"/>
              <a:t>Образец текста</a:t>
            </a:r>
          </a:p>
        </p:txBody>
      </p:sp>
      <p:sp>
        <p:nvSpPr>
          <p:cNvPr id="4" name="Текст 3"/>
          <p:cNvSpPr>
            <a:spLocks noGrp="1"/>
          </p:cNvSpPr>
          <p:nvPr>
            <p:ph type="body" sz="half" idx="3"/>
          </p:nvPr>
        </p:nvSpPr>
        <p:spPr>
          <a:xfrm>
            <a:off x="4645028" y="1859763"/>
            <a:ext cx="4041775" cy="654843"/>
          </a:xfrm>
        </p:spPr>
        <p:txBody>
          <a:bodyPr lIns="45720" tIns="0" rIns="45720" bIns="0" anchor="ctr"/>
          <a:lstStyle>
            <a:lvl1pPr marL="0" indent="0">
              <a:buNone/>
              <a:defRPr sz="1013" b="1" cap="none" baseline="0">
                <a:solidFill>
                  <a:schemeClr val="tx2"/>
                </a:solidFill>
                <a:effectLst/>
              </a:defRPr>
            </a:lvl1pPr>
            <a:lvl2pPr>
              <a:buNone/>
              <a:defRPr sz="844" b="1"/>
            </a:lvl2pPr>
            <a:lvl3pPr>
              <a:buNone/>
              <a:defRPr sz="760" b="1"/>
            </a:lvl3pPr>
            <a:lvl4pPr>
              <a:buNone/>
              <a:defRPr sz="675" b="1"/>
            </a:lvl4pPr>
            <a:lvl5pPr>
              <a:buNone/>
              <a:defRPr sz="675"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929"/>
            </a:lvl1pPr>
            <a:lvl2pPr>
              <a:defRPr sz="844"/>
            </a:lvl2pPr>
            <a:lvl3pPr>
              <a:defRPr sz="760"/>
            </a:lvl3pPr>
            <a:lvl4pPr>
              <a:defRPr sz="675"/>
            </a:lvl4pPr>
            <a:lvl5pPr>
              <a:defRPr sz="675"/>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8" y="2514600"/>
            <a:ext cx="4041775" cy="3845720"/>
          </a:xfrm>
        </p:spPr>
        <p:txBody>
          <a:bodyPr tIns="0"/>
          <a:lstStyle>
            <a:lvl1pPr>
              <a:defRPr sz="929"/>
            </a:lvl1pPr>
            <a:lvl2pPr>
              <a:defRPr sz="844"/>
            </a:lvl2pPr>
            <a:lvl3pPr>
              <a:defRPr sz="760"/>
            </a:lvl3pPr>
            <a:lvl4pPr>
              <a:defRPr sz="675"/>
            </a:lvl4pPr>
            <a:lvl5pPr>
              <a:defRPr sz="675"/>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fld id="{6DE06083-0E4D-4929-AD3E-1BCFF55295C9}" type="datetimeFigureOut">
              <a:rPr lang="ru-RU" smtClean="0"/>
              <a:t>31.03.2020</a:t>
            </a:fld>
            <a:endParaRPr lang="ru-RU"/>
          </a:p>
        </p:txBody>
      </p:sp>
      <p:sp>
        <p:nvSpPr>
          <p:cNvPr id="8" name="Нижний колонтитул 21"/>
          <p:cNvSpPr>
            <a:spLocks noGrp="1"/>
          </p:cNvSpPr>
          <p:nvPr>
            <p:ph type="ftr" sz="quarter" idx="11"/>
          </p:nvPr>
        </p:nvSpPr>
        <p:spPr/>
        <p:txBody>
          <a:bodyPr/>
          <a:lstStyle>
            <a:lvl1pPr>
              <a:defRPr/>
            </a:lvl1pPr>
          </a:lstStyle>
          <a:p>
            <a:endParaRPr lang="ru-RU"/>
          </a:p>
        </p:txBody>
      </p:sp>
      <p:sp>
        <p:nvSpPr>
          <p:cNvPr id="9" name="Номер слайда 17"/>
          <p:cNvSpPr>
            <a:spLocks noGrp="1"/>
          </p:cNvSpPr>
          <p:nvPr>
            <p:ph type="sldNum" sz="quarter" idx="12"/>
          </p:nvPr>
        </p:nvSpPr>
        <p:spPr/>
        <p:txBody>
          <a:bodyPr/>
          <a:lstStyle>
            <a:lvl1pPr>
              <a:defRPr/>
            </a:lvl1pPr>
          </a:lstStyle>
          <a:p>
            <a:fld id="{3B951C7F-1614-4D09-8E48-701612DB4D23}" type="slidenum">
              <a:rPr lang="ru-RU" smtClean="0"/>
              <a:t>‹#›</a:t>
            </a:fld>
            <a:endParaRPr lang="ru-RU"/>
          </a:p>
        </p:txBody>
      </p:sp>
    </p:spTree>
    <p:extLst>
      <p:ext uri="{BB962C8B-B14F-4D97-AF65-F5344CB8AC3E}">
        <p14:creationId xmlns:p14="http://schemas.microsoft.com/office/powerpoint/2010/main" val="1006588827"/>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211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fld id="{6DE06083-0E4D-4929-AD3E-1BCFF55295C9}" type="datetimeFigureOut">
              <a:rPr lang="ru-RU" smtClean="0"/>
              <a:t>31.03.2020</a:t>
            </a:fld>
            <a:endParaRPr lang="ru-RU"/>
          </a:p>
        </p:txBody>
      </p:sp>
      <p:sp>
        <p:nvSpPr>
          <p:cNvPr id="4" name="Нижний колонтитул 21"/>
          <p:cNvSpPr>
            <a:spLocks noGrp="1"/>
          </p:cNvSpPr>
          <p:nvPr>
            <p:ph type="ftr" sz="quarter" idx="11"/>
          </p:nvPr>
        </p:nvSpPr>
        <p:spPr/>
        <p:txBody>
          <a:bodyPr/>
          <a:lstStyle>
            <a:lvl1pPr>
              <a:defRPr/>
            </a:lvl1pPr>
          </a:lstStyle>
          <a:p>
            <a:endParaRPr lang="ru-RU"/>
          </a:p>
        </p:txBody>
      </p:sp>
      <p:sp>
        <p:nvSpPr>
          <p:cNvPr id="5" name="Номер слайда 17"/>
          <p:cNvSpPr>
            <a:spLocks noGrp="1"/>
          </p:cNvSpPr>
          <p:nvPr>
            <p:ph type="sldNum" sz="quarter" idx="12"/>
          </p:nvPr>
        </p:nvSpPr>
        <p:spPr/>
        <p:txBody>
          <a:bodyPr/>
          <a:lstStyle>
            <a:lvl1pPr>
              <a:defRPr/>
            </a:lvl1pPr>
          </a:lstStyle>
          <a:p>
            <a:fld id="{3B951C7F-1614-4D09-8E48-701612DB4D23}" type="slidenum">
              <a:rPr lang="ru-RU" smtClean="0"/>
              <a:t>‹#›</a:t>
            </a:fld>
            <a:endParaRPr lang="ru-RU"/>
          </a:p>
        </p:txBody>
      </p:sp>
    </p:spTree>
    <p:extLst>
      <p:ext uri="{BB962C8B-B14F-4D97-AF65-F5344CB8AC3E}">
        <p14:creationId xmlns:p14="http://schemas.microsoft.com/office/powerpoint/2010/main" val="391014656"/>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fld id="{6DE06083-0E4D-4929-AD3E-1BCFF55295C9}" type="datetimeFigureOut">
              <a:rPr lang="ru-RU" smtClean="0"/>
              <a:t>31.03.2020</a:t>
            </a:fld>
            <a:endParaRPr lang="ru-RU"/>
          </a:p>
        </p:txBody>
      </p:sp>
      <p:sp>
        <p:nvSpPr>
          <p:cNvPr id="3" name="Нижний колонтитул 21"/>
          <p:cNvSpPr>
            <a:spLocks noGrp="1"/>
          </p:cNvSpPr>
          <p:nvPr>
            <p:ph type="ftr" sz="quarter" idx="11"/>
          </p:nvPr>
        </p:nvSpPr>
        <p:spPr/>
        <p:txBody>
          <a:bodyPr/>
          <a:lstStyle>
            <a:lvl1pPr>
              <a:defRPr/>
            </a:lvl1pPr>
          </a:lstStyle>
          <a:p>
            <a:endParaRPr lang="ru-RU"/>
          </a:p>
        </p:txBody>
      </p:sp>
      <p:sp>
        <p:nvSpPr>
          <p:cNvPr id="4" name="Номер слайда 17"/>
          <p:cNvSpPr>
            <a:spLocks noGrp="1"/>
          </p:cNvSpPr>
          <p:nvPr>
            <p:ph type="sldNum" sz="quarter" idx="12"/>
          </p:nvPr>
        </p:nvSpPr>
        <p:spPr/>
        <p:txBody>
          <a:bodyPr/>
          <a:lstStyle>
            <a:lvl1pPr>
              <a:defRPr/>
            </a:lvl1pPr>
          </a:lstStyle>
          <a:p>
            <a:fld id="{3B951C7F-1614-4D09-8E48-701612DB4D23}" type="slidenum">
              <a:rPr lang="ru-RU" smtClean="0"/>
              <a:t>‹#›</a:t>
            </a:fld>
            <a:endParaRPr lang="ru-RU"/>
          </a:p>
        </p:txBody>
      </p:sp>
    </p:spTree>
    <p:extLst>
      <p:ext uri="{BB962C8B-B14F-4D97-AF65-F5344CB8AC3E}">
        <p14:creationId xmlns:p14="http://schemas.microsoft.com/office/powerpoint/2010/main" val="765753243"/>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1097"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591"/>
            </a:lvl1pPr>
            <a:lvl2pPr indent="0" algn="l">
              <a:buNone/>
              <a:defRPr sz="506"/>
            </a:lvl2pPr>
            <a:lvl3pPr indent="0" algn="l">
              <a:buNone/>
              <a:defRPr sz="422"/>
            </a:lvl3pPr>
            <a:lvl4pPr indent="0" algn="l">
              <a:buNone/>
              <a:defRPr sz="380"/>
            </a:lvl4pPr>
            <a:lvl5pPr indent="0" algn="l">
              <a:buNone/>
              <a:defRPr sz="38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1181"/>
            </a:lvl1pPr>
            <a:lvl2pPr>
              <a:defRPr sz="1097"/>
            </a:lvl2pPr>
            <a:lvl3pPr>
              <a:defRPr sz="1013"/>
            </a:lvl3pPr>
            <a:lvl4pPr>
              <a:defRPr sz="844"/>
            </a:lvl4pPr>
            <a:lvl5pPr>
              <a:defRPr sz="76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fld id="{6DE06083-0E4D-4929-AD3E-1BCFF55295C9}" type="datetimeFigureOut">
              <a:rPr lang="ru-RU" smtClean="0"/>
              <a:t>31.03.2020</a:t>
            </a:fld>
            <a:endParaRPr lang="ru-RU"/>
          </a:p>
        </p:txBody>
      </p:sp>
      <p:sp>
        <p:nvSpPr>
          <p:cNvPr id="6" name="Нижний колонтитул 21"/>
          <p:cNvSpPr>
            <a:spLocks noGrp="1"/>
          </p:cNvSpPr>
          <p:nvPr>
            <p:ph type="ftr" sz="quarter" idx="11"/>
          </p:nvPr>
        </p:nvSpPr>
        <p:spPr/>
        <p:txBody>
          <a:bodyPr/>
          <a:lstStyle>
            <a:lvl1pPr>
              <a:defRPr/>
            </a:lvl1pPr>
          </a:lstStyle>
          <a:p>
            <a:endParaRPr lang="ru-RU"/>
          </a:p>
        </p:txBody>
      </p:sp>
      <p:sp>
        <p:nvSpPr>
          <p:cNvPr id="7" name="Номер слайда 17"/>
          <p:cNvSpPr>
            <a:spLocks noGrp="1"/>
          </p:cNvSpPr>
          <p:nvPr>
            <p:ph type="sldNum" sz="quarter" idx="12"/>
          </p:nvPr>
        </p:nvSpPr>
        <p:spPr/>
        <p:txBody>
          <a:bodyPr/>
          <a:lstStyle>
            <a:lvl1pPr>
              <a:defRPr/>
            </a:lvl1pPr>
          </a:lstStyle>
          <a:p>
            <a:fld id="{3B951C7F-1614-4D09-8E48-701612DB4D23}" type="slidenum">
              <a:rPr lang="ru-RU" smtClean="0"/>
              <a:t>‹#›</a:t>
            </a:fld>
            <a:endParaRPr lang="ru-RU"/>
          </a:p>
        </p:txBody>
      </p:sp>
    </p:spTree>
    <p:extLst>
      <p:ext uri="{BB962C8B-B14F-4D97-AF65-F5344CB8AC3E}">
        <p14:creationId xmlns:p14="http://schemas.microsoft.com/office/powerpoint/2010/main" val="3311950396"/>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4"/>
          <p:cNvSpPr/>
          <p:nvPr/>
        </p:nvSpPr>
        <p:spPr>
          <a:xfrm rot="420000" flipV="1">
            <a:off x="3165872"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013" dirty="0"/>
          </a:p>
        </p:txBody>
      </p:sp>
      <p:sp>
        <p:nvSpPr>
          <p:cNvPr id="6" name="Прямоугольный треугольник 5"/>
          <p:cNvSpPr/>
          <p:nvPr/>
        </p:nvSpPr>
        <p:spPr>
          <a:xfrm rot="420000" flipV="1">
            <a:off x="8004575" y="5359405"/>
            <a:ext cx="154781"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013" dirty="0"/>
          </a:p>
        </p:txBody>
      </p:sp>
      <p:sp>
        <p:nvSpPr>
          <p:cNvPr id="7" name="Полилиния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sz="1013" dirty="0">
              <a:latin typeface="+mn-lt"/>
            </a:endParaRPr>
          </a:p>
        </p:txBody>
      </p:sp>
      <p:sp>
        <p:nvSpPr>
          <p:cNvPr id="8" name="Полилиния 7"/>
          <p:cNvSpPr>
            <a:spLocks/>
          </p:cNvSpPr>
          <p:nvPr/>
        </p:nvSpPr>
        <p:spPr bwMode="auto">
          <a:xfrm flipV="1">
            <a:off x="4381500" y="6219830"/>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sz="1013" dirty="0">
              <a:latin typeface="+mn-lt"/>
            </a:endParaRPr>
          </a:p>
        </p:txBody>
      </p:sp>
      <p:sp>
        <p:nvSpPr>
          <p:cNvPr id="2" name="Заголовок 1"/>
          <p:cNvSpPr>
            <a:spLocks noGrp="1"/>
          </p:cNvSpPr>
          <p:nvPr>
            <p:ph type="title"/>
          </p:nvPr>
        </p:nvSpPr>
        <p:spPr>
          <a:xfrm>
            <a:off x="609600" y="1176999"/>
            <a:ext cx="2212848" cy="1582621"/>
          </a:xfrm>
        </p:spPr>
        <p:txBody>
          <a:bodyPr lIns="45720" rIns="45720" bIns="45720"/>
          <a:lstStyle>
            <a:lvl1pPr algn="l">
              <a:buNone/>
              <a:defRPr sz="844"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106"/>
              </a:spcBef>
              <a:buFontTx/>
              <a:buNone/>
              <a:defRPr sz="548"/>
            </a:lvl1pPr>
            <a:lvl2pPr>
              <a:defRPr sz="506"/>
            </a:lvl2pPr>
            <a:lvl3pPr>
              <a:defRPr sz="422"/>
            </a:lvl3pPr>
            <a:lvl4pPr>
              <a:defRPr sz="380"/>
            </a:lvl4pPr>
            <a:lvl5pPr>
              <a:defRPr sz="38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135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fld id="{6DE06083-0E4D-4929-AD3E-1BCFF55295C9}" type="datetimeFigureOut">
              <a:rPr lang="ru-RU" smtClean="0"/>
              <a:t>31.03.2020</a:t>
            </a:fld>
            <a:endParaRPr lang="ru-RU"/>
          </a:p>
        </p:txBody>
      </p:sp>
      <p:sp>
        <p:nvSpPr>
          <p:cNvPr id="10" name="Нижний колонтитул 5"/>
          <p:cNvSpPr>
            <a:spLocks noGrp="1"/>
          </p:cNvSpPr>
          <p:nvPr>
            <p:ph type="ftr" sz="quarter" idx="11"/>
          </p:nvPr>
        </p:nvSpPr>
        <p:spPr/>
        <p:txBody>
          <a:bodyPr/>
          <a:lstStyle>
            <a:lvl1pPr>
              <a:defRPr/>
            </a:lvl1pPr>
          </a:lstStyle>
          <a:p>
            <a:endParaRPr lang="ru-RU"/>
          </a:p>
        </p:txBody>
      </p:sp>
      <p:sp>
        <p:nvSpPr>
          <p:cNvPr id="11" name="Номер слайда 6"/>
          <p:cNvSpPr>
            <a:spLocks noGrp="1"/>
          </p:cNvSpPr>
          <p:nvPr>
            <p:ph type="sldNum" sz="quarter" idx="12"/>
          </p:nvPr>
        </p:nvSpPr>
        <p:spPr>
          <a:xfrm>
            <a:off x="8077200" y="6356355"/>
            <a:ext cx="609600" cy="365125"/>
          </a:xfrm>
        </p:spPr>
        <p:txBody>
          <a:bodyPr/>
          <a:lstStyle>
            <a:lvl1pPr>
              <a:defRPr/>
            </a:lvl1pPr>
          </a:lstStyle>
          <a:p>
            <a:fld id="{3B951C7F-1614-4D09-8E48-701612DB4D23}" type="slidenum">
              <a:rPr lang="ru-RU" smtClean="0"/>
              <a:t>‹#›</a:t>
            </a:fld>
            <a:endParaRPr lang="ru-RU"/>
          </a:p>
        </p:txBody>
      </p:sp>
    </p:spTree>
    <p:extLst>
      <p:ext uri="{BB962C8B-B14F-4D97-AF65-F5344CB8AC3E}">
        <p14:creationId xmlns:p14="http://schemas.microsoft.com/office/powerpoint/2010/main" val="3494998006"/>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fld id="{6DE06083-0E4D-4929-AD3E-1BCFF55295C9}" type="datetimeFigureOut">
              <a:rPr lang="ru-RU" smtClean="0"/>
              <a:t>31.03.2020</a:t>
            </a:fld>
            <a:endParaRPr lang="ru-RU"/>
          </a:p>
        </p:txBody>
      </p:sp>
      <p:sp>
        <p:nvSpPr>
          <p:cNvPr id="5" name="Нижний колонтитул 21"/>
          <p:cNvSpPr>
            <a:spLocks noGrp="1"/>
          </p:cNvSpPr>
          <p:nvPr>
            <p:ph type="ftr" sz="quarter" idx="11"/>
          </p:nvPr>
        </p:nvSpPr>
        <p:spPr/>
        <p:txBody>
          <a:bodyPr/>
          <a:lstStyle>
            <a:lvl1pPr>
              <a:defRPr/>
            </a:lvl1pPr>
          </a:lstStyle>
          <a:p>
            <a:endParaRPr lang="ru-RU"/>
          </a:p>
        </p:txBody>
      </p:sp>
      <p:sp>
        <p:nvSpPr>
          <p:cNvPr id="6" name="Номер слайда 17"/>
          <p:cNvSpPr>
            <a:spLocks noGrp="1"/>
          </p:cNvSpPr>
          <p:nvPr>
            <p:ph type="sldNum" sz="quarter" idx="12"/>
          </p:nvPr>
        </p:nvSpPr>
        <p:spPr/>
        <p:txBody>
          <a:bodyPr/>
          <a:lstStyle>
            <a:lvl1pPr>
              <a:defRPr/>
            </a:lvl1pPr>
          </a:lstStyle>
          <a:p>
            <a:fld id="{3B951C7F-1614-4D09-8E48-701612DB4D23}" type="slidenum">
              <a:rPr lang="ru-RU" smtClean="0"/>
              <a:t>‹#›</a:t>
            </a:fld>
            <a:endParaRPr lang="ru-RU"/>
          </a:p>
        </p:txBody>
      </p:sp>
    </p:spTree>
    <p:extLst>
      <p:ext uri="{BB962C8B-B14F-4D97-AF65-F5344CB8AC3E}">
        <p14:creationId xmlns:p14="http://schemas.microsoft.com/office/powerpoint/2010/main" val="101285073"/>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2"/>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2"/>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fld id="{6DE06083-0E4D-4929-AD3E-1BCFF55295C9}" type="datetimeFigureOut">
              <a:rPr lang="ru-RU" smtClean="0"/>
              <a:t>31.03.2020</a:t>
            </a:fld>
            <a:endParaRPr lang="ru-RU"/>
          </a:p>
        </p:txBody>
      </p:sp>
      <p:sp>
        <p:nvSpPr>
          <p:cNvPr id="5" name="Нижний колонтитул 21"/>
          <p:cNvSpPr>
            <a:spLocks noGrp="1"/>
          </p:cNvSpPr>
          <p:nvPr>
            <p:ph type="ftr" sz="quarter" idx="11"/>
          </p:nvPr>
        </p:nvSpPr>
        <p:spPr/>
        <p:txBody>
          <a:bodyPr/>
          <a:lstStyle>
            <a:lvl1pPr>
              <a:defRPr/>
            </a:lvl1pPr>
          </a:lstStyle>
          <a:p>
            <a:endParaRPr lang="ru-RU"/>
          </a:p>
        </p:txBody>
      </p:sp>
      <p:sp>
        <p:nvSpPr>
          <p:cNvPr id="6" name="Номер слайда 17"/>
          <p:cNvSpPr>
            <a:spLocks noGrp="1"/>
          </p:cNvSpPr>
          <p:nvPr>
            <p:ph type="sldNum" sz="quarter" idx="12"/>
          </p:nvPr>
        </p:nvSpPr>
        <p:spPr/>
        <p:txBody>
          <a:bodyPr/>
          <a:lstStyle>
            <a:lvl1pPr>
              <a:defRPr/>
            </a:lvl1pPr>
          </a:lstStyle>
          <a:p>
            <a:fld id="{3B951C7F-1614-4D09-8E48-701612DB4D23}" type="slidenum">
              <a:rPr lang="ru-RU" smtClean="0"/>
              <a:t>‹#›</a:t>
            </a:fld>
            <a:endParaRPr lang="ru-RU"/>
          </a:p>
        </p:txBody>
      </p:sp>
    </p:spTree>
    <p:extLst>
      <p:ext uri="{BB962C8B-B14F-4D97-AF65-F5344CB8AC3E}">
        <p14:creationId xmlns:p14="http://schemas.microsoft.com/office/powerpoint/2010/main" val="54484566"/>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sz="1013" dirty="0">
              <a:latin typeface="+mn-lt"/>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sz="1013" dirty="0">
              <a:latin typeface="+mn-lt"/>
            </a:endParaRPr>
          </a:p>
        </p:txBody>
      </p:sp>
      <p:sp>
        <p:nvSpPr>
          <p:cNvPr id="1028" name="Заголовок 8"/>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ru-RU" altLang="ru-RU" smtClean="0"/>
              <a:t>Образец заголовка</a:t>
            </a:r>
            <a:endParaRPr lang="en-US" altLang="ru-RU" smtClean="0"/>
          </a:p>
        </p:txBody>
      </p:sp>
      <p:sp>
        <p:nvSpPr>
          <p:cNvPr id="1029" name="Текст 29"/>
          <p:cNvSpPr>
            <a:spLocks noGrp="1"/>
          </p:cNvSpPr>
          <p:nvPr>
            <p:ph type="body" idx="1"/>
          </p:nvPr>
        </p:nvSpPr>
        <p:spPr bwMode="auto">
          <a:xfrm>
            <a:off x="457200" y="1935166"/>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10" name="Дата 9"/>
          <p:cNvSpPr>
            <a:spLocks noGrp="1"/>
          </p:cNvSpPr>
          <p:nvPr>
            <p:ph type="dt" sz="half" idx="2"/>
          </p:nvPr>
        </p:nvSpPr>
        <p:spPr>
          <a:xfrm>
            <a:off x="457200" y="6356355"/>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506">
                <a:solidFill>
                  <a:schemeClr val="tx2">
                    <a:shade val="90000"/>
                  </a:schemeClr>
                </a:solidFill>
                <a:latin typeface="+mn-lt"/>
              </a:defRPr>
            </a:lvl1pPr>
          </a:lstStyle>
          <a:p>
            <a:fld id="{6DE06083-0E4D-4929-AD3E-1BCFF55295C9}" type="datetimeFigureOut">
              <a:rPr lang="ru-RU" smtClean="0"/>
              <a:t>31.03.2020</a:t>
            </a:fld>
            <a:endParaRPr lang="ru-RU"/>
          </a:p>
        </p:txBody>
      </p:sp>
      <p:sp>
        <p:nvSpPr>
          <p:cNvPr id="22" name="Нижний колонтитул 21"/>
          <p:cNvSpPr>
            <a:spLocks noGrp="1"/>
          </p:cNvSpPr>
          <p:nvPr>
            <p:ph type="ftr" sz="quarter" idx="3"/>
          </p:nvPr>
        </p:nvSpPr>
        <p:spPr>
          <a:xfrm>
            <a:off x="2667000" y="6356355"/>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506">
                <a:solidFill>
                  <a:schemeClr val="tx2">
                    <a:shade val="90000"/>
                  </a:schemeClr>
                </a:solidFill>
                <a:latin typeface="+mn-lt"/>
              </a:defRPr>
            </a:lvl1pPr>
          </a:lstStyle>
          <a:p>
            <a:endParaRPr lang="ru-RU"/>
          </a:p>
        </p:txBody>
      </p:sp>
      <p:sp>
        <p:nvSpPr>
          <p:cNvPr id="18" name="Номер слайда 17"/>
          <p:cNvSpPr>
            <a:spLocks noGrp="1"/>
          </p:cNvSpPr>
          <p:nvPr>
            <p:ph type="sldNum" sz="quarter" idx="4"/>
          </p:nvPr>
        </p:nvSpPr>
        <p:spPr>
          <a:xfrm>
            <a:off x="7924800" y="6356355"/>
            <a:ext cx="762000" cy="365125"/>
          </a:xfrm>
          <a:prstGeom prst="rect">
            <a:avLst/>
          </a:prstGeom>
        </p:spPr>
        <p:txBody>
          <a:bodyPr vert="horz" wrap="square" lIns="0" tIns="0" rIns="0" bIns="0" numCol="1" anchor="b" anchorCtr="0" compatLnSpc="1">
            <a:prstTxWarp prst="textNoShape">
              <a:avLst/>
            </a:prstTxWarp>
          </a:bodyPr>
          <a:lstStyle>
            <a:lvl1pPr algn="r" eaLnBrk="1" hangingPunct="1">
              <a:defRPr sz="506">
                <a:solidFill>
                  <a:srgbClr val="045C75"/>
                </a:solidFill>
                <a:latin typeface="Constantia" pitchFamily="18" charset="0"/>
              </a:defRPr>
            </a:lvl1pPr>
          </a:lstStyle>
          <a:p>
            <a:fld id="{3B951C7F-1614-4D09-8E48-701612DB4D23}" type="slidenum">
              <a:rPr lang="ru-RU" smtClean="0"/>
              <a:t>‹#›</a:t>
            </a:fld>
            <a:endParaRPr lang="ru-RU"/>
          </a:p>
        </p:txBody>
      </p:sp>
      <p:grpSp>
        <p:nvGrpSpPr>
          <p:cNvPr id="1033" name="Группа 1"/>
          <p:cNvGrpSpPr>
            <a:grpSpLocks/>
          </p:cNvGrpSpPr>
          <p:nvPr/>
        </p:nvGrpSpPr>
        <p:grpSpPr bwMode="auto">
          <a:xfrm>
            <a:off x="-19050" y="203200"/>
            <a:ext cx="9180910"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eaLnBrk="1" fontAlgn="auto" hangingPunct="1">
                <a:spcBef>
                  <a:spcPts val="0"/>
                </a:spcBef>
                <a:spcAft>
                  <a:spcPts val="0"/>
                </a:spcAft>
                <a:defRPr/>
              </a:pPr>
              <a:endParaRPr lang="en-US" sz="1013" dirty="0">
                <a:latin typeface="+mn-lt"/>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eaLnBrk="1" fontAlgn="auto" hangingPunct="1">
                <a:spcBef>
                  <a:spcPts val="0"/>
                </a:spcBef>
                <a:spcAft>
                  <a:spcPts val="0"/>
                </a:spcAft>
                <a:defRPr/>
              </a:pPr>
              <a:endParaRPr lang="en-US" sz="1013" dirty="0">
                <a:latin typeface="+mn-lt"/>
              </a:endParaRPr>
            </a:p>
          </p:txBody>
        </p:sp>
      </p:grpSp>
    </p:spTree>
    <p:extLst>
      <p:ext uri="{BB962C8B-B14F-4D97-AF65-F5344CB8AC3E}">
        <p14:creationId xmlns:p14="http://schemas.microsoft.com/office/powerpoint/2010/main" val="9748213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p:push/>
  </p:transition>
  <p:txStyles>
    <p:titleStyle>
      <a:lvl1pPr algn="l" rtl="0" eaLnBrk="1" fontAlgn="base" hangingPunct="1">
        <a:spcBef>
          <a:spcPct val="0"/>
        </a:spcBef>
        <a:spcAft>
          <a:spcPct val="0"/>
        </a:spcAft>
        <a:defRPr sz="2110" kern="1200">
          <a:solidFill>
            <a:schemeClr val="tx2"/>
          </a:solidFill>
          <a:latin typeface="+mj-lt"/>
          <a:ea typeface="+mj-ea"/>
          <a:cs typeface="+mj-cs"/>
        </a:defRPr>
      </a:lvl1pPr>
      <a:lvl2pPr algn="l" rtl="0" eaLnBrk="1" fontAlgn="base" hangingPunct="1">
        <a:spcBef>
          <a:spcPct val="0"/>
        </a:spcBef>
        <a:spcAft>
          <a:spcPct val="0"/>
        </a:spcAft>
        <a:defRPr sz="2110">
          <a:solidFill>
            <a:schemeClr val="tx2"/>
          </a:solidFill>
          <a:latin typeface="Calibri" pitchFamily="34" charset="0"/>
        </a:defRPr>
      </a:lvl2pPr>
      <a:lvl3pPr algn="l" rtl="0" eaLnBrk="1" fontAlgn="base" hangingPunct="1">
        <a:spcBef>
          <a:spcPct val="0"/>
        </a:spcBef>
        <a:spcAft>
          <a:spcPct val="0"/>
        </a:spcAft>
        <a:defRPr sz="2110">
          <a:solidFill>
            <a:schemeClr val="tx2"/>
          </a:solidFill>
          <a:latin typeface="Calibri" pitchFamily="34" charset="0"/>
        </a:defRPr>
      </a:lvl3pPr>
      <a:lvl4pPr algn="l" rtl="0" eaLnBrk="1" fontAlgn="base" hangingPunct="1">
        <a:spcBef>
          <a:spcPct val="0"/>
        </a:spcBef>
        <a:spcAft>
          <a:spcPct val="0"/>
        </a:spcAft>
        <a:defRPr sz="2110">
          <a:solidFill>
            <a:schemeClr val="tx2"/>
          </a:solidFill>
          <a:latin typeface="Calibri" pitchFamily="34" charset="0"/>
        </a:defRPr>
      </a:lvl4pPr>
      <a:lvl5pPr algn="l" rtl="0" eaLnBrk="1" fontAlgn="base" hangingPunct="1">
        <a:spcBef>
          <a:spcPct val="0"/>
        </a:spcBef>
        <a:spcAft>
          <a:spcPct val="0"/>
        </a:spcAft>
        <a:defRPr sz="2110">
          <a:solidFill>
            <a:schemeClr val="tx2"/>
          </a:solidFill>
          <a:latin typeface="Calibri" pitchFamily="34" charset="0"/>
        </a:defRPr>
      </a:lvl5pPr>
      <a:lvl6pPr marL="192881" algn="l" rtl="0" eaLnBrk="1" fontAlgn="base" hangingPunct="1">
        <a:spcBef>
          <a:spcPct val="0"/>
        </a:spcBef>
        <a:spcAft>
          <a:spcPct val="0"/>
        </a:spcAft>
        <a:defRPr sz="2110">
          <a:solidFill>
            <a:schemeClr val="tx2"/>
          </a:solidFill>
          <a:latin typeface="Calibri" pitchFamily="34" charset="0"/>
        </a:defRPr>
      </a:lvl6pPr>
      <a:lvl7pPr marL="385763" algn="l" rtl="0" eaLnBrk="1" fontAlgn="base" hangingPunct="1">
        <a:spcBef>
          <a:spcPct val="0"/>
        </a:spcBef>
        <a:spcAft>
          <a:spcPct val="0"/>
        </a:spcAft>
        <a:defRPr sz="2110">
          <a:solidFill>
            <a:schemeClr val="tx2"/>
          </a:solidFill>
          <a:latin typeface="Calibri" pitchFamily="34" charset="0"/>
        </a:defRPr>
      </a:lvl7pPr>
      <a:lvl8pPr marL="578644" algn="l" rtl="0" eaLnBrk="1" fontAlgn="base" hangingPunct="1">
        <a:spcBef>
          <a:spcPct val="0"/>
        </a:spcBef>
        <a:spcAft>
          <a:spcPct val="0"/>
        </a:spcAft>
        <a:defRPr sz="2110">
          <a:solidFill>
            <a:schemeClr val="tx2"/>
          </a:solidFill>
          <a:latin typeface="Calibri" pitchFamily="34" charset="0"/>
        </a:defRPr>
      </a:lvl8pPr>
      <a:lvl9pPr marL="771525" algn="l" rtl="0" eaLnBrk="1" fontAlgn="base" hangingPunct="1">
        <a:spcBef>
          <a:spcPct val="0"/>
        </a:spcBef>
        <a:spcAft>
          <a:spcPct val="0"/>
        </a:spcAft>
        <a:defRPr sz="2110">
          <a:solidFill>
            <a:schemeClr val="tx2"/>
          </a:solidFill>
          <a:latin typeface="Calibri" pitchFamily="34" charset="0"/>
        </a:defRPr>
      </a:lvl9pPr>
    </p:titleStyle>
    <p:bodyStyle>
      <a:lvl1pPr marL="115193" indent="-115193" algn="l" rtl="0" eaLnBrk="1" fontAlgn="base" hangingPunct="1">
        <a:spcBef>
          <a:spcPct val="20000"/>
        </a:spcBef>
        <a:spcAft>
          <a:spcPct val="0"/>
        </a:spcAft>
        <a:buClr>
          <a:srgbClr val="0BD0D9"/>
        </a:buClr>
        <a:buSzPct val="95000"/>
        <a:buFont typeface="Wingdings 2" panose="05020102010507070707" pitchFamily="18" charset="2"/>
        <a:buChar char=""/>
        <a:defRPr sz="1097" kern="1200">
          <a:solidFill>
            <a:schemeClr val="tx1"/>
          </a:solidFill>
          <a:latin typeface="+mn-lt"/>
          <a:ea typeface="+mn-ea"/>
          <a:cs typeface="+mn-cs"/>
        </a:defRPr>
      </a:lvl1pPr>
      <a:lvl2pPr marL="269900" indent="-103808" algn="l" rtl="0" eaLnBrk="1" fontAlgn="base" hangingPunct="1">
        <a:spcBef>
          <a:spcPct val="20000"/>
        </a:spcBef>
        <a:spcAft>
          <a:spcPct val="0"/>
        </a:spcAft>
        <a:buClr>
          <a:schemeClr val="accent1"/>
        </a:buClr>
        <a:buSzPct val="85000"/>
        <a:buFont typeface="Wingdings 2" panose="05020102010507070707" pitchFamily="18" charset="2"/>
        <a:buChar char=""/>
        <a:defRPr sz="1013" kern="1200">
          <a:solidFill>
            <a:schemeClr val="tx1"/>
          </a:solidFill>
          <a:latin typeface="+mn-lt"/>
          <a:ea typeface="+mn-ea"/>
          <a:cs typeface="+mn-cs"/>
        </a:defRPr>
      </a:lvl2pPr>
      <a:lvl3pPr marL="385763" indent="-103808" algn="l" rtl="0" eaLnBrk="1" fontAlgn="base" hangingPunct="1">
        <a:spcBef>
          <a:spcPct val="20000"/>
        </a:spcBef>
        <a:spcAft>
          <a:spcPct val="0"/>
        </a:spcAft>
        <a:buClr>
          <a:schemeClr val="accent2"/>
        </a:buClr>
        <a:buSzPct val="70000"/>
        <a:buFont typeface="Wingdings 2" panose="05020102010507070707" pitchFamily="18" charset="2"/>
        <a:buChar char=""/>
        <a:defRPr sz="886" kern="1200">
          <a:solidFill>
            <a:schemeClr val="tx1"/>
          </a:solidFill>
          <a:latin typeface="+mn-lt"/>
          <a:ea typeface="+mn-ea"/>
          <a:cs typeface="+mn-cs"/>
        </a:defRPr>
      </a:lvl3pPr>
      <a:lvl4pPr marL="500956" indent="-88404" algn="l" rtl="0" eaLnBrk="1" fontAlgn="base" hangingPunct="1">
        <a:spcBef>
          <a:spcPct val="20000"/>
        </a:spcBef>
        <a:spcAft>
          <a:spcPct val="0"/>
        </a:spcAft>
        <a:buClr>
          <a:srgbClr val="0BD0D9"/>
        </a:buClr>
        <a:buSzPct val="65000"/>
        <a:buFont typeface="Wingdings 2" panose="05020102010507070707" pitchFamily="18" charset="2"/>
        <a:buChar char=""/>
        <a:defRPr sz="844" kern="1200">
          <a:solidFill>
            <a:schemeClr val="tx1"/>
          </a:solidFill>
          <a:latin typeface="+mn-lt"/>
          <a:ea typeface="+mn-ea"/>
          <a:cs typeface="+mn-cs"/>
        </a:defRPr>
      </a:lvl4pPr>
      <a:lvl5pPr marL="616819" indent="-88404" algn="l" rtl="0" eaLnBrk="1" fontAlgn="base" hangingPunct="1">
        <a:spcBef>
          <a:spcPct val="20000"/>
        </a:spcBef>
        <a:spcAft>
          <a:spcPct val="0"/>
        </a:spcAft>
        <a:buClr>
          <a:srgbClr val="10CF9B"/>
        </a:buClr>
        <a:buSzPct val="65000"/>
        <a:buFont typeface="Wingdings 2" panose="05020102010507070707" pitchFamily="18" charset="2"/>
        <a:buChar char=""/>
        <a:defRPr sz="844" kern="1200">
          <a:solidFill>
            <a:schemeClr val="tx1"/>
          </a:solidFill>
          <a:latin typeface="+mn-lt"/>
          <a:ea typeface="+mn-ea"/>
          <a:cs typeface="+mn-cs"/>
        </a:defRPr>
      </a:lvl5pPr>
      <a:lvl6pPr marL="732949" indent="-88726" algn="l" rtl="0" eaLnBrk="1" latinLnBrk="0" hangingPunct="1">
        <a:spcBef>
          <a:spcPct val="20000"/>
        </a:spcBef>
        <a:buClr>
          <a:schemeClr val="accent5"/>
        </a:buClr>
        <a:buSzPct val="80000"/>
        <a:buFont typeface="Wingdings 2"/>
        <a:buChar char=""/>
        <a:defRPr kumimoji="0" sz="760" kern="1200">
          <a:solidFill>
            <a:schemeClr val="tx1"/>
          </a:solidFill>
          <a:latin typeface="+mn-lt"/>
          <a:ea typeface="+mn-ea"/>
          <a:cs typeface="+mn-cs"/>
        </a:defRPr>
      </a:lvl6pPr>
      <a:lvl7pPr marL="810101" indent="-77153" algn="l" rtl="0" eaLnBrk="1" latinLnBrk="0" hangingPunct="1">
        <a:spcBef>
          <a:spcPct val="20000"/>
        </a:spcBef>
        <a:buClr>
          <a:schemeClr val="accent6"/>
        </a:buClr>
        <a:buSzPct val="80000"/>
        <a:buFont typeface="Wingdings 2"/>
        <a:buChar char=""/>
        <a:defRPr kumimoji="0" sz="675" kern="1200" baseline="0">
          <a:solidFill>
            <a:schemeClr val="tx1"/>
          </a:solidFill>
          <a:latin typeface="+mn-lt"/>
          <a:ea typeface="+mn-ea"/>
          <a:cs typeface="+mn-cs"/>
        </a:defRPr>
      </a:lvl7pPr>
      <a:lvl8pPr marL="925830" indent="-77153" algn="l" rtl="0" eaLnBrk="1" latinLnBrk="0" hangingPunct="1">
        <a:spcBef>
          <a:spcPct val="20000"/>
        </a:spcBef>
        <a:buClr>
          <a:schemeClr val="tx2"/>
        </a:buClr>
        <a:buChar char="•"/>
        <a:defRPr kumimoji="0" sz="675" kern="1200">
          <a:solidFill>
            <a:schemeClr val="tx1"/>
          </a:solidFill>
          <a:latin typeface="+mn-lt"/>
          <a:ea typeface="+mn-ea"/>
          <a:cs typeface="+mn-cs"/>
        </a:defRPr>
      </a:lvl8pPr>
      <a:lvl9pPr marL="1041559" indent="-77153" algn="l" rtl="0" eaLnBrk="1" latinLnBrk="0" hangingPunct="1">
        <a:spcBef>
          <a:spcPct val="20000"/>
        </a:spcBef>
        <a:buClr>
          <a:schemeClr val="tx2"/>
        </a:buClr>
        <a:buFontTx/>
        <a:buChar char="•"/>
        <a:defRPr kumimoji="0" sz="591"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192881" algn="l" rtl="0" eaLnBrk="1" latinLnBrk="0" hangingPunct="1">
        <a:defRPr kumimoji="0" kern="1200">
          <a:solidFill>
            <a:schemeClr val="tx1"/>
          </a:solidFill>
          <a:latin typeface="+mn-lt"/>
          <a:ea typeface="+mn-ea"/>
          <a:cs typeface="+mn-cs"/>
        </a:defRPr>
      </a:lvl2pPr>
      <a:lvl3pPr marL="385763" algn="l" rtl="0" eaLnBrk="1" latinLnBrk="0" hangingPunct="1">
        <a:defRPr kumimoji="0" kern="1200">
          <a:solidFill>
            <a:schemeClr val="tx1"/>
          </a:solidFill>
          <a:latin typeface="+mn-lt"/>
          <a:ea typeface="+mn-ea"/>
          <a:cs typeface="+mn-cs"/>
        </a:defRPr>
      </a:lvl3pPr>
      <a:lvl4pPr marL="578644" algn="l" rtl="0" eaLnBrk="1" latinLnBrk="0" hangingPunct="1">
        <a:defRPr kumimoji="0" kern="1200">
          <a:solidFill>
            <a:schemeClr val="tx1"/>
          </a:solidFill>
          <a:latin typeface="+mn-lt"/>
          <a:ea typeface="+mn-ea"/>
          <a:cs typeface="+mn-cs"/>
        </a:defRPr>
      </a:lvl4pPr>
      <a:lvl5pPr marL="771525" algn="l" rtl="0" eaLnBrk="1" latinLnBrk="0" hangingPunct="1">
        <a:defRPr kumimoji="0" kern="1200">
          <a:solidFill>
            <a:schemeClr val="tx1"/>
          </a:solidFill>
          <a:latin typeface="+mn-lt"/>
          <a:ea typeface="+mn-ea"/>
          <a:cs typeface="+mn-cs"/>
        </a:defRPr>
      </a:lvl5pPr>
      <a:lvl6pPr marL="964406" algn="l" rtl="0" eaLnBrk="1" latinLnBrk="0" hangingPunct="1">
        <a:defRPr kumimoji="0" kern="1200">
          <a:solidFill>
            <a:schemeClr val="tx1"/>
          </a:solidFill>
          <a:latin typeface="+mn-lt"/>
          <a:ea typeface="+mn-ea"/>
          <a:cs typeface="+mn-cs"/>
        </a:defRPr>
      </a:lvl6pPr>
      <a:lvl7pPr marL="1157288" algn="l" rtl="0" eaLnBrk="1" latinLnBrk="0" hangingPunct="1">
        <a:defRPr kumimoji="0" kern="1200">
          <a:solidFill>
            <a:schemeClr val="tx1"/>
          </a:solidFill>
          <a:latin typeface="+mn-lt"/>
          <a:ea typeface="+mn-ea"/>
          <a:cs typeface="+mn-cs"/>
        </a:defRPr>
      </a:lvl7pPr>
      <a:lvl8pPr marL="1350169" algn="l" rtl="0" eaLnBrk="1" latinLnBrk="0" hangingPunct="1">
        <a:defRPr kumimoji="0" kern="1200">
          <a:solidFill>
            <a:schemeClr val="tx1"/>
          </a:solidFill>
          <a:latin typeface="+mn-lt"/>
          <a:ea typeface="+mn-ea"/>
          <a:cs typeface="+mn-cs"/>
        </a:defRPr>
      </a:lvl8pPr>
      <a:lvl9pPr marL="154305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hyperlink" Target="http://www.lex.uz/acts/119173"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63237" y="872836"/>
            <a:ext cx="8589818" cy="5755422"/>
          </a:xfrm>
          <a:prstGeom prst="rect">
            <a:avLst/>
          </a:prstGeom>
        </p:spPr>
        <p:txBody>
          <a:bodyPr wrap="square">
            <a:spAutoFit/>
          </a:bodyPr>
          <a:lstStyle/>
          <a:p>
            <a:pPr marL="588645" algn="ctr">
              <a:lnSpc>
                <a:spcPct val="115000"/>
              </a:lnSpc>
              <a:spcAft>
                <a:spcPts val="0"/>
              </a:spcAft>
              <a:tabLst>
                <a:tab pos="630555" algn="l"/>
              </a:tabLst>
            </a:pPr>
            <a:r>
              <a:rPr lang="en-US" sz="3200" b="1" dirty="0">
                <a:latin typeface="Times New Roman" panose="02020603050405020304" pitchFamily="18" charset="0"/>
                <a:ea typeface="Times New Roman" panose="02020603050405020304" pitchFamily="18" charset="0"/>
              </a:rPr>
              <a:t>6-mavzu:</a:t>
            </a:r>
            <a:r>
              <a:rPr lang="en-US" sz="3200" dirty="0">
                <a:latin typeface="Times New Roman" panose="02020603050405020304" pitchFamily="18" charset="0"/>
                <a:ea typeface="Times New Roman" panose="02020603050405020304" pitchFamily="18" charset="0"/>
              </a:rPr>
              <a:t> </a:t>
            </a:r>
            <a:r>
              <a:rPr lang="en-US" sz="3200" b="1" dirty="0" err="1">
                <a:solidFill>
                  <a:srgbClr val="000000"/>
                </a:solidFill>
                <a:latin typeface="Times New Roman" panose="02020603050405020304" pitchFamily="18" charset="0"/>
                <a:ea typeface="Times New Roman" panose="02020603050405020304" pitchFamily="18" charset="0"/>
              </a:rPr>
              <a:t>O‘simliklar</a:t>
            </a:r>
            <a:r>
              <a:rPr lang="en-US" sz="3200" b="1" dirty="0">
                <a:solidFill>
                  <a:srgbClr val="000000"/>
                </a:solidFill>
                <a:latin typeface="Times New Roman" panose="02020603050405020304" pitchFamily="18" charset="0"/>
                <a:ea typeface="Times New Roman" panose="02020603050405020304" pitchFamily="18" charset="0"/>
              </a:rPr>
              <a:t> </a:t>
            </a:r>
            <a:r>
              <a:rPr lang="en-US" sz="3200" b="1" dirty="0" err="1">
                <a:solidFill>
                  <a:srgbClr val="000000"/>
                </a:solidFill>
                <a:latin typeface="Times New Roman" panose="02020603050405020304" pitchFamily="18" charset="0"/>
                <a:ea typeface="Times New Roman" panose="02020603050405020304" pitchFamily="18" charset="0"/>
              </a:rPr>
              <a:t>karantini</a:t>
            </a:r>
            <a:r>
              <a:rPr lang="en-US" sz="3200" b="1" dirty="0">
                <a:solidFill>
                  <a:srgbClr val="000000"/>
                </a:solidFill>
                <a:latin typeface="Times New Roman" panose="02020603050405020304" pitchFamily="18" charset="0"/>
                <a:ea typeface="Times New Roman" panose="02020603050405020304" pitchFamily="18" charset="0"/>
              </a:rPr>
              <a:t> </a:t>
            </a:r>
            <a:r>
              <a:rPr lang="en-US" sz="3200" b="1" dirty="0" err="1">
                <a:solidFill>
                  <a:srgbClr val="000000"/>
                </a:solidFill>
                <a:latin typeface="Times New Roman" panose="02020603050405020304" pitchFamily="18" charset="0"/>
                <a:ea typeface="Times New Roman" panose="02020603050405020304" pitchFamily="18" charset="0"/>
              </a:rPr>
              <a:t>ko‘rigi</a:t>
            </a:r>
            <a:r>
              <a:rPr lang="en-US" sz="3200" b="1" dirty="0">
                <a:solidFill>
                  <a:srgbClr val="000000"/>
                </a:solidFill>
                <a:latin typeface="Times New Roman" panose="02020603050405020304" pitchFamily="18" charset="0"/>
                <a:ea typeface="Times New Roman" panose="02020603050405020304" pitchFamily="18" charset="0"/>
              </a:rPr>
              <a:t> </a:t>
            </a:r>
            <a:r>
              <a:rPr lang="en-US" sz="3200" b="1" dirty="0" err="1">
                <a:solidFill>
                  <a:srgbClr val="000000"/>
                </a:solidFill>
                <a:latin typeface="Times New Roman" panose="02020603050405020304" pitchFamily="18" charset="0"/>
                <a:ea typeface="Times New Roman" panose="02020603050405020304" pitchFamily="18" charset="0"/>
              </a:rPr>
              <a:t>dalolatnomasi</a:t>
            </a:r>
            <a:r>
              <a:rPr lang="en-US" sz="3200" b="1" dirty="0">
                <a:solidFill>
                  <a:srgbClr val="000000"/>
                </a:solidFill>
                <a:latin typeface="Times New Roman" panose="02020603050405020304" pitchFamily="18" charset="0"/>
                <a:ea typeface="Times New Roman" panose="02020603050405020304" pitchFamily="18" charset="0"/>
              </a:rPr>
              <a:t>, </a:t>
            </a:r>
            <a:r>
              <a:rPr lang="en-US" sz="3200" b="1" dirty="0" err="1">
                <a:solidFill>
                  <a:srgbClr val="000000"/>
                </a:solidFill>
                <a:latin typeface="Times New Roman" panose="02020603050405020304" pitchFamily="18" charset="0"/>
                <a:ea typeface="Times New Roman" panose="02020603050405020304" pitchFamily="18" charset="0"/>
              </a:rPr>
              <a:t>tekshiruvini</a:t>
            </a:r>
            <a:r>
              <a:rPr lang="en-US" sz="3200" b="1" dirty="0">
                <a:solidFill>
                  <a:srgbClr val="000000"/>
                </a:solidFill>
                <a:latin typeface="Times New Roman" panose="02020603050405020304" pitchFamily="18" charset="0"/>
                <a:ea typeface="Times New Roman" panose="02020603050405020304" pitchFamily="18" charset="0"/>
              </a:rPr>
              <a:t> </a:t>
            </a:r>
            <a:r>
              <a:rPr lang="en-US" sz="3200" b="1" dirty="0" err="1">
                <a:solidFill>
                  <a:srgbClr val="000000"/>
                </a:solidFill>
                <a:latin typeface="Times New Roman" panose="02020603050405020304" pitchFamily="18" charset="0"/>
                <a:ea typeface="Times New Roman" panose="02020603050405020304" pitchFamily="18" charset="0"/>
              </a:rPr>
              <a:t>o‘tkazish</a:t>
            </a:r>
            <a:r>
              <a:rPr lang="en-US" sz="3200" b="1" dirty="0">
                <a:solidFill>
                  <a:srgbClr val="000000"/>
                </a:solidFill>
                <a:latin typeface="Times New Roman" panose="02020603050405020304" pitchFamily="18" charset="0"/>
                <a:ea typeface="Times New Roman" panose="02020603050405020304" pitchFamily="18" charset="0"/>
              </a:rPr>
              <a:t> </a:t>
            </a:r>
            <a:r>
              <a:rPr lang="en-US" sz="3200" b="1" dirty="0" err="1">
                <a:solidFill>
                  <a:srgbClr val="000000"/>
                </a:solidFill>
                <a:latin typeface="Times New Roman" panose="02020603050405020304" pitchFamily="18" charset="0"/>
                <a:ea typeface="Times New Roman" panose="02020603050405020304" pitchFamily="18" charset="0"/>
              </a:rPr>
              <a:t>tartiblari</a:t>
            </a:r>
            <a:r>
              <a:rPr lang="en-US" sz="3200" b="1" dirty="0">
                <a:solidFill>
                  <a:srgbClr val="000000"/>
                </a:solidFill>
                <a:latin typeface="Times New Roman" panose="02020603050405020304" pitchFamily="18" charset="0"/>
                <a:ea typeface="Times New Roman" panose="02020603050405020304" pitchFamily="18" charset="0"/>
              </a:rPr>
              <a:t> </a:t>
            </a:r>
            <a:r>
              <a:rPr lang="en-US" sz="3200" b="1" dirty="0" err="1">
                <a:solidFill>
                  <a:srgbClr val="000000"/>
                </a:solidFill>
                <a:latin typeface="Times New Roman" panose="02020603050405020304" pitchFamily="18" charset="0"/>
                <a:ea typeface="Times New Roman" panose="02020603050405020304" pitchFamily="18" charset="0"/>
              </a:rPr>
              <a:t>va</a:t>
            </a:r>
            <a:r>
              <a:rPr lang="en-US" sz="3200" b="1" dirty="0">
                <a:solidFill>
                  <a:srgbClr val="000000"/>
                </a:solidFill>
                <a:latin typeface="Times New Roman" panose="02020603050405020304" pitchFamily="18" charset="0"/>
                <a:ea typeface="Times New Roman" panose="02020603050405020304" pitchFamily="18" charset="0"/>
              </a:rPr>
              <a:t> </a:t>
            </a:r>
            <a:r>
              <a:rPr lang="en-US" sz="3200" b="1" dirty="0" err="1">
                <a:solidFill>
                  <a:srgbClr val="000000"/>
                </a:solidFill>
                <a:latin typeface="Times New Roman" panose="02020603050405020304" pitchFamily="18" charset="0"/>
                <a:ea typeface="Times New Roman" panose="02020603050405020304" pitchFamily="18" charset="0"/>
              </a:rPr>
              <a:t>uning</a:t>
            </a:r>
            <a:r>
              <a:rPr lang="en-US" sz="3200" b="1" dirty="0">
                <a:solidFill>
                  <a:srgbClr val="000000"/>
                </a:solidFill>
                <a:latin typeface="Times New Roman" panose="02020603050405020304" pitchFamily="18" charset="0"/>
                <a:ea typeface="Times New Roman" panose="02020603050405020304" pitchFamily="18" charset="0"/>
              </a:rPr>
              <a:t> </a:t>
            </a:r>
            <a:r>
              <a:rPr lang="en-US" sz="3200" b="1" dirty="0" err="1">
                <a:solidFill>
                  <a:srgbClr val="000000"/>
                </a:solidFill>
                <a:latin typeface="Times New Roman" panose="02020603050405020304" pitchFamily="18" charset="0"/>
                <a:ea typeface="Times New Roman" panose="02020603050405020304" pitchFamily="18" charset="0"/>
              </a:rPr>
              <a:t>mazmuni</a:t>
            </a:r>
            <a:r>
              <a:rPr lang="en-US" sz="3200" b="1" dirty="0">
                <a:solidFill>
                  <a:srgbClr val="000000"/>
                </a:solidFill>
                <a:latin typeface="Times New Roman" panose="02020603050405020304" pitchFamily="18" charset="0"/>
                <a:ea typeface="Times New Roman" panose="02020603050405020304" pitchFamily="18" charset="0"/>
              </a:rPr>
              <a:t> </a:t>
            </a:r>
            <a:r>
              <a:rPr lang="en-US" sz="3200" b="1" dirty="0">
                <a:latin typeface="Times New Roman" panose="02020603050405020304" pitchFamily="18" charset="0"/>
                <a:ea typeface="Times New Roman" panose="02020603050405020304" pitchFamily="18" charset="0"/>
              </a:rPr>
              <a:t>(2soat)</a:t>
            </a:r>
            <a:endParaRPr lang="ru-RU" sz="2800" dirty="0" smtClean="0">
              <a:effectLst/>
              <a:latin typeface="Times New Roman" panose="02020603050405020304" pitchFamily="18" charset="0"/>
              <a:ea typeface="Times New Roman" panose="02020603050405020304" pitchFamily="18" charset="0"/>
            </a:endParaRPr>
          </a:p>
          <a:p>
            <a:pPr algn="ctr">
              <a:lnSpc>
                <a:spcPct val="115000"/>
              </a:lnSpc>
              <a:spcAft>
                <a:spcPts val="0"/>
              </a:spcAft>
              <a:tabLst>
                <a:tab pos="630555" algn="l"/>
              </a:tabLst>
            </a:pPr>
            <a:r>
              <a:rPr lang="en-US" sz="3200" b="1" dirty="0" err="1">
                <a:latin typeface="Times New Roman" panose="02020603050405020304" pitchFamily="18" charset="0"/>
                <a:ea typeface="Times New Roman" panose="02020603050405020304" pitchFamily="18" charset="0"/>
              </a:rPr>
              <a:t>Reja</a:t>
            </a:r>
            <a:r>
              <a:rPr lang="en-US" sz="3200" b="1" dirty="0">
                <a:latin typeface="Times New Roman" panose="02020603050405020304" pitchFamily="18" charset="0"/>
                <a:ea typeface="Times New Roman" panose="02020603050405020304" pitchFamily="18" charset="0"/>
              </a:rPr>
              <a:t>:</a:t>
            </a:r>
            <a:endParaRPr lang="ru-RU" sz="2800" dirty="0" smtClean="0">
              <a:effectLst/>
              <a:latin typeface="Times New Roman" panose="02020603050405020304" pitchFamily="18" charset="0"/>
              <a:ea typeface="Times New Roman" panose="02020603050405020304" pitchFamily="18" charset="0"/>
            </a:endParaRPr>
          </a:p>
          <a:p>
            <a:pPr marL="342900" lvl="0" indent="-342900" algn="just">
              <a:lnSpc>
                <a:spcPct val="115000"/>
              </a:lnSpc>
              <a:spcAft>
                <a:spcPts val="0"/>
              </a:spcAft>
              <a:buFont typeface="+mj-lt"/>
              <a:buAutoNum type="arabicPeriod"/>
              <a:tabLst>
                <a:tab pos="630555" algn="l"/>
              </a:tabLst>
            </a:pPr>
            <a:r>
              <a:rPr lang="en-US" sz="3200" dirty="0">
                <a:solidFill>
                  <a:srgbClr val="000000"/>
                </a:solidFill>
                <a:latin typeface="Times New Roman" panose="02020603050405020304" pitchFamily="18" charset="0"/>
                <a:ea typeface="Times New Roman" panose="02020603050405020304" pitchFamily="18" charset="0"/>
              </a:rPr>
              <a:t>Transport </a:t>
            </a:r>
            <a:r>
              <a:rPr lang="en-US" sz="3200" dirty="0" err="1">
                <a:solidFill>
                  <a:srgbClr val="000000"/>
                </a:solidFill>
                <a:latin typeface="Times New Roman" panose="02020603050405020304" pitchFamily="18" charset="0"/>
                <a:ea typeface="Times New Roman" panose="02020603050405020304" pitchFamily="18" charset="0"/>
              </a:rPr>
              <a:t>birligini</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ochish</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dalolatnomasi</a:t>
            </a:r>
            <a:endParaRPr lang="ru-RU" sz="2800" dirty="0" smtClean="0">
              <a:effectLst/>
              <a:latin typeface="Times New Roman" panose="02020603050405020304" pitchFamily="18" charset="0"/>
              <a:ea typeface="Times New Roman" panose="02020603050405020304" pitchFamily="18" charset="0"/>
            </a:endParaRPr>
          </a:p>
          <a:p>
            <a:pPr marL="342900" lvl="0" indent="-342900" algn="just">
              <a:lnSpc>
                <a:spcPct val="115000"/>
              </a:lnSpc>
              <a:spcAft>
                <a:spcPts val="0"/>
              </a:spcAft>
              <a:buFont typeface="+mj-lt"/>
              <a:buAutoNum type="arabicPeriod"/>
              <a:tabLst>
                <a:tab pos="630555" algn="l"/>
              </a:tabLst>
            </a:pPr>
            <a:r>
              <a:rPr lang="en-US" sz="3200" dirty="0" err="1">
                <a:solidFill>
                  <a:srgbClr val="000000"/>
                </a:solidFill>
                <a:latin typeface="Times New Roman" panose="02020603050405020304" pitchFamily="18" charset="0"/>
                <a:ea typeface="Times New Roman" panose="02020603050405020304" pitchFamily="18" charset="0"/>
              </a:rPr>
              <a:t>O‘simliklar</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karantini</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ko‘rigi</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dalolatnomasi</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tekshiruvini</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o‘tkazish</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tartiblari</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va</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uning</a:t>
            </a:r>
            <a:r>
              <a:rPr lang="en-US" sz="3200" dirty="0">
                <a:solidFill>
                  <a:srgbClr val="000000"/>
                </a:solidFill>
                <a:latin typeface="Times New Roman" panose="02020603050405020304" pitchFamily="18" charset="0"/>
                <a:ea typeface="Times New Roman" panose="02020603050405020304" pitchFamily="18" charset="0"/>
              </a:rPr>
              <a:t> </a:t>
            </a:r>
            <a:r>
              <a:rPr lang="en-US" sz="3200" dirty="0" err="1">
                <a:solidFill>
                  <a:srgbClr val="000000"/>
                </a:solidFill>
                <a:latin typeface="Times New Roman" panose="02020603050405020304" pitchFamily="18" charset="0"/>
                <a:ea typeface="Times New Roman" panose="02020603050405020304" pitchFamily="18" charset="0"/>
              </a:rPr>
              <a:t>mazmuni</a:t>
            </a:r>
            <a:endParaRPr lang="ru-RU" sz="2800" dirty="0" smtClean="0">
              <a:effectLst/>
              <a:latin typeface="Times New Roman" panose="02020603050405020304" pitchFamily="18" charset="0"/>
              <a:ea typeface="Times New Roman" panose="02020603050405020304" pitchFamily="18" charset="0"/>
            </a:endParaRPr>
          </a:p>
          <a:p>
            <a:pPr marL="342900" lvl="0" indent="-342900" algn="just">
              <a:lnSpc>
                <a:spcPct val="115000"/>
              </a:lnSpc>
              <a:spcAft>
                <a:spcPts val="0"/>
              </a:spcAft>
              <a:buFont typeface="+mj-lt"/>
              <a:buAutoNum type="arabicPeriod"/>
              <a:tabLst>
                <a:tab pos="630555" algn="l"/>
              </a:tabLst>
            </a:pPr>
            <a:r>
              <a:rPr lang="en-US" sz="3200" dirty="0" err="1" smtClean="0">
                <a:solidFill>
                  <a:srgbClr val="000000"/>
                </a:solidFill>
                <a:latin typeface="Times New Roman" panose="02020603050405020304" pitchFamily="18" charset="0"/>
                <a:ea typeface="Times New Roman" panose="02020603050405020304" pitchFamily="18" charset="0"/>
              </a:rPr>
              <a:t>O’simliklar</a:t>
            </a:r>
            <a:r>
              <a:rPr lang="en-US" sz="3200" dirty="0" smtClean="0">
                <a:solidFill>
                  <a:srgbClr val="000000"/>
                </a:solidFill>
                <a:latin typeface="Times New Roman" panose="02020603050405020304" pitchFamily="18" charset="0"/>
                <a:ea typeface="Times New Roman" panose="02020603050405020304" pitchFamily="18" charset="0"/>
              </a:rPr>
              <a:t> </a:t>
            </a:r>
            <a:r>
              <a:rPr lang="en-US" sz="3200" dirty="0" err="1" smtClean="0">
                <a:solidFill>
                  <a:srgbClr val="000000"/>
                </a:solidFill>
                <a:latin typeface="Times New Roman" panose="02020603050405020304" pitchFamily="18" charset="0"/>
                <a:ea typeface="Times New Roman" panose="02020603050405020304" pitchFamily="18" charset="0"/>
              </a:rPr>
              <a:t>karantini</a:t>
            </a:r>
            <a:r>
              <a:rPr lang="en-US" sz="3200" dirty="0" smtClean="0">
                <a:solidFill>
                  <a:srgbClr val="000000"/>
                </a:solidFill>
                <a:latin typeface="Times New Roman" panose="02020603050405020304" pitchFamily="18" charset="0"/>
                <a:ea typeface="Times New Roman" panose="02020603050405020304" pitchFamily="18" charset="0"/>
              </a:rPr>
              <a:t> </a:t>
            </a:r>
            <a:r>
              <a:rPr lang="en-US" sz="3200" dirty="0" err="1" smtClean="0">
                <a:solidFill>
                  <a:srgbClr val="000000"/>
                </a:solidFill>
                <a:latin typeface="Times New Roman" panose="02020603050405020304" pitchFamily="18" charset="0"/>
                <a:ea typeface="Times New Roman" panose="02020603050405020304" pitchFamily="18" charset="0"/>
              </a:rPr>
              <a:t>laboratoriyasida</a:t>
            </a:r>
            <a:r>
              <a:rPr lang="en-US" sz="3200" dirty="0" smtClean="0">
                <a:solidFill>
                  <a:srgbClr val="000000"/>
                </a:solidFill>
                <a:latin typeface="Times New Roman" panose="02020603050405020304" pitchFamily="18" charset="0"/>
                <a:ea typeface="Times New Roman" panose="02020603050405020304" pitchFamily="18" charset="0"/>
              </a:rPr>
              <a:t> </a:t>
            </a:r>
            <a:r>
              <a:rPr lang="en-US" sz="3200" dirty="0" err="1" smtClean="0">
                <a:solidFill>
                  <a:srgbClr val="000000"/>
                </a:solidFill>
                <a:latin typeface="Times New Roman" panose="02020603050405020304" pitchFamily="18" charset="0"/>
                <a:ea typeface="Times New Roman" panose="02020603050405020304" pitchFamily="18" charset="0"/>
              </a:rPr>
              <a:t>o’tkaziladigan</a:t>
            </a:r>
            <a:r>
              <a:rPr lang="en-US" sz="3200" dirty="0" smtClean="0">
                <a:solidFill>
                  <a:srgbClr val="000000"/>
                </a:solidFill>
                <a:latin typeface="Times New Roman" panose="02020603050405020304" pitchFamily="18" charset="0"/>
                <a:ea typeface="Times New Roman" panose="02020603050405020304" pitchFamily="18" charset="0"/>
              </a:rPr>
              <a:t> </a:t>
            </a:r>
            <a:r>
              <a:rPr lang="en-US" sz="3200" dirty="0" err="1" smtClean="0">
                <a:solidFill>
                  <a:srgbClr val="000000"/>
                </a:solidFill>
                <a:latin typeface="Times New Roman" panose="02020603050405020304" pitchFamily="18" charset="0"/>
                <a:ea typeface="Times New Roman" panose="02020603050405020304" pitchFamily="18" charset="0"/>
              </a:rPr>
              <a:t>ekspertiza</a:t>
            </a:r>
            <a:r>
              <a:rPr lang="en-US" sz="3200" dirty="0" smtClean="0">
                <a:solidFill>
                  <a:srgbClr val="000000"/>
                </a:solidFill>
                <a:latin typeface="Times New Roman" panose="02020603050405020304" pitchFamily="18" charset="0"/>
                <a:ea typeface="Times New Roman" panose="02020603050405020304" pitchFamily="18" charset="0"/>
              </a:rPr>
              <a:t> </a:t>
            </a:r>
            <a:r>
              <a:rPr lang="en-US" sz="3200" dirty="0" err="1" smtClean="0">
                <a:solidFill>
                  <a:srgbClr val="000000"/>
                </a:solidFill>
                <a:latin typeface="Times New Roman" panose="02020603050405020304" pitchFamily="18" charset="0"/>
                <a:ea typeface="Times New Roman" panose="02020603050405020304" pitchFamily="18" charset="0"/>
              </a:rPr>
              <a:t>usullari</a:t>
            </a:r>
            <a:r>
              <a:rPr lang="en-US" sz="3200" dirty="0" smtClean="0">
                <a:solidFill>
                  <a:srgbClr val="000000"/>
                </a:solidFill>
                <a:latin typeface="Times New Roman" panose="02020603050405020304" pitchFamily="18" charset="0"/>
                <a:ea typeface="Times New Roman" panose="02020603050405020304" pitchFamily="18" charset="0"/>
              </a:rPr>
              <a:t> </a:t>
            </a:r>
            <a:r>
              <a:rPr lang="en-US" sz="3200" dirty="0" err="1" smtClean="0">
                <a:solidFill>
                  <a:srgbClr val="000000"/>
                </a:solidFill>
                <a:latin typeface="Times New Roman" panose="02020603050405020304" pitchFamily="18" charset="0"/>
                <a:ea typeface="Times New Roman" panose="02020603050405020304" pitchFamily="18" charset="0"/>
              </a:rPr>
              <a:t>bilan</a:t>
            </a:r>
            <a:r>
              <a:rPr lang="en-US" sz="3200" dirty="0" smtClean="0">
                <a:solidFill>
                  <a:srgbClr val="000000"/>
                </a:solidFill>
                <a:latin typeface="Times New Roman" panose="02020603050405020304" pitchFamily="18" charset="0"/>
                <a:ea typeface="Times New Roman" panose="02020603050405020304" pitchFamily="18" charset="0"/>
              </a:rPr>
              <a:t> </a:t>
            </a:r>
            <a:r>
              <a:rPr lang="en-US" sz="3200" dirty="0" err="1" smtClean="0">
                <a:solidFill>
                  <a:srgbClr val="000000"/>
                </a:solidFill>
                <a:latin typeface="Times New Roman" panose="02020603050405020304" pitchFamily="18" charset="0"/>
                <a:ea typeface="Times New Roman" panose="02020603050405020304" pitchFamily="18" charset="0"/>
              </a:rPr>
              <a:t>tanishuv</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622481"/>
      </p:ext>
    </p:extLst>
  </p:cSld>
  <p:clrMapOvr>
    <a:masterClrMapping/>
  </p:clrMapOvr>
  <p:transition spd="slow">
    <p:push/>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2785620410"/>
              </p:ext>
            </p:extLst>
          </p:nvPr>
        </p:nvGraphicFramePr>
        <p:xfrm>
          <a:off x="568035" y="581891"/>
          <a:ext cx="7994073" cy="59194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9215955"/>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6364" y="942109"/>
            <a:ext cx="8492836" cy="5576976"/>
          </a:xfrm>
          <a:prstGeom prst="rect">
            <a:avLst/>
          </a:prstGeom>
        </p:spPr>
        <p:txBody>
          <a:bodyPr wrap="square">
            <a:spAutoFit/>
          </a:bodyPr>
          <a:lstStyle/>
          <a:p>
            <a:pPr algn="just">
              <a:lnSpc>
                <a:spcPct val="115000"/>
              </a:lnSpc>
              <a:spcAft>
                <a:spcPts val="0"/>
              </a:spcAft>
            </a:pPr>
            <a:r>
              <a:rPr lang="en-US" sz="2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o’simliklar</a:t>
            </a:r>
            <a:r>
              <a:rPr lang="en-US" sz="2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karantini</a:t>
            </a:r>
            <a:r>
              <a:rPr lang="en-US" sz="26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6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tekshiruvi</a:t>
            </a:r>
            <a:r>
              <a:rPr lang="en-US" sz="2600" dirty="0">
                <a:solidFill>
                  <a:srgbClr val="000000"/>
                </a:solidFill>
                <a:latin typeface="Times New Roman" panose="02020603050405020304" pitchFamily="18" charset="0"/>
                <a:ea typeface="Times New Roman" panose="02020603050405020304" pitchFamily="18" charset="0"/>
              </a:rPr>
              <a:t> – </a:t>
            </a:r>
            <a:r>
              <a:rPr lang="en-US" sz="2600" dirty="0" err="1">
                <a:solidFill>
                  <a:srgbClr val="000000"/>
                </a:solidFill>
                <a:latin typeface="Times New Roman" panose="02020603050405020304" pitchFamily="18" charset="0"/>
                <a:ea typeface="Times New Roman" panose="02020603050405020304" pitchFamily="18" charset="0"/>
              </a:rPr>
              <a:t>o’simliklar</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karantini</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ob’ektlaridagi</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zararli</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organizmlarni</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o’z</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vaqtida</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aniqlash</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maqsadida</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o’simliklar</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karantini</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davlat</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inspektori</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tomonidan</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o’simliklar</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karantini</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nazoratidagi</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mahsulotlarni</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saqlash</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qayta</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ishlash</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sotish</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va</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qabul</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qilish</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joylarini</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hamda</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ularga</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tutash</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hududlarni</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qishloq</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xo’jaligi</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uchun</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mo’ljallangan</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o’rmon</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fondi</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va</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muhofaza</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etiladigan</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tabiiy</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hududlar</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yerlarini</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tekshirish</a:t>
            </a:r>
            <a:r>
              <a:rPr lang="en-US" sz="2600" dirty="0">
                <a:solidFill>
                  <a:srgbClr val="000000"/>
                </a:solidFill>
                <a:latin typeface="Times New Roman" panose="02020603050405020304" pitchFamily="18" charset="0"/>
                <a:ea typeface="Times New Roman" panose="02020603050405020304" pitchFamily="18" charset="0"/>
              </a:rPr>
              <a:t>.</a:t>
            </a:r>
            <a:endParaRPr lang="ru-RU" sz="26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600" dirty="0" err="1">
                <a:solidFill>
                  <a:srgbClr val="000000"/>
                </a:solidFill>
                <a:latin typeface="Times New Roman" panose="02020603050405020304" pitchFamily="18" charset="0"/>
                <a:ea typeface="Times New Roman" panose="02020603050405020304" pitchFamily="18" charset="0"/>
              </a:rPr>
              <a:t>O’simliklar</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karantini</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tadbirlari</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O’zbekiston</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Respublikasining</a:t>
            </a:r>
            <a:r>
              <a:rPr lang="en-US" sz="2600" dirty="0">
                <a:solidFill>
                  <a:srgbClr val="000000"/>
                </a:solidFill>
                <a:latin typeface="Times New Roman" panose="02020603050405020304" pitchFamily="18" charset="0"/>
                <a:ea typeface="Times New Roman" panose="02020603050405020304" pitchFamily="18" charset="0"/>
              </a:rPr>
              <a:t> </a:t>
            </a:r>
            <a:r>
              <a:rPr lang="uz-Cyrl-UZ" sz="2600" dirty="0">
                <a:solidFill>
                  <a:srgbClr val="000000"/>
                </a:solidFill>
                <a:latin typeface="Times New Roman" panose="02020603050405020304" pitchFamily="18" charset="0"/>
                <a:ea typeface="Times New Roman" panose="02020603050405020304" pitchFamily="18" charset="0"/>
              </a:rPr>
              <a:t>“</a:t>
            </a:r>
            <a:r>
              <a:rPr lang="en-US" sz="2600" dirty="0" err="1">
                <a:solidFill>
                  <a:srgbClr val="000000"/>
                </a:solidFill>
                <a:latin typeface="Times New Roman" panose="02020603050405020304" pitchFamily="18" charset="0"/>
                <a:ea typeface="Times New Roman" panose="02020603050405020304" pitchFamily="18" charset="0"/>
              </a:rPr>
              <a:t>O’simliklar</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karantini</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to’g’risida</a:t>
            </a:r>
            <a:r>
              <a:rPr lang="uz-Cyrl-UZ" sz="2600" dirty="0">
                <a:solidFill>
                  <a:srgbClr val="000000"/>
                </a:solidFill>
                <a:latin typeface="Times New Roman" panose="02020603050405020304" pitchFamily="18" charset="0"/>
                <a:ea typeface="Times New Roman" panose="02020603050405020304" pitchFamily="18" charset="0"/>
              </a:rPr>
              <a:t>”</a:t>
            </a:r>
            <a:r>
              <a:rPr lang="en-US" sz="2600" dirty="0" err="1">
                <a:solidFill>
                  <a:srgbClr val="000000"/>
                </a:solidFill>
                <a:latin typeface="Times New Roman" panose="02020603050405020304" pitchFamily="18" charset="0"/>
                <a:ea typeface="Times New Roman" panose="02020603050405020304" pitchFamily="18" charset="0"/>
              </a:rPr>
              <a:t>gi</a:t>
            </a:r>
            <a:r>
              <a:rPr lang="en-US" sz="2600" dirty="0">
                <a:solidFill>
                  <a:srgbClr val="000000"/>
                </a:solidFill>
                <a:latin typeface="Times New Roman" panose="02020603050405020304" pitchFamily="18" charset="0"/>
                <a:ea typeface="Times New Roman" panose="02020603050405020304" pitchFamily="18" charset="0"/>
              </a:rPr>
              <a:t> </a:t>
            </a:r>
            <a:r>
              <a:rPr lang="en-US" sz="2600" u="sng" dirty="0" err="1">
                <a:solidFill>
                  <a:srgbClr val="008080"/>
                </a:solidFill>
                <a:latin typeface="Times New Roman" panose="02020603050405020304" pitchFamily="18" charset="0"/>
                <a:ea typeface="Times New Roman" panose="02020603050405020304" pitchFamily="18" charset="0"/>
                <a:hlinkClick r:id="rId2"/>
              </a:rPr>
              <a:t>Qonuni</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o’simliklar</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karantini</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qoidalari</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boshqa</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qonun</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hujjatlari</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hamda</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fitosanitar</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talablarga</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muvofiq</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amalga</a:t>
            </a:r>
            <a:r>
              <a:rPr lang="en-US" sz="2600" dirty="0">
                <a:solidFill>
                  <a:srgbClr val="000000"/>
                </a:solidFill>
                <a:latin typeface="Times New Roman" panose="02020603050405020304" pitchFamily="18" charset="0"/>
                <a:ea typeface="Times New Roman" panose="02020603050405020304" pitchFamily="18" charset="0"/>
              </a:rPr>
              <a:t> </a:t>
            </a:r>
            <a:r>
              <a:rPr lang="en-US" sz="2600" dirty="0" err="1">
                <a:solidFill>
                  <a:srgbClr val="000000"/>
                </a:solidFill>
                <a:latin typeface="Times New Roman" panose="02020603050405020304" pitchFamily="18" charset="0"/>
                <a:ea typeface="Times New Roman" panose="02020603050405020304" pitchFamily="18" charset="0"/>
              </a:rPr>
              <a:t>oshiriladi</a:t>
            </a:r>
            <a:r>
              <a:rPr lang="en-US" sz="2600" dirty="0">
                <a:solidFill>
                  <a:srgbClr val="000000"/>
                </a:solidFill>
                <a:latin typeface="Times New Roman" panose="02020603050405020304" pitchFamily="18" charset="0"/>
                <a:ea typeface="Times New Roman" panose="02020603050405020304" pitchFamily="18" charset="0"/>
              </a:rPr>
              <a:t>.</a:t>
            </a:r>
            <a:endParaRPr lang="ru-RU" sz="2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89085940"/>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4799" y="1066800"/>
            <a:ext cx="8520545" cy="5543056"/>
          </a:xfrm>
          <a:prstGeom prst="rect">
            <a:avLst/>
          </a:prstGeom>
        </p:spPr>
        <p:txBody>
          <a:bodyPr wrap="square">
            <a:spAutoFit/>
          </a:bodyPr>
          <a:lstStyle/>
          <a:p>
            <a:pPr algn="just">
              <a:lnSpc>
                <a:spcPct val="115000"/>
              </a:lnSpc>
              <a:spcAft>
                <a:spcPts val="0"/>
              </a:spcAft>
            </a:pPr>
            <a:r>
              <a:rPr lang="en-US" sz="2800" dirty="0" err="1">
                <a:solidFill>
                  <a:srgbClr val="000000"/>
                </a:solidFill>
                <a:latin typeface="Times New Roman" panose="02020603050405020304" pitchFamily="18" charset="0"/>
                <a:ea typeface="Times New Roman" panose="02020603050405020304" pitchFamily="18" charset="0"/>
              </a:rPr>
              <a:t>O’simliklar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karantini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nazoratidagi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mahsulotlarni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yetishtirish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qayta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ishlash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realizatsiya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qilish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hamda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respublikaga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olib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tashqarisiga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olib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bilan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shug’ullanuvchi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yuridik</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jismoniy</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shaxslar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o’simliklar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karantini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profilaktika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chora-tadbirlarini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o’z</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vaqtida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to’liq</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amalga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oshirish</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bo’yicha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mas’ul</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hisoblanadi</a:t>
            </a:r>
            <a:r>
              <a:rPr lang="en-US" sz="2800" dirty="0">
                <a:solidFill>
                  <a:srgbClr val="000000"/>
                </a:solidFill>
                <a:latin typeface="Times New Roman" panose="02020603050405020304" pitchFamily="18" charset="0"/>
                <a:ea typeface="Times New Roman" panose="02020603050405020304" pitchFamily="18" charset="0"/>
              </a:rPr>
              <a:t>.</a:t>
            </a:r>
            <a:endParaRPr lang="ru-RU" sz="24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800" dirty="0" err="1">
                <a:solidFill>
                  <a:srgbClr val="000000"/>
                </a:solidFill>
                <a:latin typeface="Times New Roman" panose="02020603050405020304" pitchFamily="18" charset="0"/>
                <a:ea typeface="Times New Roman" panose="02020603050405020304" pitchFamily="18" charset="0"/>
              </a:rPr>
              <a:t>O’zbekiston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Respublikasiga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olib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kiriladigan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va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uning</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tashqarisiga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olib</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chiqiladigan</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o’simliklar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karantini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nazoratidagi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mahsulotlar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ro’yxati</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mazkur</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Nizomga</a:t>
            </a:r>
            <a:r>
              <a:rPr lang="en-US" sz="2800" dirty="0">
                <a:solidFill>
                  <a:srgbClr val="000000"/>
                </a:solidFill>
                <a:latin typeface="Times New Roman" panose="02020603050405020304" pitchFamily="18" charset="0"/>
                <a:ea typeface="Times New Roman" panose="02020603050405020304" pitchFamily="18" charset="0"/>
              </a:rPr>
              <a:t> </a:t>
            </a:r>
            <a:r>
              <a:rPr lang="en-US" sz="2800" u="sng" dirty="0">
                <a:solidFill>
                  <a:srgbClr val="008080"/>
                </a:solidFill>
                <a:latin typeface="Times New Roman" panose="02020603050405020304" pitchFamily="18" charset="0"/>
                <a:ea typeface="Times New Roman" panose="02020603050405020304" pitchFamily="18" charset="0"/>
              </a:rPr>
              <a:t>1-ilovaga</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muvofiq</a:t>
            </a:r>
            <a:r>
              <a:rPr lang="en-US" sz="2800" dirty="0">
                <a:solidFill>
                  <a:srgbClr val="000000"/>
                </a:solidFill>
                <a:latin typeface="Times New Roman" panose="02020603050405020304" pitchFamily="18" charset="0"/>
                <a:ea typeface="Times New Roman" panose="02020603050405020304" pitchFamily="18" charset="0"/>
              </a:rPr>
              <a:t> </a:t>
            </a:r>
            <a:r>
              <a:rPr lang="en-US" sz="2800" dirty="0" err="1">
                <a:solidFill>
                  <a:srgbClr val="000000"/>
                </a:solidFill>
                <a:latin typeface="Times New Roman" panose="02020603050405020304" pitchFamily="18" charset="0"/>
                <a:ea typeface="Times New Roman" panose="02020603050405020304" pitchFamily="18" charset="0"/>
              </a:rPr>
              <a:t>belgilanadi</a:t>
            </a:r>
            <a:r>
              <a:rPr lang="en-US" sz="2800" dirty="0" smtClean="0">
                <a:solidFill>
                  <a:srgbClr val="000000"/>
                </a:solidFill>
                <a:latin typeface="Times New Roman" panose="02020603050405020304" pitchFamily="18" charset="0"/>
                <a:ea typeface="Times New Roman" panose="02020603050405020304" pitchFamily="18" charset="0"/>
              </a:rPr>
              <a:t>.</a:t>
            </a:r>
            <a:r>
              <a:rPr lang="en-US" sz="2800" b="1" dirty="0">
                <a:latin typeface="Times New Roman" panose="02020603050405020304" pitchFamily="18" charset="0"/>
                <a:ea typeface="Times New Roman" panose="02020603050405020304" pitchFamily="18" charset="0"/>
              </a:rPr>
              <a:t> </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34524047"/>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435429" y="356755"/>
            <a:ext cx="8382000" cy="6109360"/>
          </a:xfrm>
          <a:prstGeom prst="rect">
            <a:avLst/>
          </a:prstGeom>
        </p:spPr>
      </p:pic>
    </p:spTree>
    <p:extLst>
      <p:ext uri="{BB962C8B-B14F-4D97-AF65-F5344CB8AC3E}">
        <p14:creationId xmlns:p14="http://schemas.microsoft.com/office/powerpoint/2010/main" val="721175901"/>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6981" y="997527"/>
            <a:ext cx="8718468" cy="5579797"/>
          </a:xfrm>
          <a:prstGeom prst="rect">
            <a:avLst/>
          </a:prstGeom>
        </p:spPr>
        <p:txBody>
          <a:bodyPr wrap="square">
            <a:spAutoFit/>
          </a:bodyPr>
          <a:lstStyle/>
          <a:p>
            <a:pPr marL="457200" algn="just">
              <a:lnSpc>
                <a:spcPct val="115000"/>
              </a:lnSpc>
              <a:spcAft>
                <a:spcPts val="0"/>
              </a:spcAft>
              <a:tabLst>
                <a:tab pos="630555" algn="l"/>
                <a:tab pos="810260" algn="l"/>
              </a:tabLst>
            </a:pPr>
            <a:r>
              <a:rPr lang="uz-Cyrl-UZ" sz="2400" dirty="0">
                <a:latin typeface="Times New Roman" panose="02020603050405020304" pitchFamily="18" charset="0"/>
                <a:ea typeface="Times New Roman" panose="02020603050405020304" pitchFamily="18" charset="0"/>
              </a:rPr>
              <a:t>O‘zbekiston respublikasi Vazirlar mahkamasi tomonidan chiqarilgan karantin to’g’risidagi qonunga asosan respublikamizning davlat chegara maskanlarida mamlakat ichkarisiga kirib kelayotgan barcha transport vositalari, xalqaro aloqalarga xizmat qiluvchi samolyotlar, yuk va passajir vagonlari, avtomobillar karantin nazoratdan o’tkazilishi shart. </a:t>
            </a:r>
            <a:r>
              <a:rPr lang="en-US" sz="2400" dirty="0" err="1">
                <a:latin typeface="Times New Roman" panose="02020603050405020304" pitchFamily="18" charset="0"/>
                <a:ea typeface="Times New Roman" panose="02020603050405020304" pitchFamily="18" charset="0"/>
              </a:rPr>
              <a:t>Karantin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kuzatuvining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vazifasi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nafaqat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mamlakatimizga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horijdan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olib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kelinayotgan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yuklarda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uchraydigan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hasharotlar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kasalliklar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begona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o’tlar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urug’larini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aniqlash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balki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respublikaga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kirib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kelayotgan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barcha</a:t>
            </a:r>
            <a:r>
              <a:rPr lang="en-US" sz="2400" dirty="0">
                <a:latin typeface="Times New Roman" panose="02020603050405020304" pitchFamily="18" charset="0"/>
                <a:ea typeface="Times New Roman" panose="02020603050405020304" pitchFamily="18" charset="0"/>
              </a:rPr>
              <a:t> transport </a:t>
            </a:r>
            <a:r>
              <a:rPr lang="en-US" sz="2400" dirty="0" err="1">
                <a:latin typeface="Times New Roman" panose="02020603050405020304" pitchFamily="18" charset="0"/>
                <a:ea typeface="Times New Roman" panose="02020603050405020304" pitchFamily="18" charset="0"/>
              </a:rPr>
              <a:t>vositalari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undagi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qishloq</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xo’jalik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mahsulotlarini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horijdan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jo’natilgan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yuklarni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pochta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jo’natmalarini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yo’lovchilarning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qo’l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yuklarini</a:t>
            </a:r>
            <a:r>
              <a:rPr lang="en-US" sz="2400" dirty="0">
                <a:latin typeface="Times New Roman" panose="02020603050405020304" pitchFamily="18" charset="0"/>
                <a:ea typeface="Times New Roman" panose="02020603050405020304" pitchFamily="18" charset="0"/>
              </a:rPr>
              <a:t> ham </a:t>
            </a:r>
            <a:r>
              <a:rPr lang="en-US" sz="2400" dirty="0" err="1">
                <a:latin typeface="Times New Roman" panose="02020603050405020304" pitchFamily="18" charset="0"/>
                <a:ea typeface="Times New Roman" panose="02020603050405020304" pitchFamily="18" charset="0"/>
              </a:rPr>
              <a:t>karantin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nazoratdan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o’tkazishdir</a:t>
            </a:r>
            <a:r>
              <a:rPr lang="en-US" sz="2400" dirty="0">
                <a:latin typeface="Times New Roman" panose="02020603050405020304" pitchFamily="18" charset="0"/>
                <a:ea typeface="Times New Roman" panose="02020603050405020304" pitchFamily="18" charset="0"/>
              </a:rPr>
              <a:t>.</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43115174"/>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803564"/>
            <a:ext cx="8839199" cy="6038576"/>
          </a:xfrm>
          <a:prstGeom prst="rect">
            <a:avLst/>
          </a:prstGeom>
        </p:spPr>
        <p:txBody>
          <a:bodyPr wrap="square">
            <a:spAutoFit/>
          </a:bodyPr>
          <a:lstStyle/>
          <a:p>
            <a:pPr marL="457200" algn="just">
              <a:lnSpc>
                <a:spcPct val="115000"/>
              </a:lnSpc>
              <a:spcAft>
                <a:spcPts val="0"/>
              </a:spcAft>
              <a:tabLst>
                <a:tab pos="630555" algn="l"/>
                <a:tab pos="810260" algn="l"/>
              </a:tabLst>
            </a:pPr>
            <a:r>
              <a:rPr lang="en-US" sz="2400" dirty="0" err="1">
                <a:latin typeface="Times New Roman" panose="02020603050405020304" pitchFamily="18" charset="0"/>
                <a:ea typeface="Times New Roman" panose="02020603050405020304" pitchFamily="18" charset="0"/>
              </a:rPr>
              <a:t>Horijdan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keltirilgan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barcha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qishloq</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xo’jalik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o’simliklarining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urug’lari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ko’chatlari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ekilgan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ekinzorlarda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respublikamizda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uchramaydigan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kasallik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begona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o’tlarni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aniqlash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karantininspeksiysi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vazifasidir</a:t>
            </a:r>
            <a:r>
              <a:rPr lang="en-US" sz="2400" dirty="0">
                <a:latin typeface="Times New Roman" panose="02020603050405020304" pitchFamily="18" charset="0"/>
                <a:ea typeface="Times New Roman" panose="02020603050405020304" pitchFamily="18" charset="0"/>
              </a:rPr>
              <a:t>.</a:t>
            </a:r>
            <a:endParaRPr lang="ru-RU" sz="2000" dirty="0" smtClean="0">
              <a:effectLst/>
              <a:latin typeface="Times New Roman" panose="02020603050405020304" pitchFamily="18" charset="0"/>
              <a:ea typeface="Times New Roman" panose="02020603050405020304" pitchFamily="18" charset="0"/>
            </a:endParaRPr>
          </a:p>
          <a:p>
            <a:pPr marL="457200" algn="just">
              <a:lnSpc>
                <a:spcPct val="115000"/>
              </a:lnSpc>
              <a:spcAft>
                <a:spcPts val="0"/>
              </a:spcAft>
              <a:tabLst>
                <a:tab pos="630555" algn="l"/>
                <a:tab pos="810260" algn="l"/>
              </a:tabLst>
            </a:pP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Karantin</a:t>
            </a:r>
            <a:r>
              <a:rPr lang="en-US" sz="2400" dirty="0">
                <a:latin typeface="Times New Roman" panose="02020603050405020304" pitchFamily="18" charset="0"/>
                <a:ea typeface="Times New Roman" panose="02020603050405020304" pitchFamily="18" charset="0"/>
              </a:rPr>
              <a:t> zona deb </a:t>
            </a:r>
            <a:r>
              <a:rPr lang="en-US" sz="2400" dirty="0" err="1">
                <a:latin typeface="Times New Roman" panose="02020603050405020304" pitchFamily="18" charset="0"/>
                <a:ea typeface="Times New Roman" panose="02020603050405020304" pitchFamily="18" charset="0"/>
              </a:rPr>
              <a:t>e’lon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qilingan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mamlakatlardan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o’tib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kelayotgan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yuk </a:t>
            </a:r>
            <a:r>
              <a:rPr lang="en-US" sz="2400" dirty="0" err="1">
                <a:latin typeface="Times New Roman" panose="02020603050405020304" pitchFamily="18" charset="0"/>
                <a:ea typeface="Times New Roman" panose="02020603050405020304" pitchFamily="18" charset="0"/>
              </a:rPr>
              <a:t>o’tib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kelayotgan</a:t>
            </a:r>
            <a:r>
              <a:rPr lang="en-US" sz="2400" dirty="0">
                <a:latin typeface="Times New Roman" panose="02020603050405020304" pitchFamily="18" charset="0"/>
                <a:ea typeface="Times New Roman" panose="02020603050405020304" pitchFamily="18" charset="0"/>
              </a:rPr>
              <a:t> transport </a:t>
            </a:r>
            <a:r>
              <a:rPr lang="en-US" sz="2400" dirty="0" err="1">
                <a:latin typeface="Times New Roman" panose="02020603050405020304" pitchFamily="18" charset="0"/>
                <a:ea typeface="Times New Roman" panose="02020603050405020304" pitchFamily="18" charset="0"/>
              </a:rPr>
              <a:t>vositalari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ulardagi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qishloq</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xo’jalik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mahsulotlarini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zararsizlantiriladi</a:t>
            </a:r>
            <a:r>
              <a:rPr lang="en-US" sz="2400" dirty="0">
                <a:latin typeface="Times New Roman" panose="02020603050405020304" pitchFamily="18" charset="0"/>
                <a:ea typeface="Times New Roman" panose="02020603050405020304" pitchFamily="18" charset="0"/>
              </a:rPr>
              <a:t>.</a:t>
            </a:r>
            <a:endParaRPr lang="ru-RU" sz="2000" dirty="0" smtClean="0">
              <a:effectLst/>
              <a:latin typeface="Times New Roman" panose="02020603050405020304" pitchFamily="18" charset="0"/>
              <a:ea typeface="Times New Roman" panose="02020603050405020304" pitchFamily="18" charset="0"/>
            </a:endParaRPr>
          </a:p>
          <a:p>
            <a:pPr marL="457200" algn="just">
              <a:lnSpc>
                <a:spcPct val="115000"/>
              </a:lnSpc>
              <a:spcAft>
                <a:spcPts val="0"/>
              </a:spcAft>
              <a:tabLst>
                <a:tab pos="630555" algn="l"/>
                <a:tab pos="810260" algn="l"/>
              </a:tabLst>
            </a:pPr>
            <a:r>
              <a:rPr lang="en-US" sz="2400" dirty="0" err="1">
                <a:latin typeface="Times New Roman" panose="02020603050405020304" pitchFamily="18" charset="0"/>
                <a:ea typeface="Times New Roman" panose="02020603050405020304" pitchFamily="18" charset="0"/>
              </a:rPr>
              <a:t>Mamlakat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hududidan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horijga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jo’natish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uchun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tayyorlangan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qishloq</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xo’jalik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mahsulotlari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karantin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tekshiruvidan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o’tkaziladi</a:t>
            </a:r>
            <a:r>
              <a:rPr lang="en-US" sz="2400" dirty="0">
                <a:latin typeface="Times New Roman" panose="02020603050405020304" pitchFamily="18" charset="0"/>
                <a:ea typeface="Times New Roman" panose="02020603050405020304" pitchFamily="18" charset="0"/>
              </a:rPr>
              <a:t>.</a:t>
            </a:r>
            <a:endParaRPr lang="ru-RU" sz="2000" dirty="0" smtClean="0">
              <a:effectLst/>
              <a:latin typeface="Times New Roman" panose="02020603050405020304" pitchFamily="18" charset="0"/>
              <a:ea typeface="Times New Roman" panose="02020603050405020304" pitchFamily="18" charset="0"/>
            </a:endParaRPr>
          </a:p>
          <a:p>
            <a:pPr marL="457200" algn="just">
              <a:lnSpc>
                <a:spcPct val="115000"/>
              </a:lnSpc>
              <a:spcAft>
                <a:spcPts val="0"/>
              </a:spcAft>
              <a:tabLst>
                <a:tab pos="630555" algn="l"/>
                <a:tab pos="810260" algn="l"/>
              </a:tabLst>
            </a:pPr>
            <a:r>
              <a:rPr lang="en-US" sz="2400" dirty="0" err="1">
                <a:latin typeface="Times New Roman" panose="02020603050405020304" pitchFamily="18" charset="0"/>
                <a:ea typeface="Times New Roman" panose="02020603050405020304" pitchFamily="18" charset="0"/>
              </a:rPr>
              <a:t>Mamlakatdagi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barcha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ekinzorlarni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mahsulotlarini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saqlash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qayta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korhonalarining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omborhonalarini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karantin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ob’ektlari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bilan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zaraelanganlik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yoki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zararlanmagaligini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nazorat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qiladi</a:t>
            </a:r>
            <a:r>
              <a:rPr lang="en-US" sz="2400" dirty="0">
                <a:latin typeface="Times New Roman" panose="02020603050405020304" pitchFamily="18" charset="0"/>
                <a:ea typeface="Times New Roman" panose="02020603050405020304" pitchFamily="18" charset="0"/>
              </a:rPr>
              <a:t>.</a:t>
            </a:r>
            <a:endParaRPr lang="ru-RU" sz="2000" dirty="0" smtClean="0">
              <a:effectLst/>
              <a:latin typeface="Times New Roman" panose="02020603050405020304" pitchFamily="18" charset="0"/>
              <a:ea typeface="Times New Roman" panose="02020603050405020304" pitchFamily="18" charset="0"/>
            </a:endParaRPr>
          </a:p>
          <a:p>
            <a:pPr marL="457200" algn="just">
              <a:lnSpc>
                <a:spcPct val="115000"/>
              </a:lnSpc>
              <a:spcAft>
                <a:spcPts val="0"/>
              </a:spcAft>
              <a:tabLst>
                <a:tab pos="630555" algn="l"/>
                <a:tab pos="810260" algn="l"/>
              </a:tabLst>
            </a:pPr>
            <a:r>
              <a:rPr lang="en-US" sz="2400" dirty="0" err="1">
                <a:latin typeface="Times New Roman" panose="02020603050405020304" pitchFamily="18" charset="0"/>
                <a:ea typeface="Times New Roman" panose="02020603050405020304" pitchFamily="18" charset="0"/>
              </a:rPr>
              <a:t>Birlamchi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tekshirish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mamlakat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ichkarisiga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kelgan</a:t>
            </a:r>
            <a:r>
              <a:rPr lang="en-US" sz="2400" dirty="0">
                <a:latin typeface="Times New Roman" panose="02020603050405020304" pitchFamily="18" charset="0"/>
                <a:ea typeface="Times New Roman" panose="02020603050405020304" pitchFamily="18" charset="0"/>
              </a:rPr>
              <a:t> transport </a:t>
            </a:r>
            <a:r>
              <a:rPr lang="en-US" sz="2400" dirty="0" err="1">
                <a:latin typeface="Times New Roman" panose="02020603050405020304" pitchFamily="18" charset="0"/>
                <a:ea typeface="Times New Roman" panose="02020603050405020304" pitchFamily="18" charset="0"/>
              </a:rPr>
              <a:t>vositalari</a:t>
            </a:r>
            <a:r>
              <a:rPr lang="en-US" sz="2400" dirty="0">
                <a:latin typeface="Times New Roman" panose="02020603050405020304" pitchFamily="18" charset="0"/>
                <a:ea typeface="Times New Roman" panose="02020603050405020304" pitchFamily="18" charset="0"/>
              </a:rPr>
              <a:t>: </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19285889"/>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900545" y="723997"/>
            <a:ext cx="7467600" cy="6047954"/>
          </a:xfrm>
          <a:prstGeom prst="rect">
            <a:avLst/>
          </a:prstGeom>
        </p:spPr>
      </p:pic>
    </p:spTree>
    <p:extLst>
      <p:ext uri="{BB962C8B-B14F-4D97-AF65-F5344CB8AC3E}">
        <p14:creationId xmlns:p14="http://schemas.microsoft.com/office/powerpoint/2010/main" val="3265981633"/>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63237" y="858982"/>
            <a:ext cx="8645236" cy="5755422"/>
          </a:xfrm>
          <a:prstGeom prst="rect">
            <a:avLst/>
          </a:prstGeom>
        </p:spPr>
        <p:txBody>
          <a:bodyPr wrap="square">
            <a:spAutoFit/>
          </a:bodyPr>
          <a:lstStyle/>
          <a:p>
            <a:pPr algn="just">
              <a:lnSpc>
                <a:spcPct val="115000"/>
              </a:lnSpc>
              <a:spcAft>
                <a:spcPts val="0"/>
              </a:spcAft>
            </a:pPr>
            <a:r>
              <a:rPr lang="uz-Cyrl-UZ" sz="2000" dirty="0">
                <a:latin typeface="Times New Roman" panose="02020603050405020304" pitchFamily="18" charset="0"/>
                <a:ea typeface="Times New Roman" panose="02020603050405020304" pitchFamily="18" charset="0"/>
              </a:rPr>
              <a:t>Karantin zararkunanda, kasallik, begona o‘tlar ekspertizasining maqsadi qishloq xo‘jalik mahsulotlarining respublikada tauchramaydigan yoki karantin ob’yektlarning ifloslanganlik darajasini aniqlash va ularga qarshi karantin tadbirlarini qo‘llashdir. </a:t>
            </a:r>
            <a:endParaRPr lang="ru-RU"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000" b="1" dirty="0">
                <a:latin typeface="Times New Roman" panose="02020603050405020304" pitchFamily="18" charset="0"/>
                <a:ea typeface="Times New Roman" panose="02020603050405020304" pitchFamily="18" charset="0"/>
              </a:rPr>
              <a:t>Entomologik ekspertiza. </a:t>
            </a:r>
            <a:r>
              <a:rPr lang="uz-Cyrl-UZ" sz="2000" dirty="0">
                <a:latin typeface="Times New Roman" panose="02020603050405020304" pitchFamily="18" charset="0"/>
                <a:ea typeface="Times New Roman" panose="02020603050405020304" pitchFamily="18" charset="0"/>
              </a:rPr>
              <a:t>Faqat yetkazilgan jaroxatlardan xech qanday zararkunandalarni aniqlab bulmaydi. SHunday ekan ko‘rik va ekpertiza qilishda bevosita zararkunandani o‘zini topish kerak. </a:t>
            </a:r>
            <a:endParaRPr lang="ru-RU"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000" dirty="0" smtClean="0">
                <a:latin typeface="Times New Roman" panose="02020603050405020304" pitchFamily="18" charset="0"/>
                <a:ea typeface="Times New Roman" panose="02020603050405020304" pitchFamily="18" charset="0"/>
              </a:rPr>
              <a:t>Entomologik </a:t>
            </a:r>
            <a:r>
              <a:rPr lang="uz-Cyrl-UZ" sz="2000" dirty="0">
                <a:latin typeface="Times New Roman" panose="02020603050405020304" pitchFamily="18" charset="0"/>
                <a:ea typeface="Times New Roman" panose="02020603050405020304" pitchFamily="18" charset="0"/>
              </a:rPr>
              <a:t>ekspertizada har xil usullar mavj</a:t>
            </a:r>
            <a:r>
              <a:rPr lang="en-US" sz="2000" dirty="0" err="1">
                <a:latin typeface="Times New Roman" panose="02020603050405020304" pitchFamily="18" charset="0"/>
                <a:ea typeface="Times New Roman" panose="02020603050405020304" pitchFamily="18" charset="0"/>
              </a:rPr>
              <a:t>ud</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bo‘lib</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qo‘yida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ularning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eng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asosiylari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berilgan</a:t>
            </a:r>
            <a:r>
              <a:rPr lang="en-US" sz="2000" dirty="0">
                <a:latin typeface="Times New Roman" panose="02020603050405020304" pitchFamily="18" charset="0"/>
                <a:ea typeface="Times New Roman" panose="02020603050405020304" pitchFamily="18" charset="0"/>
              </a:rPr>
              <a:t>.</a:t>
            </a:r>
            <a:endParaRPr lang="ru-RU"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000" b="1" dirty="0" err="1">
                <a:latin typeface="Times New Roman" panose="02020603050405020304" pitchFamily="18" charset="0"/>
                <a:ea typeface="Times New Roman" panose="02020603050405020304" pitchFamily="18" charset="0"/>
              </a:rPr>
              <a:t>Urug’larni</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ko‘zdan</a:t>
            </a:r>
            <a:r>
              <a:rPr lang="en-US" sz="2000" b="1" dirty="0">
                <a:latin typeface="Times New Roman" panose="02020603050405020304" pitchFamily="18" charset="0"/>
                <a:ea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rPr>
              <a:t>kechirish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ushbu</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juda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ko‘p</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mehnat</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talab</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qiladigan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usul</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har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xil</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urug’lar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g’alla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doni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mayda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quritilgan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mevalar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va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shularga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o‘xshash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materiallarni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ekspertiza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qilishda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ishlatiladi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Ko‘zdan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kechirish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xajmiga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qarab</a:t>
            </a:r>
            <a:r>
              <a:rPr lang="en-US" sz="2000" dirty="0">
                <a:latin typeface="Times New Roman" panose="02020603050405020304" pitchFamily="18" charset="0"/>
                <a:ea typeface="Times New Roman" panose="02020603050405020304" pitchFamily="18" charset="0"/>
              </a:rPr>
              <a:t> u </a:t>
            </a:r>
            <a:r>
              <a:rPr lang="en-US" sz="2000" dirty="0" err="1">
                <a:latin typeface="Times New Roman" panose="02020603050405020304" pitchFamily="18" charset="0"/>
                <a:ea typeface="Times New Roman" panose="02020603050405020304" pitchFamily="18" charset="0"/>
              </a:rPr>
              <a:t>har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xil</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tarzda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o‘tishi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mumkin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Urug’larning</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mayda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botanik</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organizmlarini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ko‘zdan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kechirishda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plasmasa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yoki</a:t>
            </a:r>
            <a:r>
              <a:rPr lang="en-US" sz="2000" dirty="0">
                <a:latin typeface="Times New Roman" panose="02020603050405020304" pitchFamily="18" charset="0"/>
                <a:ea typeface="Times New Roman" panose="02020603050405020304" pitchFamily="18" charset="0"/>
              </a:rPr>
              <a:t> metal </a:t>
            </a:r>
            <a:r>
              <a:rPr lang="en-US" sz="2000" dirty="0" err="1">
                <a:latin typeface="Times New Roman" panose="02020603050405020304" pitchFamily="18" charset="0"/>
                <a:ea typeface="Times New Roman" panose="02020603050405020304" pitchFamily="18" charset="0"/>
              </a:rPr>
              <a:t>patnislarda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foydalanish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tavsiya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etiladi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Bundan</a:t>
            </a:r>
            <a:r>
              <a:rPr lang="en-US" sz="2000" dirty="0">
                <a:latin typeface="Times New Roman" panose="02020603050405020304" pitchFamily="18" charset="0"/>
                <a:ea typeface="Times New Roman" panose="02020603050405020304" pitchFamily="18" charset="0"/>
              </a:rPr>
              <a:t> ham </a:t>
            </a:r>
            <a:r>
              <a:rPr lang="en-US" sz="2000" dirty="0" err="1">
                <a:latin typeface="Times New Roman" panose="02020603050405020304" pitchFamily="18" charset="0"/>
                <a:ea typeface="Times New Roman" panose="02020603050405020304" pitchFamily="18" charset="0"/>
              </a:rPr>
              <a:t>kichik</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xajimdagi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urug’lar</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namunasini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xatto</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oq</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qog’oz</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satxida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ko‘zdan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kechirish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mumkin</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Urug’larni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terish</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ko‘rishda</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shpatel</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yoki</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skalpel</a:t>
            </a:r>
            <a:r>
              <a:rPr lang="en-US" sz="2000" dirty="0">
                <a:latin typeface="Times New Roman" panose="02020603050405020304" pitchFamily="18" charset="0"/>
                <a:ea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rPr>
              <a:t>ishlatiladi</a:t>
            </a:r>
            <a:r>
              <a:rPr lang="en-US" sz="2000" dirty="0">
                <a:latin typeface="Times New Roman" panose="02020603050405020304" pitchFamily="18" charset="0"/>
                <a:ea typeface="Times New Roman" panose="02020603050405020304" pitchFamily="18" charset="0"/>
              </a:rPr>
              <a:t>.</a:t>
            </a:r>
            <a:endParaRPr lang="ru-RU"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87987202"/>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7090" y="1052946"/>
            <a:ext cx="8617527" cy="5189113"/>
          </a:xfrm>
          <a:prstGeom prst="rect">
            <a:avLst/>
          </a:prstGeom>
        </p:spPr>
        <p:txBody>
          <a:bodyPr wrap="square">
            <a:spAutoFit/>
          </a:bodyPr>
          <a:lstStyle/>
          <a:p>
            <a:pPr algn="just">
              <a:lnSpc>
                <a:spcPct val="115000"/>
              </a:lnSpc>
              <a:spcAft>
                <a:spcPts val="0"/>
              </a:spcAft>
            </a:pPr>
            <a:r>
              <a:rPr lang="en-US" sz="2400" b="1" dirty="0" err="1">
                <a:latin typeface="Times New Roman" panose="02020603050405020304" pitchFamily="18" charset="0"/>
                <a:ea typeface="Times New Roman" panose="02020603050405020304" pitchFamily="18" charset="0"/>
              </a:rPr>
              <a:t>Flotatsiya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usuli-</a:t>
            </a:r>
            <a:r>
              <a:rPr lang="en-US" sz="2400" dirty="0" err="1">
                <a:latin typeface="Times New Roman" panose="02020603050405020304" pitchFamily="18" charset="0"/>
                <a:ea typeface="Times New Roman" panose="02020603050405020304" pitchFamily="18" charset="0"/>
              </a:rPr>
              <a:t>bu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usul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xil</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suyuqliklarni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zichligiga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asoslangin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g’alla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urug’lari</a:t>
            </a:r>
            <a:r>
              <a:rPr lang="en-US" sz="2400" dirty="0">
                <a:latin typeface="Times New Roman" panose="02020603050405020304" pitchFamily="18" charset="0"/>
                <a:ea typeface="Times New Roman" panose="02020603050405020304" pitchFamily="18" charset="0"/>
              </a:rPr>
              <a:t>, du</a:t>
            </a:r>
            <a:r>
              <a:rPr lang="uz-Cyrl-UZ" sz="2400" dirty="0">
                <a:latin typeface="Times New Roman" panose="02020603050405020304" pitchFamily="18" charset="0"/>
                <a:ea typeface="Times New Roman" panose="02020603050405020304" pitchFamily="18" charset="0"/>
              </a:rPr>
              <a:t>k</a:t>
            </a:r>
            <a:r>
              <a:rPr lang="en-US" sz="2400" dirty="0" err="1">
                <a:latin typeface="Times New Roman" panose="02020603050405020304" pitchFamily="18" charset="0"/>
                <a:ea typeface="Times New Roman" panose="02020603050405020304" pitchFamily="18" charset="0"/>
              </a:rPr>
              <a:t>kak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o‘simliklarning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urug’lari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yong’oq</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mevalarning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danaklari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boshqalarni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analiz</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qilishda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ishlatiladi</a:t>
            </a:r>
            <a:r>
              <a:rPr lang="en-US" sz="2400" dirty="0">
                <a:latin typeface="Times New Roman" panose="02020603050405020304" pitchFamily="18" charset="0"/>
                <a:ea typeface="Times New Roman" panose="02020603050405020304" pitchFamily="18" charset="0"/>
              </a:rPr>
              <a:t>. Bu </a:t>
            </a:r>
            <a:r>
              <a:rPr lang="en-US" sz="2400" dirty="0" err="1">
                <a:latin typeface="Times New Roman" panose="02020603050405020304" pitchFamily="18" charset="0"/>
                <a:ea typeface="Times New Roman" panose="02020603050405020304" pitchFamily="18" charset="0"/>
              </a:rPr>
              <a:t>yerda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puch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sifatsiz</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zararlangan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urug’lar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maxsus</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eritmada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yuqoriga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ko‘tariladi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sog’lom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urug’lar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esa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og’ir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bo‘lgani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uchun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pastga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cho‘kadi</a:t>
            </a:r>
            <a:r>
              <a:rPr lang="en-US" sz="2400" dirty="0">
                <a:latin typeface="Times New Roman" panose="02020603050405020304" pitchFamily="18" charset="0"/>
                <a:ea typeface="Times New Roman" panose="02020603050405020304" pitchFamily="18" charset="0"/>
              </a:rPr>
              <a:t>. </a:t>
            </a:r>
            <a:endParaRPr lang="ru-RU" sz="20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err="1">
                <a:latin typeface="Times New Roman" panose="02020603050405020304" pitchFamily="18" charset="0"/>
                <a:ea typeface="Times New Roman" panose="02020603050405020304" pitchFamily="18" charset="0"/>
              </a:rPr>
              <a:t>Flotatsiyada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asosan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tuz</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yoki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selitra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eritmasi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ishlatiladi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G’alla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urug’larida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mitalar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g’alla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kuyasi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yo‘qligini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aniqlashda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litr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suvga</a:t>
            </a:r>
            <a:r>
              <a:rPr lang="en-US" sz="2400" dirty="0">
                <a:latin typeface="Times New Roman" panose="02020603050405020304" pitchFamily="18" charset="0"/>
                <a:ea typeface="Times New Roman" panose="02020603050405020304" pitchFamily="18" charset="0"/>
              </a:rPr>
              <a:t> 570-730 g </a:t>
            </a:r>
            <a:r>
              <a:rPr lang="en-US" sz="2400" dirty="0" err="1">
                <a:latin typeface="Times New Roman" panose="02020603050405020304" pitchFamily="18" charset="0"/>
                <a:ea typeface="Times New Roman" panose="02020603050405020304" pitchFamily="18" charset="0"/>
              </a:rPr>
              <a:t>selitra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aralashtiriladi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Goroxning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mayda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urug’li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navlarini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aniqlashda</a:t>
            </a:r>
            <a:r>
              <a:rPr lang="en-US" sz="2400" dirty="0">
                <a:latin typeface="Times New Roman" panose="02020603050405020304" pitchFamily="18" charset="0"/>
                <a:ea typeface="Times New Roman" panose="02020603050405020304" pitchFamily="18" charset="0"/>
              </a:rPr>
              <a:t> 30 % </a:t>
            </a:r>
            <a:r>
              <a:rPr lang="en-US" sz="2400" dirty="0" err="1">
                <a:latin typeface="Times New Roman" panose="02020603050405020304" pitchFamily="18" charset="0"/>
                <a:ea typeface="Times New Roman" panose="02020603050405020304" pitchFamily="18" charset="0"/>
              </a:rPr>
              <a:t>namakob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tayyorlanadi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dukak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o‘simliklarning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o‘rtacha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kattalikda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urug’lari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tekshirishda</a:t>
            </a:r>
            <a:r>
              <a:rPr lang="en-US" sz="2400" dirty="0">
                <a:latin typeface="Times New Roman" panose="02020603050405020304" pitchFamily="18" charset="0"/>
                <a:ea typeface="Times New Roman" panose="02020603050405020304" pitchFamily="18" charset="0"/>
              </a:rPr>
              <a:t> 50 % </a:t>
            </a:r>
            <a:r>
              <a:rPr lang="en-US" sz="2400" dirty="0" err="1">
                <a:latin typeface="Times New Roman" panose="02020603050405020304" pitchFamily="18" charset="0"/>
                <a:ea typeface="Times New Roman" panose="02020603050405020304" pitchFamily="18" charset="0"/>
              </a:rPr>
              <a:t>natri</a:t>
            </a:r>
            <a:r>
              <a:rPr lang="uz-Cyrl-UZ" sz="2400" dirty="0">
                <a:latin typeface="Times New Roman" panose="02020603050405020304" pitchFamily="18" charset="0"/>
                <a:ea typeface="Times New Roman" panose="02020603050405020304" pitchFamily="18" charset="0"/>
              </a:rPr>
              <a:t>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selitra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ishlatiladi</a:t>
            </a:r>
            <a:r>
              <a:rPr lang="en-US" sz="2400" dirty="0">
                <a:latin typeface="Times New Roman" panose="02020603050405020304" pitchFamily="18" charset="0"/>
                <a:ea typeface="Times New Roman" panose="02020603050405020304" pitchFamily="18" charset="0"/>
              </a:rPr>
              <a:t>.</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36609861"/>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13657" y="762000"/>
            <a:ext cx="8397834" cy="5576976"/>
          </a:xfrm>
          <a:prstGeom prst="rect">
            <a:avLst/>
          </a:prstGeom>
        </p:spPr>
        <p:txBody>
          <a:bodyPr wrap="square">
            <a:spAutoFit/>
          </a:bodyPr>
          <a:lstStyle/>
          <a:p>
            <a:pPr algn="just">
              <a:lnSpc>
                <a:spcPct val="115000"/>
              </a:lnSpc>
              <a:spcAft>
                <a:spcPts val="0"/>
              </a:spcAft>
            </a:pPr>
            <a:r>
              <a:rPr lang="en-US" sz="2600" b="1" dirty="0" err="1">
                <a:latin typeface="Times New Roman" panose="02020603050405020304" pitchFamily="18" charset="0"/>
                <a:ea typeface="Times New Roman" panose="02020603050405020304" pitchFamily="18" charset="0"/>
              </a:rPr>
              <a:t>Rentgenografiya</a:t>
            </a:r>
            <a:r>
              <a:rPr lang="en-US" sz="2600" b="1" dirty="0">
                <a:latin typeface="Times New Roman" panose="02020603050405020304" pitchFamily="18" charset="0"/>
                <a:ea typeface="Times New Roman" panose="02020603050405020304" pitchFamily="18" charset="0"/>
              </a:rPr>
              <a:t> </a:t>
            </a:r>
            <a:r>
              <a:rPr lang="en-US" sz="2600" b="1" dirty="0" err="1">
                <a:latin typeface="Times New Roman" panose="02020603050405020304" pitchFamily="18" charset="0"/>
                <a:ea typeface="Times New Roman" panose="02020603050405020304" pitchFamily="18" charset="0"/>
              </a:rPr>
              <a:t>usuli-</a:t>
            </a:r>
            <a:r>
              <a:rPr lang="en-US" sz="2600" dirty="0" err="1">
                <a:latin typeface="Times New Roman" panose="02020603050405020304" pitchFamily="18" charset="0"/>
                <a:ea typeface="Times New Roman" panose="02020603050405020304" pitchFamily="18" charset="0"/>
              </a:rPr>
              <a:t>urug’larni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zararkunanda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tomonidan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yashirin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shaklda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zararlanganligini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aniqlashda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rentgenografiya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usuli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qo‘llaniladi</a:t>
            </a:r>
            <a:r>
              <a:rPr lang="en-US" sz="2600" dirty="0">
                <a:latin typeface="Times New Roman" panose="02020603050405020304" pitchFamily="18" charset="0"/>
                <a:ea typeface="Times New Roman" panose="02020603050405020304" pitchFamily="18" charset="0"/>
              </a:rPr>
              <a:t>.</a:t>
            </a:r>
            <a:endParaRPr lang="ru-RU" sz="26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Buning</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uchun</a:t>
            </a:r>
            <a:r>
              <a:rPr lang="en-US" sz="2600" dirty="0">
                <a:latin typeface="Times New Roman" panose="02020603050405020304" pitchFamily="18" charset="0"/>
                <a:ea typeface="Times New Roman" panose="02020603050405020304" pitchFamily="18" charset="0"/>
              </a:rPr>
              <a:t> ARS-1 </a:t>
            </a:r>
            <a:r>
              <a:rPr lang="en-US" sz="2600" dirty="0" err="1">
                <a:latin typeface="Times New Roman" panose="02020603050405020304" pitchFamily="18" charset="0"/>
                <a:ea typeface="Times New Roman" panose="02020603050405020304" pitchFamily="18" charset="0"/>
              </a:rPr>
              <a:t>nomli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rentgen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apparati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ishlatiladi</a:t>
            </a:r>
            <a:r>
              <a:rPr lang="en-US" sz="2600" dirty="0">
                <a:latin typeface="Times New Roman" panose="02020603050405020304" pitchFamily="18" charset="0"/>
                <a:ea typeface="Times New Roman" panose="02020603050405020304" pitchFamily="18" charset="0"/>
              </a:rPr>
              <a:t>.</a:t>
            </a:r>
            <a:endParaRPr lang="ru-RU" sz="26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Urug’larni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rentgenografiya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qilinishi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qo‘yidagi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tarzda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o‘tadi</a:t>
            </a:r>
            <a:r>
              <a:rPr lang="en-US" sz="2600" dirty="0">
                <a:latin typeface="Times New Roman" panose="02020603050405020304" pitchFamily="18" charset="0"/>
                <a:ea typeface="Times New Roman" panose="02020603050405020304" pitchFamily="18" charset="0"/>
              </a:rPr>
              <a:t>.</a:t>
            </a:r>
            <a:endParaRPr lang="ru-RU" sz="26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Yupqa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pergament</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qog’oz</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satxiga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urug’lar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bir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Katlam</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kilib</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maxsus</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taxtadan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yasalgan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qutilarga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joylashtiriladi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Qutilarni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tagiga</a:t>
            </a:r>
            <a:r>
              <a:rPr lang="en-US" sz="2600" dirty="0">
                <a:latin typeface="Times New Roman" panose="02020603050405020304" pitchFamily="18" charset="0"/>
                <a:ea typeface="Times New Roman" panose="02020603050405020304" pitchFamily="18" charset="0"/>
              </a:rPr>
              <a:t> kora </a:t>
            </a:r>
            <a:r>
              <a:rPr lang="en-US" sz="2600" dirty="0" err="1">
                <a:latin typeface="Times New Roman" panose="02020603050405020304" pitchFamily="18" charset="0"/>
                <a:ea typeface="Times New Roman" panose="02020603050405020304" pitchFamily="18" charset="0"/>
              </a:rPr>
              <a:t>qog’ozga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o‘ralgan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yangi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fntoplyonka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kuyiladi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Keyin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urug’lar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rentgen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nurlar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bilan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ko‘riladi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Nurlanish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davomiyligi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besh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dakikka</a:t>
            </a:r>
            <a:r>
              <a:rPr lang="en-US" sz="2600" dirty="0" smtClean="0">
                <a:latin typeface="Times New Roman" panose="02020603050405020304" pitchFamily="18" charset="0"/>
                <a:ea typeface="Times New Roman" panose="02020603050405020304" pitchFamily="18" charset="0"/>
              </a:rPr>
              <a:t>.</a:t>
            </a:r>
            <a:endParaRPr lang="ru-RU" sz="2600" dirty="0" smtClean="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32400557"/>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8546" y="831273"/>
            <a:ext cx="8880764" cy="5755422"/>
          </a:xfrm>
          <a:prstGeom prst="rect">
            <a:avLst/>
          </a:prstGeom>
        </p:spPr>
        <p:txBody>
          <a:bodyPr wrap="square">
            <a:spAutoFit/>
          </a:bodyPr>
          <a:lstStyle/>
          <a:p>
            <a:pPr algn="just">
              <a:lnSpc>
                <a:spcPct val="115000"/>
              </a:lnSpc>
              <a:spcAft>
                <a:spcPts val="0"/>
              </a:spcAft>
            </a:pPr>
            <a:r>
              <a:rPr lang="en-US" sz="2000" b="1" dirty="0" err="1" smtClean="0">
                <a:latin typeface="Times New Roman" panose="02020603050405020304" pitchFamily="18" charset="0"/>
                <a:ea typeface="Times New Roman" panose="02020603050405020304" pitchFamily="18" charset="0"/>
              </a:rPr>
              <a:t>Makrolyuminstsent</a:t>
            </a:r>
            <a:r>
              <a:rPr lang="en-US" sz="2000" b="1" dirty="0" smtClean="0">
                <a:latin typeface="Times New Roman" panose="02020603050405020304" pitchFamily="18" charset="0"/>
                <a:ea typeface="Times New Roman" panose="02020603050405020304" pitchFamily="18" charset="0"/>
              </a:rPr>
              <a:t> </a:t>
            </a:r>
            <a:r>
              <a:rPr lang="en-US" sz="2000" b="1" dirty="0" err="1" smtClean="0">
                <a:latin typeface="Times New Roman" panose="02020603050405020304" pitchFamily="18" charset="0"/>
                <a:ea typeface="Times New Roman" panose="02020603050405020304" pitchFamily="18" charset="0"/>
              </a:rPr>
              <a:t>usuli-</a:t>
            </a:r>
            <a:r>
              <a:rPr lang="en-US" sz="2000" dirty="0" err="1" smtClean="0">
                <a:latin typeface="Times New Roman" panose="02020603050405020304" pitchFamily="18" charset="0"/>
                <a:ea typeface="Times New Roman" panose="02020603050405020304" pitchFamily="18" charset="0"/>
              </a:rPr>
              <a:t>ushbu</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ayrim</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usul</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zararkunandalar</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tomonidan</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zararlangan</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urug</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ko‘chat</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va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qalamchalarni</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zararlanganligini</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aniqlashda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ishlatiladi</a:t>
            </a:r>
            <a:r>
              <a:rPr lang="en-US" sz="2000" dirty="0" smtClean="0">
                <a:latin typeface="Times New Roman" panose="02020603050405020304" pitchFamily="18" charset="0"/>
                <a:ea typeface="Times New Roman" panose="02020603050405020304" pitchFamily="18" charset="0"/>
              </a:rPr>
              <a:t>. Bu </a:t>
            </a:r>
            <a:r>
              <a:rPr lang="en-US" sz="2000" dirty="0" err="1" smtClean="0">
                <a:latin typeface="Times New Roman" panose="02020603050405020304" pitchFamily="18" charset="0"/>
                <a:ea typeface="Times New Roman" panose="02020603050405020304" pitchFamily="18" charset="0"/>
              </a:rPr>
              <a:t>zararkunandalar</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qo‘yidagilar</a:t>
            </a:r>
            <a:r>
              <a:rPr lang="en-US" sz="2000" dirty="0" smtClean="0">
                <a:latin typeface="Times New Roman" panose="02020603050405020304" pitchFamily="18" charset="0"/>
                <a:ea typeface="Times New Roman" panose="02020603050405020304" pitchFamily="18" charset="0"/>
              </a:rPr>
              <a:t>:</a:t>
            </a:r>
            <a:endParaRPr lang="ru-RU"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000" dirty="0" err="1" smtClean="0">
                <a:latin typeface="Times New Roman" panose="02020603050405020304" pitchFamily="18" charset="0"/>
                <a:ea typeface="Times New Roman" panose="02020603050405020304" pitchFamily="18" charset="0"/>
              </a:rPr>
              <a:t>Karantin</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osti</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urug’lar</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shu</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jumladan</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xitoy</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donxo‘ri</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va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brazilya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urug’xo‘ri</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Bularning</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tuxumlari</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hamda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ombor</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uzun</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buruni</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tuxumlari</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yaxshilab</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lyuminestlanadi</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Bulardan</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tashqari</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qizil</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qon</a:t>
            </a:r>
            <a:r>
              <a:rPr lang="en-US" sz="2000" dirty="0" smtClean="0">
                <a:latin typeface="Times New Roman" panose="02020603050405020304" pitchFamily="18" charset="0"/>
                <a:ea typeface="Times New Roman" panose="02020603050405020304" pitchFamily="18" charset="0"/>
              </a:rPr>
              <a:t> bit </a:t>
            </a:r>
            <a:r>
              <a:rPr lang="en-US" sz="2000" dirty="0" err="1" smtClean="0">
                <a:latin typeface="Times New Roman" panose="02020603050405020304" pitchFamily="18" charset="0"/>
                <a:ea typeface="Times New Roman" panose="02020603050405020304" pitchFamily="18" charset="0"/>
              </a:rPr>
              <a:t>va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unsimon</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qurtlar</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chiqindilar</a:t>
            </a:r>
            <a:r>
              <a:rPr lang="en-US" sz="2000" dirty="0" smtClean="0">
                <a:latin typeface="Times New Roman" panose="02020603050405020304" pitchFamily="18" charset="0"/>
                <a:ea typeface="Times New Roman" panose="02020603050405020304" pitchFamily="18" charset="0"/>
              </a:rPr>
              <a:t> ham </a:t>
            </a:r>
            <a:r>
              <a:rPr lang="en-US" sz="2000" dirty="0" err="1" smtClean="0">
                <a:latin typeface="Times New Roman" panose="02020603050405020304" pitchFamily="18" charset="0"/>
                <a:ea typeface="Times New Roman" panose="02020603050405020304" pitchFamily="18" charset="0"/>
              </a:rPr>
              <a:t>qalamcha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va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ko‘chatlarning</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yoriqlarida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yaxshi</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lyumi</a:t>
            </a:r>
            <a:r>
              <a:rPr lang="uz-Cyrl-UZ" sz="2000" dirty="0" smtClean="0">
                <a:latin typeface="Times New Roman" panose="02020603050405020304" pitchFamily="18" charset="0"/>
                <a:ea typeface="Times New Roman" panose="02020603050405020304" pitchFamily="18" charset="0"/>
              </a:rPr>
              <a:t>ne</a:t>
            </a:r>
            <a:r>
              <a:rPr lang="en-US" sz="2000" dirty="0" err="1" smtClean="0">
                <a:latin typeface="Times New Roman" panose="02020603050405020304" pitchFamily="18" charset="0"/>
                <a:ea typeface="Times New Roman" panose="02020603050405020304" pitchFamily="18" charset="0"/>
              </a:rPr>
              <a:t>stlanadi</a:t>
            </a:r>
            <a:r>
              <a:rPr lang="en-US" sz="2000" dirty="0" smtClean="0">
                <a:latin typeface="Times New Roman" panose="02020603050405020304" pitchFamily="18" charset="0"/>
                <a:ea typeface="Times New Roman" panose="02020603050405020304" pitchFamily="18" charset="0"/>
              </a:rPr>
              <a:t>. </a:t>
            </a:r>
            <a:endParaRPr lang="ru-RU"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000" dirty="0" smtClean="0">
                <a:latin typeface="Times New Roman" panose="02020603050405020304" pitchFamily="18" charset="0"/>
                <a:ea typeface="Times New Roman" panose="02020603050405020304" pitchFamily="18" charset="0"/>
              </a:rPr>
              <a:t>Bu </a:t>
            </a:r>
            <a:r>
              <a:rPr lang="en-US" sz="2000" dirty="0" err="1" smtClean="0">
                <a:latin typeface="Times New Roman" panose="02020603050405020304" pitchFamily="18" charset="0"/>
                <a:ea typeface="Times New Roman" panose="02020603050405020304" pitchFamily="18" charset="0"/>
              </a:rPr>
              <a:t>usul</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qo‘llanishda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maxsus</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apparatura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ishlatiladi</a:t>
            </a:r>
            <a:r>
              <a:rPr lang="en-US" sz="2000" dirty="0" smtClean="0">
                <a:latin typeface="Times New Roman" panose="02020603050405020304" pitchFamily="18" charset="0"/>
                <a:ea typeface="Times New Roman" panose="02020603050405020304" pitchFamily="18" charset="0"/>
              </a:rPr>
              <a:t>. LMYU </a:t>
            </a:r>
            <a:r>
              <a:rPr lang="en-US" sz="2000" dirty="0" err="1" smtClean="0">
                <a:latin typeface="Times New Roman" panose="02020603050405020304" pitchFamily="18" charset="0"/>
                <a:ea typeface="Times New Roman" panose="02020603050405020304" pitchFamily="18" charset="0"/>
              </a:rPr>
              <a:t>yoki</a:t>
            </a:r>
            <a:r>
              <a:rPr lang="en-US" sz="2000" dirty="0" smtClean="0">
                <a:latin typeface="Times New Roman" panose="02020603050405020304" pitchFamily="18" charset="0"/>
                <a:ea typeface="Times New Roman" panose="02020603050405020304" pitchFamily="18" charset="0"/>
              </a:rPr>
              <a:t> L-84 </a:t>
            </a:r>
            <a:r>
              <a:rPr lang="en-US" sz="2000" dirty="0" err="1" smtClean="0">
                <a:latin typeface="Times New Roman" panose="02020603050405020304" pitchFamily="18" charset="0"/>
                <a:ea typeface="Times New Roman" panose="02020603050405020304" pitchFamily="18" charset="0"/>
              </a:rPr>
              <a:t>rusumi</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analit</a:t>
            </a:r>
            <a:r>
              <a:rPr lang="uz-Cyrl-UZ" sz="2000" dirty="0" smtClean="0">
                <a:latin typeface="Times New Roman" panose="02020603050405020304" pitchFamily="18" charset="0"/>
                <a:ea typeface="Times New Roman" panose="02020603050405020304" pitchFamily="18" charset="0"/>
              </a:rPr>
              <a:t>i</a:t>
            </a:r>
            <a:r>
              <a:rPr lang="en-US" sz="2000" dirty="0" smtClean="0">
                <a:latin typeface="Times New Roman" panose="02020603050405020304" pitchFamily="18" charset="0"/>
                <a:ea typeface="Times New Roman" panose="02020603050405020304" pitchFamily="18" charset="0"/>
              </a:rPr>
              <a:t>k </a:t>
            </a:r>
            <a:r>
              <a:rPr lang="en-US" sz="2000" dirty="0" err="1" smtClean="0">
                <a:latin typeface="Times New Roman" panose="02020603050405020304" pitchFamily="18" charset="0"/>
                <a:ea typeface="Times New Roman" panose="02020603050405020304" pitchFamily="18" charset="0"/>
              </a:rPr>
              <a:t>simob</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kvarteli</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partativ</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lampa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hamda</a:t>
            </a:r>
            <a:r>
              <a:rPr lang="en-US" sz="2000" dirty="0" smtClean="0">
                <a:latin typeface="Times New Roman" panose="02020603050405020304" pitchFamily="18" charset="0"/>
                <a:ea typeface="Times New Roman" panose="02020603050405020304" pitchFamily="18" charset="0"/>
              </a:rPr>
              <a:t> PRK-4 </a:t>
            </a:r>
            <a:r>
              <a:rPr lang="en-US" sz="2000" dirty="0" err="1" smtClean="0">
                <a:latin typeface="Times New Roman" panose="02020603050405020304" pitchFamily="18" charset="0"/>
                <a:ea typeface="Times New Roman" panose="02020603050405020304" pitchFamily="18" charset="0"/>
              </a:rPr>
              <a:t>lampa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yordamida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ko‘rilmaydigan</a:t>
            </a:r>
            <a:r>
              <a:rPr lang="en-US" sz="2000" dirty="0" smtClean="0">
                <a:latin typeface="Times New Roman" panose="02020603050405020304" pitchFamily="18" charset="0"/>
                <a:ea typeface="Times New Roman" panose="02020603050405020304" pitchFamily="18" charset="0"/>
              </a:rPr>
              <a:t> ultra </a:t>
            </a:r>
            <a:r>
              <a:rPr lang="en-US" sz="2000" dirty="0" err="1" smtClean="0">
                <a:latin typeface="Times New Roman" panose="02020603050405020304" pitchFamily="18" charset="0"/>
                <a:ea typeface="Times New Roman" panose="02020603050405020304" pitchFamily="18" charset="0"/>
              </a:rPr>
              <a:t>binafsha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nurlarni</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o‘tkazadigan</a:t>
            </a:r>
            <a:r>
              <a:rPr lang="en-US" sz="2000" dirty="0" smtClean="0">
                <a:latin typeface="Times New Roman" panose="02020603050405020304" pitchFamily="18" charset="0"/>
                <a:ea typeface="Times New Roman" panose="02020603050405020304" pitchFamily="18" charset="0"/>
              </a:rPr>
              <a:t> UFS -3 </a:t>
            </a:r>
            <a:r>
              <a:rPr lang="en-US" sz="2000" dirty="0" err="1" smtClean="0">
                <a:latin typeface="Times New Roman" panose="02020603050405020304" pitchFamily="18" charset="0"/>
                <a:ea typeface="Times New Roman" panose="02020603050405020304" pitchFamily="18" charset="0"/>
              </a:rPr>
              <a:t>sveto</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filteri</a:t>
            </a:r>
            <a:r>
              <a:rPr lang="en-US" sz="2000" dirty="0" smtClean="0">
                <a:latin typeface="Times New Roman" panose="02020603050405020304" pitchFamily="18" charset="0"/>
                <a:ea typeface="Times New Roman" panose="02020603050405020304" pitchFamily="18" charset="0"/>
              </a:rPr>
              <a:t>.</a:t>
            </a:r>
            <a:endParaRPr lang="ru-RU"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000" dirty="0" err="1" smtClean="0">
                <a:latin typeface="Times New Roman" panose="02020603050405020304" pitchFamily="18" charset="0"/>
                <a:ea typeface="Times New Roman" panose="02020603050405020304" pitchFamily="18" charset="0"/>
              </a:rPr>
              <a:t>Ish</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qorong’i</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xonada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o‘tishi</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shart</a:t>
            </a:r>
            <a:r>
              <a:rPr lang="en-US" sz="2000" dirty="0" smtClean="0">
                <a:latin typeface="Times New Roman" panose="02020603050405020304" pitchFamily="18" charset="0"/>
                <a:ea typeface="Times New Roman" panose="02020603050405020304" pitchFamily="18" charset="0"/>
              </a:rPr>
              <a:t> agar </a:t>
            </a:r>
            <a:r>
              <a:rPr lang="en-US" sz="2000" dirty="0" err="1" smtClean="0">
                <a:latin typeface="Times New Roman" panose="02020603050405020304" pitchFamily="18" charset="0"/>
                <a:ea typeface="Times New Roman" panose="02020603050405020304" pitchFamily="18" charset="0"/>
              </a:rPr>
              <a:t>urug’lar</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namunalar</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ko‘p</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bo‘lsa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maxsus</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transportyor</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moslama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qo‘llaniladi</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Urug</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bonkerga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solinadi</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va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asta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sekin</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maxsus</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motorcha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yordamida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ishlayotgan</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tra</a:t>
            </a:r>
            <a:r>
              <a:rPr lang="uz-Cyrl-UZ" sz="2000" dirty="0" smtClean="0">
                <a:latin typeface="Times New Roman" panose="02020603050405020304" pitchFamily="18" charset="0"/>
                <a:ea typeface="Times New Roman" panose="02020603050405020304" pitchFamily="18" charset="0"/>
              </a:rPr>
              <a:t>n</a:t>
            </a:r>
            <a:r>
              <a:rPr lang="en-US" sz="2000" dirty="0" err="1" smtClean="0">
                <a:latin typeface="Times New Roman" panose="02020603050405020304" pitchFamily="18" charset="0"/>
                <a:ea typeface="Times New Roman" panose="02020603050405020304" pitchFamily="18" charset="0"/>
              </a:rPr>
              <a:t>sportyorga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tushadi</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va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nurlanish</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manbadan</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o‘tgan</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sayin</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zararlangan</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urug’lar</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ko‘zdan</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kechiriladi</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Zararlangan</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urug’lar</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ko‘rinish</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bilan</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transportyor</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to‘xtatiladi</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va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urug’lari</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pentsint</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yordamida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keyingi</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entomologik</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analiz</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uchun</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olinadi</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so‘ngra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traspyotr</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yana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ishga</a:t>
            </a:r>
            <a:r>
              <a:rPr lang="en-US" sz="2000" dirty="0" smtClean="0">
                <a:latin typeface="Times New Roman" panose="02020603050405020304" pitchFamily="18" charset="0"/>
                <a:ea typeface="Times New Roman" panose="02020603050405020304" pitchFamily="18" charset="0"/>
              </a:rPr>
              <a:t> </a:t>
            </a:r>
            <a:r>
              <a:rPr lang="en-US" sz="2000" dirty="0" err="1" smtClean="0">
                <a:latin typeface="Times New Roman" panose="02020603050405020304" pitchFamily="18" charset="0"/>
                <a:ea typeface="Times New Roman" panose="02020603050405020304" pitchFamily="18" charset="0"/>
              </a:rPr>
              <a:t>tushiriladi</a:t>
            </a:r>
            <a:r>
              <a:rPr lang="en-US" sz="2000" dirty="0" smtClean="0">
                <a:latin typeface="Times New Roman" panose="02020603050405020304" pitchFamily="18" charset="0"/>
                <a:ea typeface="Times New Roman" panose="02020603050405020304" pitchFamily="18" charset="0"/>
              </a:rPr>
              <a:t>.</a:t>
            </a:r>
            <a:endParaRPr lang="ru-RU"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38405744"/>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1568" y="720437"/>
            <a:ext cx="8704614" cy="6038576"/>
          </a:xfrm>
          <a:prstGeom prst="rect">
            <a:avLst/>
          </a:prstGeom>
        </p:spPr>
        <p:txBody>
          <a:bodyPr wrap="square">
            <a:spAutoFit/>
          </a:bodyPr>
          <a:lstStyle/>
          <a:p>
            <a:pPr algn="just">
              <a:lnSpc>
                <a:spcPct val="115000"/>
              </a:lnSpc>
              <a:spcAft>
                <a:spcPts val="0"/>
              </a:spcAft>
            </a:pPr>
            <a:r>
              <a:rPr lang="en-US" sz="2400" b="1" dirty="0" err="1">
                <a:latin typeface="Times New Roman" panose="02020603050405020304" pitchFamily="18" charset="0"/>
                <a:ea typeface="Times New Roman" panose="02020603050405020304" pitchFamily="18" charset="0"/>
              </a:rPr>
              <a:t>Biologik</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usul-</a:t>
            </a:r>
            <a:r>
              <a:rPr lang="en-US" sz="2400" dirty="0" err="1">
                <a:latin typeface="Times New Roman" panose="02020603050405020304" pitchFamily="18" charset="0"/>
                <a:ea typeface="Times New Roman" panose="02020603050405020304" pitchFamily="18" charset="0"/>
              </a:rPr>
              <a:t>ko‘p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hollarda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ko‘rik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jarayonida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laboratoriya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ekspertizasi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analizida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zararkunandalarning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hammasi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emas</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balki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mitslilari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g’umbaklari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yoki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tuxumlari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topiladi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Hasharotlarning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esa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aksariyat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hollarda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faqat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imaogsidan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aniqlash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mumkin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SHunday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ekan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ularning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kaysi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hasharot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turiga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mansubligi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aniqlash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uchun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lichinka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g’umbak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yoki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tuxumlarni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yetuk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hasharot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davrigacha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parvarish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kilishga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to‘g’ri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keladi</a:t>
            </a:r>
            <a:r>
              <a:rPr lang="en-US" sz="2400" dirty="0">
                <a:latin typeface="Times New Roman" panose="02020603050405020304" pitchFamily="18" charset="0"/>
                <a:ea typeface="Times New Roman" panose="02020603050405020304" pitchFamily="18" charset="0"/>
              </a:rPr>
              <a:t>.</a:t>
            </a:r>
            <a:endParaRPr lang="ru-RU" sz="20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400" dirty="0" err="1">
                <a:latin typeface="Times New Roman" panose="02020603050405020304" pitchFamily="18" charset="0"/>
                <a:ea typeface="Times New Roman" panose="02020603050405020304" pitchFamily="18" charset="0"/>
              </a:rPr>
              <a:t>Lichinka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qurtlarni</a:t>
            </a:r>
            <a:r>
              <a:rPr lang="en-US" sz="2400" dirty="0">
                <a:latin typeface="Times New Roman" panose="02020603050405020304" pitchFamily="18" charset="0"/>
                <a:ea typeface="Times New Roman" panose="02020603050405020304" pitchFamily="18" charset="0"/>
              </a:rPr>
              <a:t> imago </a:t>
            </a:r>
            <a:r>
              <a:rPr lang="en-US" sz="2400" dirty="0" err="1">
                <a:latin typeface="Times New Roman" panose="02020603050405020304" pitchFamily="18" charset="0"/>
                <a:ea typeface="Times New Roman" panose="02020603050405020304" pitchFamily="18" charset="0"/>
              </a:rPr>
              <a:t>davrigacha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olib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borish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uchun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ularni</a:t>
            </a:r>
            <a:r>
              <a:rPr lang="en-US" sz="2400" dirty="0">
                <a:latin typeface="Times New Roman" panose="02020603050405020304" pitchFamily="18" charset="0"/>
                <a:ea typeface="Times New Roman" panose="02020603050405020304" pitchFamily="18" charset="0"/>
              </a:rPr>
              <a:t> shisha </a:t>
            </a:r>
            <a:r>
              <a:rPr lang="en-US" sz="2400" dirty="0" err="1">
                <a:latin typeface="Times New Roman" panose="02020603050405020304" pitchFamily="18" charset="0"/>
                <a:ea typeface="Times New Roman" panose="02020603050405020304" pitchFamily="18" charset="0"/>
              </a:rPr>
              <a:t>bankaga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solib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og’zini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marli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bilan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maxkam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yopish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kerak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Ularni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boqish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uchun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qaerda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topilganiga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qarab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o‘sha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mahsulot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bankaga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solinadi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Ularning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rivojlanishi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uzluksiz</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o‘rganiladi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Aniqlangandan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keyin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o‘ldiriladi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keyinchalik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eksport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sifatida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ishlatiladi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Lyumenstsentsiya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gaz</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suyuklik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yoki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qattik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jismning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sovuk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holda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nur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sochishi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nurlanishi</a:t>
            </a:r>
            <a:r>
              <a:rPr lang="en-US" sz="2400" dirty="0" smtClean="0">
                <a:latin typeface="Times New Roman" panose="02020603050405020304" pitchFamily="18" charset="0"/>
                <a:ea typeface="Times New Roman" panose="02020603050405020304" pitchFamily="18" charset="0"/>
              </a:rPr>
              <a:t>).</a:t>
            </a:r>
            <a:endParaRPr lang="ru-RU" sz="2000" dirty="0" smtClean="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05359852"/>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9382" y="1011382"/>
            <a:ext cx="8728363" cy="5507662"/>
          </a:xfrm>
          <a:prstGeom prst="rect">
            <a:avLst/>
          </a:prstGeom>
        </p:spPr>
        <p:txBody>
          <a:bodyPr wrap="square">
            <a:spAutoFit/>
          </a:bodyPr>
          <a:lstStyle/>
          <a:p>
            <a:pPr algn="just">
              <a:lnSpc>
                <a:spcPct val="115000"/>
              </a:lnSpc>
              <a:spcAft>
                <a:spcPts val="0"/>
              </a:spcAft>
            </a:pPr>
            <a:r>
              <a:rPr lang="uz-Cyrl-UZ" b="1" dirty="0" smtClean="0">
                <a:latin typeface="Times New Roman" panose="02020603050405020304" pitchFamily="18" charset="0"/>
                <a:ea typeface="Times New Roman" panose="02020603050405020304" pitchFamily="18" charset="0"/>
              </a:rPr>
              <a:t>Begona o‘t urug’larining ekspertizasi. </a:t>
            </a:r>
            <a:r>
              <a:rPr lang="uz-Cyrl-UZ" dirty="0" smtClean="0">
                <a:latin typeface="Times New Roman" panose="02020603050405020304" pitchFamily="18" charset="0"/>
                <a:ea typeface="Times New Roman" panose="02020603050405020304" pitchFamily="18" charset="0"/>
              </a:rPr>
              <a:t>Oziq  ovqat  va  urug’lik  uchun  mo‘ljallangan  urug’  va  don  namunalari fitopatologik  va  entomologik  tahlildan  o‘tgandan  keyin  gerbolog mutaxassisiga  tahlil  uchun  beriladi.  Namunalar  shakliga qarab  elakdan o‘tkazilgandan  keyin  ularning  ifloslanganlik  darajasi  ko‘rib  chiqiladi.</a:t>
            </a:r>
            <a:endParaRPr lang="ru-RU" sz="16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dirty="0" smtClean="0">
                <a:latin typeface="Times New Roman" panose="02020603050405020304" pitchFamily="18" charset="0"/>
                <a:ea typeface="Times New Roman" panose="02020603050405020304" pitchFamily="18" charset="0"/>
              </a:rPr>
              <a:t>Buning uchun yirik  urug’lar birinchi elakda, ikkinchi elakda o‘rtacha o‘lchamdagi (ambroziya,  kungaboqar,  ituzum  urug’lari),  uchinchi  elakda  eng  mayda  urug’lar (zarpechak, striglar urug’i) o‘tkaziladi.</a:t>
            </a:r>
            <a:endParaRPr lang="ru-RU" sz="16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dirty="0" smtClean="0">
                <a:latin typeface="Times New Roman" panose="02020603050405020304" pitchFamily="18" charset="0"/>
                <a:ea typeface="Times New Roman" panose="02020603050405020304" pitchFamily="18" charset="0"/>
              </a:rPr>
              <a:t>Namunadagi  yirik  shaklli  urug’lar  3,5x1,8  mm,  g’alla  va  dukkakli ekin urug’lari  2,5 x 1,8  mm,  o‘t  o‘simliklarning  urug’lari  1,2 mm diametrdagi elaklardan foydalanib elagandan keyin miqdori aniqlanadi. Urug’larni elash qo‘lda  amalga  oshirilib,  elakni  oldinga  va  orqaga  xarakatlantirilib  yoki aylanma xarakatlantirib elanadi.</a:t>
            </a:r>
            <a:endParaRPr lang="ru-RU" sz="16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dirty="0" smtClean="0">
                <a:latin typeface="Times New Roman" panose="02020603050405020304" pitchFamily="18" charset="0"/>
                <a:ea typeface="Times New Roman" panose="02020603050405020304" pitchFamily="18" charset="0"/>
              </a:rPr>
              <a:t>Elakdan o‘tgan urug’lar namunalari  alohida oyna ustiga to‘kilib, shpatel yordamida bo‘laklarga bo‘linadi va 5 marta  kattalashtiriladigan  lupa  bilan kuzatiladi.  Topilgan  begona  o‘tlar  urug’i  soat  oynasiga  alohida joylashtirilib,  xar  bir  urug’ namunalari karpologik kollektsiya, atlas, urug’larni aniqlagichlari yordamida turlari aniqlanadi. Urug’larni aniqlashda binokulyar lupa yordamida kuzatib shakli, urug’ po‘stining yuzasi, rangi, o‘lchami hisoblab chiqiladi</a:t>
            </a:r>
            <a:endParaRPr lang="ru-RU" dirty="0"/>
          </a:p>
        </p:txBody>
      </p:sp>
    </p:spTree>
    <p:extLst>
      <p:ext uri="{BB962C8B-B14F-4D97-AF65-F5344CB8AC3E}">
        <p14:creationId xmlns:p14="http://schemas.microsoft.com/office/powerpoint/2010/main" val="1148027673"/>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4799" y="955964"/>
            <a:ext cx="8548255" cy="5047536"/>
          </a:xfrm>
          <a:prstGeom prst="rect">
            <a:avLst/>
          </a:prstGeom>
        </p:spPr>
        <p:txBody>
          <a:bodyPr wrap="square">
            <a:spAutoFit/>
          </a:bodyPr>
          <a:lstStyle/>
          <a:p>
            <a:pPr algn="just">
              <a:lnSpc>
                <a:spcPct val="115000"/>
              </a:lnSpc>
              <a:spcAft>
                <a:spcPts val="0"/>
              </a:spcAft>
              <a:tabLst>
                <a:tab pos="3409950" algn="l"/>
              </a:tabLst>
            </a:pPr>
            <a:r>
              <a:rPr lang="uz-Cyrl-UZ" sz="2800" b="1" dirty="0">
                <a:latin typeface="Times New Roman" panose="02020603050405020304" pitchFamily="18" charset="0"/>
                <a:ea typeface="Times New Roman" panose="02020603050405020304" pitchFamily="18" charset="0"/>
              </a:rPr>
              <a:t>Fitopatologik ekspertiza. </a:t>
            </a:r>
            <a:r>
              <a:rPr lang="uz-Cyrl-UZ" sz="2800" dirty="0">
                <a:latin typeface="Times New Roman" panose="02020603050405020304" pitchFamily="18" charset="0"/>
                <a:ea typeface="Times New Roman" panose="02020603050405020304" pitchFamily="18" charset="0"/>
              </a:rPr>
              <a:t>O‘simliklarning karantinida foydalaniladigan fitopatologik tahlil usulining maqsadi faqat respublika hududida tarqalishi havfi bo‘lgan karantin ob’ektlarni qatoriga kiritiladigan barcha kasalliklarni o‘rganib qolmasdan, balki qishloq xo‘jaligi ekinlariga havf tug’diruvchi yangidan  paydo bo‘ladigan barcha kasalliklarni o‘rganishdir.</a:t>
            </a:r>
            <a:endParaRPr lang="ru-RU" sz="24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tabLst>
                <a:tab pos="3409950" algn="l"/>
              </a:tabLst>
            </a:pPr>
            <a:r>
              <a:rPr lang="uz-Cyrl-UZ" sz="2800" dirty="0">
                <a:latin typeface="Times New Roman" panose="02020603050405020304" pitchFamily="18" charset="0"/>
                <a:ea typeface="Times New Roman" panose="02020603050405020304" pitchFamily="18" charset="0"/>
              </a:rPr>
              <a:t>Fitopatologik fitoekspertiza usullariga quyidagilar kiradi: mikroskopda ob’ektlarni tashqi tomonidan kuzatish, sentrifuga qilish, biologic va lyuminestent usullari.</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86309851"/>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74073" y="886691"/>
            <a:ext cx="8451272" cy="6038576"/>
          </a:xfrm>
          <a:prstGeom prst="rect">
            <a:avLst/>
          </a:prstGeom>
        </p:spPr>
        <p:txBody>
          <a:bodyPr wrap="square">
            <a:spAutoFit/>
          </a:bodyPr>
          <a:lstStyle/>
          <a:p>
            <a:pPr algn="just">
              <a:lnSpc>
                <a:spcPct val="115000"/>
              </a:lnSpc>
              <a:spcAft>
                <a:spcPts val="0"/>
              </a:spcAft>
              <a:tabLst>
                <a:tab pos="3409950" algn="l"/>
              </a:tabLst>
            </a:pPr>
            <a:r>
              <a:rPr lang="uz-Cyrl-UZ" sz="2800" dirty="0">
                <a:solidFill>
                  <a:schemeClr val="accent1">
                    <a:lumMod val="50000"/>
                  </a:schemeClr>
                </a:solidFill>
                <a:latin typeface="Times New Roman" panose="02020603050405020304" pitchFamily="18" charset="0"/>
                <a:ea typeface="Times New Roman" panose="02020603050405020304" pitchFamily="18" charset="0"/>
              </a:rPr>
              <a:t>Tashqi tomondan kuzatish usulidan har qanday o‘simlik a’zolarini zararlanganlik darajasini analiz qilishda foydalaniladi. Bu usulni qo‘llashda lupa, binokulyar va mikroskopdan foydalaniladi. Bu usuldan foydalanish g’alla ekinlarida qora kuya, zang kasalliklarini aniqlash imkonini beradi. O‘simlik a’zolarini (tuganaklarni, piyozboshlarni, urug’larni) tashqi tomondan kuzatish orqali har xil dog’larni, yaralarni, yoriqlarni, to‘qimalarning o‘zgarishini kuzatish mumkin.</a:t>
            </a:r>
            <a:endParaRPr lang="ru-RU" sz="2400" dirty="0" smtClean="0">
              <a:solidFill>
                <a:schemeClr val="accent1">
                  <a:lumMod val="50000"/>
                </a:schemeClr>
              </a:solidFill>
              <a:effectLst/>
              <a:latin typeface="Times New Roman" panose="02020603050405020304" pitchFamily="18" charset="0"/>
              <a:ea typeface="Times New Roman" panose="02020603050405020304" pitchFamily="18" charset="0"/>
            </a:endParaRPr>
          </a:p>
          <a:p>
            <a:pPr algn="just">
              <a:lnSpc>
                <a:spcPct val="115000"/>
              </a:lnSpc>
              <a:spcAft>
                <a:spcPts val="0"/>
              </a:spcAft>
              <a:tabLst>
                <a:tab pos="3409950" algn="l"/>
              </a:tabLst>
            </a:pPr>
            <a:r>
              <a:rPr lang="en-US" sz="2800" dirty="0" err="1">
                <a:solidFill>
                  <a:schemeClr val="accent1">
                    <a:lumMod val="50000"/>
                  </a:schemeClr>
                </a:solidFill>
                <a:latin typeface="Times New Roman" panose="02020603050405020304" pitchFamily="18" charset="0"/>
                <a:ea typeface="Times New Roman" panose="02020603050405020304" pitchFamily="18" charset="0"/>
              </a:rPr>
              <a:t>Bunday</a:t>
            </a:r>
            <a:r>
              <a:rPr lang="en-US" sz="2800" dirty="0">
                <a:solidFill>
                  <a:schemeClr val="accent1">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1">
                    <a:lumMod val="50000"/>
                  </a:schemeClr>
                </a:solidFill>
                <a:latin typeface="Times New Roman" panose="02020603050405020304" pitchFamily="18" charset="0"/>
                <a:ea typeface="Times New Roman" panose="02020603050405020304" pitchFamily="18" charset="0"/>
              </a:rPr>
              <a:t>belgilarga</a:t>
            </a:r>
            <a:r>
              <a:rPr lang="en-US" sz="2800" dirty="0">
                <a:solidFill>
                  <a:schemeClr val="accent1">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1">
                    <a:lumMod val="50000"/>
                  </a:schemeClr>
                </a:solidFill>
                <a:latin typeface="Times New Roman" panose="02020603050405020304" pitchFamily="18" charset="0"/>
                <a:ea typeface="Times New Roman" panose="02020603050405020304" pitchFamily="18" charset="0"/>
              </a:rPr>
              <a:t>ega</a:t>
            </a:r>
            <a:r>
              <a:rPr lang="en-US" sz="2800" dirty="0">
                <a:solidFill>
                  <a:schemeClr val="accent1">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1">
                    <a:lumMod val="50000"/>
                  </a:schemeClr>
                </a:solidFill>
                <a:latin typeface="Times New Roman" panose="02020603050405020304" pitchFamily="18" charset="0"/>
                <a:ea typeface="Times New Roman" panose="02020603050405020304" pitchFamily="18" charset="0"/>
              </a:rPr>
              <a:t>bo‘lgan</a:t>
            </a:r>
            <a:r>
              <a:rPr lang="en-US" sz="2800" dirty="0">
                <a:solidFill>
                  <a:schemeClr val="accent1">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1">
                    <a:lumMod val="50000"/>
                  </a:schemeClr>
                </a:solidFill>
                <a:latin typeface="Times New Roman" panose="02020603050405020304" pitchFamily="18" charset="0"/>
                <a:ea typeface="Times New Roman" panose="02020603050405020304" pitchFamily="18" charset="0"/>
              </a:rPr>
              <a:t>namunalar</a:t>
            </a:r>
            <a:r>
              <a:rPr lang="en-US" sz="2800" dirty="0">
                <a:solidFill>
                  <a:schemeClr val="accent1">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1">
                    <a:lumMod val="50000"/>
                  </a:schemeClr>
                </a:solidFill>
                <a:latin typeface="Times New Roman" panose="02020603050405020304" pitchFamily="18" charset="0"/>
                <a:ea typeface="Times New Roman" panose="02020603050405020304" pitchFamily="18" charset="0"/>
              </a:rPr>
              <a:t>biologok</a:t>
            </a:r>
            <a:r>
              <a:rPr lang="en-US" sz="2800" dirty="0">
                <a:solidFill>
                  <a:schemeClr val="accent1">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1">
                    <a:lumMod val="50000"/>
                  </a:schemeClr>
                </a:solidFill>
                <a:latin typeface="Times New Roman" panose="02020603050405020304" pitchFamily="18" charset="0"/>
                <a:ea typeface="Times New Roman" panose="02020603050405020304" pitchFamily="18" charset="0"/>
              </a:rPr>
              <a:t>usul</a:t>
            </a:r>
            <a:r>
              <a:rPr lang="en-US" sz="2800" dirty="0">
                <a:solidFill>
                  <a:schemeClr val="accent1">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1">
                    <a:lumMod val="50000"/>
                  </a:schemeClr>
                </a:solidFill>
                <a:latin typeface="Times New Roman" panose="02020603050405020304" pitchFamily="18" charset="0"/>
                <a:ea typeface="Times New Roman" panose="02020603050405020304" pitchFamily="18" charset="0"/>
              </a:rPr>
              <a:t>yordmida</a:t>
            </a:r>
            <a:r>
              <a:rPr lang="en-US" sz="2800" dirty="0">
                <a:solidFill>
                  <a:schemeClr val="accent1">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1">
                    <a:lumMod val="50000"/>
                  </a:schemeClr>
                </a:solidFill>
                <a:latin typeface="Times New Roman" panose="02020603050405020304" pitchFamily="18" charset="0"/>
                <a:ea typeface="Times New Roman" panose="02020603050405020304" pitchFamily="18" charset="0"/>
              </a:rPr>
              <a:t>nam</a:t>
            </a:r>
            <a:r>
              <a:rPr lang="en-US" sz="2800" dirty="0">
                <a:solidFill>
                  <a:schemeClr val="accent1">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1">
                    <a:lumMod val="50000"/>
                  </a:schemeClr>
                </a:solidFill>
                <a:latin typeface="Times New Roman" panose="02020603050405020304" pitchFamily="18" charset="0"/>
                <a:ea typeface="Times New Roman" panose="02020603050405020304" pitchFamily="18" charset="0"/>
              </a:rPr>
              <a:t>kamera</a:t>
            </a:r>
            <a:r>
              <a:rPr lang="en-US" sz="2800" dirty="0">
                <a:solidFill>
                  <a:schemeClr val="accent1">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1">
                    <a:lumMod val="50000"/>
                  </a:schemeClr>
                </a:solidFill>
                <a:latin typeface="Times New Roman" panose="02020603050405020304" pitchFamily="18" charset="0"/>
                <a:ea typeface="Times New Roman" panose="02020603050405020304" pitchFamily="18" charset="0"/>
              </a:rPr>
              <a:t>usulidan</a:t>
            </a:r>
            <a:r>
              <a:rPr lang="en-US" sz="2800" dirty="0">
                <a:solidFill>
                  <a:schemeClr val="accent1">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1">
                    <a:lumMod val="50000"/>
                  </a:schemeClr>
                </a:solidFill>
                <a:latin typeface="Times New Roman" panose="02020603050405020304" pitchFamily="18" charset="0"/>
                <a:ea typeface="Times New Roman" panose="02020603050405020304" pitchFamily="18" charset="0"/>
              </a:rPr>
              <a:t>foydalanib</a:t>
            </a:r>
            <a:r>
              <a:rPr lang="en-US" sz="2800" dirty="0">
                <a:solidFill>
                  <a:schemeClr val="accent1">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1">
                    <a:lumMod val="50000"/>
                  </a:schemeClr>
                </a:solidFill>
                <a:latin typeface="Times New Roman" panose="02020603050405020304" pitchFamily="18" charset="0"/>
                <a:ea typeface="Times New Roman" panose="02020603050405020304" pitchFamily="18" charset="0"/>
              </a:rPr>
              <a:t>tahlil</a:t>
            </a:r>
            <a:r>
              <a:rPr lang="en-US" sz="2800" dirty="0">
                <a:solidFill>
                  <a:schemeClr val="accent1">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1">
                    <a:lumMod val="50000"/>
                  </a:schemeClr>
                </a:solidFill>
                <a:latin typeface="Times New Roman" panose="02020603050405020304" pitchFamily="18" charset="0"/>
                <a:ea typeface="Times New Roman" panose="02020603050405020304" pitchFamily="18" charset="0"/>
              </a:rPr>
              <a:t>qilish</a:t>
            </a:r>
            <a:r>
              <a:rPr lang="en-US" sz="2800" dirty="0">
                <a:solidFill>
                  <a:schemeClr val="accent1">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1">
                    <a:lumMod val="50000"/>
                  </a:schemeClr>
                </a:solidFill>
                <a:latin typeface="Times New Roman" panose="02020603050405020304" pitchFamily="18" charset="0"/>
                <a:ea typeface="Times New Roman" panose="02020603050405020304" pitchFamily="18" charset="0"/>
              </a:rPr>
              <a:t>uchun</a:t>
            </a:r>
            <a:r>
              <a:rPr lang="en-US" sz="2800" dirty="0">
                <a:solidFill>
                  <a:schemeClr val="accent1">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1">
                    <a:lumMod val="50000"/>
                  </a:schemeClr>
                </a:solidFill>
                <a:latin typeface="Times New Roman" panose="02020603050405020304" pitchFamily="18" charset="0"/>
                <a:ea typeface="Times New Roman" panose="02020603050405020304" pitchFamily="18" charset="0"/>
              </a:rPr>
              <a:t>ajratib</a:t>
            </a:r>
            <a:r>
              <a:rPr lang="en-US" sz="2800" dirty="0">
                <a:solidFill>
                  <a:schemeClr val="accent1">
                    <a:lumMod val="50000"/>
                  </a:schemeClr>
                </a:solidFill>
                <a:latin typeface="Times New Roman" panose="02020603050405020304" pitchFamily="18" charset="0"/>
                <a:ea typeface="Times New Roman" panose="02020603050405020304" pitchFamily="18" charset="0"/>
              </a:rPr>
              <a:t> </a:t>
            </a:r>
            <a:r>
              <a:rPr lang="en-US" sz="2800" dirty="0" err="1">
                <a:solidFill>
                  <a:schemeClr val="accent1">
                    <a:lumMod val="50000"/>
                  </a:schemeClr>
                </a:solidFill>
                <a:latin typeface="Times New Roman" panose="02020603050405020304" pitchFamily="18" charset="0"/>
                <a:ea typeface="Times New Roman" panose="02020603050405020304" pitchFamily="18" charset="0"/>
              </a:rPr>
              <a:t>oinadi</a:t>
            </a:r>
            <a:r>
              <a:rPr lang="en-US" sz="2800" dirty="0">
                <a:solidFill>
                  <a:schemeClr val="accent1">
                    <a:lumMod val="50000"/>
                  </a:schemeClr>
                </a:solidFill>
                <a:latin typeface="Times New Roman" panose="02020603050405020304" pitchFamily="18" charset="0"/>
                <a:ea typeface="Times New Roman" panose="02020603050405020304" pitchFamily="18" charset="0"/>
              </a:rPr>
              <a:t>.</a:t>
            </a:r>
            <a:endParaRPr lang="ru-RU" sz="2400" dirty="0">
              <a:solidFill>
                <a:schemeClr val="accent1">
                  <a:lumMod val="50000"/>
                </a:schemeClr>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61449076"/>
      </p:ext>
    </p:extLst>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7091" y="914400"/>
            <a:ext cx="8645236" cy="580845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a:lnSpc>
                <a:spcPct val="115000"/>
              </a:lnSpc>
              <a:spcAft>
                <a:spcPts val="0"/>
              </a:spcAft>
              <a:tabLst>
                <a:tab pos="3409950" algn="l"/>
              </a:tabLst>
            </a:pPr>
            <a:r>
              <a:rPr lang="en-US" sz="2500" dirty="0" err="1">
                <a:latin typeface="Times New Roman" panose="02020603050405020304" pitchFamily="18" charset="0"/>
                <a:ea typeface="Times New Roman" panose="02020603050405020304" pitchFamily="18" charset="0"/>
              </a:rPr>
              <a:t>Sentrifuga</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qilish</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usulidan</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o‘simlik</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a’zolari</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yuzasi</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zamburug</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sporalari</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bilan</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qoplangan</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bo‘lsa</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zang</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qora</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kuya</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foydalaniladi</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Buning</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uchun</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tahlil</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qilinayotgan</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urug</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namunasi</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probirka</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yoki</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kolbadagi</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sterilizatsiya</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qilingan</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suvga</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slinib</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yahshilab</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aralashtiriladi</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Idishdagi</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suv</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sentrifuga</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probirkasiga</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solinib</a:t>
            </a:r>
            <a:r>
              <a:rPr lang="en-US" sz="2500" dirty="0">
                <a:latin typeface="Times New Roman" panose="02020603050405020304" pitchFamily="18" charset="0"/>
                <a:ea typeface="Times New Roman" panose="02020603050405020304" pitchFamily="18" charset="0"/>
              </a:rPr>
              <a:t> 5minut </a:t>
            </a:r>
            <a:r>
              <a:rPr lang="en-US" sz="2500" dirty="0" err="1">
                <a:latin typeface="Times New Roman" panose="02020603050405020304" pitchFamily="18" charset="0"/>
                <a:ea typeface="Times New Roman" panose="02020603050405020304" pitchFamily="18" charset="0"/>
              </a:rPr>
              <a:t>davomida</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aylantirilgandan</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keyin</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uning</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probirka</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tubida</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hosil</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bo‘lgan</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cho‘kmadan</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tayyorlab</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zamburug</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konidiylari</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va</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sporalari</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mikroskopda</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kuzatiladi</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Biologik</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usuldan</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o‘simlik</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a’zolarining</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ichki</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qismida</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joylashgan</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infeksiyani</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aniqlash</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uchun</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foydalaniladi</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Buning</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uchun</a:t>
            </a:r>
            <a:r>
              <a:rPr lang="en-US" sz="2500" dirty="0">
                <a:latin typeface="Times New Roman" panose="02020603050405020304" pitchFamily="18" charset="0"/>
                <a:ea typeface="Times New Roman" panose="02020603050405020304" pitchFamily="18" charset="0"/>
              </a:rPr>
              <a:t> Petri </a:t>
            </a:r>
            <a:r>
              <a:rPr lang="en-US" sz="2500" dirty="0" err="1">
                <a:latin typeface="Times New Roman" panose="02020603050405020304" pitchFamily="18" charset="0"/>
                <a:ea typeface="Times New Roman" panose="02020603050405020304" pitchFamily="18" charset="0"/>
              </a:rPr>
              <a:t>likopchalarida</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hosil</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qilingan</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nam</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kamera</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yoki</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ozuqa</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muhitida</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o‘simlik</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a’zosi</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muhitida</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o‘simlik</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a’zosi</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ichidagi</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inftksiyaning</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ajralishiga</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maksimal</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sharoit</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hosil</a:t>
            </a:r>
            <a:r>
              <a:rPr lang="en-US" sz="2500" dirty="0">
                <a:latin typeface="Times New Roman" panose="02020603050405020304" pitchFamily="18" charset="0"/>
                <a:ea typeface="Times New Roman" panose="02020603050405020304" pitchFamily="18" charset="0"/>
              </a:rPr>
              <a:t> </a:t>
            </a:r>
            <a:r>
              <a:rPr lang="en-US" sz="2500" dirty="0" err="1">
                <a:latin typeface="Times New Roman" panose="02020603050405020304" pitchFamily="18" charset="0"/>
                <a:ea typeface="Times New Roman" panose="02020603050405020304" pitchFamily="18" charset="0"/>
              </a:rPr>
              <a:t>qilinadi</a:t>
            </a:r>
            <a:r>
              <a:rPr lang="en-US" sz="2500" dirty="0">
                <a:latin typeface="Times New Roman" panose="02020603050405020304" pitchFamily="18" charset="0"/>
                <a:ea typeface="Times New Roman" panose="02020603050405020304" pitchFamily="18" charset="0"/>
              </a:rPr>
              <a:t>. </a:t>
            </a:r>
            <a:endParaRPr lang="ru-RU" sz="25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18123608"/>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6363" y="942109"/>
            <a:ext cx="8465127" cy="5579797"/>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just">
              <a:lnSpc>
                <a:spcPct val="115000"/>
              </a:lnSpc>
              <a:spcAft>
                <a:spcPts val="0"/>
              </a:spcAft>
              <a:tabLst>
                <a:tab pos="3409950" algn="l"/>
              </a:tabLst>
            </a:pPr>
            <a:r>
              <a:rPr lang="en-US" sz="2400" dirty="0" err="1">
                <a:latin typeface="Times New Roman" panose="02020603050405020304" pitchFamily="18" charset="0"/>
                <a:ea typeface="Times New Roman" panose="02020603050405020304" pitchFamily="18" charset="0"/>
              </a:rPr>
              <a:t>Urug’ni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fitoekspertiza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qilish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bo‘yicha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Halqaro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assotsiatsiyasi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turli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qishloq</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xo‘jalik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ekinlarining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urug’lar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sifatini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nazorat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qilish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bo‘yicha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yagona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tashkilot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uchraydigan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mikroflorani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aniqlash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bo‘yicha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tavsiyalarni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chiqadi</a:t>
            </a:r>
            <a:r>
              <a:rPr lang="en-US" sz="2400" dirty="0">
                <a:latin typeface="Times New Roman" panose="02020603050405020304" pitchFamily="18" charset="0"/>
                <a:ea typeface="Times New Roman" panose="02020603050405020304" pitchFamily="18" charset="0"/>
              </a:rPr>
              <a:t>. Bu </a:t>
            </a:r>
            <a:r>
              <a:rPr lang="en-US" sz="2400" dirty="0" err="1">
                <a:latin typeface="Times New Roman" panose="02020603050405020304" pitchFamily="18" charset="0"/>
                <a:ea typeface="Times New Roman" panose="02020603050405020304" pitchFamily="18" charset="0"/>
              </a:rPr>
              <a:t>sohadagi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standart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talablarini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dastlab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Doyer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tomonidan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chiqilgan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bo‘lsa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keyinchalik</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Nirgarda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boshchiligida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urug’ni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nazorat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qilish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bo‘yicha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Xalqaro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komitet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tuziladi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Komitetning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yili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o‘tkaziladigan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xalqaro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yig’ilishda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urug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sifatini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nazorat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qilish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bo‘yicha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uslubiy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tavsiyalar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butundunyo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mutahassislariga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taklif</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qilinib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natijalarini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ishlab</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chiqarishda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muhokama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qilingan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Urug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sifatini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nazorat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qilish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bo‘yicha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asosiy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dastlabki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tadqiqotlar</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g’alla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ekinlarining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fuzarioz</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gel’mintosporioz</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kasalligini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nazorat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qilishga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qaratilgan</a:t>
            </a:r>
            <a:r>
              <a:rPr lang="en-US" sz="2400" dirty="0">
                <a:latin typeface="Times New Roman" panose="02020603050405020304" pitchFamily="18" charset="0"/>
                <a:ea typeface="Times New Roman" panose="02020603050405020304" pitchFamily="18" charset="0"/>
              </a:rPr>
              <a:t>.</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12543373"/>
      </p:ext>
    </p:extLst>
  </p:cSld>
  <p:clrMapOvr>
    <a:masterClrMapping/>
  </p:clrMapOvr>
  <p:transition spd="slow">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6363" y="858982"/>
            <a:ext cx="8520545" cy="6357125"/>
          </a:xfrm>
          <a:prstGeom prst="rect">
            <a:avLst/>
          </a:prstGeom>
        </p:spPr>
        <p:txBody>
          <a:bodyPr wrap="square">
            <a:spAutoFit/>
          </a:bodyPr>
          <a:lstStyle/>
          <a:p>
            <a:pPr algn="just">
              <a:lnSpc>
                <a:spcPct val="115000"/>
              </a:lnSpc>
              <a:spcAft>
                <a:spcPts val="0"/>
              </a:spcAft>
            </a:pPr>
            <a:r>
              <a:rPr lang="uz-Cyrl-UZ" sz="2400" b="1" dirty="0">
                <a:latin typeface="Times New Roman" panose="02020603050405020304" pitchFamily="18" charset="0"/>
                <a:ea typeface="Times New Roman" panose="02020603050405020304" pitchFamily="18" charset="0"/>
              </a:rPr>
              <a:t>O‘rtacha namuna olish</a:t>
            </a:r>
            <a:r>
              <a:rPr lang="uz-Cyrl-UZ" sz="2400" dirty="0">
                <a:latin typeface="Times New Roman" panose="02020603050405020304" pitchFamily="18" charset="0"/>
                <a:ea typeface="Times New Roman" panose="02020603050405020304" pitchFamily="18" charset="0"/>
              </a:rPr>
              <a:t>.</a:t>
            </a:r>
            <a:r>
              <a:rPr lang="uz-Cyrl-UZ" sz="2400" i="1" dirty="0">
                <a:latin typeface="Times New Roman" panose="02020603050405020304" pitchFamily="18" charset="0"/>
                <a:ea typeface="Times New Roman" panose="02020603050405020304" pitchFamily="18" charset="0"/>
              </a:rPr>
              <a:t> </a:t>
            </a:r>
            <a:r>
              <a:rPr lang="uz-Cyrl-UZ" sz="2400" dirty="0">
                <a:latin typeface="Times New Roman" panose="02020603050405020304" pitchFamily="18" charset="0"/>
                <a:ea typeface="Times New Roman" panose="02020603050405020304" pitchFamily="18" charset="0"/>
              </a:rPr>
              <a:t>Namuna uchun olingan urug’lar oyna ustiga sochib, yaxshilab aralashtirilgandan keyin bir qavat qilib joylashtiriladi. Namunadan soat oynasi bilan 10-20 ta kichik namuna olinib 100 tadan 200 ta urug’ sanab olinadi. Olingan urug’lar kattalashtiriladigan lupadan kuzatiladi. Buning uchun peshonaga qo‘yilgan binokulyar BL 1 yoki MBS 1, MBS 2 binokulyarlaridan foydalaniladi. Mayda urug’lar x 8 lik okulyar va 1 lik ob’ektlar ishlatiladi.</a:t>
            </a:r>
            <a:endParaRPr lang="ru-RU" sz="20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400" dirty="0">
                <a:latin typeface="Times New Roman" panose="02020603050405020304" pitchFamily="18" charset="0"/>
                <a:ea typeface="Times New Roman" panose="02020603050405020304" pitchFamily="18" charset="0"/>
              </a:rPr>
              <a:t>Namunadagi 100 urug’ning kasallanganlari sanalib, kasallanish protsenti aniqlanadi va ma’lumotlar qo‘yidagi jadvalga joylashtiriladi.</a:t>
            </a:r>
            <a:endParaRPr lang="ru-RU" sz="20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uz-Cyrl-UZ" sz="2400" dirty="0">
                <a:latin typeface="Times New Roman" panose="02020603050405020304" pitchFamily="18" charset="0"/>
                <a:ea typeface="Times New Roman" panose="02020603050405020304" pitchFamily="18" charset="0"/>
              </a:rPr>
              <a:t>Tahlil qilingan namunalarning umumiy sonidan o‘rtacha arifmetik qiymat aniqlanib, urug’ning o‘rtacha kasallanish darajasi keltirib chiqiladi</a:t>
            </a:r>
            <a:r>
              <a:rPr lang="uz-Cyrl-UZ" sz="2400" dirty="0" smtClean="0">
                <a:latin typeface="Times New Roman" panose="02020603050405020304" pitchFamily="18" charset="0"/>
                <a:ea typeface="Times New Roman" panose="02020603050405020304" pitchFamily="18" charset="0"/>
              </a:rPr>
              <a:t>.</a:t>
            </a:r>
            <a:endParaRPr lang="en-US" sz="2400" dirty="0" smtClean="0">
              <a:latin typeface="Times New Roman" panose="02020603050405020304" pitchFamily="18" charset="0"/>
              <a:ea typeface="Times New Roman" panose="02020603050405020304" pitchFamily="18" charset="0"/>
            </a:endParaRPr>
          </a:p>
          <a:p>
            <a:pPr algn="just">
              <a:lnSpc>
                <a:spcPct val="115000"/>
              </a:lnSpc>
              <a:spcAft>
                <a:spcPts val="0"/>
              </a:spcAft>
            </a:pP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43006567"/>
      </p:ext>
    </p:extLst>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1104678983"/>
              </p:ext>
            </p:extLst>
          </p:nvPr>
        </p:nvGraphicFramePr>
        <p:xfrm>
          <a:off x="484909" y="675382"/>
          <a:ext cx="8140534" cy="55453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65278244"/>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565893422"/>
              </p:ext>
            </p:extLst>
          </p:nvPr>
        </p:nvGraphicFramePr>
        <p:xfrm>
          <a:off x="554182" y="1136072"/>
          <a:ext cx="8077200" cy="5056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00077439"/>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7818" y="762001"/>
            <a:ext cx="8686800" cy="5932393"/>
          </a:xfrm>
          <a:prstGeom prst="rect">
            <a:avLst/>
          </a:prstGeom>
        </p:spPr>
        <p:txBody>
          <a:bodyPr wrap="square">
            <a:spAutoFit/>
          </a:bodyPr>
          <a:lstStyle/>
          <a:p>
            <a:pPr algn="just">
              <a:lnSpc>
                <a:spcPct val="115000"/>
              </a:lnSpc>
              <a:spcAft>
                <a:spcPts val="0"/>
              </a:spcAft>
              <a:tabLst>
                <a:tab pos="377825" algn="l"/>
              </a:tabLst>
            </a:pPr>
            <a:r>
              <a:rPr lang="en-US" sz="2200" spc="-40" dirty="0">
                <a:latin typeface="Times New Roman" panose="02020603050405020304" pitchFamily="18" charset="0"/>
                <a:ea typeface="Times New Roman" panose="02020603050405020304" pitchFamily="18" charset="0"/>
              </a:rPr>
              <a:t>	</a:t>
            </a:r>
            <a:r>
              <a:rPr lang="en-US" sz="2200" dirty="0">
                <a:latin typeface="Times New Roman" panose="02020603050405020304" pitchFamily="18" charset="0"/>
                <a:ea typeface="Times New Roman" panose="02020603050405020304" pitchFamily="18" charset="0"/>
              </a:rPr>
              <a:t>Chet </a:t>
            </a:r>
            <a:r>
              <a:rPr lang="en-US" sz="2200" dirty="0" err="1">
                <a:latin typeface="Times New Roman" panose="02020603050405020304" pitchFamily="18" charset="0"/>
                <a:ea typeface="Times New Roman" panose="02020603050405020304" pitchFamily="18" charset="0"/>
              </a:rPr>
              <a:t>eldan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keltiriladigan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ko‘chat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qalamcha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tugunak</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ildizpoya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boshpiyozlardan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ular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zararlangan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yoki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shubxali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bo‘lish-bo‘lmasligiga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qaramay</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laboratoriyada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analiz</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qilish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uchun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albatta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namuna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olinadi</a:t>
            </a:r>
            <a:r>
              <a:rPr lang="en-US" sz="2200" dirty="0">
                <a:latin typeface="Times New Roman" panose="02020603050405020304" pitchFamily="18" charset="0"/>
                <a:ea typeface="Times New Roman" panose="02020603050405020304" pitchFamily="18" charset="0"/>
              </a:rPr>
              <a:t>.</a:t>
            </a:r>
            <a:endParaRPr lang="ru-RU" sz="22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200" dirty="0">
                <a:latin typeface="Times New Roman" panose="02020603050405020304" pitchFamily="18" charset="0"/>
                <a:ea typeface="Times New Roman" panose="02020603050405020304" pitchFamily="18" charset="0"/>
              </a:rPr>
              <a:t>Bu  </a:t>
            </a:r>
            <a:r>
              <a:rPr lang="en-US" sz="2200" dirty="0" err="1">
                <a:latin typeface="Times New Roman" panose="02020603050405020304" pitchFamily="18" charset="0"/>
                <a:ea typeface="Times New Roman" panose="02020603050405020304" pitchFamily="18" charset="0"/>
              </a:rPr>
              <a:t>namunaga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harxil</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joylardan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olingan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materiallarning</a:t>
            </a:r>
            <a:r>
              <a:rPr lang="en-US" sz="2200" dirty="0">
                <a:latin typeface="Times New Roman" panose="02020603050405020304" pitchFamily="18" charset="0"/>
                <a:ea typeface="Times New Roman" panose="02020603050405020304" pitchFamily="18" charset="0"/>
              </a:rPr>
              <a:t> 1 </a:t>
            </a:r>
            <a:r>
              <a:rPr lang="en-US" sz="2200" dirty="0" err="1">
                <a:latin typeface="Times New Roman" panose="02020603050405020304" pitchFamily="18" charset="0"/>
                <a:ea typeface="Times New Roman" panose="02020603050405020304" pitchFamily="18" charset="0"/>
              </a:rPr>
              <a:t>protsenti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kiritiladi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O‘simliklarga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ilashib</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kelgan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tuproq</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qoldiqlari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xam</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shu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namunaga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qo‘shiladi</a:t>
            </a:r>
            <a:r>
              <a:rPr lang="en-US" sz="2200" dirty="0">
                <a:latin typeface="Times New Roman" panose="02020603050405020304" pitchFamily="18" charset="0"/>
                <a:ea typeface="Times New Roman" panose="02020603050405020304" pitchFamily="18" charset="0"/>
              </a:rPr>
              <a:t>.</a:t>
            </a:r>
            <a:endParaRPr lang="ru-RU" sz="22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200" dirty="0" err="1">
                <a:latin typeface="Times New Roman" panose="02020603050405020304" pitchFamily="18" charset="0"/>
                <a:ea typeface="Times New Roman" panose="02020603050405020304" pitchFamily="18" charset="0"/>
              </a:rPr>
              <a:t>Oziq-ovqat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xamda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kayta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ishlash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uchun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keltirila­digan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xo‘l</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meva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sabzavot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boshqa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maxsulotlardan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pborat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yuklar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quyidagi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miqdorlarda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qo‘shimcha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ko‘rikdan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o‘tkaziladi</a:t>
            </a:r>
            <a:r>
              <a:rPr lang="en-US" sz="2200" dirty="0">
                <a:latin typeface="Times New Roman" panose="02020603050405020304" pitchFamily="18" charset="0"/>
                <a:ea typeface="Times New Roman" panose="02020603050405020304" pitchFamily="18" charset="0"/>
              </a:rPr>
              <a:t>.</a:t>
            </a:r>
            <a:endParaRPr lang="ru-RU" sz="22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200" dirty="0" err="1">
                <a:latin typeface="Times New Roman" panose="02020603050405020304" pitchFamily="18" charset="0"/>
                <a:ea typeface="Times New Roman" panose="02020603050405020304" pitchFamily="18" charset="0"/>
              </a:rPr>
              <a:t>Har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yashikdagi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mevalarning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kamida</a:t>
            </a:r>
            <a:r>
              <a:rPr lang="en-US" sz="2200" dirty="0">
                <a:latin typeface="Times New Roman" panose="02020603050405020304" pitchFamily="18" charset="0"/>
                <a:ea typeface="Times New Roman" panose="02020603050405020304" pitchFamily="18" charset="0"/>
              </a:rPr>
              <a:t> 15 </a:t>
            </a:r>
            <a:r>
              <a:rPr lang="en-US" sz="2200" dirty="0" err="1">
                <a:latin typeface="Times New Roman" panose="02020603050405020304" pitchFamily="18" charset="0"/>
                <a:ea typeface="Times New Roman" panose="02020603050405020304" pitchFamily="18" charset="0"/>
              </a:rPr>
              <a:t>donasi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ko‘zdan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kechiriladi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Mevalar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zararlangan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bo‘lsa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yoki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zararlangan</a:t>
            </a:r>
            <a:r>
              <a:rPr lang="en-US" sz="2200" dirty="0">
                <a:latin typeface="Times New Roman" panose="02020603050405020304" pitchFamily="18" charset="0"/>
                <a:ea typeface="Times New Roman" panose="02020603050405020304" pitchFamily="18" charset="0"/>
              </a:rPr>
              <a:t> deb </a:t>
            </a:r>
            <a:r>
              <a:rPr lang="en-US" sz="2200" dirty="0" err="1">
                <a:latin typeface="Times New Roman" panose="02020603050405020304" pitchFamily="18" charset="0"/>
                <a:ea typeface="Times New Roman" panose="02020603050405020304" pitchFamily="18" charset="0"/>
              </a:rPr>
              <a:t>gumon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qilinsa</a:t>
            </a:r>
            <a:r>
              <a:rPr lang="en-US" sz="2200" dirty="0">
                <a:latin typeface="Times New Roman" panose="02020603050405020304" pitchFamily="18" charset="0"/>
                <a:ea typeface="Times New Roman" panose="02020603050405020304" pitchFamily="18" charset="0"/>
              </a:rPr>
              <a:t>, u </a:t>
            </a:r>
            <a:r>
              <a:rPr lang="en-US" sz="2200" dirty="0" err="1">
                <a:latin typeface="Times New Roman" panose="02020603050405020304" pitchFamily="18" charset="0"/>
                <a:ea typeface="Times New Roman" panose="02020603050405020304" pitchFamily="18" charset="0"/>
              </a:rPr>
              <a:t>vaqtda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laboratoriyada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analiz</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qilish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uchun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namunalar</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olinadi</a:t>
            </a:r>
            <a:r>
              <a:rPr lang="en-US" sz="2200" dirty="0">
                <a:latin typeface="Times New Roman" panose="02020603050405020304" pitchFamily="18" charset="0"/>
                <a:ea typeface="Times New Roman" panose="02020603050405020304" pitchFamily="18" charset="0"/>
              </a:rPr>
              <a:t>.</a:t>
            </a:r>
            <a:endParaRPr lang="ru-RU" sz="2200" dirty="0" smtClean="0">
              <a:effectLst/>
              <a:latin typeface="Times New Roman" panose="02020603050405020304" pitchFamily="18" charset="0"/>
              <a:ea typeface="Times New Roman" panose="02020603050405020304" pitchFamily="18" charset="0"/>
            </a:endParaRPr>
          </a:p>
          <a:p>
            <a:pPr algn="just">
              <a:lnSpc>
                <a:spcPct val="115000"/>
              </a:lnSpc>
              <a:spcAft>
                <a:spcPts val="0"/>
              </a:spcAft>
            </a:pPr>
            <a:r>
              <a:rPr lang="en-US" sz="2200" dirty="0" err="1">
                <a:latin typeface="Times New Roman" panose="02020603050405020304" pitchFamily="18" charset="0"/>
                <a:ea typeface="Times New Roman" panose="02020603050405020304" pitchFamily="18" charset="0"/>
              </a:rPr>
              <a:t>Bakteriologik</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ekspertizaning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maqsadi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chet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davlatlardan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kirib</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kelayotgan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o‘simlik</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materiallaridan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bakterial</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kasalligining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qo‘zg’atuvchilarini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karantin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ob’ektlarni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aniqlashdir</a:t>
            </a:r>
            <a:r>
              <a:rPr lang="en-US" sz="2200" dirty="0" smtClean="0">
                <a:latin typeface="Times New Roman" panose="02020603050405020304" pitchFamily="18" charset="0"/>
                <a:ea typeface="Times New Roman" panose="02020603050405020304" pitchFamily="18" charset="0"/>
              </a:rPr>
              <a:t>.</a:t>
            </a:r>
          </a:p>
        </p:txBody>
      </p:sp>
    </p:spTree>
    <p:extLst>
      <p:ext uri="{BB962C8B-B14F-4D97-AF65-F5344CB8AC3E}">
        <p14:creationId xmlns:p14="http://schemas.microsoft.com/office/powerpoint/2010/main" val="1104218834"/>
      </p:ext>
    </p:extLst>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4799" y="914400"/>
            <a:ext cx="8548255" cy="5576976"/>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just">
              <a:lnSpc>
                <a:spcPct val="115000"/>
              </a:lnSpc>
              <a:spcAft>
                <a:spcPts val="0"/>
              </a:spcAft>
            </a:pPr>
            <a:r>
              <a:rPr lang="en-US" sz="2600" dirty="0" err="1">
                <a:latin typeface="Times New Roman" panose="02020603050405020304" pitchFamily="18" charset="0"/>
                <a:ea typeface="Times New Roman" panose="02020603050405020304" pitchFamily="18" charset="0"/>
              </a:rPr>
              <a:t>Virusologik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ekspertizaning</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asosiy</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maqsadi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respublikamizda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yetishtiriladigan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qishloq</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xo‘jalik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ekinlarida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uchramaydigan</a:t>
            </a:r>
            <a:r>
              <a:rPr lang="en-US" sz="2600" dirty="0">
                <a:latin typeface="Times New Roman" panose="02020603050405020304" pitchFamily="18" charset="0"/>
                <a:ea typeface="Times New Roman" panose="02020603050405020304" pitchFamily="18" charset="0"/>
              </a:rPr>
              <a:t> virus </a:t>
            </a:r>
            <a:r>
              <a:rPr lang="en-US" sz="2600" dirty="0" err="1">
                <a:latin typeface="Times New Roman" panose="02020603050405020304" pitchFamily="18" charset="0"/>
                <a:ea typeface="Times New Roman" panose="02020603050405020304" pitchFamily="18" charset="0"/>
              </a:rPr>
              <a:t>kasalliklarini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kirib</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qolishiga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yo‘l</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qo‘ymaslikdir</a:t>
            </a:r>
            <a:r>
              <a:rPr lang="en-US" sz="2600" dirty="0">
                <a:latin typeface="Times New Roman" panose="02020603050405020304" pitchFamily="18" charset="0"/>
                <a:ea typeface="Times New Roman" panose="02020603050405020304" pitchFamily="18" charset="0"/>
              </a:rPr>
              <a:t>. Virus </a:t>
            </a:r>
            <a:r>
              <a:rPr lang="en-US" sz="2600" dirty="0" err="1">
                <a:latin typeface="Times New Roman" panose="02020603050405020304" pitchFamily="18" charset="0"/>
                <a:ea typeface="Times New Roman" panose="02020603050405020304" pitchFamily="18" charset="0"/>
              </a:rPr>
              <a:t>kasalliklarini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aniqlash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uchun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o‘sib</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turgan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o‘simlik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namunalari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bo‘lishi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mumkin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Chunki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analiz</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uchun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jo‘natilgan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o‘simlik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qismlarida</a:t>
            </a:r>
            <a:r>
              <a:rPr lang="en-US" sz="2600" dirty="0">
                <a:latin typeface="Times New Roman" panose="02020603050405020304" pitchFamily="18" charset="0"/>
                <a:ea typeface="Times New Roman" panose="02020603050405020304" pitchFamily="18" charset="0"/>
              </a:rPr>
              <a:t> virus </a:t>
            </a:r>
            <a:r>
              <a:rPr lang="en-US" sz="2600" dirty="0" err="1">
                <a:latin typeface="Times New Roman" panose="02020603050405020304" pitchFamily="18" charset="0"/>
                <a:ea typeface="Times New Roman" panose="02020603050405020304" pitchFamily="18" charset="0"/>
              </a:rPr>
              <a:t>infeksiyasi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ko‘rinmasligi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mumkin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Shuning</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uchun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karantin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qoidalariga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asosan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respublikaga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keltiriladigan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ko‘chatlar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uruglar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albatta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introduksion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karantin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pitomniklarida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nihohonada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bir</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yil</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davomida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o‘stirilishi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va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ularda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kasallik</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belgilari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yo‘qligiga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ishonch</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hosil</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qilinishi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shart</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Ko‘pgina</a:t>
            </a:r>
            <a:r>
              <a:rPr lang="en-US" sz="2600" dirty="0">
                <a:latin typeface="Times New Roman" panose="02020603050405020304" pitchFamily="18" charset="0"/>
                <a:ea typeface="Times New Roman" panose="02020603050405020304" pitchFamily="18" charset="0"/>
              </a:rPr>
              <a:t> virus </a:t>
            </a:r>
            <a:r>
              <a:rPr lang="en-US" sz="2600" dirty="0" err="1">
                <a:latin typeface="Times New Roman" panose="02020603050405020304" pitchFamily="18" charset="0"/>
                <a:ea typeface="Times New Roman" panose="02020603050405020304" pitchFamily="18" charset="0"/>
              </a:rPr>
              <a:t>kasalliklari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kasallangan</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o‘simliklarga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hujayra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shirasi</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vositasida</a:t>
            </a:r>
            <a:r>
              <a:rPr lang="en-US" sz="2600" dirty="0">
                <a:latin typeface="Times New Roman" panose="02020603050405020304" pitchFamily="18" charset="0"/>
                <a:ea typeface="Times New Roman" panose="02020603050405020304" pitchFamily="18" charset="0"/>
              </a:rPr>
              <a:t> </a:t>
            </a:r>
            <a:r>
              <a:rPr lang="en-US" sz="2600" dirty="0" err="1">
                <a:latin typeface="Times New Roman" panose="02020603050405020304" pitchFamily="18" charset="0"/>
                <a:ea typeface="Times New Roman" panose="02020603050405020304" pitchFamily="18" charset="0"/>
              </a:rPr>
              <a:t>tarqaladi</a:t>
            </a:r>
            <a:r>
              <a:rPr lang="en-US" sz="2600" dirty="0">
                <a:latin typeface="Times New Roman" panose="02020603050405020304" pitchFamily="18" charset="0"/>
                <a:ea typeface="Times New Roman" panose="02020603050405020304" pitchFamily="18" charset="0"/>
              </a:rPr>
              <a:t>.</a:t>
            </a:r>
            <a:endParaRPr lang="ru-RU" sz="2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83552248"/>
      </p:ext>
    </p:extLst>
  </p:cSld>
  <p:clrMapOvr>
    <a:masterClrMapping/>
  </p:clrMapOvr>
  <p:transition spd="slow">
    <p:push/>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Override1.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1</Template>
  <TotalTime>21</TotalTime>
  <Words>1617</Words>
  <Application>Microsoft Office PowerPoint</Application>
  <PresentationFormat>Экран (4:3)</PresentationFormat>
  <Paragraphs>62</Paragraphs>
  <Slides>23</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23</vt:i4>
      </vt:variant>
    </vt:vector>
  </HeadingPairs>
  <TitlesOfParts>
    <vt:vector size="28" baseType="lpstr">
      <vt:lpstr>Calibri</vt:lpstr>
      <vt:lpstr>Constantia</vt:lpstr>
      <vt:lpstr>Times New Roman</vt:lpstr>
      <vt:lpstr>Wingdings 2</vt:lpstr>
      <vt:lpstr>Поток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user1</dc:creator>
  <cp:lastModifiedBy>user1</cp:lastModifiedBy>
  <cp:revision>4</cp:revision>
  <dcterms:created xsi:type="dcterms:W3CDTF">2020-03-30T13:18:47Z</dcterms:created>
  <dcterms:modified xsi:type="dcterms:W3CDTF">2020-03-31T03:40:30Z</dcterms:modified>
</cp:coreProperties>
</file>