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2" r:id="rId18"/>
    <p:sldId id="273" r:id="rId19"/>
    <p:sldId id="277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2363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19289" indent="0" algn="r">
              <a:buNone/>
              <a:defRPr>
                <a:solidFill>
                  <a:schemeClr val="tx1"/>
                </a:solidFill>
              </a:defRPr>
            </a:lvl1pPr>
            <a:lvl2pPr marL="192881" indent="0" algn="ctr">
              <a:buNone/>
            </a:lvl2pPr>
            <a:lvl3pPr marL="385763" indent="0" algn="ctr">
              <a:buNone/>
            </a:lvl3pPr>
            <a:lvl4pPr marL="578644" indent="0" algn="ctr">
              <a:buNone/>
            </a:lvl4pPr>
            <a:lvl5pPr marL="771525" indent="0" algn="ctr">
              <a:buNone/>
            </a:lvl5pPr>
            <a:lvl6pPr marL="964406" indent="0" algn="ctr">
              <a:buNone/>
            </a:lvl6pPr>
            <a:lvl7pPr marL="1157288" indent="0" algn="ctr">
              <a:buNone/>
            </a:lvl7pPr>
            <a:lvl8pPr marL="1350169" indent="0" algn="ctr">
              <a:buNone/>
            </a:lvl8pPr>
            <a:lvl9pPr marL="154305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8474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177460"/>
      </p:ext>
    </p:extLst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2363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929">
                <a:solidFill>
                  <a:schemeClr val="tx1"/>
                </a:solidFill>
              </a:defRPr>
            </a:lvl1pPr>
            <a:lvl2pPr>
              <a:buNone/>
              <a:defRPr sz="76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780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1097"/>
            </a:lvl1pPr>
            <a:lvl2pPr>
              <a:defRPr sz="1013"/>
            </a:lvl2pPr>
            <a:lvl3pPr>
              <a:defRPr sz="844"/>
            </a:lvl3pPr>
            <a:lvl4pPr>
              <a:defRPr sz="760"/>
            </a:lvl4pPr>
            <a:lvl5pPr>
              <a:defRPr sz="76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1097"/>
            </a:lvl1pPr>
            <a:lvl2pPr>
              <a:defRPr sz="1013"/>
            </a:lvl2pPr>
            <a:lvl3pPr>
              <a:defRPr sz="844"/>
            </a:lvl3pPr>
            <a:lvl4pPr>
              <a:defRPr sz="760"/>
            </a:lvl4pPr>
            <a:lvl5pPr>
              <a:defRPr sz="76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024765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1013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8" y="1859763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1013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929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514600"/>
            <a:ext cx="4041775" cy="3845720"/>
          </a:xfrm>
        </p:spPr>
        <p:txBody>
          <a:bodyPr tIns="0"/>
          <a:lstStyle>
            <a:lvl1pPr>
              <a:defRPr sz="929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852915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211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562688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325566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1097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591"/>
            </a:lvl1pPr>
            <a:lvl2pPr indent="0" algn="l">
              <a:buNone/>
              <a:defRPr sz="506"/>
            </a:lvl2pPr>
            <a:lvl3pPr indent="0" algn="l">
              <a:buNone/>
              <a:defRPr sz="422"/>
            </a:lvl3pPr>
            <a:lvl4pPr indent="0" algn="l">
              <a:buNone/>
              <a:defRPr sz="380"/>
            </a:lvl4pPr>
            <a:lvl5pPr indent="0" algn="l">
              <a:buNone/>
              <a:defRPr sz="38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1181"/>
            </a:lvl1pPr>
            <a:lvl2pPr>
              <a:defRPr sz="1097"/>
            </a:lvl2pPr>
            <a:lvl3pPr>
              <a:defRPr sz="1013"/>
            </a:lvl3pPr>
            <a:lvl4pPr>
              <a:defRPr sz="844"/>
            </a:lvl4pPr>
            <a:lvl5pPr>
              <a:defRPr sz="76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232270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872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575" y="5359405"/>
            <a:ext cx="154781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30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9"/>
            <a:ext cx="2212848" cy="1582621"/>
          </a:xfrm>
        </p:spPr>
        <p:txBody>
          <a:bodyPr lIns="45720" rIns="45720" bIns="45720"/>
          <a:lstStyle>
            <a:lvl1pPr algn="l">
              <a:buNone/>
              <a:defRPr sz="844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106"/>
              </a:spcBef>
              <a:buFontTx/>
              <a:buNone/>
              <a:defRPr sz="548"/>
            </a:lvl1pPr>
            <a:lvl2pPr>
              <a:defRPr sz="506"/>
            </a:lvl2pPr>
            <a:lvl3pPr>
              <a:defRPr sz="422"/>
            </a:lvl3pPr>
            <a:lvl4pPr>
              <a:defRPr sz="380"/>
            </a:lvl4pPr>
            <a:lvl5pPr>
              <a:defRPr sz="38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135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5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271053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574016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2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2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971992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3" dirty="0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6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506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fld id="{8D89209C-C5FF-4192-B108-53BCC7A0E608}" type="datetimeFigureOut">
              <a:rPr lang="ru-RU" smtClean="0"/>
              <a:t>31.03.2020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5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506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5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506">
                <a:solidFill>
                  <a:srgbClr val="045C75"/>
                </a:solidFill>
                <a:latin typeface="Constantia" pitchFamily="18" charset="0"/>
              </a:defRPr>
            </a:lvl1pPr>
          </a:lstStyle>
          <a:p>
            <a:fld id="{5A628079-D2D6-4D95-BBF6-69355032D68D}" type="slidenum">
              <a:rPr lang="ru-RU" smtClean="0"/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910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3" dirty="0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3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2379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211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5pPr>
      <a:lvl6pPr marL="192881"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6pPr>
      <a:lvl7pPr marL="385763"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7pPr>
      <a:lvl8pPr marL="578644"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8pPr>
      <a:lvl9pPr marL="771525" algn="l" rtl="0" eaLnBrk="1" fontAlgn="base" hangingPunct="1">
        <a:spcBef>
          <a:spcPct val="0"/>
        </a:spcBef>
        <a:spcAft>
          <a:spcPct val="0"/>
        </a:spcAft>
        <a:defRPr sz="2110">
          <a:solidFill>
            <a:schemeClr val="tx2"/>
          </a:solidFill>
          <a:latin typeface="Calibri" pitchFamily="34" charset="0"/>
        </a:defRPr>
      </a:lvl9pPr>
    </p:titleStyle>
    <p:bodyStyle>
      <a:lvl1pPr marL="115193" indent="-115193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1097" kern="1200">
          <a:solidFill>
            <a:schemeClr val="tx1"/>
          </a:solidFill>
          <a:latin typeface="+mn-lt"/>
          <a:ea typeface="+mn-ea"/>
          <a:cs typeface="+mn-cs"/>
        </a:defRPr>
      </a:lvl1pPr>
      <a:lvl2pPr marL="269900" indent="-10380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indent="-10380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886" kern="1200">
          <a:solidFill>
            <a:schemeClr val="tx1"/>
          </a:solidFill>
          <a:latin typeface="+mn-lt"/>
          <a:ea typeface="+mn-ea"/>
          <a:cs typeface="+mn-cs"/>
        </a:defRPr>
      </a:lvl3pPr>
      <a:lvl4pPr marL="500956" indent="-88404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844" kern="1200">
          <a:solidFill>
            <a:schemeClr val="tx1"/>
          </a:solidFill>
          <a:latin typeface="+mn-lt"/>
          <a:ea typeface="+mn-ea"/>
          <a:cs typeface="+mn-cs"/>
        </a:defRPr>
      </a:lvl4pPr>
      <a:lvl5pPr marL="616819" indent="-88404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844" kern="1200">
          <a:solidFill>
            <a:schemeClr val="tx1"/>
          </a:solidFill>
          <a:latin typeface="+mn-lt"/>
          <a:ea typeface="+mn-ea"/>
          <a:cs typeface="+mn-cs"/>
        </a:defRPr>
      </a:lvl5pPr>
      <a:lvl6pPr marL="732949" indent="-88726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810101" indent="-77153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675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925830" indent="-77153" algn="l" rtl="0" eaLnBrk="1" latinLnBrk="0" hangingPunct="1">
        <a:spcBef>
          <a:spcPct val="20000"/>
        </a:spcBef>
        <a:buClr>
          <a:schemeClr val="tx2"/>
        </a:buClr>
        <a:buChar char="•"/>
        <a:defRPr kumimoji="0" sz="675" kern="1200">
          <a:solidFill>
            <a:schemeClr val="tx1"/>
          </a:solidFill>
          <a:latin typeface="+mn-lt"/>
          <a:ea typeface="+mn-ea"/>
          <a:cs typeface="+mn-cs"/>
        </a:defRPr>
      </a:lvl8pPr>
      <a:lvl9pPr marL="1041559" indent="-77153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59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1260763"/>
            <a:ext cx="7938655" cy="5543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R="28575" algn="ctr">
              <a:lnSpc>
                <a:spcPct val="115000"/>
              </a:lnSpc>
              <a:tabLst>
                <a:tab pos="513398" algn="l"/>
              </a:tabLs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5-mavzu: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Chetdan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kirib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kelish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xavfi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zararli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organizmlarni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uslublari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vositalar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zararsizlantirish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(2soat)</a:t>
            </a:r>
            <a:endParaRPr lang="ru-RU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tabLst>
                <a:tab pos="472916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+mj-lt"/>
              <a:buAutoNum type="arabicPeriod"/>
              <a:tabLst>
                <a:tab pos="472916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ostidagi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yuklardan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+mj-lt"/>
              <a:buAutoNum type="arabicPeriod"/>
              <a:tabLst>
                <a:tab pos="472916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Kochatlardan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+mj-lt"/>
              <a:buAutoNum type="arabicPeriod"/>
              <a:tabLst>
                <a:tab pos="472916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maqsadlar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mahsulotlar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+mj-lt"/>
              <a:buAutoNum type="arabicPeriod"/>
              <a:tabLst>
                <a:tab pos="472916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Zararsizlantirish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+mj-lt"/>
              <a:buAutoNum type="arabicPeriod"/>
              <a:tabLst>
                <a:tab pos="472916" algn="l"/>
              </a:tabLst>
            </a:pP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705334"/>
      </p:ext>
    </p:extLst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945" y="928255"/>
            <a:ext cx="8506691" cy="60045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chetdan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chetga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hududidan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tranzit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mahalliy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mamalakat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ichkarisida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yetishtiriladigan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ho‘jalik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mahsulotlarini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tekshiruvida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ekspertizaida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tushuncha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mohiyati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Mahsulotning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ko‘zdan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kechirish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ekspertiza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ko‘rish-avtoulovlarni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xo‘jalik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idishlarni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o‘tqazish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karantinga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loyiq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materiallardan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zararkunandalarni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ko‘zdan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kechiriladi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43754"/>
      </p:ext>
    </p:extLst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2509" y="983673"/>
            <a:ext cx="8409709" cy="5511894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xavfli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hojalik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zararkunandalari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taqdirda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to‘htatiladi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zararlangan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zararsizlantiriladi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materiallardan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zararsizlantirilgandan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ekspertiza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zararkunandalarning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o‘simliklarning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begona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turlarini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materiallarning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to‘plaridan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materiallarni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(charm,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to‘qima-tolalar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madaniy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o‘simliklarning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tolalari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quruq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mevalar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mahsus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qo‘shimchalar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dorivor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efir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o‘simliklar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idishlar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o‘rab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vosialari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idishlar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o‘rab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tekshiruvidan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qolgan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materiallarni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ekspertizadan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841214"/>
      </p:ext>
    </p:extLst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527" y="955964"/>
            <a:ext cx="8631382" cy="551189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To‘p-bir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jo‘natishga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silosda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omborda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hirmonda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saqlanayotgan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to‘plardan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birlashtirilgan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yo‘la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to‘pdan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qancha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joyidan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ozgina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umumlashtirilib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birlashtirilgan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laborortoriya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ekspertizasini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ajratilgan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birlashtirilgan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tekshirib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ko‘rishda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ekspertizada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tanlab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karantinli-hasharotlarning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parazit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nematodalarning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begona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o‘tlarning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urug’lari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kasalliklarni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zararkunandalarni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qo‘zg’atuvchi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mikropreparatla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zararkunandalar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kasalliklar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shikastlangan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o‘simliklarning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qismlarini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holatini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tasdiqlovchi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543564"/>
      </p:ext>
    </p:extLst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091" y="665019"/>
            <a:ext cx="8686800" cy="6004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xo‘jalik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mahsulotlarining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tekshiruvi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ekspertizasi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tekshirilayotgan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vagondan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avtomashinadan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kemadan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ombordan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uyumdan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madaniy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o‘simliklardan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20-25 gr,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urug’liklardan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10gr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Jo‘natishga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saqlanayotgan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urug’lardan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qalinlig-i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e’tiborga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olinishi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Avtomashinalardagi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urug’larning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yoyma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beshta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nuqtasidan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konusli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shup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burchaklaridan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markazdan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(A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nushasi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nuqtalardan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uchta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qatlamdan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-10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chuqurlikda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o‘rtachasini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pastkisini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kuzov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10-15sm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maasofada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3180575"/>
      </p:ext>
    </p:extLst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982" y="249382"/>
            <a:ext cx="8908473" cy="64633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Vagonga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to‘la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yuklardan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tonna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urug’ga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100gr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oraliqlarida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mahsus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kovsh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transportyordan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tushayotgan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oqimdan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vagonga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ortilmaganda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tarzda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konusli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aynan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vagonning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16-20 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sig’imli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vagonlarda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beshta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nuqtasidan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ko‘taruvchanlik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bagonlarda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33-40 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sakkizta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nuqtasidan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); 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X      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X                               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X     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A                                                B                                              V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02211"/>
      </p:ext>
    </p:extLst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691" y="831272"/>
            <a:ext cx="9019309" cy="5901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nuqtalardan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uchta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qatlamdan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chuqurlikda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o‘rtachasini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pastkisini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vagon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polidan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10-15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masofadan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Urug’lardan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og’irligi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o‘qli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vagondan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 kg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to‘rtta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o‘qli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vagondan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3-4,5kg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To‘plardan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urug’larning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namualarini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tonnasiga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og’irligi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 gr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oralig’ida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mahsus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kovsh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tanlagich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tushayotgan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oqimdan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Omborlarda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urug’larning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qaysisi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tahminan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20m</a:t>
            </a:r>
            <a:r>
              <a:rPr lang="en-US" sz="220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seksiyalarga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seksiyalardan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uchta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qatlamdan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o‘rta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polda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beshta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nuqtalardan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Vagonlarda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makkajo‘hori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urug’larining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oralig’ida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Tanlangan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so‘talarning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15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tonnadan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30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donani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970589"/>
      </p:ext>
    </p:extLst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476354"/>
              </p:ext>
            </p:extLst>
          </p:nvPr>
        </p:nvGraphicFramePr>
        <p:xfrm>
          <a:off x="522515" y="2774474"/>
          <a:ext cx="8338456" cy="37456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68792">
                  <a:extLst>
                    <a:ext uri="{9D8B030D-6E8A-4147-A177-3AD203B41FA5}">
                      <a16:colId xmlns:a16="http://schemas.microsoft.com/office/drawing/2014/main" val="537715342"/>
                    </a:ext>
                  </a:extLst>
                </a:gridCol>
                <a:gridCol w="4169664">
                  <a:extLst>
                    <a:ext uri="{9D8B030D-6E8A-4147-A177-3AD203B41FA5}">
                      <a16:colId xmlns:a16="http://schemas.microsoft.com/office/drawing/2014/main" val="1767062053"/>
                    </a:ext>
                  </a:extLst>
                </a:gridCol>
              </a:tblGrid>
              <a:tr h="9414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To‘pdagi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qoplarning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soni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Nuqtali namunalar olinadigan qoplarning soni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74506843"/>
                  </a:ext>
                </a:extLst>
              </a:tr>
              <a:tr h="25106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10ta </a:t>
                      </a:r>
                      <a:r>
                        <a:rPr lang="en-US" sz="2000" dirty="0" err="1">
                          <a:effectLst/>
                        </a:rPr>
                        <a:t>gacha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11tadan 100 </a:t>
                      </a:r>
                      <a:r>
                        <a:rPr lang="en-US" sz="2000" dirty="0" err="1">
                          <a:effectLst/>
                        </a:rPr>
                        <a:t>tagacha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101dan 1000 </a:t>
                      </a:r>
                      <a:r>
                        <a:rPr lang="en-US" sz="2000" dirty="0" err="1">
                          <a:effectLst/>
                        </a:rPr>
                        <a:t>tagacha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1000tadan </a:t>
                      </a:r>
                      <a:r>
                        <a:rPr lang="en-US" sz="2000" dirty="0" err="1">
                          <a:effectLst/>
                        </a:rPr>
                        <a:t>ko‘p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Har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bir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qopdan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uchtadan</a:t>
                      </a:r>
                      <a:r>
                        <a:rPr lang="en-US" sz="2000" dirty="0">
                          <a:effectLst/>
                        </a:rPr>
                        <a:t> (</a:t>
                      </a:r>
                      <a:r>
                        <a:rPr lang="en-US" sz="2000" dirty="0" err="1">
                          <a:effectLst/>
                        </a:rPr>
                        <a:t>tepasi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o‘rtasi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tubi</a:t>
                      </a:r>
                      <a:r>
                        <a:rPr lang="en-US" sz="2000" dirty="0">
                          <a:effectLst/>
                        </a:rPr>
                        <a:t>)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Har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beshinchi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qopdan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bittadan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namuna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olinadi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Har</a:t>
                      </a:r>
                      <a:r>
                        <a:rPr lang="en-US" sz="2000" dirty="0">
                          <a:effectLst/>
                        </a:rPr>
                        <a:t> 10 </a:t>
                      </a:r>
                      <a:r>
                        <a:rPr lang="en-US" sz="2000" dirty="0" err="1">
                          <a:effectLst/>
                        </a:rPr>
                        <a:t>qopdan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bittadan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nuqtali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namuna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olinadi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Har</a:t>
                      </a:r>
                      <a:r>
                        <a:rPr lang="en-US" sz="2000" dirty="0">
                          <a:effectLst/>
                        </a:rPr>
                        <a:t> 25 </a:t>
                      </a:r>
                      <a:r>
                        <a:rPr lang="en-US" sz="2000" dirty="0" err="1">
                          <a:effectLst/>
                        </a:rPr>
                        <a:t>qopdan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bittadan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nuqtali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namuna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olinadi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24875752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22515" y="602494"/>
            <a:ext cx="8338456" cy="193899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Idishlarda</a:t>
            </a:r>
            <a:r>
              <a:rPr kumimoji="0" lang="en-US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tashilayotgan</a:t>
            </a:r>
            <a:r>
              <a:rPr kumimoji="0" lang="en-US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yoki</a:t>
            </a:r>
            <a:r>
              <a:rPr kumimoji="0" lang="en-US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saqlanayotgan</a:t>
            </a:r>
            <a:r>
              <a:rPr kumimoji="0" lang="en-US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urug’lardan</a:t>
            </a:r>
            <a:r>
              <a:rPr kumimoji="0" lang="en-US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namunalar</a:t>
            </a:r>
            <a:r>
              <a:rPr kumimoji="0" lang="en-US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tanlash</a:t>
            </a:r>
            <a:r>
              <a:rPr kumimoji="0" lang="en-US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Qoplarga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solingan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mayda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urug’li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o‘simliklardan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nuqtali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namunalarni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keyinchalik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qoplardagi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teshiklarni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tikib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qop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shupi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ochilgan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qoplardan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konusli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shup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bilan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olinadi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Nuqtali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namunalar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tanlanishi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kerak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bo‘lgan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qoplarning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sonini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donalarda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to‘pning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kattaligiga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qarab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aniqlanadi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altLang="ru-RU" sz="2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559113"/>
      </p:ext>
    </p:extLst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669997"/>
              </p:ext>
            </p:extLst>
          </p:nvPr>
        </p:nvGraphicFramePr>
        <p:xfrm>
          <a:off x="370115" y="2440380"/>
          <a:ext cx="8534399" cy="42305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66753">
                  <a:extLst>
                    <a:ext uri="{9D8B030D-6E8A-4147-A177-3AD203B41FA5}">
                      <a16:colId xmlns:a16="http://schemas.microsoft.com/office/drawing/2014/main" val="797394987"/>
                    </a:ext>
                  </a:extLst>
                </a:gridCol>
                <a:gridCol w="4267646">
                  <a:extLst>
                    <a:ext uri="{9D8B030D-6E8A-4147-A177-3AD203B41FA5}">
                      <a16:colId xmlns:a16="http://schemas.microsoft.com/office/drawing/2014/main" val="886795154"/>
                    </a:ext>
                  </a:extLst>
                </a:gridCol>
              </a:tblGrid>
              <a:tr h="13464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</a:rPr>
                        <a:t>To‘pdagi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ko‘rib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chiqiladigan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qopchalarning</a:t>
                      </a:r>
                      <a:r>
                        <a:rPr lang="en-US" sz="2800" dirty="0">
                          <a:effectLst/>
                        </a:rPr>
                        <a:t> (</a:t>
                      </a:r>
                      <a:r>
                        <a:rPr lang="en-US" sz="2800" dirty="0" err="1">
                          <a:effectLst/>
                        </a:rPr>
                        <a:t>haltalarning</a:t>
                      </a:r>
                      <a:r>
                        <a:rPr lang="en-US" sz="2800" dirty="0">
                          <a:effectLst/>
                        </a:rPr>
                        <a:t> ) </a:t>
                      </a:r>
                      <a:r>
                        <a:rPr lang="en-US" sz="2800" dirty="0" err="1">
                          <a:effectLst/>
                        </a:rPr>
                        <a:t>soni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Nuqtali namunalar olinadigan qoplarning soni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3808757"/>
                  </a:ext>
                </a:extLst>
              </a:tr>
              <a:tr h="2267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25ta </a:t>
                      </a:r>
                      <a:r>
                        <a:rPr lang="en-US" sz="2800" dirty="0" err="1">
                          <a:effectLst/>
                        </a:rPr>
                        <a:t>gacha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26 </a:t>
                      </a:r>
                      <a:r>
                        <a:rPr lang="en-US" sz="2800" dirty="0" err="1">
                          <a:effectLst/>
                        </a:rPr>
                        <a:t>tadan</a:t>
                      </a:r>
                      <a:r>
                        <a:rPr lang="en-US" sz="2800" dirty="0">
                          <a:effectLst/>
                        </a:rPr>
                        <a:t> 100 </a:t>
                      </a:r>
                      <a:r>
                        <a:rPr lang="en-US" sz="2800" dirty="0" err="1">
                          <a:effectLst/>
                        </a:rPr>
                        <a:t>tagacha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101tadan 500 </a:t>
                      </a:r>
                      <a:r>
                        <a:rPr lang="en-US" sz="2800" dirty="0" err="1">
                          <a:effectLst/>
                        </a:rPr>
                        <a:t>tagacha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500 </a:t>
                      </a:r>
                      <a:r>
                        <a:rPr lang="en-US" sz="2800" dirty="0" err="1" smtClean="0">
                          <a:effectLst/>
                        </a:rPr>
                        <a:t>tadan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</a:rPr>
                        <a:t>Hamma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qopchalardan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va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</a:rPr>
                        <a:t>Har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to‘rtinchisi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</a:rPr>
                        <a:t>Har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o‘ninchisi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</a:rPr>
                        <a:t>Har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yigirmanchisi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34280989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60218" y="241273"/>
            <a:ext cx="8349443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Vagonlarda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joylashgan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qoplardan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yuzaroqdagilardan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nuqtali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namunalarni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tanlash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amalga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oshiriladi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ru-RU" alt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Izoh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Qopdan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bittadan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nuqtali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namuna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olingan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taqdirda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ularni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olish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joylari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almashtiriladi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ustki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o‘rtasi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pastdagisi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).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Kichkina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qopchalarga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yoki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1kg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 kg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gacha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haltalarga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joylangan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urug’larning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to‘pida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qopchaning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yoki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haltaning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butun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ichidagisi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ko‘rib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chiqiladi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kumimoji="0" lang="ru-RU" alt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465979"/>
      </p:ext>
    </p:extLst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808131"/>
              </p:ext>
            </p:extLst>
          </p:nvPr>
        </p:nvGraphicFramePr>
        <p:xfrm>
          <a:off x="872836" y="2757056"/>
          <a:ext cx="6806536" cy="36533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02912">
                  <a:extLst>
                    <a:ext uri="{9D8B030D-6E8A-4147-A177-3AD203B41FA5}">
                      <a16:colId xmlns:a16="http://schemas.microsoft.com/office/drawing/2014/main" val="1851930256"/>
                    </a:ext>
                  </a:extLst>
                </a:gridCol>
                <a:gridCol w="3403624">
                  <a:extLst>
                    <a:ext uri="{9D8B030D-6E8A-4147-A177-3AD203B41FA5}">
                      <a16:colId xmlns:a16="http://schemas.microsoft.com/office/drawing/2014/main" val="234775692"/>
                    </a:ext>
                  </a:extLst>
                </a:gridCol>
              </a:tblGrid>
              <a:tr h="36533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500 ta </a:t>
                      </a:r>
                      <a:r>
                        <a:rPr lang="en-US" sz="2800" dirty="0" err="1">
                          <a:effectLst/>
                        </a:rPr>
                        <a:t>gacha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501dan 100 </a:t>
                      </a:r>
                      <a:r>
                        <a:rPr lang="en-US" sz="2800" dirty="0" err="1">
                          <a:effectLst/>
                        </a:rPr>
                        <a:t>tagacha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101tadan 3000 </a:t>
                      </a:r>
                      <a:r>
                        <a:rPr lang="en-US" sz="2800" dirty="0" err="1">
                          <a:effectLst/>
                        </a:rPr>
                        <a:t>tagacha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1</a:t>
                      </a:r>
                      <a:r>
                        <a:rPr lang="en-US" sz="2800" dirty="0">
                          <a:effectLst/>
                        </a:rPr>
                        <a:t>0</a:t>
                      </a:r>
                      <a:r>
                        <a:rPr lang="ru-RU" sz="2800" dirty="0">
                          <a:effectLst/>
                        </a:rPr>
                        <a:t>0</a:t>
                      </a:r>
                      <a:r>
                        <a:rPr lang="en-US" sz="2800" dirty="0">
                          <a:effectLst/>
                        </a:rPr>
                        <a:t>0 </a:t>
                      </a:r>
                      <a:r>
                        <a:rPr lang="en-US" sz="2800" dirty="0" err="1">
                          <a:effectLst/>
                        </a:rPr>
                        <a:t>tadan</a:t>
                      </a:r>
                      <a:r>
                        <a:rPr lang="ru-RU" sz="2800" dirty="0">
                          <a:effectLst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</a:rPr>
                        <a:t>ko`p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</a:rPr>
                        <a:t>Barcha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ekiladigan</a:t>
                      </a:r>
                      <a:r>
                        <a:rPr lang="en-US" sz="2800" dirty="0">
                          <a:effectLst/>
                        </a:rPr>
                        <a:t> material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</a:rPr>
                        <a:t>Har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beshinchisi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</a:rPr>
                        <a:t>Har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yigirmanchisi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</a:rPr>
                        <a:t>Har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yuzinchi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13010201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14523" y="852976"/>
            <a:ext cx="79533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Ko‘chatlik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materialning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tupidan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tupning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o‘lchmiga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bog’liq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holda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ko‘chatlar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qalamchalar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ildizbachkilar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to‘plar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piyozboshlar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ildiz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poyalar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ko‘rib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chiqiladi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kumimoji="0" lang="en-US" alt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937820"/>
      </p:ext>
    </p:extLst>
  </p:cSld>
  <p:clrMapOvr>
    <a:masterClrMapping/>
  </p:clrMapOvr>
  <p:transition spd="slow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2144898"/>
              </p:ext>
            </p:extLst>
          </p:nvPr>
        </p:nvGraphicFramePr>
        <p:xfrm>
          <a:off x="845127" y="3291997"/>
          <a:ext cx="7592291" cy="3366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95749">
                  <a:extLst>
                    <a:ext uri="{9D8B030D-6E8A-4147-A177-3AD203B41FA5}">
                      <a16:colId xmlns:a16="http://schemas.microsoft.com/office/drawing/2014/main" val="1178662796"/>
                    </a:ext>
                  </a:extLst>
                </a:gridCol>
                <a:gridCol w="3796542">
                  <a:extLst>
                    <a:ext uri="{9D8B030D-6E8A-4147-A177-3AD203B41FA5}">
                      <a16:colId xmlns:a16="http://schemas.microsoft.com/office/drawing/2014/main" val="259891868"/>
                    </a:ext>
                  </a:extLst>
                </a:gridCol>
              </a:tblGrid>
              <a:tr h="1667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Tupdagi qoplarning</a:t>
                      </a:r>
                      <a:endParaRPr lang="ru-RU" sz="2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(yashiklarning soni)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Namunalar olinadigan qoplarning</a:t>
                      </a:r>
                      <a:endParaRPr lang="ru-RU" sz="2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(yashiklarning soni)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3026351"/>
                  </a:ext>
                </a:extLst>
              </a:tr>
              <a:tr h="1698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500 tadan ko‘p</a:t>
                      </a:r>
                      <a:endParaRPr lang="ru-RU" sz="20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500 tadan 1000 tagacha</a:t>
                      </a:r>
                      <a:endParaRPr lang="ru-RU" sz="20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1000 tadan ko‘p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Har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yigirmanchisidan</a:t>
                      </a:r>
                      <a:endParaRPr lang="ru-RU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Har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o‘ttizinchidan</a:t>
                      </a:r>
                      <a:endParaRPr lang="ru-RU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Har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qirqinchisidan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85815491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60218" y="983673"/>
            <a:ext cx="84374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Qoplarga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joylangan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yashiklarga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piyozboshdan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nuqtali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namunalarni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har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bitta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qopdan</a:t>
            </a:r>
            <a:r>
              <a:rPr lang="en-US" altLang="ru-RU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yashikdan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) 80-100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grammdan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taraning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butun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chuqurligi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bo‘yicha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bir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me’yorda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qo‘l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bilan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olinadi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Namunalar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tanlanishi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kerak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bo;lgan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qoplarning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yashiklarning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donalardagi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sonini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to‘pning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kattaligiga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qarab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Arial" panose="020B0604020202020204" pitchFamily="34" charset="0"/>
                <a:ea typeface="Times New Roman" panose="02020603050405020304" pitchFamily="18" charset="0"/>
              </a:rPr>
              <a:t>aniqlanadi</a:t>
            </a:r>
            <a:r>
              <a:rPr lang="en-US" alt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303447"/>
      </p:ext>
    </p:extLst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836" y="374073"/>
            <a:ext cx="8936182" cy="628633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Vagonlarda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joylangan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qoplardan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yashiklardan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yuzaroqda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joylashganilaridan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saqlanayotgan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transportga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tashilayotgan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urug’lik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kartoshkadan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tahminan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20m</a:t>
            </a:r>
            <a:r>
              <a:rPr lang="en-US" sz="22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seksiyalarga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bo‘lingan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11ta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nuqtasidan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(G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ustidan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40sm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chuqurlikdan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Vagonlardan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kemalardan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tushirilayotgan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yuklardan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10 t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200 ta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olinadigan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oralig’ida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tanlanadi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Kartoshkani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taralarda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korzina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mesh,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qop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tashiganda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saqlanganda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butun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chuqurlikda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5% da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tanlanadi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5-8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Ekspertiza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to‘kilgan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tuproq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namunasini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ham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endParaRPr lang="ru-RU" sz="2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X              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endParaRPr lang="ru-RU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X              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endParaRPr lang="ru-RU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X              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endParaRPr lang="ru-RU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</a:t>
            </a:r>
            <a:endParaRPr lang="ru-RU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G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3629081"/>
      </p:ext>
    </p:extLst>
  </p:cSld>
  <p:clrMapOvr>
    <a:masterClrMapping/>
  </p:clrMapOvr>
  <p:transition spd="slow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2509" y="768933"/>
            <a:ext cx="8423563" cy="59012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Kartoshka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to‘plaridan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to‘kilgan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tuproqni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smetkani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saqlanayotgan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kartoshkaning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burtlar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omborlar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smetkalarni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ustki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qatlamidan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(30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Tashilayotgan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kartoshkaning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birligidan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smetkalarni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kartoshka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tushirilgandan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pastki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qatlamidan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polidan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tanlanadi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Saqlanayotgan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tashilayotgan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kartoshkadan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smetkalarni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oralig’ida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yoymaning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butun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5-10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joylaridan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tanlanadi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Smetkalarning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o‘rtacha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namunasi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to‘kilgan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tozalangan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tuproqning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200 ml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hajmidan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oshmasligi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50 t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massali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ortilmasdan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tashiladigan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kartoshkadan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olinadigan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o‘rtacha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kartoshkaning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massasini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0,05koeffitsiyentga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ko‘paytirish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yo‘li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100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tashiladigan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kartoshkadan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olinadigan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o‘rtacha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to‘pdagi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0,003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koeffitsiyentga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ko‘paytirish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yo‘li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52703"/>
      </p:ext>
    </p:extLst>
  </p:cSld>
  <p:clrMapOvr>
    <a:masterClrMapping/>
  </p:clrMapOvr>
  <p:transition spd="slow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2510" y="983673"/>
            <a:ext cx="8562108" cy="52198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Vagonlarda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avtomashinalarda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tashilayotgan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yoyib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saqlanayotgan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don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mahsulotlarining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urug’lardan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tanlashga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o‘hshab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olinishi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vagonlarning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avtomashinalarning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)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to‘pning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kattaligiga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Bug’doyni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tushirguncha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kemalarning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tryumida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tahminan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 m</a:t>
            </a:r>
            <a:r>
              <a:rPr lang="en-US" sz="280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seksiyalarga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Bug’doyning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to‘kilgan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bug’doyning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 m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chuqurligida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qatlamida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A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bashta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nuqtasidan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332143"/>
      </p:ext>
    </p:extLst>
  </p:cSld>
  <p:clrMapOvr>
    <a:masterClrMapping/>
  </p:clrMapOvr>
  <p:transition spd="slow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136075"/>
              </p:ext>
            </p:extLst>
          </p:nvPr>
        </p:nvGraphicFramePr>
        <p:xfrm>
          <a:off x="448342" y="3877755"/>
          <a:ext cx="8247314" cy="27204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23227">
                  <a:extLst>
                    <a:ext uri="{9D8B030D-6E8A-4147-A177-3AD203B41FA5}">
                      <a16:colId xmlns:a16="http://schemas.microsoft.com/office/drawing/2014/main" val="1592798310"/>
                    </a:ext>
                  </a:extLst>
                </a:gridCol>
                <a:gridCol w="4124087">
                  <a:extLst>
                    <a:ext uri="{9D8B030D-6E8A-4147-A177-3AD203B41FA5}">
                      <a16:colId xmlns:a16="http://schemas.microsoft.com/office/drawing/2014/main" val="666516660"/>
                    </a:ext>
                  </a:extLst>
                </a:gridCol>
              </a:tblGrid>
              <a:tr h="166885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To‘pdagi vagonlarning (avtomashinalarning) soni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Nuqtali namunalar olinayotgan vagonlarning (avtomashinalarning) soni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69721914"/>
                  </a:ext>
                </a:extLst>
              </a:tr>
              <a:tr h="99273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5tagacha</a:t>
                      </a:r>
                      <a:endParaRPr lang="ru-RU" sz="18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 </a:t>
                      </a:r>
                      <a:r>
                        <a:rPr lang="en-US" sz="2000" dirty="0" err="1">
                          <a:effectLst/>
                        </a:rPr>
                        <a:t>tadan</a:t>
                      </a:r>
                      <a:r>
                        <a:rPr lang="en-US" sz="2000" dirty="0">
                          <a:effectLst/>
                        </a:rPr>
                        <a:t> 15 </a:t>
                      </a:r>
                      <a:r>
                        <a:rPr lang="en-US" sz="2000" dirty="0" err="1">
                          <a:effectLst/>
                        </a:rPr>
                        <a:t>tagacha</a:t>
                      </a:r>
                      <a:endParaRPr lang="ru-RU" sz="18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15 </a:t>
                      </a:r>
                      <a:r>
                        <a:rPr lang="en-US" sz="2000" dirty="0" err="1">
                          <a:effectLst/>
                        </a:rPr>
                        <a:t>tadan</a:t>
                      </a:r>
                      <a:r>
                        <a:rPr lang="en-US" sz="2000" dirty="0">
                          <a:effectLst/>
                        </a:rPr>
                        <a:t> kop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Har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qaysi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vagondan</a:t>
                      </a:r>
                      <a:endParaRPr lang="ru-RU" sz="18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Har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uchinchisidan</a:t>
                      </a:r>
                      <a:endParaRPr lang="ru-RU" sz="18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Har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beshinchisidan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87055008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48342" y="461435"/>
            <a:ext cx="8247314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Bug’doy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tryumlardan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tushirishda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ortishda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nuqtali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namunalarni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bug’doyni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butun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harakat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vaqti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davomida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vaqt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oralig’ida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oqimni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kesib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o‘tish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yo‘li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bilan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mexanik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namuna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tanlagich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yoki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mahsus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kovsh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yordamida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qiya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joylaridan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to‘kilayotgan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bug’doyning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oqimidan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olinadi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Nuqtali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namunalarni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tanlashning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davriyligini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to‘p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massasini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harakat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tezligiga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qarab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o‘rtaniladi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bitta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nuqtali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namunalarning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massasi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bug’doyning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qaysi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5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tonnasiga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kamida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100 g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bo‘lishi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kerak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029139"/>
      </p:ext>
    </p:extLst>
  </p:cSld>
  <p:clrMapOvr>
    <a:masterClrMapping/>
  </p:clrMapOvr>
  <p:transition spd="slow"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9589" y="730800"/>
            <a:ext cx="8556172" cy="6429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Tryumdagi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yoyilgan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qatlamdan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seksiyadan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tahminan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4,5 kg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Kemalarning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tanklaridan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tankerlardan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3ta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nuqtasidan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nuqtalarning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biridan-ikki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qatlamda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masofada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m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chuqurlikda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 m da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qaytariladi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Uyumlardan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bug’doyning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oqayotgan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oqimdan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to‘kish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 t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bug’doyga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tanlangan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100g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oralig’ida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mahsus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kovsh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tanlagich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tanlanadi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Omborlardan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olinadi.yangi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uzilgan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mevalardan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sabzavotlardan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namunalarni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to‘pdagi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soniga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847079"/>
      </p:ext>
    </p:extLst>
  </p:cSld>
  <p:clrMapOvr>
    <a:masterClrMapping/>
  </p:clrMapOvr>
  <p:transition spd="slow"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2258903"/>
              </p:ext>
            </p:extLst>
          </p:nvPr>
        </p:nvGraphicFramePr>
        <p:xfrm>
          <a:off x="831273" y="2840183"/>
          <a:ext cx="7897091" cy="35190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48133">
                  <a:extLst>
                    <a:ext uri="{9D8B030D-6E8A-4147-A177-3AD203B41FA5}">
                      <a16:colId xmlns:a16="http://schemas.microsoft.com/office/drawing/2014/main" val="1238794138"/>
                    </a:ext>
                  </a:extLst>
                </a:gridCol>
                <a:gridCol w="3948958">
                  <a:extLst>
                    <a:ext uri="{9D8B030D-6E8A-4147-A177-3AD203B41FA5}">
                      <a16:colId xmlns:a16="http://schemas.microsoft.com/office/drawing/2014/main" val="3293155712"/>
                    </a:ext>
                  </a:extLst>
                </a:gridCol>
              </a:tblGrid>
              <a:tr h="176715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To‘pdagi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joylarning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soni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Nuqtali namunalar olinayotgan vagonlarning (avtomashinalarning) soni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43695735"/>
                  </a:ext>
                </a:extLst>
              </a:tr>
              <a:tr h="17519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100 tadan 5000 tagacha</a:t>
                      </a:r>
                      <a:endParaRPr lang="ru-RU" sz="2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501 tadan 1000 tagacha</a:t>
                      </a:r>
                      <a:endParaRPr lang="ru-RU" sz="2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1000tadan ko‘p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Har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qaysi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yigirmanchidan</a:t>
                      </a:r>
                      <a:endParaRPr lang="ru-RU" sz="20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Har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elliginchisidan</a:t>
                      </a:r>
                      <a:endParaRPr lang="ru-RU" sz="20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Har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yuzinchisidan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17237805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98764" y="696593"/>
            <a:ext cx="8465127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qaysi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joydan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nuqtali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namunalarning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o‘lchami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kartoshkada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5-10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dona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mevalar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piyozlarda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200-300g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tashkil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qilishi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kerak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Karantin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materiallarni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zararsizlantirish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fizik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kimyoviy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fumigatsiya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usullaridan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foydaalniladi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kumimoji="0" lang="en-US" alt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072480"/>
      </p:ext>
    </p:extLst>
  </p:cSld>
  <p:clrMapOvr>
    <a:masterClrMapping/>
  </p:clrMapOvr>
  <p:transition spd="slow"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21672" y="651164"/>
            <a:ext cx="9254836" cy="6461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Fizik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termik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quruq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bug’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qaynoq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suvda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ivitish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’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),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mikroto‘lqinli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gamma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nurlarida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nurlash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qo‘llaniladi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Kimyoviy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usulda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brom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metil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fosfin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formalin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ko‘mir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uglerodidan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foydalaniladi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Respublika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miqyosida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o‘tlaziladigan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karantin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tadbirlariqatoriga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zararli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hasharot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kasalliklarni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o‘zida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saq;agan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horijiy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mamlakatlardan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keltirilgan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qishloq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xo‘jalik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ekinlarining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ko‘chatlarini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urug’larini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o‘simlik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mahsulotlarini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transport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zararsizlantirish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tadbiri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604787"/>
      </p:ext>
    </p:extLst>
  </p:cSld>
  <p:clrMapOvr>
    <a:masterClrMapping/>
  </p:clrMapOvr>
  <p:transition spd="slow">
    <p:pu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38545" y="831274"/>
            <a:ext cx="9074727" cy="5705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Yuklarni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karantin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zararsizlantirish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pestitsidlarning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eritmalari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past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termik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bosimli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vs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bosimsiz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fumigatsiya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zaharli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gazlar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Karantin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zararsizlantirish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qo‘llanilgan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yuklar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100%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zararli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organizmlardan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tozalangan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bo‘lishi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bug’da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quruq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bug’da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yog’och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materiallarini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hashaoratlardan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tozalashda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ishlatiladi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Quruq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bug’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71°S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bo‘lganda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4,5-9 cm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hajmdagi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yog’och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materiallar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soat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14x14sm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bo‘lganda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4soat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beriladi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Quruq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bug’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82°S 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bo‘lganda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yog’och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materiallar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30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minut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beriladi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827681"/>
      </p:ext>
    </p:extLst>
  </p:cSld>
  <p:clrMapOvr>
    <a:masterClrMapping/>
  </p:clrMapOvr>
  <p:transition spd="slow">
    <p:pu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83673"/>
            <a:ext cx="8686800" cy="5799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Mikroto‘lqinli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yog’och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materiallarini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500dan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necha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ming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megogerts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ul’trato‘lqinida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maydonida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beriladi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Ko‘pchilik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hashoratlar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50°S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haroratda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1500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vattda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to‘liq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nobud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Gamma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nurlarida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nurlatish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1m</a:t>
            </a:r>
            <a:r>
              <a:rPr lang="en-US" sz="2800" baseline="30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yog’ochga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berilganda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harajatlar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80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sentni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Fumigatsiya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mamlakatimizda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1926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yildan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buyon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qo‘llanib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kelinmoqda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 1950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yilga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kelib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brom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metil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gazini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qo‘llashni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boshlanishi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usulni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samarasi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yanada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ortib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bordi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717786"/>
      </p:ext>
    </p:extLst>
  </p:cSld>
  <p:clrMapOvr>
    <a:masterClrMapping/>
  </p:clrMapOvr>
  <p:transition spd="slow">
    <p:push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1</Template>
  <TotalTime>60</TotalTime>
  <Words>1802</Words>
  <Application>Microsoft Office PowerPoint</Application>
  <PresentationFormat>Экран (4:3)</PresentationFormat>
  <Paragraphs>119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</dc:creator>
  <cp:lastModifiedBy>user1</cp:lastModifiedBy>
  <cp:revision>5</cp:revision>
  <dcterms:created xsi:type="dcterms:W3CDTF">2020-03-30T13:05:16Z</dcterms:created>
  <dcterms:modified xsi:type="dcterms:W3CDTF">2020-03-31T03:29:46Z</dcterms:modified>
</cp:coreProperties>
</file>