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64" r:id="rId4"/>
    <p:sldId id="263" r:id="rId5"/>
    <p:sldId id="258" r:id="rId6"/>
    <p:sldId id="265" r:id="rId7"/>
    <p:sldId id="260" r:id="rId8"/>
    <p:sldId id="259" r:id="rId9"/>
    <p:sldId id="261" r:id="rId10"/>
    <p:sldId id="266" r:id="rId11"/>
    <p:sldId id="267" r:id="rId12"/>
    <p:sldId id="262" r:id="rId13"/>
    <p:sldId id="272" r:id="rId14"/>
    <p:sldId id="271" r:id="rId15"/>
    <p:sldId id="268" r:id="rId16"/>
    <p:sldId id="269" r:id="rId17"/>
    <p:sldId id="270"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41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2363"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19289" indent="0" algn="r">
              <a:buNone/>
              <a:defRPr>
                <a:solidFill>
                  <a:schemeClr val="tx1"/>
                </a:solidFill>
              </a:defRPr>
            </a:lvl1pPr>
            <a:lvl2pPr marL="192881" indent="0" algn="ctr">
              <a:buNone/>
            </a:lvl2pPr>
            <a:lvl3pPr marL="385763" indent="0" algn="ctr">
              <a:buNone/>
            </a:lvl3pPr>
            <a:lvl4pPr marL="578644" indent="0" algn="ctr">
              <a:buNone/>
            </a:lvl4pPr>
            <a:lvl5pPr marL="771525" indent="0" algn="ctr">
              <a:buNone/>
            </a:lvl5pPr>
            <a:lvl6pPr marL="964406" indent="0" algn="ctr">
              <a:buNone/>
            </a:lvl6pPr>
            <a:lvl7pPr marL="1157288" indent="0" algn="ctr">
              <a:buNone/>
            </a:lvl7pPr>
            <a:lvl8pPr marL="1350169" indent="0" algn="ctr">
              <a:buNone/>
            </a:lvl8pPr>
            <a:lvl9pPr marL="154305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lvl1pPr>
          </a:lstStyle>
          <a:p>
            <a:fld id="{890D0CD2-B217-47F8-A598-94CA40DAF2E1}" type="datetimeFigureOut">
              <a:rPr lang="ru-RU" smtClean="0"/>
              <a:t>30.03.2020</a:t>
            </a:fld>
            <a:endParaRPr lang="ru-RU" dirty="0"/>
          </a:p>
        </p:txBody>
      </p:sp>
      <p:sp>
        <p:nvSpPr>
          <p:cNvPr id="5" name="Нижний колонтитул 18"/>
          <p:cNvSpPr>
            <a:spLocks noGrp="1"/>
          </p:cNvSpPr>
          <p:nvPr>
            <p:ph type="ftr" sz="quarter" idx="11"/>
          </p:nvPr>
        </p:nvSpPr>
        <p:spPr/>
        <p:txBody>
          <a:bodyPr/>
          <a:lstStyle>
            <a:lvl1pPr>
              <a:defRPr/>
            </a:lvl1pPr>
          </a:lstStyle>
          <a:p>
            <a:endParaRPr lang="ru-RU" dirty="0"/>
          </a:p>
        </p:txBody>
      </p:sp>
      <p:sp>
        <p:nvSpPr>
          <p:cNvPr id="6" name="Номер слайда 26"/>
          <p:cNvSpPr>
            <a:spLocks noGrp="1"/>
          </p:cNvSpPr>
          <p:nvPr>
            <p:ph type="sldNum" sz="quarter" idx="12"/>
          </p:nvPr>
        </p:nvSpPr>
        <p:spPr/>
        <p:txBody>
          <a:bodyPr/>
          <a:lstStyle>
            <a:lvl1pPr>
              <a:defRPr>
                <a:solidFill>
                  <a:srgbClr val="D1EAEE"/>
                </a:solidFill>
              </a:defRPr>
            </a:lvl1pPr>
          </a:lstStyle>
          <a:p>
            <a:fld id="{5E0029C3-20CA-48B5-B705-DE7BC0817F19}" type="slidenum">
              <a:rPr lang="ru-RU" smtClean="0"/>
              <a:t>‹#›</a:t>
            </a:fld>
            <a:endParaRPr lang="ru-RU" dirty="0"/>
          </a:p>
        </p:txBody>
      </p:sp>
    </p:spTree>
    <p:extLst>
      <p:ext uri="{BB962C8B-B14F-4D97-AF65-F5344CB8AC3E}">
        <p14:creationId xmlns:p14="http://schemas.microsoft.com/office/powerpoint/2010/main" val="3975405352"/>
      </p:ext>
    </p:extLst>
  </p:cSld>
  <p:clrMapOvr>
    <a:overrideClrMapping bg1="dk1" tx1="lt1" bg2="dk2" tx2="lt2" accent1="accent1" accent2="accent2" accent3="accent3" accent4="accent4" accent5="accent5" accent6="accent6" hlink="hlink" folHlink="folHlink"/>
  </p:clrMapOvr>
  <p:transition spd="slow">
    <p:pu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fld id="{890D0CD2-B217-47F8-A598-94CA40DAF2E1}" type="datetimeFigureOut">
              <a:rPr lang="ru-RU" smtClean="0"/>
              <a:t>30.03.2020</a:t>
            </a:fld>
            <a:endParaRPr lang="ru-RU" dirty="0"/>
          </a:p>
        </p:txBody>
      </p:sp>
      <p:sp>
        <p:nvSpPr>
          <p:cNvPr id="5" name="Нижний колонтитул 21"/>
          <p:cNvSpPr>
            <a:spLocks noGrp="1"/>
          </p:cNvSpPr>
          <p:nvPr>
            <p:ph type="ftr" sz="quarter" idx="11"/>
          </p:nvPr>
        </p:nvSpPr>
        <p:spPr/>
        <p:txBody>
          <a:bodyPr/>
          <a:lstStyle>
            <a:lvl1pPr>
              <a:defRPr/>
            </a:lvl1pPr>
          </a:lstStyle>
          <a:p>
            <a:endParaRPr lang="ru-RU" dirty="0"/>
          </a:p>
        </p:txBody>
      </p:sp>
      <p:sp>
        <p:nvSpPr>
          <p:cNvPr id="6" name="Номер слайда 17"/>
          <p:cNvSpPr>
            <a:spLocks noGrp="1"/>
          </p:cNvSpPr>
          <p:nvPr>
            <p:ph type="sldNum" sz="quarter" idx="12"/>
          </p:nvPr>
        </p:nvSpPr>
        <p:spPr/>
        <p:txBody>
          <a:bodyPr/>
          <a:lstStyle>
            <a:lvl1pPr>
              <a:defRPr/>
            </a:lvl1pPr>
          </a:lstStyle>
          <a:p>
            <a:fld id="{5E0029C3-20CA-48B5-B705-DE7BC0817F19}" type="slidenum">
              <a:rPr lang="ru-RU" smtClean="0"/>
              <a:t>‹#›</a:t>
            </a:fld>
            <a:endParaRPr lang="ru-RU" dirty="0"/>
          </a:p>
        </p:txBody>
      </p:sp>
    </p:spTree>
    <p:extLst>
      <p:ext uri="{BB962C8B-B14F-4D97-AF65-F5344CB8AC3E}">
        <p14:creationId xmlns:p14="http://schemas.microsoft.com/office/powerpoint/2010/main" val="2155927594"/>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2363"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929">
                <a:solidFill>
                  <a:schemeClr val="tx1"/>
                </a:solidFill>
              </a:defRPr>
            </a:lvl1pPr>
            <a:lvl2pPr>
              <a:buNone/>
              <a:defRPr sz="760">
                <a:solidFill>
                  <a:schemeClr val="tx1">
                    <a:tint val="75000"/>
                  </a:schemeClr>
                </a:solidFill>
              </a:defRPr>
            </a:lvl2pPr>
            <a:lvl3pPr>
              <a:buNone/>
              <a:defRPr sz="675">
                <a:solidFill>
                  <a:schemeClr val="tx1">
                    <a:tint val="75000"/>
                  </a:schemeClr>
                </a:solidFill>
              </a:defRPr>
            </a:lvl3pPr>
            <a:lvl4pPr>
              <a:buNone/>
              <a:defRPr sz="591">
                <a:solidFill>
                  <a:schemeClr val="tx1">
                    <a:tint val="75000"/>
                  </a:schemeClr>
                </a:solidFill>
              </a:defRPr>
            </a:lvl4pPr>
            <a:lvl5pPr>
              <a:buNone/>
              <a:defRPr sz="591">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fld id="{890D0CD2-B217-47F8-A598-94CA40DAF2E1}" type="datetimeFigureOut">
              <a:rPr lang="ru-RU" smtClean="0"/>
              <a:t>30.03.2020</a:t>
            </a:fld>
            <a:endParaRPr lang="ru-RU" dirty="0"/>
          </a:p>
        </p:txBody>
      </p:sp>
      <p:sp>
        <p:nvSpPr>
          <p:cNvPr id="5" name="Нижний колонтитул 4"/>
          <p:cNvSpPr>
            <a:spLocks noGrp="1"/>
          </p:cNvSpPr>
          <p:nvPr>
            <p:ph type="ftr" sz="quarter" idx="11"/>
          </p:nvPr>
        </p:nvSpPr>
        <p:spPr/>
        <p:txBody>
          <a:bodyPr/>
          <a:lstStyle>
            <a:lvl1pPr>
              <a:defRPr/>
            </a:lvl1pPr>
          </a:lstStyle>
          <a:p>
            <a:endParaRPr lang="ru-RU" dirty="0"/>
          </a:p>
        </p:txBody>
      </p:sp>
      <p:sp>
        <p:nvSpPr>
          <p:cNvPr id="6" name="Номер слайда 5"/>
          <p:cNvSpPr>
            <a:spLocks noGrp="1"/>
          </p:cNvSpPr>
          <p:nvPr>
            <p:ph type="sldNum" sz="quarter" idx="12"/>
          </p:nvPr>
        </p:nvSpPr>
        <p:spPr/>
        <p:txBody>
          <a:bodyPr/>
          <a:lstStyle>
            <a:lvl1pPr>
              <a:defRPr>
                <a:solidFill>
                  <a:srgbClr val="D1EAEE"/>
                </a:solidFill>
              </a:defRPr>
            </a:lvl1pPr>
          </a:lstStyle>
          <a:p>
            <a:fld id="{5E0029C3-20CA-48B5-B705-DE7BC0817F19}" type="slidenum">
              <a:rPr lang="ru-RU" smtClean="0"/>
              <a:t>‹#›</a:t>
            </a:fld>
            <a:endParaRPr lang="ru-RU" dirty="0"/>
          </a:p>
        </p:txBody>
      </p:sp>
    </p:spTree>
    <p:extLst>
      <p:ext uri="{BB962C8B-B14F-4D97-AF65-F5344CB8AC3E}">
        <p14:creationId xmlns:p14="http://schemas.microsoft.com/office/powerpoint/2010/main" val="2081610208"/>
      </p:ext>
    </p:extLst>
  </p:cSld>
  <p:clrMapOvr>
    <a:overrideClrMapping bg1="dk1" tx1="lt1" bg2="dk2" tx2="lt2" accent1="accent1" accent2="accent2" accent3="accent3" accent4="accent4" accent5="accent5" accent6="accent6" hlink="hlink" folHlink="folHlink"/>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1097"/>
            </a:lvl1pPr>
            <a:lvl2pPr>
              <a:defRPr sz="1013"/>
            </a:lvl2pPr>
            <a:lvl3pPr>
              <a:defRPr sz="844"/>
            </a:lvl3pPr>
            <a:lvl4pPr>
              <a:defRPr sz="760"/>
            </a:lvl4pPr>
            <a:lvl5pPr>
              <a:defRPr sz="76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1097"/>
            </a:lvl1pPr>
            <a:lvl2pPr>
              <a:defRPr sz="1013"/>
            </a:lvl2pPr>
            <a:lvl3pPr>
              <a:defRPr sz="844"/>
            </a:lvl3pPr>
            <a:lvl4pPr>
              <a:defRPr sz="760"/>
            </a:lvl4pPr>
            <a:lvl5pPr>
              <a:defRPr sz="76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fld id="{890D0CD2-B217-47F8-A598-94CA40DAF2E1}" type="datetimeFigureOut">
              <a:rPr lang="ru-RU" smtClean="0"/>
              <a:t>30.03.2020</a:t>
            </a:fld>
            <a:endParaRPr lang="ru-RU" dirty="0"/>
          </a:p>
        </p:txBody>
      </p:sp>
      <p:sp>
        <p:nvSpPr>
          <p:cNvPr id="6" name="Нижний колонтитул 21"/>
          <p:cNvSpPr>
            <a:spLocks noGrp="1"/>
          </p:cNvSpPr>
          <p:nvPr>
            <p:ph type="ftr" sz="quarter" idx="11"/>
          </p:nvPr>
        </p:nvSpPr>
        <p:spPr/>
        <p:txBody>
          <a:bodyPr/>
          <a:lstStyle>
            <a:lvl1pPr>
              <a:defRPr/>
            </a:lvl1pPr>
          </a:lstStyle>
          <a:p>
            <a:endParaRPr lang="ru-RU" dirty="0"/>
          </a:p>
        </p:txBody>
      </p:sp>
      <p:sp>
        <p:nvSpPr>
          <p:cNvPr id="7" name="Номер слайда 17"/>
          <p:cNvSpPr>
            <a:spLocks noGrp="1"/>
          </p:cNvSpPr>
          <p:nvPr>
            <p:ph type="sldNum" sz="quarter" idx="12"/>
          </p:nvPr>
        </p:nvSpPr>
        <p:spPr/>
        <p:txBody>
          <a:bodyPr/>
          <a:lstStyle>
            <a:lvl1pPr>
              <a:defRPr/>
            </a:lvl1pPr>
          </a:lstStyle>
          <a:p>
            <a:fld id="{5E0029C3-20CA-48B5-B705-DE7BC0817F19}" type="slidenum">
              <a:rPr lang="ru-RU" smtClean="0"/>
              <a:t>‹#›</a:t>
            </a:fld>
            <a:endParaRPr lang="ru-RU" dirty="0"/>
          </a:p>
        </p:txBody>
      </p:sp>
    </p:spTree>
    <p:extLst>
      <p:ext uri="{BB962C8B-B14F-4D97-AF65-F5344CB8AC3E}">
        <p14:creationId xmlns:p14="http://schemas.microsoft.com/office/powerpoint/2010/main" val="2932850092"/>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1013" b="1" cap="none" baseline="0">
                <a:solidFill>
                  <a:schemeClr val="tx2"/>
                </a:solidFill>
                <a:effectLst/>
              </a:defRPr>
            </a:lvl1pPr>
            <a:lvl2pPr>
              <a:buNone/>
              <a:defRPr sz="844" b="1"/>
            </a:lvl2pPr>
            <a:lvl3pPr>
              <a:buNone/>
              <a:defRPr sz="760" b="1"/>
            </a:lvl3pPr>
            <a:lvl4pPr>
              <a:buNone/>
              <a:defRPr sz="675" b="1"/>
            </a:lvl4pPr>
            <a:lvl5pPr>
              <a:buNone/>
              <a:defRPr sz="675" b="1"/>
            </a:lvl5pPr>
          </a:lstStyle>
          <a:p>
            <a:pPr lvl="0"/>
            <a:r>
              <a:rPr lang="ru-RU" smtClean="0"/>
              <a:t>Образец текста</a:t>
            </a:r>
          </a:p>
        </p:txBody>
      </p:sp>
      <p:sp>
        <p:nvSpPr>
          <p:cNvPr id="4" name="Текст 3"/>
          <p:cNvSpPr>
            <a:spLocks noGrp="1"/>
          </p:cNvSpPr>
          <p:nvPr>
            <p:ph type="body" sz="half" idx="3"/>
          </p:nvPr>
        </p:nvSpPr>
        <p:spPr>
          <a:xfrm>
            <a:off x="4645028" y="1859763"/>
            <a:ext cx="4041775" cy="654843"/>
          </a:xfrm>
        </p:spPr>
        <p:txBody>
          <a:bodyPr lIns="45720" tIns="0" rIns="45720" bIns="0" anchor="ctr"/>
          <a:lstStyle>
            <a:lvl1pPr marL="0" indent="0">
              <a:buNone/>
              <a:defRPr sz="1013" b="1" cap="none" baseline="0">
                <a:solidFill>
                  <a:schemeClr val="tx2"/>
                </a:solidFill>
                <a:effectLst/>
              </a:defRPr>
            </a:lvl1pPr>
            <a:lvl2pPr>
              <a:buNone/>
              <a:defRPr sz="844" b="1"/>
            </a:lvl2pPr>
            <a:lvl3pPr>
              <a:buNone/>
              <a:defRPr sz="760" b="1"/>
            </a:lvl3pPr>
            <a:lvl4pPr>
              <a:buNone/>
              <a:defRPr sz="675" b="1"/>
            </a:lvl4pPr>
            <a:lvl5pPr>
              <a:buNone/>
              <a:defRPr sz="675"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929"/>
            </a:lvl1pPr>
            <a:lvl2pPr>
              <a:defRPr sz="844"/>
            </a:lvl2pPr>
            <a:lvl3pPr>
              <a:defRPr sz="760"/>
            </a:lvl3pPr>
            <a:lvl4pPr>
              <a:defRPr sz="675"/>
            </a:lvl4pPr>
            <a:lvl5pPr>
              <a:defRPr sz="675"/>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8" y="2514600"/>
            <a:ext cx="4041775" cy="3845720"/>
          </a:xfrm>
        </p:spPr>
        <p:txBody>
          <a:bodyPr tIns="0"/>
          <a:lstStyle>
            <a:lvl1pPr>
              <a:defRPr sz="929"/>
            </a:lvl1pPr>
            <a:lvl2pPr>
              <a:defRPr sz="844"/>
            </a:lvl2pPr>
            <a:lvl3pPr>
              <a:defRPr sz="760"/>
            </a:lvl3pPr>
            <a:lvl4pPr>
              <a:defRPr sz="675"/>
            </a:lvl4pPr>
            <a:lvl5pPr>
              <a:defRPr sz="675"/>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fld id="{890D0CD2-B217-47F8-A598-94CA40DAF2E1}" type="datetimeFigureOut">
              <a:rPr lang="ru-RU" smtClean="0"/>
              <a:t>30.03.2020</a:t>
            </a:fld>
            <a:endParaRPr lang="ru-RU" dirty="0"/>
          </a:p>
        </p:txBody>
      </p:sp>
      <p:sp>
        <p:nvSpPr>
          <p:cNvPr id="8" name="Нижний колонтитул 21"/>
          <p:cNvSpPr>
            <a:spLocks noGrp="1"/>
          </p:cNvSpPr>
          <p:nvPr>
            <p:ph type="ftr" sz="quarter" idx="11"/>
          </p:nvPr>
        </p:nvSpPr>
        <p:spPr/>
        <p:txBody>
          <a:bodyPr/>
          <a:lstStyle>
            <a:lvl1pPr>
              <a:defRPr/>
            </a:lvl1pPr>
          </a:lstStyle>
          <a:p>
            <a:endParaRPr lang="ru-RU" dirty="0"/>
          </a:p>
        </p:txBody>
      </p:sp>
      <p:sp>
        <p:nvSpPr>
          <p:cNvPr id="9" name="Номер слайда 17"/>
          <p:cNvSpPr>
            <a:spLocks noGrp="1"/>
          </p:cNvSpPr>
          <p:nvPr>
            <p:ph type="sldNum" sz="quarter" idx="12"/>
          </p:nvPr>
        </p:nvSpPr>
        <p:spPr/>
        <p:txBody>
          <a:bodyPr/>
          <a:lstStyle>
            <a:lvl1pPr>
              <a:defRPr/>
            </a:lvl1pPr>
          </a:lstStyle>
          <a:p>
            <a:fld id="{5E0029C3-20CA-48B5-B705-DE7BC0817F19}" type="slidenum">
              <a:rPr lang="ru-RU" smtClean="0"/>
              <a:t>‹#›</a:t>
            </a:fld>
            <a:endParaRPr lang="ru-RU" dirty="0"/>
          </a:p>
        </p:txBody>
      </p:sp>
    </p:spTree>
    <p:extLst>
      <p:ext uri="{BB962C8B-B14F-4D97-AF65-F5344CB8AC3E}">
        <p14:creationId xmlns:p14="http://schemas.microsoft.com/office/powerpoint/2010/main" val="3378704926"/>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211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fld id="{890D0CD2-B217-47F8-A598-94CA40DAF2E1}" type="datetimeFigureOut">
              <a:rPr lang="ru-RU" smtClean="0"/>
              <a:t>30.03.2020</a:t>
            </a:fld>
            <a:endParaRPr lang="ru-RU" dirty="0"/>
          </a:p>
        </p:txBody>
      </p:sp>
      <p:sp>
        <p:nvSpPr>
          <p:cNvPr id="4" name="Нижний колонтитул 21"/>
          <p:cNvSpPr>
            <a:spLocks noGrp="1"/>
          </p:cNvSpPr>
          <p:nvPr>
            <p:ph type="ftr" sz="quarter" idx="11"/>
          </p:nvPr>
        </p:nvSpPr>
        <p:spPr/>
        <p:txBody>
          <a:bodyPr/>
          <a:lstStyle>
            <a:lvl1pPr>
              <a:defRPr/>
            </a:lvl1pPr>
          </a:lstStyle>
          <a:p>
            <a:endParaRPr lang="ru-RU" dirty="0"/>
          </a:p>
        </p:txBody>
      </p:sp>
      <p:sp>
        <p:nvSpPr>
          <p:cNvPr id="5" name="Номер слайда 17"/>
          <p:cNvSpPr>
            <a:spLocks noGrp="1"/>
          </p:cNvSpPr>
          <p:nvPr>
            <p:ph type="sldNum" sz="quarter" idx="12"/>
          </p:nvPr>
        </p:nvSpPr>
        <p:spPr/>
        <p:txBody>
          <a:bodyPr/>
          <a:lstStyle>
            <a:lvl1pPr>
              <a:defRPr/>
            </a:lvl1pPr>
          </a:lstStyle>
          <a:p>
            <a:fld id="{5E0029C3-20CA-48B5-B705-DE7BC0817F19}" type="slidenum">
              <a:rPr lang="ru-RU" smtClean="0"/>
              <a:t>‹#›</a:t>
            </a:fld>
            <a:endParaRPr lang="ru-RU" dirty="0"/>
          </a:p>
        </p:txBody>
      </p:sp>
    </p:spTree>
    <p:extLst>
      <p:ext uri="{BB962C8B-B14F-4D97-AF65-F5344CB8AC3E}">
        <p14:creationId xmlns:p14="http://schemas.microsoft.com/office/powerpoint/2010/main" val="1655700950"/>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fld id="{890D0CD2-B217-47F8-A598-94CA40DAF2E1}" type="datetimeFigureOut">
              <a:rPr lang="ru-RU" smtClean="0"/>
              <a:t>30.03.2020</a:t>
            </a:fld>
            <a:endParaRPr lang="ru-RU" dirty="0"/>
          </a:p>
        </p:txBody>
      </p:sp>
      <p:sp>
        <p:nvSpPr>
          <p:cNvPr id="3" name="Нижний колонтитул 21"/>
          <p:cNvSpPr>
            <a:spLocks noGrp="1"/>
          </p:cNvSpPr>
          <p:nvPr>
            <p:ph type="ftr" sz="quarter" idx="11"/>
          </p:nvPr>
        </p:nvSpPr>
        <p:spPr/>
        <p:txBody>
          <a:bodyPr/>
          <a:lstStyle>
            <a:lvl1pPr>
              <a:defRPr/>
            </a:lvl1pPr>
          </a:lstStyle>
          <a:p>
            <a:endParaRPr lang="ru-RU" dirty="0"/>
          </a:p>
        </p:txBody>
      </p:sp>
      <p:sp>
        <p:nvSpPr>
          <p:cNvPr id="4" name="Номер слайда 17"/>
          <p:cNvSpPr>
            <a:spLocks noGrp="1"/>
          </p:cNvSpPr>
          <p:nvPr>
            <p:ph type="sldNum" sz="quarter" idx="12"/>
          </p:nvPr>
        </p:nvSpPr>
        <p:spPr/>
        <p:txBody>
          <a:bodyPr/>
          <a:lstStyle>
            <a:lvl1pPr>
              <a:defRPr/>
            </a:lvl1pPr>
          </a:lstStyle>
          <a:p>
            <a:fld id="{5E0029C3-20CA-48B5-B705-DE7BC0817F19}" type="slidenum">
              <a:rPr lang="ru-RU" smtClean="0"/>
              <a:t>‹#›</a:t>
            </a:fld>
            <a:endParaRPr lang="ru-RU" dirty="0"/>
          </a:p>
        </p:txBody>
      </p:sp>
    </p:spTree>
    <p:extLst>
      <p:ext uri="{BB962C8B-B14F-4D97-AF65-F5344CB8AC3E}">
        <p14:creationId xmlns:p14="http://schemas.microsoft.com/office/powerpoint/2010/main" val="1145925529"/>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1097"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591"/>
            </a:lvl1pPr>
            <a:lvl2pPr indent="0" algn="l">
              <a:buNone/>
              <a:defRPr sz="506"/>
            </a:lvl2pPr>
            <a:lvl3pPr indent="0" algn="l">
              <a:buNone/>
              <a:defRPr sz="422"/>
            </a:lvl3pPr>
            <a:lvl4pPr indent="0" algn="l">
              <a:buNone/>
              <a:defRPr sz="380"/>
            </a:lvl4pPr>
            <a:lvl5pPr indent="0" algn="l">
              <a:buNone/>
              <a:defRPr sz="38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1181"/>
            </a:lvl1pPr>
            <a:lvl2pPr>
              <a:defRPr sz="1097"/>
            </a:lvl2pPr>
            <a:lvl3pPr>
              <a:defRPr sz="1013"/>
            </a:lvl3pPr>
            <a:lvl4pPr>
              <a:defRPr sz="844"/>
            </a:lvl4pPr>
            <a:lvl5pPr>
              <a:defRPr sz="76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fld id="{890D0CD2-B217-47F8-A598-94CA40DAF2E1}" type="datetimeFigureOut">
              <a:rPr lang="ru-RU" smtClean="0"/>
              <a:t>30.03.2020</a:t>
            </a:fld>
            <a:endParaRPr lang="ru-RU" dirty="0"/>
          </a:p>
        </p:txBody>
      </p:sp>
      <p:sp>
        <p:nvSpPr>
          <p:cNvPr id="6" name="Нижний колонтитул 21"/>
          <p:cNvSpPr>
            <a:spLocks noGrp="1"/>
          </p:cNvSpPr>
          <p:nvPr>
            <p:ph type="ftr" sz="quarter" idx="11"/>
          </p:nvPr>
        </p:nvSpPr>
        <p:spPr/>
        <p:txBody>
          <a:bodyPr/>
          <a:lstStyle>
            <a:lvl1pPr>
              <a:defRPr/>
            </a:lvl1pPr>
          </a:lstStyle>
          <a:p>
            <a:endParaRPr lang="ru-RU" dirty="0"/>
          </a:p>
        </p:txBody>
      </p:sp>
      <p:sp>
        <p:nvSpPr>
          <p:cNvPr id="7" name="Номер слайда 17"/>
          <p:cNvSpPr>
            <a:spLocks noGrp="1"/>
          </p:cNvSpPr>
          <p:nvPr>
            <p:ph type="sldNum" sz="quarter" idx="12"/>
          </p:nvPr>
        </p:nvSpPr>
        <p:spPr/>
        <p:txBody>
          <a:bodyPr/>
          <a:lstStyle>
            <a:lvl1pPr>
              <a:defRPr/>
            </a:lvl1pPr>
          </a:lstStyle>
          <a:p>
            <a:fld id="{5E0029C3-20CA-48B5-B705-DE7BC0817F19}" type="slidenum">
              <a:rPr lang="ru-RU" smtClean="0"/>
              <a:t>‹#›</a:t>
            </a:fld>
            <a:endParaRPr lang="ru-RU" dirty="0"/>
          </a:p>
        </p:txBody>
      </p:sp>
    </p:spTree>
    <p:extLst>
      <p:ext uri="{BB962C8B-B14F-4D97-AF65-F5344CB8AC3E}">
        <p14:creationId xmlns:p14="http://schemas.microsoft.com/office/powerpoint/2010/main" val="3725792824"/>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4"/>
          <p:cNvSpPr/>
          <p:nvPr/>
        </p:nvSpPr>
        <p:spPr>
          <a:xfrm rot="420000" flipV="1">
            <a:off x="3165872"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013" dirty="0"/>
          </a:p>
        </p:txBody>
      </p:sp>
      <p:sp>
        <p:nvSpPr>
          <p:cNvPr id="6" name="Прямоугольный треугольник 5"/>
          <p:cNvSpPr/>
          <p:nvPr/>
        </p:nvSpPr>
        <p:spPr>
          <a:xfrm rot="420000" flipV="1">
            <a:off x="8004575" y="5359405"/>
            <a:ext cx="154781"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013" dirty="0"/>
          </a:p>
        </p:txBody>
      </p:sp>
      <p:sp>
        <p:nvSpPr>
          <p:cNvPr id="7" name="Полилиния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sz="1013" dirty="0">
              <a:latin typeface="+mn-lt"/>
            </a:endParaRPr>
          </a:p>
        </p:txBody>
      </p:sp>
      <p:sp>
        <p:nvSpPr>
          <p:cNvPr id="8" name="Полилиния 7"/>
          <p:cNvSpPr>
            <a:spLocks/>
          </p:cNvSpPr>
          <p:nvPr/>
        </p:nvSpPr>
        <p:spPr bwMode="auto">
          <a:xfrm flipV="1">
            <a:off x="4381500" y="6219830"/>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sz="1013" dirty="0">
              <a:latin typeface="+mn-lt"/>
            </a:endParaRPr>
          </a:p>
        </p:txBody>
      </p:sp>
      <p:sp>
        <p:nvSpPr>
          <p:cNvPr id="2" name="Заголовок 1"/>
          <p:cNvSpPr>
            <a:spLocks noGrp="1"/>
          </p:cNvSpPr>
          <p:nvPr>
            <p:ph type="title"/>
          </p:nvPr>
        </p:nvSpPr>
        <p:spPr>
          <a:xfrm>
            <a:off x="609600" y="1176999"/>
            <a:ext cx="2212848" cy="1582621"/>
          </a:xfrm>
        </p:spPr>
        <p:txBody>
          <a:bodyPr lIns="45720" rIns="45720" bIns="45720"/>
          <a:lstStyle>
            <a:lvl1pPr algn="l">
              <a:buNone/>
              <a:defRPr sz="844"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106"/>
              </a:spcBef>
              <a:buFontTx/>
              <a:buNone/>
              <a:defRPr sz="548"/>
            </a:lvl1pPr>
            <a:lvl2pPr>
              <a:defRPr sz="506"/>
            </a:lvl2pPr>
            <a:lvl3pPr>
              <a:defRPr sz="422"/>
            </a:lvl3pPr>
            <a:lvl4pPr>
              <a:defRPr sz="380"/>
            </a:lvl4pPr>
            <a:lvl5pPr>
              <a:defRPr sz="38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1350"/>
            </a:lvl1pPr>
          </a:lstStyle>
          <a:p>
            <a:pPr lvl="0"/>
            <a:r>
              <a:rPr lang="ru-RU" noProof="0" dirty="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fld id="{890D0CD2-B217-47F8-A598-94CA40DAF2E1}" type="datetimeFigureOut">
              <a:rPr lang="ru-RU" smtClean="0"/>
              <a:t>30.03.2020</a:t>
            </a:fld>
            <a:endParaRPr lang="ru-RU" dirty="0"/>
          </a:p>
        </p:txBody>
      </p:sp>
      <p:sp>
        <p:nvSpPr>
          <p:cNvPr id="10" name="Нижний колонтитул 5"/>
          <p:cNvSpPr>
            <a:spLocks noGrp="1"/>
          </p:cNvSpPr>
          <p:nvPr>
            <p:ph type="ftr" sz="quarter" idx="11"/>
          </p:nvPr>
        </p:nvSpPr>
        <p:spPr/>
        <p:txBody>
          <a:bodyPr/>
          <a:lstStyle>
            <a:lvl1pPr>
              <a:defRPr/>
            </a:lvl1pPr>
          </a:lstStyle>
          <a:p>
            <a:endParaRPr lang="ru-RU" dirty="0"/>
          </a:p>
        </p:txBody>
      </p:sp>
      <p:sp>
        <p:nvSpPr>
          <p:cNvPr id="11" name="Номер слайда 6"/>
          <p:cNvSpPr>
            <a:spLocks noGrp="1"/>
          </p:cNvSpPr>
          <p:nvPr>
            <p:ph type="sldNum" sz="quarter" idx="12"/>
          </p:nvPr>
        </p:nvSpPr>
        <p:spPr>
          <a:xfrm>
            <a:off x="8077200" y="6356355"/>
            <a:ext cx="609600" cy="365125"/>
          </a:xfrm>
        </p:spPr>
        <p:txBody>
          <a:bodyPr/>
          <a:lstStyle>
            <a:lvl1pPr>
              <a:defRPr/>
            </a:lvl1pPr>
          </a:lstStyle>
          <a:p>
            <a:fld id="{5E0029C3-20CA-48B5-B705-DE7BC0817F19}" type="slidenum">
              <a:rPr lang="ru-RU" smtClean="0"/>
              <a:t>‹#›</a:t>
            </a:fld>
            <a:endParaRPr lang="ru-RU" dirty="0"/>
          </a:p>
        </p:txBody>
      </p:sp>
    </p:spTree>
    <p:extLst>
      <p:ext uri="{BB962C8B-B14F-4D97-AF65-F5344CB8AC3E}">
        <p14:creationId xmlns:p14="http://schemas.microsoft.com/office/powerpoint/2010/main" val="1742815637"/>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fld id="{890D0CD2-B217-47F8-A598-94CA40DAF2E1}" type="datetimeFigureOut">
              <a:rPr lang="ru-RU" smtClean="0"/>
              <a:t>30.03.2020</a:t>
            </a:fld>
            <a:endParaRPr lang="ru-RU" dirty="0"/>
          </a:p>
        </p:txBody>
      </p:sp>
      <p:sp>
        <p:nvSpPr>
          <p:cNvPr id="5" name="Нижний колонтитул 21"/>
          <p:cNvSpPr>
            <a:spLocks noGrp="1"/>
          </p:cNvSpPr>
          <p:nvPr>
            <p:ph type="ftr" sz="quarter" idx="11"/>
          </p:nvPr>
        </p:nvSpPr>
        <p:spPr/>
        <p:txBody>
          <a:bodyPr/>
          <a:lstStyle>
            <a:lvl1pPr>
              <a:defRPr/>
            </a:lvl1pPr>
          </a:lstStyle>
          <a:p>
            <a:endParaRPr lang="ru-RU" dirty="0"/>
          </a:p>
        </p:txBody>
      </p:sp>
      <p:sp>
        <p:nvSpPr>
          <p:cNvPr id="6" name="Номер слайда 17"/>
          <p:cNvSpPr>
            <a:spLocks noGrp="1"/>
          </p:cNvSpPr>
          <p:nvPr>
            <p:ph type="sldNum" sz="quarter" idx="12"/>
          </p:nvPr>
        </p:nvSpPr>
        <p:spPr/>
        <p:txBody>
          <a:bodyPr/>
          <a:lstStyle>
            <a:lvl1pPr>
              <a:defRPr/>
            </a:lvl1pPr>
          </a:lstStyle>
          <a:p>
            <a:fld id="{5E0029C3-20CA-48B5-B705-DE7BC0817F19}" type="slidenum">
              <a:rPr lang="ru-RU" smtClean="0"/>
              <a:t>‹#›</a:t>
            </a:fld>
            <a:endParaRPr lang="ru-RU" dirty="0"/>
          </a:p>
        </p:txBody>
      </p:sp>
    </p:spTree>
    <p:extLst>
      <p:ext uri="{BB962C8B-B14F-4D97-AF65-F5344CB8AC3E}">
        <p14:creationId xmlns:p14="http://schemas.microsoft.com/office/powerpoint/2010/main" val="2041661602"/>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2"/>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2"/>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fld id="{890D0CD2-B217-47F8-A598-94CA40DAF2E1}" type="datetimeFigureOut">
              <a:rPr lang="ru-RU" smtClean="0"/>
              <a:t>30.03.2020</a:t>
            </a:fld>
            <a:endParaRPr lang="ru-RU" dirty="0"/>
          </a:p>
        </p:txBody>
      </p:sp>
      <p:sp>
        <p:nvSpPr>
          <p:cNvPr id="5" name="Нижний колонтитул 21"/>
          <p:cNvSpPr>
            <a:spLocks noGrp="1"/>
          </p:cNvSpPr>
          <p:nvPr>
            <p:ph type="ftr" sz="quarter" idx="11"/>
          </p:nvPr>
        </p:nvSpPr>
        <p:spPr/>
        <p:txBody>
          <a:bodyPr/>
          <a:lstStyle>
            <a:lvl1pPr>
              <a:defRPr/>
            </a:lvl1pPr>
          </a:lstStyle>
          <a:p>
            <a:endParaRPr lang="ru-RU" dirty="0"/>
          </a:p>
        </p:txBody>
      </p:sp>
      <p:sp>
        <p:nvSpPr>
          <p:cNvPr id="6" name="Номер слайда 17"/>
          <p:cNvSpPr>
            <a:spLocks noGrp="1"/>
          </p:cNvSpPr>
          <p:nvPr>
            <p:ph type="sldNum" sz="quarter" idx="12"/>
          </p:nvPr>
        </p:nvSpPr>
        <p:spPr/>
        <p:txBody>
          <a:bodyPr/>
          <a:lstStyle>
            <a:lvl1pPr>
              <a:defRPr/>
            </a:lvl1pPr>
          </a:lstStyle>
          <a:p>
            <a:fld id="{5E0029C3-20CA-48B5-B705-DE7BC0817F19}" type="slidenum">
              <a:rPr lang="ru-RU" smtClean="0"/>
              <a:t>‹#›</a:t>
            </a:fld>
            <a:endParaRPr lang="ru-RU" dirty="0"/>
          </a:p>
        </p:txBody>
      </p:sp>
    </p:spTree>
    <p:extLst>
      <p:ext uri="{BB962C8B-B14F-4D97-AF65-F5344CB8AC3E}">
        <p14:creationId xmlns:p14="http://schemas.microsoft.com/office/powerpoint/2010/main" val="289672238"/>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sz="1013" dirty="0">
              <a:latin typeface="+mn-lt"/>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sz="1013" dirty="0">
              <a:latin typeface="+mn-lt"/>
            </a:endParaRPr>
          </a:p>
        </p:txBody>
      </p:sp>
      <p:sp>
        <p:nvSpPr>
          <p:cNvPr id="1028" name="Заголовок 8"/>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ru-RU" altLang="ru-RU" smtClean="0"/>
              <a:t>Образец заголовка</a:t>
            </a:r>
            <a:endParaRPr lang="en-US" altLang="ru-RU" smtClean="0"/>
          </a:p>
        </p:txBody>
      </p:sp>
      <p:sp>
        <p:nvSpPr>
          <p:cNvPr id="1029" name="Текст 29"/>
          <p:cNvSpPr>
            <a:spLocks noGrp="1"/>
          </p:cNvSpPr>
          <p:nvPr>
            <p:ph type="body" idx="1"/>
          </p:nvPr>
        </p:nvSpPr>
        <p:spPr bwMode="auto">
          <a:xfrm>
            <a:off x="457200" y="1935166"/>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10" name="Дата 9"/>
          <p:cNvSpPr>
            <a:spLocks noGrp="1"/>
          </p:cNvSpPr>
          <p:nvPr>
            <p:ph type="dt" sz="half" idx="2"/>
          </p:nvPr>
        </p:nvSpPr>
        <p:spPr>
          <a:xfrm>
            <a:off x="457200" y="6356355"/>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506">
                <a:solidFill>
                  <a:schemeClr val="tx2">
                    <a:shade val="90000"/>
                  </a:schemeClr>
                </a:solidFill>
                <a:latin typeface="+mn-lt"/>
              </a:defRPr>
            </a:lvl1pPr>
          </a:lstStyle>
          <a:p>
            <a:fld id="{890D0CD2-B217-47F8-A598-94CA40DAF2E1}" type="datetimeFigureOut">
              <a:rPr lang="ru-RU" smtClean="0"/>
              <a:t>30.03.2020</a:t>
            </a:fld>
            <a:endParaRPr lang="ru-RU" dirty="0"/>
          </a:p>
        </p:txBody>
      </p:sp>
      <p:sp>
        <p:nvSpPr>
          <p:cNvPr id="22" name="Нижний колонтитул 21"/>
          <p:cNvSpPr>
            <a:spLocks noGrp="1"/>
          </p:cNvSpPr>
          <p:nvPr>
            <p:ph type="ftr" sz="quarter" idx="3"/>
          </p:nvPr>
        </p:nvSpPr>
        <p:spPr>
          <a:xfrm>
            <a:off x="2667000" y="6356355"/>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506">
                <a:solidFill>
                  <a:schemeClr val="tx2">
                    <a:shade val="90000"/>
                  </a:schemeClr>
                </a:solidFill>
                <a:latin typeface="+mn-lt"/>
              </a:defRPr>
            </a:lvl1pPr>
          </a:lstStyle>
          <a:p>
            <a:endParaRPr lang="ru-RU" dirty="0"/>
          </a:p>
        </p:txBody>
      </p:sp>
      <p:sp>
        <p:nvSpPr>
          <p:cNvPr id="18" name="Номер слайда 17"/>
          <p:cNvSpPr>
            <a:spLocks noGrp="1"/>
          </p:cNvSpPr>
          <p:nvPr>
            <p:ph type="sldNum" sz="quarter" idx="4"/>
          </p:nvPr>
        </p:nvSpPr>
        <p:spPr>
          <a:xfrm>
            <a:off x="7924800" y="6356355"/>
            <a:ext cx="762000" cy="365125"/>
          </a:xfrm>
          <a:prstGeom prst="rect">
            <a:avLst/>
          </a:prstGeom>
        </p:spPr>
        <p:txBody>
          <a:bodyPr vert="horz" wrap="square" lIns="0" tIns="0" rIns="0" bIns="0" numCol="1" anchor="b" anchorCtr="0" compatLnSpc="1">
            <a:prstTxWarp prst="textNoShape">
              <a:avLst/>
            </a:prstTxWarp>
          </a:bodyPr>
          <a:lstStyle>
            <a:lvl1pPr algn="r" eaLnBrk="1" hangingPunct="1">
              <a:defRPr sz="506">
                <a:solidFill>
                  <a:srgbClr val="045C75"/>
                </a:solidFill>
                <a:latin typeface="Constantia" pitchFamily="18" charset="0"/>
              </a:defRPr>
            </a:lvl1pPr>
          </a:lstStyle>
          <a:p>
            <a:fld id="{5E0029C3-20CA-48B5-B705-DE7BC0817F19}" type="slidenum">
              <a:rPr lang="ru-RU" smtClean="0"/>
              <a:t>‹#›</a:t>
            </a:fld>
            <a:endParaRPr lang="ru-RU" dirty="0"/>
          </a:p>
        </p:txBody>
      </p:sp>
      <p:grpSp>
        <p:nvGrpSpPr>
          <p:cNvPr id="1033" name="Группа 1"/>
          <p:cNvGrpSpPr>
            <a:grpSpLocks/>
          </p:cNvGrpSpPr>
          <p:nvPr/>
        </p:nvGrpSpPr>
        <p:grpSpPr bwMode="auto">
          <a:xfrm>
            <a:off x="-19050" y="203200"/>
            <a:ext cx="9180910"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eaLnBrk="1" fontAlgn="auto" hangingPunct="1">
                <a:spcBef>
                  <a:spcPts val="0"/>
                </a:spcBef>
                <a:spcAft>
                  <a:spcPts val="0"/>
                </a:spcAft>
                <a:defRPr/>
              </a:pPr>
              <a:endParaRPr lang="en-US" sz="1013" dirty="0">
                <a:latin typeface="+mn-lt"/>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eaLnBrk="1" fontAlgn="auto" hangingPunct="1">
                <a:spcBef>
                  <a:spcPts val="0"/>
                </a:spcBef>
                <a:spcAft>
                  <a:spcPts val="0"/>
                </a:spcAft>
                <a:defRPr/>
              </a:pPr>
              <a:endParaRPr lang="en-US" sz="1013" dirty="0">
                <a:latin typeface="+mn-lt"/>
              </a:endParaRPr>
            </a:p>
          </p:txBody>
        </p:sp>
      </p:grpSp>
    </p:spTree>
    <p:extLst>
      <p:ext uri="{BB962C8B-B14F-4D97-AF65-F5344CB8AC3E}">
        <p14:creationId xmlns:p14="http://schemas.microsoft.com/office/powerpoint/2010/main" val="322233239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p:push/>
  </p:transition>
  <p:txStyles>
    <p:titleStyle>
      <a:lvl1pPr algn="l" rtl="0" eaLnBrk="1" fontAlgn="base" hangingPunct="1">
        <a:spcBef>
          <a:spcPct val="0"/>
        </a:spcBef>
        <a:spcAft>
          <a:spcPct val="0"/>
        </a:spcAft>
        <a:defRPr sz="2110" kern="1200">
          <a:solidFill>
            <a:schemeClr val="tx2"/>
          </a:solidFill>
          <a:latin typeface="+mj-lt"/>
          <a:ea typeface="+mj-ea"/>
          <a:cs typeface="+mj-cs"/>
        </a:defRPr>
      </a:lvl1pPr>
      <a:lvl2pPr algn="l" rtl="0" eaLnBrk="1" fontAlgn="base" hangingPunct="1">
        <a:spcBef>
          <a:spcPct val="0"/>
        </a:spcBef>
        <a:spcAft>
          <a:spcPct val="0"/>
        </a:spcAft>
        <a:defRPr sz="2110">
          <a:solidFill>
            <a:schemeClr val="tx2"/>
          </a:solidFill>
          <a:latin typeface="Calibri" pitchFamily="34" charset="0"/>
        </a:defRPr>
      </a:lvl2pPr>
      <a:lvl3pPr algn="l" rtl="0" eaLnBrk="1" fontAlgn="base" hangingPunct="1">
        <a:spcBef>
          <a:spcPct val="0"/>
        </a:spcBef>
        <a:spcAft>
          <a:spcPct val="0"/>
        </a:spcAft>
        <a:defRPr sz="2110">
          <a:solidFill>
            <a:schemeClr val="tx2"/>
          </a:solidFill>
          <a:latin typeface="Calibri" pitchFamily="34" charset="0"/>
        </a:defRPr>
      </a:lvl3pPr>
      <a:lvl4pPr algn="l" rtl="0" eaLnBrk="1" fontAlgn="base" hangingPunct="1">
        <a:spcBef>
          <a:spcPct val="0"/>
        </a:spcBef>
        <a:spcAft>
          <a:spcPct val="0"/>
        </a:spcAft>
        <a:defRPr sz="2110">
          <a:solidFill>
            <a:schemeClr val="tx2"/>
          </a:solidFill>
          <a:latin typeface="Calibri" pitchFamily="34" charset="0"/>
        </a:defRPr>
      </a:lvl4pPr>
      <a:lvl5pPr algn="l" rtl="0" eaLnBrk="1" fontAlgn="base" hangingPunct="1">
        <a:spcBef>
          <a:spcPct val="0"/>
        </a:spcBef>
        <a:spcAft>
          <a:spcPct val="0"/>
        </a:spcAft>
        <a:defRPr sz="2110">
          <a:solidFill>
            <a:schemeClr val="tx2"/>
          </a:solidFill>
          <a:latin typeface="Calibri" pitchFamily="34" charset="0"/>
        </a:defRPr>
      </a:lvl5pPr>
      <a:lvl6pPr marL="192881" algn="l" rtl="0" eaLnBrk="1" fontAlgn="base" hangingPunct="1">
        <a:spcBef>
          <a:spcPct val="0"/>
        </a:spcBef>
        <a:spcAft>
          <a:spcPct val="0"/>
        </a:spcAft>
        <a:defRPr sz="2110">
          <a:solidFill>
            <a:schemeClr val="tx2"/>
          </a:solidFill>
          <a:latin typeface="Calibri" pitchFamily="34" charset="0"/>
        </a:defRPr>
      </a:lvl6pPr>
      <a:lvl7pPr marL="385763" algn="l" rtl="0" eaLnBrk="1" fontAlgn="base" hangingPunct="1">
        <a:spcBef>
          <a:spcPct val="0"/>
        </a:spcBef>
        <a:spcAft>
          <a:spcPct val="0"/>
        </a:spcAft>
        <a:defRPr sz="2110">
          <a:solidFill>
            <a:schemeClr val="tx2"/>
          </a:solidFill>
          <a:latin typeface="Calibri" pitchFamily="34" charset="0"/>
        </a:defRPr>
      </a:lvl7pPr>
      <a:lvl8pPr marL="578644" algn="l" rtl="0" eaLnBrk="1" fontAlgn="base" hangingPunct="1">
        <a:spcBef>
          <a:spcPct val="0"/>
        </a:spcBef>
        <a:spcAft>
          <a:spcPct val="0"/>
        </a:spcAft>
        <a:defRPr sz="2110">
          <a:solidFill>
            <a:schemeClr val="tx2"/>
          </a:solidFill>
          <a:latin typeface="Calibri" pitchFamily="34" charset="0"/>
        </a:defRPr>
      </a:lvl8pPr>
      <a:lvl9pPr marL="771525" algn="l" rtl="0" eaLnBrk="1" fontAlgn="base" hangingPunct="1">
        <a:spcBef>
          <a:spcPct val="0"/>
        </a:spcBef>
        <a:spcAft>
          <a:spcPct val="0"/>
        </a:spcAft>
        <a:defRPr sz="2110">
          <a:solidFill>
            <a:schemeClr val="tx2"/>
          </a:solidFill>
          <a:latin typeface="Calibri" pitchFamily="34" charset="0"/>
        </a:defRPr>
      </a:lvl9pPr>
    </p:titleStyle>
    <p:bodyStyle>
      <a:lvl1pPr marL="115193" indent="-115193" algn="l" rtl="0" eaLnBrk="1" fontAlgn="base" hangingPunct="1">
        <a:spcBef>
          <a:spcPct val="20000"/>
        </a:spcBef>
        <a:spcAft>
          <a:spcPct val="0"/>
        </a:spcAft>
        <a:buClr>
          <a:srgbClr val="0BD0D9"/>
        </a:buClr>
        <a:buSzPct val="95000"/>
        <a:buFont typeface="Wingdings 2" panose="05020102010507070707" pitchFamily="18" charset="2"/>
        <a:buChar char=""/>
        <a:defRPr sz="1097" kern="1200">
          <a:solidFill>
            <a:schemeClr val="tx1"/>
          </a:solidFill>
          <a:latin typeface="+mn-lt"/>
          <a:ea typeface="+mn-ea"/>
          <a:cs typeface="+mn-cs"/>
        </a:defRPr>
      </a:lvl1pPr>
      <a:lvl2pPr marL="269900" indent="-103808" algn="l" rtl="0" eaLnBrk="1" fontAlgn="base" hangingPunct="1">
        <a:spcBef>
          <a:spcPct val="20000"/>
        </a:spcBef>
        <a:spcAft>
          <a:spcPct val="0"/>
        </a:spcAft>
        <a:buClr>
          <a:schemeClr val="accent1"/>
        </a:buClr>
        <a:buSzPct val="85000"/>
        <a:buFont typeface="Wingdings 2" panose="05020102010507070707" pitchFamily="18" charset="2"/>
        <a:buChar char=""/>
        <a:defRPr sz="1013" kern="1200">
          <a:solidFill>
            <a:schemeClr val="tx1"/>
          </a:solidFill>
          <a:latin typeface="+mn-lt"/>
          <a:ea typeface="+mn-ea"/>
          <a:cs typeface="+mn-cs"/>
        </a:defRPr>
      </a:lvl2pPr>
      <a:lvl3pPr marL="385763" indent="-103808" algn="l" rtl="0" eaLnBrk="1" fontAlgn="base" hangingPunct="1">
        <a:spcBef>
          <a:spcPct val="20000"/>
        </a:spcBef>
        <a:spcAft>
          <a:spcPct val="0"/>
        </a:spcAft>
        <a:buClr>
          <a:schemeClr val="accent2"/>
        </a:buClr>
        <a:buSzPct val="70000"/>
        <a:buFont typeface="Wingdings 2" panose="05020102010507070707" pitchFamily="18" charset="2"/>
        <a:buChar char=""/>
        <a:defRPr sz="886" kern="1200">
          <a:solidFill>
            <a:schemeClr val="tx1"/>
          </a:solidFill>
          <a:latin typeface="+mn-lt"/>
          <a:ea typeface="+mn-ea"/>
          <a:cs typeface="+mn-cs"/>
        </a:defRPr>
      </a:lvl3pPr>
      <a:lvl4pPr marL="500956" indent="-88404" algn="l" rtl="0" eaLnBrk="1" fontAlgn="base" hangingPunct="1">
        <a:spcBef>
          <a:spcPct val="20000"/>
        </a:spcBef>
        <a:spcAft>
          <a:spcPct val="0"/>
        </a:spcAft>
        <a:buClr>
          <a:srgbClr val="0BD0D9"/>
        </a:buClr>
        <a:buSzPct val="65000"/>
        <a:buFont typeface="Wingdings 2" panose="05020102010507070707" pitchFamily="18" charset="2"/>
        <a:buChar char=""/>
        <a:defRPr sz="844" kern="1200">
          <a:solidFill>
            <a:schemeClr val="tx1"/>
          </a:solidFill>
          <a:latin typeface="+mn-lt"/>
          <a:ea typeface="+mn-ea"/>
          <a:cs typeface="+mn-cs"/>
        </a:defRPr>
      </a:lvl4pPr>
      <a:lvl5pPr marL="616819" indent="-88404" algn="l" rtl="0" eaLnBrk="1" fontAlgn="base" hangingPunct="1">
        <a:spcBef>
          <a:spcPct val="20000"/>
        </a:spcBef>
        <a:spcAft>
          <a:spcPct val="0"/>
        </a:spcAft>
        <a:buClr>
          <a:srgbClr val="10CF9B"/>
        </a:buClr>
        <a:buSzPct val="65000"/>
        <a:buFont typeface="Wingdings 2" panose="05020102010507070707" pitchFamily="18" charset="2"/>
        <a:buChar char=""/>
        <a:defRPr sz="844" kern="1200">
          <a:solidFill>
            <a:schemeClr val="tx1"/>
          </a:solidFill>
          <a:latin typeface="+mn-lt"/>
          <a:ea typeface="+mn-ea"/>
          <a:cs typeface="+mn-cs"/>
        </a:defRPr>
      </a:lvl5pPr>
      <a:lvl6pPr marL="732949" indent="-88726" algn="l" rtl="0" eaLnBrk="1" latinLnBrk="0" hangingPunct="1">
        <a:spcBef>
          <a:spcPct val="20000"/>
        </a:spcBef>
        <a:buClr>
          <a:schemeClr val="accent5"/>
        </a:buClr>
        <a:buSzPct val="80000"/>
        <a:buFont typeface="Wingdings 2"/>
        <a:buChar char=""/>
        <a:defRPr kumimoji="0" sz="760" kern="1200">
          <a:solidFill>
            <a:schemeClr val="tx1"/>
          </a:solidFill>
          <a:latin typeface="+mn-lt"/>
          <a:ea typeface="+mn-ea"/>
          <a:cs typeface="+mn-cs"/>
        </a:defRPr>
      </a:lvl6pPr>
      <a:lvl7pPr marL="810101" indent="-77153" algn="l" rtl="0" eaLnBrk="1" latinLnBrk="0" hangingPunct="1">
        <a:spcBef>
          <a:spcPct val="20000"/>
        </a:spcBef>
        <a:buClr>
          <a:schemeClr val="accent6"/>
        </a:buClr>
        <a:buSzPct val="80000"/>
        <a:buFont typeface="Wingdings 2"/>
        <a:buChar char=""/>
        <a:defRPr kumimoji="0" sz="675" kern="1200" baseline="0">
          <a:solidFill>
            <a:schemeClr val="tx1"/>
          </a:solidFill>
          <a:latin typeface="+mn-lt"/>
          <a:ea typeface="+mn-ea"/>
          <a:cs typeface="+mn-cs"/>
        </a:defRPr>
      </a:lvl7pPr>
      <a:lvl8pPr marL="925830" indent="-77153" algn="l" rtl="0" eaLnBrk="1" latinLnBrk="0" hangingPunct="1">
        <a:spcBef>
          <a:spcPct val="20000"/>
        </a:spcBef>
        <a:buClr>
          <a:schemeClr val="tx2"/>
        </a:buClr>
        <a:buChar char="•"/>
        <a:defRPr kumimoji="0" sz="675" kern="1200">
          <a:solidFill>
            <a:schemeClr val="tx1"/>
          </a:solidFill>
          <a:latin typeface="+mn-lt"/>
          <a:ea typeface="+mn-ea"/>
          <a:cs typeface="+mn-cs"/>
        </a:defRPr>
      </a:lvl8pPr>
      <a:lvl9pPr marL="1041559" indent="-77153" algn="l" rtl="0" eaLnBrk="1" latinLnBrk="0" hangingPunct="1">
        <a:spcBef>
          <a:spcPct val="20000"/>
        </a:spcBef>
        <a:buClr>
          <a:schemeClr val="tx2"/>
        </a:buClr>
        <a:buFontTx/>
        <a:buChar char="•"/>
        <a:defRPr kumimoji="0" sz="591"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192881" algn="l" rtl="0" eaLnBrk="1" latinLnBrk="0" hangingPunct="1">
        <a:defRPr kumimoji="0" kern="1200">
          <a:solidFill>
            <a:schemeClr val="tx1"/>
          </a:solidFill>
          <a:latin typeface="+mn-lt"/>
          <a:ea typeface="+mn-ea"/>
          <a:cs typeface="+mn-cs"/>
        </a:defRPr>
      </a:lvl2pPr>
      <a:lvl3pPr marL="385763" algn="l" rtl="0" eaLnBrk="1" latinLnBrk="0" hangingPunct="1">
        <a:defRPr kumimoji="0" kern="1200">
          <a:solidFill>
            <a:schemeClr val="tx1"/>
          </a:solidFill>
          <a:latin typeface="+mn-lt"/>
          <a:ea typeface="+mn-ea"/>
          <a:cs typeface="+mn-cs"/>
        </a:defRPr>
      </a:lvl3pPr>
      <a:lvl4pPr marL="578644" algn="l" rtl="0" eaLnBrk="1" latinLnBrk="0" hangingPunct="1">
        <a:defRPr kumimoji="0" kern="1200">
          <a:solidFill>
            <a:schemeClr val="tx1"/>
          </a:solidFill>
          <a:latin typeface="+mn-lt"/>
          <a:ea typeface="+mn-ea"/>
          <a:cs typeface="+mn-cs"/>
        </a:defRPr>
      </a:lvl4pPr>
      <a:lvl5pPr marL="771525" algn="l" rtl="0" eaLnBrk="1" latinLnBrk="0" hangingPunct="1">
        <a:defRPr kumimoji="0" kern="1200">
          <a:solidFill>
            <a:schemeClr val="tx1"/>
          </a:solidFill>
          <a:latin typeface="+mn-lt"/>
          <a:ea typeface="+mn-ea"/>
          <a:cs typeface="+mn-cs"/>
        </a:defRPr>
      </a:lvl5pPr>
      <a:lvl6pPr marL="964406" algn="l" rtl="0" eaLnBrk="1" latinLnBrk="0" hangingPunct="1">
        <a:defRPr kumimoji="0" kern="1200">
          <a:solidFill>
            <a:schemeClr val="tx1"/>
          </a:solidFill>
          <a:latin typeface="+mn-lt"/>
          <a:ea typeface="+mn-ea"/>
          <a:cs typeface="+mn-cs"/>
        </a:defRPr>
      </a:lvl6pPr>
      <a:lvl7pPr marL="1157288" algn="l" rtl="0" eaLnBrk="1" latinLnBrk="0" hangingPunct="1">
        <a:defRPr kumimoji="0" kern="1200">
          <a:solidFill>
            <a:schemeClr val="tx1"/>
          </a:solidFill>
          <a:latin typeface="+mn-lt"/>
          <a:ea typeface="+mn-ea"/>
          <a:cs typeface="+mn-cs"/>
        </a:defRPr>
      </a:lvl7pPr>
      <a:lvl8pPr marL="1350169" algn="l" rtl="0" eaLnBrk="1" latinLnBrk="0" hangingPunct="1">
        <a:defRPr kumimoji="0" kern="1200">
          <a:solidFill>
            <a:schemeClr val="tx1"/>
          </a:solidFill>
          <a:latin typeface="+mn-lt"/>
          <a:ea typeface="+mn-ea"/>
          <a:cs typeface="+mn-cs"/>
        </a:defRPr>
      </a:lvl8pPr>
      <a:lvl9pPr marL="154305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95745" y="886690"/>
            <a:ext cx="7661563" cy="5189113"/>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lnSpc>
                <a:spcPct val="115000"/>
              </a:lnSpc>
              <a:spcAft>
                <a:spcPts val="0"/>
              </a:spcAft>
            </a:pPr>
            <a:r>
              <a:rPr lang="en-US" sz="3200" b="1" dirty="0">
                <a:latin typeface="Times New Roman" panose="02020603050405020304" pitchFamily="18" charset="0"/>
                <a:ea typeface="Times New Roman" panose="02020603050405020304" pitchFamily="18" charset="0"/>
              </a:rPr>
              <a:t>1-mavzu: </a:t>
            </a:r>
            <a:r>
              <a:rPr lang="es-ES" sz="3200" b="1" dirty="0">
                <a:latin typeface="Times New Roman" panose="02020603050405020304" pitchFamily="18" charset="0"/>
                <a:ea typeface="Times New Roman" panose="02020603050405020304" pitchFamily="18" charset="0"/>
              </a:rPr>
              <a:t>Fanga k</a:t>
            </a:r>
            <a:r>
              <a:rPr lang="uz-Cyrl-UZ" sz="3200" b="1" dirty="0">
                <a:latin typeface="Times New Roman" panose="02020603050405020304" pitchFamily="18" charset="0"/>
                <a:ea typeface="Times New Roman" panose="02020603050405020304" pitchFamily="18" charset="0"/>
              </a:rPr>
              <a:t>irish. </a:t>
            </a:r>
            <a:r>
              <a:rPr lang="en-US" sz="3200" b="1" dirty="0">
                <a:latin typeface="Times New Roman" panose="02020603050405020304" pitchFamily="18" charset="0"/>
                <a:ea typeface="Times New Roman" panose="02020603050405020304" pitchFamily="18" charset="0"/>
              </a:rPr>
              <a:t>f</a:t>
            </a:r>
            <a:r>
              <a:rPr lang="uz-Cyrl-UZ" sz="3200" b="1" dirty="0">
                <a:latin typeface="Times New Roman" panose="02020603050405020304" pitchFamily="18" charset="0"/>
                <a:ea typeface="Times New Roman" panose="02020603050405020304" pitchFamily="18" charset="0"/>
              </a:rPr>
              <a:t>anining maqsad va vazifasi</a:t>
            </a:r>
            <a:r>
              <a:rPr lang="uz-Cyrl-UZ" sz="3200" dirty="0">
                <a:latin typeface="Times New Roman" panose="02020603050405020304" pitchFamily="18" charset="0"/>
                <a:ea typeface="Times New Roman" panose="02020603050405020304" pitchFamily="18" charset="0"/>
              </a:rPr>
              <a:t> </a:t>
            </a:r>
            <a:r>
              <a:rPr lang="en-US" sz="3200" b="1" dirty="0">
                <a:latin typeface="Times New Roman" panose="02020603050405020304" pitchFamily="18" charset="0"/>
                <a:ea typeface="Times New Roman" panose="02020603050405020304" pitchFamily="18" charset="0"/>
              </a:rPr>
              <a:t>(2soat)</a:t>
            </a:r>
            <a:endParaRPr lang="ru-RU" sz="2800" dirty="0" smtClean="0">
              <a:effectLst/>
              <a:latin typeface="Times New Roman" panose="02020603050405020304" pitchFamily="18" charset="0"/>
              <a:ea typeface="Times New Roman" panose="02020603050405020304" pitchFamily="18" charset="0"/>
            </a:endParaRPr>
          </a:p>
          <a:p>
            <a:pPr algn="ctr">
              <a:lnSpc>
                <a:spcPct val="115000"/>
              </a:lnSpc>
              <a:spcAft>
                <a:spcPts val="0"/>
              </a:spcAft>
              <a:tabLst>
                <a:tab pos="630555" algn="l"/>
              </a:tabLst>
            </a:pPr>
            <a:r>
              <a:rPr lang="en-US" sz="3200" b="1" dirty="0" err="1">
                <a:latin typeface="Times New Roman" panose="02020603050405020304" pitchFamily="18" charset="0"/>
                <a:ea typeface="Times New Roman" panose="02020603050405020304" pitchFamily="18" charset="0"/>
              </a:rPr>
              <a:t>Reja</a:t>
            </a:r>
            <a:r>
              <a:rPr lang="en-US" sz="3200" b="1" dirty="0">
                <a:latin typeface="Times New Roman" panose="02020603050405020304" pitchFamily="18" charset="0"/>
                <a:ea typeface="Times New Roman" panose="02020603050405020304" pitchFamily="18" charset="0"/>
              </a:rPr>
              <a:t>:</a:t>
            </a:r>
            <a:endParaRPr lang="ru-RU" sz="2800" dirty="0" smtClean="0">
              <a:effectLst/>
              <a:latin typeface="Times New Roman" panose="02020603050405020304" pitchFamily="18" charset="0"/>
              <a:ea typeface="Times New Roman" panose="02020603050405020304" pitchFamily="18" charset="0"/>
            </a:endParaRPr>
          </a:p>
          <a:p>
            <a:pPr marL="342900" lvl="0" indent="-342900" algn="just">
              <a:lnSpc>
                <a:spcPct val="115000"/>
              </a:lnSpc>
              <a:spcAft>
                <a:spcPts val="0"/>
              </a:spcAft>
              <a:buFont typeface="+mj-lt"/>
              <a:buAutoNum type="arabicPeriod"/>
              <a:tabLst>
                <a:tab pos="630555" algn="l"/>
              </a:tabLst>
            </a:pPr>
            <a:r>
              <a:rPr lang="en-US" sz="3200" dirty="0" err="1">
                <a:latin typeface="Times New Roman" panose="02020603050405020304" pitchFamily="18" charset="0"/>
                <a:ea typeface="Times New Roman" panose="02020603050405020304" pitchFamily="18" charset="0"/>
              </a:rPr>
              <a:t>Qishloq</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xo’jalik</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o’simliklari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karantini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to’g’risida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tushuncha</a:t>
            </a:r>
            <a:endParaRPr lang="ru-RU" sz="2800" dirty="0" smtClean="0">
              <a:effectLst/>
              <a:latin typeface="Times New Roman" panose="02020603050405020304" pitchFamily="18" charset="0"/>
              <a:ea typeface="Times New Roman" panose="02020603050405020304" pitchFamily="18" charset="0"/>
            </a:endParaRPr>
          </a:p>
          <a:p>
            <a:pPr marL="342900" lvl="0" indent="-342900" algn="just">
              <a:lnSpc>
                <a:spcPct val="115000"/>
              </a:lnSpc>
              <a:spcAft>
                <a:spcPts val="0"/>
              </a:spcAft>
              <a:buFont typeface="+mj-lt"/>
              <a:buAutoNum type="arabicPeriod"/>
              <a:tabLst>
                <a:tab pos="630555" algn="l"/>
              </a:tabLst>
            </a:pPr>
            <a:r>
              <a:rPr lang="en-US" sz="3200" dirty="0">
                <a:latin typeface="Times New Roman" panose="02020603050405020304" pitchFamily="18" charset="0"/>
                <a:ea typeface="Times New Roman" panose="02020603050405020304" pitchFamily="18" charset="0"/>
              </a:rPr>
              <a:t>Fanning </a:t>
            </a:r>
            <a:r>
              <a:rPr lang="en-US" sz="3200" dirty="0" err="1">
                <a:latin typeface="Times New Roman" panose="02020603050405020304" pitchFamily="18" charset="0"/>
                <a:ea typeface="Times New Roman" panose="02020603050405020304" pitchFamily="18" charset="0"/>
              </a:rPr>
              <a:t>maqsad</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vazifalari</a:t>
            </a:r>
            <a:endParaRPr lang="ru-RU" sz="2800" dirty="0" smtClean="0">
              <a:effectLst/>
              <a:latin typeface="Times New Roman" panose="02020603050405020304" pitchFamily="18" charset="0"/>
              <a:ea typeface="Times New Roman" panose="02020603050405020304" pitchFamily="18" charset="0"/>
            </a:endParaRPr>
          </a:p>
          <a:p>
            <a:pPr marL="342900" lvl="0" indent="-342900" algn="just">
              <a:lnSpc>
                <a:spcPct val="115000"/>
              </a:lnSpc>
              <a:spcAft>
                <a:spcPts val="0"/>
              </a:spcAft>
              <a:buFont typeface="+mj-lt"/>
              <a:buAutoNum type="arabicPeriod"/>
              <a:tabLst>
                <a:tab pos="630555" algn="l"/>
              </a:tabLst>
            </a:pPr>
            <a:r>
              <a:rPr lang="uz-Cyrl-UZ" sz="3200" dirty="0">
                <a:latin typeface="Times New Roman" panose="02020603050405020304" pitchFamily="18" charset="0"/>
                <a:ea typeface="Times New Roman" panose="02020603050405020304" pitchFamily="18" charset="0"/>
              </a:rPr>
              <a:t>Karantin to’g’risida ta’limotning rivojlanish tarixi</a:t>
            </a:r>
            <a:endParaRPr lang="ru-RU" sz="2800" dirty="0" smtClean="0">
              <a:effectLst/>
              <a:latin typeface="Times New Roman" panose="02020603050405020304" pitchFamily="18" charset="0"/>
              <a:ea typeface="Times New Roman" panose="02020603050405020304" pitchFamily="18" charset="0"/>
            </a:endParaRPr>
          </a:p>
          <a:p>
            <a:pPr marL="342900" lvl="0" indent="-342900" algn="just">
              <a:lnSpc>
                <a:spcPct val="115000"/>
              </a:lnSpc>
              <a:spcAft>
                <a:spcPts val="0"/>
              </a:spcAft>
              <a:buFont typeface="+mj-lt"/>
              <a:buAutoNum type="arabicPeriod"/>
              <a:tabLst>
                <a:tab pos="630555" algn="l"/>
              </a:tabLst>
            </a:pPr>
            <a:r>
              <a:rPr lang="en-US" sz="3200" dirty="0">
                <a:latin typeface="Times New Roman" panose="02020603050405020304" pitchFamily="18" charset="0"/>
                <a:ea typeface="Times New Roman" panose="02020603050405020304" pitchFamily="18" charset="0"/>
              </a:rPr>
              <a:t>Fanning </a:t>
            </a:r>
            <a:r>
              <a:rPr lang="en-US" sz="3200" dirty="0" err="1">
                <a:latin typeface="Times New Roman" panose="02020603050405020304" pitchFamily="18" charset="0"/>
                <a:ea typeface="Times New Roman" panose="02020603050405020304" pitchFamily="18" charset="0"/>
              </a:rPr>
              <a:t>boshqa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fanlar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bilan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aloqadorligi</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46870257"/>
      </p:ext>
    </p:extLst>
  </p:cSld>
  <p:clrMapOvr>
    <a:masterClrMapping/>
  </p:clrMapOvr>
  <p:transition spd="slow">
    <p:push/>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3962" y="720437"/>
            <a:ext cx="8853055" cy="590084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lnSpc>
                <a:spcPct val="115000"/>
              </a:lnSpc>
              <a:spcAft>
                <a:spcPts val="0"/>
              </a:spcAft>
            </a:pPr>
            <a:r>
              <a:rPr lang="uz-Cyrl-UZ" sz="2200" kern="0" dirty="0">
                <a:solidFill>
                  <a:srgbClr val="365F91"/>
                </a:solidFill>
                <a:latin typeface="Times New Roman" panose="02020603050405020304" pitchFamily="18" charset="0"/>
                <a:ea typeface="Malgun Gothic"/>
              </a:rPr>
              <a:t>O’zbekiston Respublikasining xalqaro hamkorlikdagi tutgan o’rni uning hududiga chet ellardan turli tovarlar, qishloq xo’jaligi mahsulotlarini qabul qili</a:t>
            </a:r>
            <a:r>
              <a:rPr lang="uz-Latn-UZ" sz="2200" kern="0" dirty="0">
                <a:solidFill>
                  <a:srgbClr val="365F91"/>
                </a:solidFill>
                <a:latin typeface="Times New Roman" panose="02020603050405020304" pitchFamily="18" charset="0"/>
                <a:ea typeface="Malgun Gothic"/>
              </a:rPr>
              <a:t>sh</a:t>
            </a:r>
            <a:r>
              <a:rPr lang="uz-Cyrl-UZ" sz="2200" kern="0" dirty="0">
                <a:solidFill>
                  <a:srgbClr val="365F91"/>
                </a:solidFill>
                <a:latin typeface="Times New Roman" panose="02020603050405020304" pitchFamily="18" charset="0"/>
                <a:ea typeface="Malgun Gothic"/>
              </a:rPr>
              <a:t>,</a:t>
            </a:r>
            <a:r>
              <a:rPr lang="uz-Latn-UZ" sz="2200" kern="0" dirty="0">
                <a:solidFill>
                  <a:srgbClr val="365F91"/>
                </a:solidFill>
                <a:latin typeface="Times New Roman" panose="02020603050405020304" pitchFamily="18" charset="0"/>
                <a:ea typeface="Malgun Gothic"/>
              </a:rPr>
              <a:t> shuningdek,</a:t>
            </a:r>
            <a:r>
              <a:rPr lang="uz-Cyrl-UZ" sz="2200" kern="0" dirty="0">
                <a:solidFill>
                  <a:srgbClr val="365F91"/>
                </a:solidFill>
                <a:latin typeface="Times New Roman" panose="02020603050405020304" pitchFamily="18" charset="0"/>
                <a:ea typeface="Malgun Gothic"/>
              </a:rPr>
              <a:t> turli mahsulot va xom-ashyolarni chetga chiqarishga sabab bo’lmoqda. Qishloq xo’jaligining intensiv rivojlanishi sharoitida chetdan keltirayotgan mahsulotlar orasida respublikamizda uchramaydigan zararkunandalarning uchrashi  xavfini  </a:t>
            </a:r>
            <a:r>
              <a:rPr lang="uz-Cyrl-UZ" sz="2200" kern="0" dirty="0" smtClean="0">
                <a:solidFill>
                  <a:srgbClr val="365F91"/>
                </a:solidFill>
                <a:latin typeface="Times New Roman" panose="02020603050405020304" pitchFamily="18" charset="0"/>
                <a:ea typeface="Malgun Gothic"/>
              </a:rPr>
              <a:t>kuchaytiradi.</a:t>
            </a:r>
            <a:endParaRPr lang="en-US" sz="2200" b="1" kern="0" dirty="0" smtClean="0">
              <a:solidFill>
                <a:srgbClr val="365F91"/>
              </a:solidFill>
              <a:latin typeface="Cambria" panose="02040503050406030204" pitchFamily="18" charset="0"/>
              <a:ea typeface="Malgun Gothic"/>
            </a:endParaRPr>
          </a:p>
          <a:p>
            <a:pPr algn="just">
              <a:lnSpc>
                <a:spcPct val="115000"/>
              </a:lnSpc>
              <a:spcAft>
                <a:spcPts val="0"/>
              </a:spcAft>
            </a:pPr>
            <a:r>
              <a:rPr lang="uz-Cyrl-UZ" sz="2200" kern="0" dirty="0" smtClean="0">
                <a:solidFill>
                  <a:srgbClr val="365F91"/>
                </a:solidFill>
                <a:latin typeface="Times New Roman" panose="02020603050405020304" pitchFamily="18" charset="0"/>
                <a:ea typeface="Malgun Gothic"/>
              </a:rPr>
              <a:t>Davlatlarning </a:t>
            </a:r>
            <a:r>
              <a:rPr lang="uz-Cyrl-UZ" sz="2200" kern="0" dirty="0">
                <a:solidFill>
                  <a:srgbClr val="365F91"/>
                </a:solidFill>
                <a:latin typeface="Times New Roman" panose="02020603050405020304" pitchFamily="18" charset="0"/>
                <a:ea typeface="Malgun Gothic"/>
              </a:rPr>
              <a:t>xorij bilan iqtisodiy, savdo munosabatlarining kengayishi bir davlat hududida uchraydigan hasharotlarga qarshi ehtiyot choralari qo’llanilmaganda</a:t>
            </a:r>
            <a:r>
              <a:rPr lang="uz-Latn-UZ" sz="2200" kern="0" dirty="0">
                <a:solidFill>
                  <a:srgbClr val="365F91"/>
                </a:solidFill>
                <a:latin typeface="Times New Roman" panose="02020603050405020304" pitchFamily="18" charset="0"/>
                <a:ea typeface="Malgun Gothic"/>
              </a:rPr>
              <a:t>,</a:t>
            </a:r>
            <a:r>
              <a:rPr lang="uz-Cyrl-UZ" sz="2200" kern="0" dirty="0">
                <a:solidFill>
                  <a:srgbClr val="365F91"/>
                </a:solidFill>
                <a:latin typeface="Times New Roman" panose="02020603050405020304" pitchFamily="18" charset="0"/>
                <a:ea typeface="Malgun Gothic"/>
              </a:rPr>
              <a:t> boshqa </a:t>
            </a:r>
            <a:r>
              <a:rPr lang="uz-Latn-UZ" sz="2200" kern="0" dirty="0">
                <a:solidFill>
                  <a:srgbClr val="365F91"/>
                </a:solidFill>
                <a:latin typeface="Times New Roman" panose="02020603050405020304" pitchFamily="18" charset="0"/>
                <a:ea typeface="Malgun Gothic"/>
              </a:rPr>
              <a:t>joy</a:t>
            </a:r>
            <a:r>
              <a:rPr lang="uz-Cyrl-UZ" sz="2200" kern="0" dirty="0">
                <a:solidFill>
                  <a:srgbClr val="365F91"/>
                </a:solidFill>
                <a:latin typeface="Times New Roman" panose="02020603050405020304" pitchFamily="18" charset="0"/>
                <a:ea typeface="Malgun Gothic"/>
              </a:rPr>
              <a:t>larga tarqalib, o’z arealini  kengaytirishiga sabab bo’ladi.</a:t>
            </a:r>
            <a:endParaRPr lang="ru-RU" sz="2200" b="1" kern="0" dirty="0">
              <a:solidFill>
                <a:srgbClr val="365F91"/>
              </a:solidFill>
              <a:latin typeface="Cambria" panose="02040503050406030204" pitchFamily="18" charset="0"/>
              <a:ea typeface="Malgun Gothic"/>
            </a:endParaRPr>
          </a:p>
          <a:p>
            <a:pPr algn="just">
              <a:lnSpc>
                <a:spcPct val="115000"/>
              </a:lnSpc>
              <a:spcAft>
                <a:spcPts val="0"/>
              </a:spcAft>
            </a:pPr>
            <a:r>
              <a:rPr lang="uz-Cyrl-UZ" sz="2200" kern="0" dirty="0">
                <a:solidFill>
                  <a:srgbClr val="365F91"/>
                </a:solidFill>
                <a:latin typeface="Times New Roman" panose="02020603050405020304" pitchFamily="18" charset="0"/>
                <a:ea typeface="Malgun Gothic"/>
              </a:rPr>
              <a:t>O’simliklar karantini mamlakatda o’simlik va boshqa boyliklarni o’ta xavfli  hasharotlardan himoya qilishga xizmat qiluvchi </a:t>
            </a:r>
            <a:r>
              <a:rPr lang="uz-Latn-UZ" sz="2200" kern="0" dirty="0">
                <a:solidFill>
                  <a:srgbClr val="365F91"/>
                </a:solidFill>
                <a:latin typeface="Times New Roman" panose="02020603050405020304" pitchFamily="18" charset="0"/>
                <a:ea typeface="Malgun Gothic"/>
              </a:rPr>
              <a:t>d</a:t>
            </a:r>
            <a:r>
              <a:rPr lang="uz-Cyrl-UZ" sz="2200" kern="0" dirty="0">
                <a:solidFill>
                  <a:srgbClr val="365F91"/>
                </a:solidFill>
                <a:latin typeface="Times New Roman" panose="02020603050405020304" pitchFamily="18" charset="0"/>
                <a:ea typeface="Malgun Gothic"/>
              </a:rPr>
              <a:t>avlat tizimidir. Hozirgi vaqtda turli mamlakatlarda </a:t>
            </a:r>
            <a:r>
              <a:rPr lang="uz-Latn-UZ" sz="2200" kern="0" dirty="0">
                <a:solidFill>
                  <a:srgbClr val="365F91"/>
                </a:solidFill>
                <a:latin typeface="Times New Roman" panose="02020603050405020304" pitchFamily="18" charset="0"/>
                <a:ea typeface="Malgun Gothic"/>
              </a:rPr>
              <a:t>uchraydigan </a:t>
            </a:r>
            <a:r>
              <a:rPr lang="uz-Cyrl-UZ" sz="2200" kern="0" dirty="0">
                <a:solidFill>
                  <a:srgbClr val="365F91"/>
                </a:solidFill>
                <a:latin typeface="Times New Roman" panose="02020603050405020304" pitchFamily="18" charset="0"/>
                <a:ea typeface="Malgun Gothic"/>
              </a:rPr>
              <a:t>kasalliklar keng  tarqalishi</a:t>
            </a:r>
            <a:r>
              <a:rPr lang="uz-Latn-UZ" sz="2200" kern="0" dirty="0">
                <a:solidFill>
                  <a:srgbClr val="365F91"/>
                </a:solidFill>
                <a:latin typeface="Times New Roman" panose="02020603050405020304" pitchFamily="18" charset="0"/>
                <a:ea typeface="Malgun Gothic"/>
              </a:rPr>
              <a:t>ning</a:t>
            </a:r>
            <a:r>
              <a:rPr lang="uz-Cyrl-UZ" sz="2200" kern="0" dirty="0">
                <a:solidFill>
                  <a:srgbClr val="365F91"/>
                </a:solidFill>
                <a:latin typeface="Times New Roman" panose="02020603050405020304" pitchFamily="18" charset="0"/>
                <a:ea typeface="Malgun Gothic"/>
              </a:rPr>
              <a:t> oldi olinmasa, ular areali keskin kengayib borish</a:t>
            </a:r>
            <a:r>
              <a:rPr lang="uz-Latn-UZ" sz="2200" kern="0" dirty="0">
                <a:solidFill>
                  <a:srgbClr val="365F91"/>
                </a:solidFill>
                <a:latin typeface="Times New Roman" panose="02020603050405020304" pitchFamily="18" charset="0"/>
                <a:ea typeface="Malgun Gothic"/>
              </a:rPr>
              <a:t>i</a:t>
            </a:r>
            <a:r>
              <a:rPr lang="uz-Cyrl-UZ" sz="2200" kern="0" dirty="0">
                <a:solidFill>
                  <a:srgbClr val="365F91"/>
                </a:solidFill>
                <a:latin typeface="Times New Roman" panose="02020603050405020304" pitchFamily="18" charset="0"/>
                <a:ea typeface="Malgun Gothic"/>
              </a:rPr>
              <a:t> xavfi tug’ilmoqda. Bu o’simliklar karantini fani oldida yangi vazifalar</a:t>
            </a:r>
            <a:r>
              <a:rPr lang="uz-Latn-UZ" sz="2200" kern="0" dirty="0" smtClean="0">
                <a:solidFill>
                  <a:srgbClr val="365F91"/>
                </a:solidFill>
                <a:latin typeface="Times New Roman" panose="02020603050405020304" pitchFamily="18" charset="0"/>
                <a:ea typeface="Malgun Gothic"/>
              </a:rPr>
              <a:t>ni</a:t>
            </a:r>
            <a:r>
              <a:rPr lang="en-US" sz="2200" kern="0" dirty="0" smtClean="0">
                <a:solidFill>
                  <a:srgbClr val="365F91"/>
                </a:solidFill>
                <a:latin typeface="Times New Roman" panose="02020603050405020304" pitchFamily="18" charset="0"/>
                <a:ea typeface="Malgun Gothic"/>
              </a:rPr>
              <a:t> </a:t>
            </a:r>
            <a:r>
              <a:rPr lang="uz-Latn-UZ" sz="2200" kern="0" dirty="0" smtClean="0">
                <a:solidFill>
                  <a:srgbClr val="365F91"/>
                </a:solidFill>
                <a:latin typeface="Times New Roman" panose="02020603050405020304" pitchFamily="18" charset="0"/>
                <a:ea typeface="Malgun Gothic"/>
              </a:rPr>
              <a:t>qo’ymoqd</a:t>
            </a:r>
            <a:r>
              <a:rPr lang="uz-Cyrl-UZ" sz="2200" kern="0" dirty="0">
                <a:solidFill>
                  <a:srgbClr val="365F91"/>
                </a:solidFill>
                <a:latin typeface="Times New Roman" panose="02020603050405020304" pitchFamily="18" charset="0"/>
                <a:ea typeface="Malgun Gothic"/>
              </a:rPr>
              <a:t>a</a:t>
            </a:r>
            <a:r>
              <a:rPr lang="uz-Cyrl-UZ" sz="2200" kern="0" dirty="0" smtClean="0">
                <a:solidFill>
                  <a:srgbClr val="365F91"/>
                </a:solidFill>
                <a:latin typeface="Times New Roman" panose="02020603050405020304" pitchFamily="18" charset="0"/>
                <a:ea typeface="Malgun Gothic"/>
              </a:rPr>
              <a:t>.</a:t>
            </a:r>
            <a:endParaRPr lang="ru-RU" sz="2200" b="1" kern="0" dirty="0">
              <a:solidFill>
                <a:srgbClr val="365F91"/>
              </a:solidFill>
              <a:latin typeface="Cambria" panose="02040503050406030204" pitchFamily="18" charset="0"/>
              <a:ea typeface="Malgun Gothic"/>
            </a:endParaRPr>
          </a:p>
        </p:txBody>
      </p:sp>
    </p:spTree>
    <p:extLst>
      <p:ext uri="{BB962C8B-B14F-4D97-AF65-F5344CB8AC3E}">
        <p14:creationId xmlns:p14="http://schemas.microsoft.com/office/powerpoint/2010/main" val="2283402091"/>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7818" y="374072"/>
            <a:ext cx="8742218" cy="6380401"/>
          </a:xfrm>
          <a:prstGeom prst="rect">
            <a:avLst/>
          </a:prstGeom>
          <a:solidFill>
            <a:schemeClr val="accent4">
              <a:lumMod val="20000"/>
              <a:lumOff val="80000"/>
            </a:schemeClr>
          </a:solidFill>
        </p:spPr>
        <p:style>
          <a:lnRef idx="2">
            <a:schemeClr val="accent4"/>
          </a:lnRef>
          <a:fillRef idx="1">
            <a:schemeClr val="lt1"/>
          </a:fillRef>
          <a:effectRef idx="0">
            <a:schemeClr val="accent4"/>
          </a:effectRef>
          <a:fontRef idx="minor">
            <a:schemeClr val="dk1"/>
          </a:fontRef>
        </p:style>
        <p:txBody>
          <a:bodyPr wrap="square">
            <a:spAutoFit/>
          </a:bodyPr>
          <a:lstStyle/>
          <a:p>
            <a:pPr algn="just">
              <a:lnSpc>
                <a:spcPct val="115000"/>
              </a:lnSpc>
              <a:spcAft>
                <a:spcPts val="0"/>
              </a:spcAft>
            </a:pPr>
            <a:r>
              <a:rPr lang="uz-Cyrl-UZ" sz="2100" dirty="0" smtClean="0">
                <a:latin typeface="Times New Roman" panose="02020603050405020304" pitchFamily="18" charset="0"/>
                <a:ea typeface="Times New Roman" panose="02020603050405020304" pitchFamily="18" charset="0"/>
              </a:rPr>
              <a:t>Karantin ob’ektlarning tarqalishida davlatlar orasidagi savdo, ilmiy-tadqiqot va madaniy aloqalardagi hamkorliklar ham muhimdir. Ilmiy muassasalarning urug’lar, ko’chatlar va boshqa ekish materiallarini almashtirish davomida ham eng xavfli karantin ob’ektlar tarqalishi </a:t>
            </a:r>
            <a:r>
              <a:rPr lang="uz-Latn-UZ" sz="2100" dirty="0" smtClean="0">
                <a:latin typeface="Times New Roman" panose="02020603050405020304" pitchFamily="18" charset="0"/>
                <a:ea typeface="Times New Roman" panose="02020603050405020304" pitchFamily="18" charset="0"/>
              </a:rPr>
              <a:t>extimol</a:t>
            </a:r>
            <a:r>
              <a:rPr lang="uz-Cyrl-UZ" sz="2100" dirty="0" smtClean="0">
                <a:latin typeface="Times New Roman" panose="02020603050405020304" pitchFamily="18" charset="0"/>
                <a:ea typeface="Times New Roman" panose="02020603050405020304" pitchFamily="18" charset="0"/>
              </a:rPr>
              <a:t>.</a:t>
            </a:r>
            <a:r>
              <a:rPr lang="uz-Latn-UZ" sz="2100" dirty="0" smtClean="0">
                <a:latin typeface="Times New Roman" panose="02020603050405020304" pitchFamily="18" charset="0"/>
                <a:ea typeface="Times New Roman" panose="02020603050405020304" pitchFamily="18" charset="0"/>
              </a:rPr>
              <a:t>Zararkunanda</a:t>
            </a:r>
            <a:r>
              <a:rPr lang="uz-Cyrl-UZ" sz="2100" dirty="0" smtClean="0">
                <a:latin typeface="Times New Roman" panose="02020603050405020304" pitchFamily="18" charset="0"/>
                <a:ea typeface="Times New Roman" panose="02020603050405020304" pitchFamily="18" charset="0"/>
              </a:rPr>
              <a:t>larga qarshi kurashishdan ko’ra uning oldini olish </a:t>
            </a:r>
            <a:r>
              <a:rPr lang="uz-Latn-UZ" sz="2100" dirty="0" smtClean="0">
                <a:latin typeface="Times New Roman" panose="02020603050405020304" pitchFamily="18" charset="0"/>
                <a:ea typeface="Times New Roman" panose="02020603050405020304" pitchFamily="18" charset="0"/>
              </a:rPr>
              <a:t>afzal</a:t>
            </a:r>
            <a:r>
              <a:rPr lang="uz-Cyrl-UZ" sz="2100" dirty="0" smtClean="0">
                <a:latin typeface="Times New Roman" panose="02020603050405020304" pitchFamily="18" charset="0"/>
                <a:ea typeface="Times New Roman" panose="02020603050405020304" pitchFamily="18" charset="0"/>
              </a:rPr>
              <a:t>. Buning uchun davlatlar hududida uchraydigan zarar</a:t>
            </a:r>
            <a:r>
              <a:rPr lang="uz-Latn-UZ" sz="2100" dirty="0" smtClean="0">
                <a:latin typeface="Times New Roman" panose="02020603050405020304" pitchFamily="18" charset="0"/>
                <a:ea typeface="Times New Roman" panose="02020603050405020304" pitchFamily="18" charset="0"/>
              </a:rPr>
              <a:t>kunanda</a:t>
            </a:r>
            <a:r>
              <a:rPr lang="uz-Cyrl-UZ" sz="2100" dirty="0" smtClean="0">
                <a:latin typeface="Times New Roman" panose="02020603050405020304" pitchFamily="18" charset="0"/>
                <a:ea typeface="Times New Roman" panose="02020603050405020304" pitchFamily="18" charset="0"/>
              </a:rPr>
              <a:t> hasharot</a:t>
            </a:r>
            <a:r>
              <a:rPr lang="uz-Latn-UZ" sz="2100" dirty="0" smtClean="0">
                <a:latin typeface="Times New Roman" panose="02020603050405020304" pitchFamily="18" charset="0"/>
                <a:ea typeface="Times New Roman" panose="02020603050405020304" pitchFamily="18" charset="0"/>
              </a:rPr>
              <a:t>lar</a:t>
            </a:r>
            <a:r>
              <a:rPr lang="uz-Cyrl-UZ" sz="2100" dirty="0" smtClean="0">
                <a:latin typeface="Times New Roman" panose="02020603050405020304" pitchFamily="18" charset="0"/>
                <a:ea typeface="Times New Roman" panose="02020603050405020304" pitchFamily="18" charset="0"/>
              </a:rPr>
              <a:t>ning tarqalish arealini, namoyon bo’lish xususiyatlari, </a:t>
            </a:r>
            <a:r>
              <a:rPr lang="uz-Latn-UZ" sz="2100" dirty="0" smtClean="0">
                <a:latin typeface="Times New Roman" panose="02020603050405020304" pitchFamily="18" charset="0"/>
                <a:ea typeface="Times New Roman" panose="02020603050405020304" pitchFamily="18" charset="0"/>
              </a:rPr>
              <a:t>asosiy o’choqlarini</a:t>
            </a:r>
            <a:r>
              <a:rPr lang="uz-Cyrl-UZ" sz="2100" dirty="0" smtClean="0">
                <a:latin typeface="Times New Roman" panose="02020603050405020304" pitchFamily="18" charset="0"/>
                <a:ea typeface="Times New Roman" panose="02020603050405020304" pitchFamily="18" charset="0"/>
              </a:rPr>
              <a:t> bilish,  qarshi kurash choralarini to’g’ri belgilash  ularning fitosanitariya holatini yaxshilash imkonini beradi. Fitosanitar nazorat orqali yangi hasharotlarning turlari aniqlanganda</a:t>
            </a:r>
            <a:r>
              <a:rPr lang="uz-Latn-UZ" sz="2100" dirty="0" smtClean="0">
                <a:latin typeface="Times New Roman" panose="02020603050405020304" pitchFamily="18" charset="0"/>
                <a:ea typeface="Times New Roman" panose="02020603050405020304" pitchFamily="18" charset="0"/>
              </a:rPr>
              <a:t>, </a:t>
            </a:r>
            <a:r>
              <a:rPr lang="uz-Cyrl-UZ" sz="2100" dirty="0" smtClean="0">
                <a:latin typeface="Times New Roman" panose="02020603050405020304" pitchFamily="18" charset="0"/>
                <a:ea typeface="Times New Roman" panose="02020603050405020304" pitchFamily="18" charset="0"/>
              </a:rPr>
              <a:t>bartaraf qilish yo’llarini belgilash imkoni vujudga keladi.</a:t>
            </a:r>
            <a:endParaRPr lang="en-US" sz="2100" dirty="0">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100" dirty="0" smtClean="0">
                <a:latin typeface="Times New Roman" panose="02020603050405020304" pitchFamily="18" charset="0"/>
                <a:ea typeface="Times New Roman" panose="02020603050405020304" pitchFamily="18" charset="0"/>
              </a:rPr>
              <a:t>Respublika hududini mamlakat ichkarisida uchramaydigan kasalliklardan, hasharotlardan va begona o‘tlarning horijiy davlatlar orqali kirib kelishi mumkin bo‘lgan manbalaridan himoya qilish “Respublika o‘simliklar karantini inspeksiyasi” hodimlarining asosiy vazifasi hisoblanadi. Mamlakat ichkarisida yangi, zararli mikroorganizmlar manbalari aniqlangan taqdirda ularni o‘z vaqtida o‘rgana bilish, turlarni aniqlash, tarqalishini chegaralash uchun fitosanitar nazorat va karntin tadirlarni qo‘llab, bartaraf qilish ham muhimdir.</a:t>
            </a:r>
            <a:endParaRPr lang="ru-RU" sz="2100"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62088828"/>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0110" y="394692"/>
            <a:ext cx="8603673" cy="6463308"/>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just">
              <a:lnSpc>
                <a:spcPct val="115000"/>
              </a:lnSpc>
              <a:spcAft>
                <a:spcPts val="0"/>
              </a:spcAft>
            </a:pPr>
            <a:r>
              <a:rPr lang="uz-Cyrl-UZ" sz="2400" dirty="0" smtClean="0">
                <a:solidFill>
                  <a:schemeClr val="accent1">
                    <a:lumMod val="50000"/>
                  </a:schemeClr>
                </a:solidFill>
                <a:latin typeface="Times New Roman" panose="02020603050405020304" pitchFamily="18" charset="0"/>
                <a:ea typeface="Times New Roman" panose="02020603050405020304" pitchFamily="18" charset="0"/>
              </a:rPr>
              <a:t>Qishloq xo‘jaligida karantin mikroorganizmlarning zararini kamaytirish maqsadida respublika miqiyosida qator karantin tadbirlarni amalga oshirilmoqda. Bu tadbirlar qatoriga barcha ekinzorlarni, dalalarga ekiladigan urug’larni, ko‘chatlarni, sanoat va oziq-ovqat mahsulotlarini muntazam nazorat qilib, infeksiya manbai aniqlangan taqdirda ularni bartaraf qilish, shu soha bo‘yicha malakali mutahassislar tayyorlash hamda turli maskanlarda faoliyat ko‘rsatayotgan mutahassislsrni qayta tayyorlash kabilar kiradi. Ya’ni ichki va tashqi karantin tadbirlarni fermer xo‘jaliklarining ekin dalalarida,  mevali bog’larda, issiqhonalarda va chegara maskanlarida qollash asosida nazoratni kuchaytirishni taqozo qiladi.</a:t>
            </a:r>
            <a:endParaRPr lang="ru-RU" sz="2000" dirty="0" smtClean="0">
              <a:solidFill>
                <a:schemeClr val="accent1">
                  <a:lumMod val="50000"/>
                </a:schemeClr>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400" dirty="0" smtClean="0">
                <a:solidFill>
                  <a:schemeClr val="accent1">
                    <a:lumMod val="50000"/>
                  </a:schemeClr>
                </a:solidFill>
                <a:latin typeface="Times New Roman" panose="02020603050405020304" pitchFamily="18" charset="0"/>
                <a:ea typeface="Times New Roman" panose="02020603050405020304" pitchFamily="18" charset="0"/>
              </a:rPr>
              <a:t>Xorijdan keltirilgan barcha qishloq xo‘jalik o‘simliklarining urug’lari, ko‘chatlari ekilgan ekinzorlarda respublikamizda uchramaydigan kasallik va begona o‘tlarni aniqlash karantin inspeksiyasi vazifasidir.</a:t>
            </a:r>
            <a:endParaRPr lang="ru-RU" sz="2000" dirty="0" smtClean="0">
              <a:solidFill>
                <a:schemeClr val="accent1">
                  <a:lumMod val="50000"/>
                </a:schemeClr>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63500105"/>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9491" y="193964"/>
            <a:ext cx="8395854" cy="6491017"/>
          </a:xfrm>
          <a:prstGeom prst="rect">
            <a:avLst/>
          </a:prstGeom>
        </p:spPr>
        <p:txBody>
          <a:bodyPr wrap="square">
            <a:spAutoFit/>
          </a:bodyPr>
          <a:lstStyle/>
          <a:p>
            <a:pPr algn="just">
              <a:lnSpc>
                <a:spcPct val="115000"/>
              </a:lnSpc>
              <a:spcAft>
                <a:spcPts val="0"/>
              </a:spcAft>
            </a:pPr>
            <a:r>
              <a:rPr lang="uz-Cyrl-UZ" sz="2400" dirty="0" smtClean="0">
                <a:solidFill>
                  <a:schemeClr val="accent1">
                    <a:lumMod val="50000"/>
                  </a:schemeClr>
                </a:solidFill>
                <a:latin typeface="Times New Roman" panose="02020603050405020304" pitchFamily="18" charset="0"/>
                <a:ea typeface="Times New Roman" panose="02020603050405020304" pitchFamily="18" charset="0"/>
              </a:rPr>
              <a:t>Oziq-ovqat va sanoatda foydalanish uchun mo‘ljallangan texnik o‘simlik xom ashyolari, mahsulotlar, masulotlar zararli hashoratlar, karantin kasalliklar bilan zararlanganlik  darajasini aniqlash uchun birlamchi va ikkilamchi tekshiruvdan o‘tkaziladi. </a:t>
            </a:r>
            <a:endParaRPr lang="ru-RU" sz="2000" dirty="0" smtClean="0">
              <a:solidFill>
                <a:schemeClr val="accent1">
                  <a:lumMod val="50000"/>
                </a:schemeClr>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400" dirty="0" smtClean="0">
                <a:solidFill>
                  <a:schemeClr val="accent1">
                    <a:lumMod val="50000"/>
                  </a:schemeClr>
                </a:solidFill>
                <a:latin typeface="Times New Roman" panose="02020603050405020304" pitchFamily="18" charset="0"/>
                <a:ea typeface="Times New Roman" panose="02020603050405020304" pitchFamily="18" charset="0"/>
              </a:rPr>
              <a:t>Karantin zona deb e’lon qilingan mamlakatlardan o‘tib kelayotgan yuk va  transport vositalari va ulardagi qishloq xo‘jalik mahsulotlarini zararsizlantiriladi. </a:t>
            </a:r>
            <a:endParaRPr lang="ru-RU" sz="2000" dirty="0" smtClean="0">
              <a:solidFill>
                <a:schemeClr val="accent1">
                  <a:lumMod val="50000"/>
                </a:schemeClr>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400" dirty="0" smtClean="0">
                <a:solidFill>
                  <a:schemeClr val="accent1">
                    <a:lumMod val="50000"/>
                  </a:schemeClr>
                </a:solidFill>
                <a:latin typeface="Times New Roman" panose="02020603050405020304" pitchFamily="18" charset="0"/>
                <a:ea typeface="Times New Roman" panose="02020603050405020304" pitchFamily="18" charset="0"/>
              </a:rPr>
              <a:t>Mamalakat hududidan xorijga jo‘natish uchun tayyorlangan qishloq xo‘jalik mahsulotlari karantin tekshiruvidan o‘tkaziladi.</a:t>
            </a:r>
            <a:endParaRPr lang="ru-RU" sz="2000" dirty="0" smtClean="0">
              <a:solidFill>
                <a:schemeClr val="accent1">
                  <a:lumMod val="50000"/>
                </a:schemeClr>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400" dirty="0" smtClean="0">
                <a:solidFill>
                  <a:schemeClr val="accent1">
                    <a:lumMod val="50000"/>
                  </a:schemeClr>
                </a:solidFill>
                <a:latin typeface="Times New Roman" panose="02020603050405020304" pitchFamily="18" charset="0"/>
                <a:ea typeface="Times New Roman" panose="02020603050405020304" pitchFamily="18" charset="0"/>
              </a:rPr>
              <a:t>Mamlakatdagi barcha ekinzorlarni, mahsulotlarni saqlash va qayta ishlash korhonalarini omborlarini karantin ob’ektlari bilan zararlanganlik yoki zararlanmaganligini nazorat qiladi.</a:t>
            </a:r>
            <a:endParaRPr lang="ru-RU" sz="2000" dirty="0" smtClean="0">
              <a:solidFill>
                <a:schemeClr val="accent1">
                  <a:lumMod val="50000"/>
                </a:schemeClr>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400" dirty="0" smtClean="0">
                <a:solidFill>
                  <a:schemeClr val="accent1">
                    <a:lumMod val="50000"/>
                  </a:schemeClr>
                </a:solidFill>
                <a:latin typeface="Times New Roman" panose="02020603050405020304" pitchFamily="18" charset="0"/>
                <a:ea typeface="Times New Roman" panose="02020603050405020304" pitchFamily="18" charset="0"/>
              </a:rPr>
              <a:t>Mamalakatimizga keltirilgan mahsulotlarning (urug, meva) ichidan karantin ob’ektlar bilan zararlanganligini aniqlash uchun laboratoriya tekshiruvlari o‘tkaziladi. </a:t>
            </a:r>
            <a:endParaRPr lang="ru-RU" sz="2000" dirty="0" smtClean="0">
              <a:solidFill>
                <a:schemeClr val="accent1">
                  <a:lumMod val="50000"/>
                </a:schemeClr>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31251888"/>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4691" y="955964"/>
            <a:ext cx="8756073" cy="5189113"/>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just">
              <a:lnSpc>
                <a:spcPct val="115000"/>
              </a:lnSpc>
              <a:spcAft>
                <a:spcPts val="0"/>
              </a:spcAft>
            </a:pPr>
            <a:r>
              <a:rPr lang="uz-Cyrl-UZ" sz="2400" dirty="0" smtClean="0">
                <a:latin typeface="Times New Roman" panose="02020603050405020304" pitchFamily="18" charset="0"/>
                <a:ea typeface="Times New Roman" panose="02020603050405020304" pitchFamily="18" charset="0"/>
              </a:rPr>
              <a:t>Birlamchi tekshirih mamlakat ichkarisiga kelgan kemalarda, samolyotlarda, temir yo‘l vagonlarida va avtoulovlarni chegara maskanlarida yoki yukni keltirilgan joyida tushirilayotgan paytida amalga oshiriladi. Chegara omborlarida yuklarni tekshirish mutahassislarga shoshilmaslikn, yuklarni diqqat bilan kuzatishni va tekshirish natijalarini umumlashtirish ma’suliyatini yuklaydi.</a:t>
            </a:r>
            <a:endParaRPr lang="ru-RU" sz="20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400" dirty="0" smtClean="0">
                <a:latin typeface="Times New Roman" panose="02020603050405020304" pitchFamily="18" charset="0"/>
                <a:ea typeface="Times New Roman" panose="02020603050405020304" pitchFamily="18" charset="0"/>
              </a:rPr>
              <a:t>Ikkilamchi tekshirishda dastlab yukni tashqi tomonidan nazorat qilinib karantin ob’ektlari saqlanishi mumkin bo;lgan ochiq yuzalar va oraliq tirqishlar ham ko‘zdan kechiriladi. Ikkilamchi tekshirishda yukning kirib kelayotgan mamlakat, o‘simlik turi (Botanik nomenklatura asosida) e’tiborga olinib, tekshirish o‘tkazilishi shartlari hududiy viloyat karantin inspeksiyasi tomonidan hal qilinadi.</a:t>
            </a:r>
            <a:endParaRPr lang="ru-RU" sz="2000"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78392289"/>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5528" y="993930"/>
            <a:ext cx="8645236" cy="5613845"/>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just">
              <a:lnSpc>
                <a:spcPct val="115000"/>
              </a:lnSpc>
              <a:spcAft>
                <a:spcPts val="0"/>
              </a:spcAft>
            </a:pPr>
            <a:r>
              <a:rPr lang="uz-Cyrl-UZ" sz="2400" dirty="0" smtClean="0">
                <a:latin typeface="Times New Roman" panose="02020603050405020304" pitchFamily="18" charset="0"/>
                <a:ea typeface="Times New Roman" panose="02020603050405020304" pitchFamily="18" charset="0"/>
              </a:rPr>
              <a:t>Karantin tekshiruvda yukda mavjud bo;lgan karantin ob’ektlarini ular yuzasida aniqlanmasa, materiallardagi ichki ob’ektlar karantin laboratoriyasida rentgenografiya yoki mikologik analizlar metofi yordamida aniqlanadi.</a:t>
            </a:r>
            <a:endParaRPr lang="ru-RU" sz="20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400" dirty="0" smtClean="0">
                <a:latin typeface="Times New Roman" panose="02020603050405020304" pitchFamily="18" charset="0"/>
                <a:ea typeface="Times New Roman" panose="02020603050405020304" pitchFamily="18" charset="0"/>
              </a:rPr>
              <a:t>Laboratoriya tahlili natijasida qishloq xo‘jalik mahsulotlarida mamlakatimizda uchramaydigan zararli organizmlar aniqlangan taqdirda, keltirilgan yuklar tushirishdan oldin zararsizlantiriladi. Havfli kasallik birlamchi tekshirishda aniqlanmagan taqdirda, karantin inspeksiyasi hodomi tomonidan yuk borib tushadigan joyda ikkilamchi tkshirishdan o‘tkazish kerakligi inspeksiya hodimlariga yetkaziladi. Yuklarni birlamchi tekshirish natijasi to‘grisidagi fitsanitar sertifikatining nushasi tegishli joydagi inspektorlarga o‘z vaqtida yetkazib beriladi.</a:t>
            </a:r>
            <a:endParaRPr lang="ru-RU" sz="2000"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17044946"/>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90945" y="803564"/>
            <a:ext cx="8575963" cy="603857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lnSpc>
                <a:spcPct val="115000"/>
              </a:lnSpc>
              <a:spcAft>
                <a:spcPts val="0"/>
              </a:spcAft>
            </a:pPr>
            <a:r>
              <a:rPr lang="uz-Cyrl-UZ" sz="2800" dirty="0" smtClean="0">
                <a:solidFill>
                  <a:schemeClr val="accent1">
                    <a:lumMod val="50000"/>
                  </a:schemeClr>
                </a:solidFill>
                <a:latin typeface="Times New Roman" panose="02020603050405020304" pitchFamily="18" charset="0"/>
                <a:ea typeface="Times New Roman" panose="02020603050405020304" pitchFamily="18" charset="0"/>
              </a:rPr>
              <a:t>Yuklarni tekshirish jarayonida transport vositalarini turib qolishiga yo‘l qo‘ymaslik, nazoratni o‘z vaqtida tashkiliy ravishda o‘tkazish karantin inspeksiyasining mas’ul hodimlarining asosiy vazifasi hisoblanadi. </a:t>
            </a:r>
            <a:endParaRPr lang="ru-RU" sz="2400" dirty="0" smtClean="0">
              <a:solidFill>
                <a:schemeClr val="accent1">
                  <a:lumMod val="50000"/>
                </a:schemeClr>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800" dirty="0" smtClean="0">
                <a:solidFill>
                  <a:schemeClr val="accent1">
                    <a:lumMod val="50000"/>
                  </a:schemeClr>
                </a:solidFill>
                <a:latin typeface="Times New Roman" panose="02020603050405020304" pitchFamily="18" charset="0"/>
                <a:ea typeface="Times New Roman" panose="02020603050405020304" pitchFamily="18" charset="0"/>
              </a:rPr>
              <a:t>Chegara maskanlarida qishloq xo‘jalik mahsulotlarini birlamchi tekshiruv vaqtda yuklarda karantin ob’ektlari aniqlanmagan taqdirda ularni tusirishga ruhsat etiladi va yuk boradigan tashkilot inspeksiya hodimlariga ikkilamchi tekshirish o‘tkazish uchun ogohlantiriladi. Birlamchi tekshirish natijasi tuzilgan karantin sertifikati namunasi yuk boradigan joydagi hududiy inspektorlarga tekshirilgan yukdan oldin yetkazilishi shart.</a:t>
            </a:r>
            <a:endParaRPr lang="ru-RU" sz="2400" dirty="0" smtClean="0">
              <a:solidFill>
                <a:schemeClr val="accent1">
                  <a:lumMod val="50000"/>
                </a:schemeClr>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67146402"/>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6254" y="706580"/>
            <a:ext cx="8853054" cy="6534096"/>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lnSpc>
                <a:spcPct val="115000"/>
              </a:lnSpc>
              <a:spcAft>
                <a:spcPts val="0"/>
              </a:spcAft>
            </a:pPr>
            <a:r>
              <a:rPr lang="uz-Cyrl-UZ" sz="2800" b="1" dirty="0" smtClean="0">
                <a:latin typeface="Times New Roman" panose="02020603050405020304" pitchFamily="18" charset="0"/>
                <a:ea typeface="Times New Roman" panose="02020603050405020304" pitchFamily="18" charset="0"/>
              </a:rPr>
              <a:t>Fanning maqsadi </a:t>
            </a:r>
            <a:r>
              <a:rPr lang="uz-Cyrl-UZ" sz="2800" dirty="0" smtClean="0">
                <a:latin typeface="Times New Roman" panose="02020603050405020304" pitchFamily="18" charset="0"/>
                <a:ea typeface="Times New Roman" panose="02020603050405020304" pitchFamily="18" charset="0"/>
              </a:rPr>
              <a:t>respublika qishloq xo‘jalik ekinlarining karantin ob’ektlari bilan talabalarni tanishtirish, xorijiy davlatlardan mamlakat ichkarisiga kirib kelayotgan transport vositalari va ulardagi yuklarda uchraydigan kasallik turlarini aniqlash uchun ularni nazoratini amalga oshirish, namunalar ola bilish, karantin laboratoriyasi sharoitida analiz qilib, ularni zararsizlantirish uchun karantin tadbirlarni o‘tkazish malakasini mutahassislarga orgatishdir. Dars jarayonida talabalarga karantin nazoratidan o‘tkazilishi lozim bo‘lgan ob’ektlardan entomologic, fitopatologik, , bakteriologik, visusologik va gerbiologik analizlar uchun namunalar olish va analiz qilishni o‘rgatishdir. </a:t>
            </a:r>
            <a:endParaRPr lang="ru-RU" sz="24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800" dirty="0" smtClean="0">
                <a:latin typeface="Times New Roman" panose="02020603050405020304" pitchFamily="18" charset="0"/>
                <a:ea typeface="Times New Roman" panose="02020603050405020304" pitchFamily="18" charset="0"/>
              </a:rPr>
              <a:t> </a:t>
            </a:r>
            <a:endParaRPr lang="ru-RU" sz="2800" dirty="0"/>
          </a:p>
        </p:txBody>
      </p:sp>
    </p:spTree>
    <p:extLst>
      <p:ext uri="{BB962C8B-B14F-4D97-AF65-F5344CB8AC3E}">
        <p14:creationId xmlns:p14="http://schemas.microsoft.com/office/powerpoint/2010/main" val="2391345606"/>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1672" y="471055"/>
            <a:ext cx="8659091" cy="664797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lnSpc>
                <a:spcPct val="115000"/>
              </a:lnSpc>
              <a:spcBef>
                <a:spcPts val="2400"/>
              </a:spcBef>
              <a:spcAft>
                <a:spcPts val="0"/>
              </a:spcAft>
            </a:pPr>
            <a:r>
              <a:rPr lang="uz-Cyrl-UZ" sz="2400" b="1" kern="0" dirty="0" smtClean="0">
                <a:solidFill>
                  <a:srgbClr val="365F91"/>
                </a:solidFill>
                <a:latin typeface="Times New Roman" panose="02020603050405020304" pitchFamily="18" charset="0"/>
                <a:ea typeface="Malgun Gothic"/>
              </a:rPr>
              <a:t>Fanining vazifasi </a:t>
            </a:r>
            <a:r>
              <a:rPr lang="uz-Cyrl-UZ" sz="2400" kern="0" dirty="0" smtClean="0">
                <a:solidFill>
                  <a:srgbClr val="365F91"/>
                </a:solidFill>
                <a:latin typeface="Times New Roman" panose="02020603050405020304" pitchFamily="18" charset="0"/>
                <a:ea typeface="Malgun Gothic"/>
              </a:rPr>
              <a:t>zararli organizmlarning mamlakat ichkarisida tarqalishiga yoki tashqaridan kirib kelishiga yo’l qo’ymaslik, bu organizmlar ekinzorlarda paydo bo’lganda tarqalish vaqtini nazarda tutib, uni chegaralash tadbirlarini ishlab chiqishga tavsiyalar berishdan iborat.</a:t>
            </a:r>
            <a:endParaRPr lang="ru-RU" sz="2400" b="1" kern="0" dirty="0" smtClean="0">
              <a:solidFill>
                <a:srgbClr val="365F91"/>
              </a:solidFill>
              <a:latin typeface="Cambria" panose="02040503050406030204" pitchFamily="18" charset="0"/>
              <a:ea typeface="Malgun Gothic"/>
            </a:endParaRPr>
          </a:p>
          <a:p>
            <a:pPr algn="just"/>
            <a:r>
              <a:rPr lang="uz-Cyrl-UZ" sz="2400" kern="0" dirty="0" smtClean="0">
                <a:solidFill>
                  <a:srgbClr val="365F91"/>
                </a:solidFill>
                <a:latin typeface="Times New Roman" panose="02020603050405020304" pitchFamily="18" charset="0"/>
                <a:ea typeface="Malgun Gothic"/>
              </a:rPr>
              <a:t>Bu  fan mamlakatimiz hududida namoyon bo’ladigan, rivojlanadigan, tarqaladigan karantin hasharotlarning paydo bo’lishi muddatlari va miqdori to’g’risida ma’lumot berib, saqlab qolish uchun zudlik bilan o’tkaziladigan tadbirlarni belgilash yo’llarini ko’rsatib beradi. </a:t>
            </a:r>
            <a:endParaRPr lang="en-US" sz="2400" kern="0" dirty="0" smtClean="0">
              <a:solidFill>
                <a:srgbClr val="365F91"/>
              </a:solidFill>
              <a:latin typeface="Times New Roman" panose="02020603050405020304" pitchFamily="18" charset="0"/>
              <a:ea typeface="Malgun Gothic"/>
            </a:endParaRPr>
          </a:p>
          <a:p>
            <a:pPr algn="just"/>
            <a:r>
              <a:rPr lang="uz-Cyrl-UZ" sz="2400" kern="0" dirty="0" smtClean="0">
                <a:solidFill>
                  <a:srgbClr val="365F91"/>
                </a:solidFill>
                <a:latin typeface="Times New Roman" panose="02020603050405020304" pitchFamily="18" charset="0"/>
                <a:ea typeface="Malgun Gothic"/>
              </a:rPr>
              <a:t>Qishloq xo’jaligi mahsulotlarini importi va eksportida karantin tadbirlari fanining vazifasi  karantin xizmati vakillari va ilmiy-tadqiqot instituti xodimlari bilan birga ekin dalalarida tarqalishi mumkin bo’ladigan, zararli hasharotlarning </a:t>
            </a:r>
            <a:r>
              <a:rPr lang="uz-Latn-UZ" sz="2400" kern="0" dirty="0" smtClean="0">
                <a:solidFill>
                  <a:srgbClr val="365F91"/>
                </a:solidFill>
                <a:latin typeface="Times New Roman" panose="02020603050405020304" pitchFamily="18" charset="0"/>
                <a:ea typeface="Malgun Gothic"/>
              </a:rPr>
              <a:t>kelib qolishi</a:t>
            </a:r>
            <a:r>
              <a:rPr lang="uz-Cyrl-UZ" sz="2400" kern="0" dirty="0" smtClean="0">
                <a:solidFill>
                  <a:srgbClr val="365F91"/>
                </a:solidFill>
                <a:latin typeface="Times New Roman" panose="02020603050405020304" pitchFamily="18" charset="0"/>
                <a:ea typeface="Malgun Gothic"/>
              </a:rPr>
              <a:t> xavfini, rivojlanishi</a:t>
            </a:r>
            <a:r>
              <a:rPr lang="uz-Latn-UZ" sz="2400" kern="0" dirty="0" smtClean="0">
                <a:solidFill>
                  <a:srgbClr val="365F91"/>
                </a:solidFill>
                <a:latin typeface="Times New Roman" panose="02020603050405020304" pitchFamily="18" charset="0"/>
                <a:ea typeface="Malgun Gothic"/>
              </a:rPr>
              <a:t>ni</a:t>
            </a:r>
            <a:r>
              <a:rPr lang="uz-Cyrl-UZ" sz="2400" kern="0" dirty="0" smtClean="0">
                <a:solidFill>
                  <a:srgbClr val="365F91"/>
                </a:solidFill>
                <a:latin typeface="Times New Roman" panose="02020603050405020304" pitchFamily="18" charset="0"/>
                <a:ea typeface="Malgun Gothic"/>
              </a:rPr>
              <a:t> va tarqalishini oldindan nazorat qilish malakasini hosil qilishdir.   </a:t>
            </a:r>
            <a:endParaRPr lang="ru-RU" sz="2400" b="1" kern="0" dirty="0" smtClean="0">
              <a:solidFill>
                <a:srgbClr val="365F91"/>
              </a:solidFill>
              <a:latin typeface="Cambria" panose="02040503050406030204" pitchFamily="18" charset="0"/>
              <a:ea typeface="Malgun Gothic"/>
            </a:endParaRPr>
          </a:p>
          <a:p>
            <a:pPr algn="just">
              <a:spcAft>
                <a:spcPts val="0"/>
              </a:spcAft>
            </a:pPr>
            <a:endParaRPr lang="ru-RU" sz="2400" b="1" kern="0" dirty="0" smtClean="0">
              <a:solidFill>
                <a:srgbClr val="365F91"/>
              </a:solidFill>
              <a:latin typeface="Cambria" panose="02040503050406030204" pitchFamily="18" charset="0"/>
              <a:ea typeface="Malgun Gothic"/>
            </a:endParaRPr>
          </a:p>
        </p:txBody>
      </p:sp>
    </p:spTree>
    <p:extLst>
      <p:ext uri="{BB962C8B-B14F-4D97-AF65-F5344CB8AC3E}">
        <p14:creationId xmlns:p14="http://schemas.microsoft.com/office/powerpoint/2010/main" val="4026759071"/>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3964" y="817418"/>
            <a:ext cx="8950036" cy="591470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lnSpc>
                <a:spcPct val="115000"/>
              </a:lnSpc>
              <a:spcAft>
                <a:spcPts val="0"/>
              </a:spcAft>
            </a:pPr>
            <a:r>
              <a:rPr lang="uz-Cyrl-UZ" sz="2200" kern="0" dirty="0" smtClean="0">
                <a:solidFill>
                  <a:srgbClr val="002060"/>
                </a:solidFill>
                <a:latin typeface="Times New Roman" panose="02020603050405020304" pitchFamily="18" charset="0"/>
                <a:ea typeface="Malgun Gothic"/>
              </a:rPr>
              <a:t>Birinchi  karantin  tadbirlari  Frantsiyada  joriy  qilingan.  Bunga sabab 1858-1862 yillarda  AQSHdan  Frantsiyaga  keltirilgan  uzum  ko’chatlarida uchraydigan filloksera  hasharoti  sabab  bo’lgan.  Keyinchalik  Frantsiyaga  oidium, soxta un shudring kasalligi tarqala boshlagan. SHuning uchun qishloq xo’jaligida 56 ta departament tashkil qilinib,ular tok kasalliklariga qarshi kurashgan.  SHundan  keyin o’simliklar karantinini  joriy  qilish  yevropa mamlakatlari va SHimoliy Amerikada </a:t>
            </a:r>
            <a:r>
              <a:rPr lang="uz-Latn-UZ" sz="2200" kern="0" dirty="0" smtClean="0">
                <a:solidFill>
                  <a:srgbClr val="002060"/>
                </a:solidFill>
                <a:latin typeface="Times New Roman" panose="02020603050405020304" pitchFamily="18" charset="0"/>
                <a:ea typeface="Malgun Gothic"/>
              </a:rPr>
              <a:t>amlga oshirilgan</a:t>
            </a:r>
            <a:r>
              <a:rPr lang="uz-Cyrl-UZ" sz="2200" kern="0" dirty="0" smtClean="0">
                <a:solidFill>
                  <a:srgbClr val="002060"/>
                </a:solidFill>
                <a:latin typeface="Times New Roman" panose="02020603050405020304" pitchFamily="18" charset="0"/>
                <a:ea typeface="Malgun Gothic"/>
              </a:rPr>
              <a:t>.</a:t>
            </a:r>
            <a:endParaRPr lang="ru-RU" sz="2200" b="1" kern="0" dirty="0" smtClean="0">
              <a:solidFill>
                <a:srgbClr val="002060"/>
              </a:solidFill>
              <a:latin typeface="Cambria" panose="02040503050406030204" pitchFamily="18" charset="0"/>
              <a:ea typeface="Malgun Gothic"/>
            </a:endParaRPr>
          </a:p>
          <a:p>
            <a:pPr algn="just">
              <a:lnSpc>
                <a:spcPct val="115000"/>
              </a:lnSpc>
              <a:spcAft>
                <a:spcPts val="0"/>
              </a:spcAft>
            </a:pPr>
            <a:r>
              <a:rPr lang="uz-Cyrl-UZ" sz="2200" kern="0" dirty="0" smtClean="0">
                <a:solidFill>
                  <a:srgbClr val="002060"/>
                </a:solidFill>
                <a:latin typeface="Times New Roman" panose="02020603050405020304" pitchFamily="18" charset="0"/>
                <a:ea typeface="Malgun Gothic"/>
              </a:rPr>
              <a:t> AQSHda karantin zonasini tashkil qilish 1912 yilda  boshlangan.  SHu yili qabul qilingan Karantin to’g’risidagi qonun bugungacha o’z kuchini saqlab kelmoqda.</a:t>
            </a:r>
            <a:endParaRPr lang="en-US" sz="2200" kern="0" dirty="0" smtClean="0">
              <a:solidFill>
                <a:srgbClr val="002060"/>
              </a:solidFill>
              <a:latin typeface="Times New Roman" panose="02020603050405020304" pitchFamily="18" charset="0"/>
              <a:ea typeface="Malgun Gothic"/>
            </a:endParaRPr>
          </a:p>
          <a:p>
            <a:pPr algn="just">
              <a:lnSpc>
                <a:spcPct val="115000"/>
              </a:lnSpc>
              <a:spcAft>
                <a:spcPts val="0"/>
              </a:spcAft>
            </a:pPr>
            <a:r>
              <a:rPr lang="uz-Cyrl-UZ" sz="2200" dirty="0" smtClean="0">
                <a:solidFill>
                  <a:srgbClr val="002060"/>
                </a:solidFill>
                <a:latin typeface="Times New Roman" panose="02020603050405020304" pitchFamily="18" charset="0"/>
                <a:ea typeface="Times New Roman" panose="02020603050405020304" pitchFamily="18" charset="0"/>
              </a:rPr>
              <a:t>Karantin  sohasidagi  tadbirlarni</a:t>
            </a:r>
            <a:r>
              <a:rPr lang="uz-Latn-UZ" sz="2200" dirty="0" smtClean="0">
                <a:solidFill>
                  <a:srgbClr val="002060"/>
                </a:solidFill>
                <a:latin typeface="Times New Roman" panose="02020603050405020304" pitchFamily="18" charset="0"/>
                <a:ea typeface="Times New Roman" panose="02020603050405020304" pitchFamily="18" charset="0"/>
              </a:rPr>
              <a:t>ng</a:t>
            </a:r>
            <a:r>
              <a:rPr lang="uz-Cyrl-UZ" sz="2200" dirty="0" smtClean="0">
                <a:solidFill>
                  <a:srgbClr val="002060"/>
                </a:solidFill>
                <a:latin typeface="Times New Roman" panose="02020603050405020304" pitchFamily="18" charset="0"/>
                <a:ea typeface="Times New Roman" panose="02020603050405020304" pitchFamily="18" charset="0"/>
              </a:rPr>
              <a:t>  bir  mamlakat  hududida  tashkil qilinishi hech qanday samara bermaydi. SHuning uchun 1877 yilda Lozanna  (SHveytsariya)</a:t>
            </a:r>
            <a:r>
              <a:rPr lang="uz-Latn-UZ" sz="2200" dirty="0" smtClean="0">
                <a:solidFill>
                  <a:srgbClr val="002060"/>
                </a:solidFill>
                <a:latin typeface="Times New Roman" panose="02020603050405020304" pitchFamily="18" charset="0"/>
                <a:ea typeface="Times New Roman" panose="02020603050405020304" pitchFamily="18" charset="0"/>
              </a:rPr>
              <a:t> da</a:t>
            </a:r>
            <a:r>
              <a:rPr lang="uz-Cyrl-UZ" sz="2200" dirty="0" smtClean="0">
                <a:solidFill>
                  <a:srgbClr val="002060"/>
                </a:solidFill>
                <a:latin typeface="Times New Roman" panose="02020603050405020304" pitchFamily="18" charset="0"/>
                <a:ea typeface="Times New Roman" panose="02020603050405020304" pitchFamily="18" charset="0"/>
              </a:rPr>
              <a:t>  bo’lib  o’tgan  yig’ilishda  yevropa  mamlakatlarida tokning  f</a:t>
            </a:r>
            <a:r>
              <a:rPr lang="uz-Latn-UZ" sz="2200" dirty="0" smtClean="0">
                <a:solidFill>
                  <a:srgbClr val="002060"/>
                </a:solidFill>
                <a:latin typeface="Times New Roman" panose="02020603050405020304" pitchFamily="18" charset="0"/>
                <a:ea typeface="Times New Roman" panose="02020603050405020304" pitchFamily="18" charset="0"/>
              </a:rPr>
              <a:t>i</a:t>
            </a:r>
            <a:r>
              <a:rPr lang="uz-Cyrl-UZ" sz="2200" dirty="0" smtClean="0">
                <a:solidFill>
                  <a:srgbClr val="002060"/>
                </a:solidFill>
                <a:latin typeface="Times New Roman" panose="02020603050405020304" pitchFamily="18" charset="0"/>
                <a:ea typeface="Times New Roman" panose="02020603050405020304" pitchFamily="18" charset="0"/>
              </a:rPr>
              <a:t>ll</a:t>
            </a:r>
            <a:r>
              <a:rPr lang="uz-Latn-UZ" sz="2200" dirty="0" smtClean="0">
                <a:solidFill>
                  <a:srgbClr val="002060"/>
                </a:solidFill>
                <a:latin typeface="Times New Roman" panose="02020603050405020304" pitchFamily="18" charset="0"/>
                <a:ea typeface="Times New Roman" panose="02020603050405020304" pitchFamily="18" charset="0"/>
              </a:rPr>
              <a:t>o</a:t>
            </a:r>
            <a:r>
              <a:rPr lang="uz-Cyrl-UZ" sz="2200" dirty="0" smtClean="0">
                <a:solidFill>
                  <a:srgbClr val="002060"/>
                </a:solidFill>
                <a:latin typeface="Times New Roman" panose="02020603050405020304" pitchFamily="18" charset="0"/>
                <a:ea typeface="Times New Roman" panose="02020603050405020304" pitchFamily="18" charset="0"/>
              </a:rPr>
              <a:t>ksera  tufayli  nobud  bo’lishining  oldini  olish  masalasi xalqaro  darajada  ko’tarildi.</a:t>
            </a:r>
            <a:endParaRPr lang="ru-RU" sz="2200" b="1" kern="0" dirty="0" smtClean="0">
              <a:solidFill>
                <a:srgbClr val="002060"/>
              </a:solidFill>
              <a:latin typeface="Cambria" panose="02040503050406030204" pitchFamily="18" charset="0"/>
              <a:ea typeface="Malgun Gothic"/>
            </a:endParaRPr>
          </a:p>
        </p:txBody>
      </p:sp>
    </p:spTree>
    <p:extLst>
      <p:ext uri="{BB962C8B-B14F-4D97-AF65-F5344CB8AC3E}">
        <p14:creationId xmlns:p14="http://schemas.microsoft.com/office/powerpoint/2010/main" val="415482025"/>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2400" y="526473"/>
            <a:ext cx="8922328" cy="688803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just">
              <a:lnSpc>
                <a:spcPct val="115000"/>
              </a:lnSpc>
              <a:spcBef>
                <a:spcPts val="2400"/>
              </a:spcBef>
              <a:spcAft>
                <a:spcPts val="0"/>
              </a:spcAft>
            </a:pPr>
            <a:r>
              <a:rPr lang="uz-Cyrl-UZ" sz="2400" dirty="0" smtClean="0">
                <a:latin typeface="Times New Roman" panose="02020603050405020304" pitchFamily="18" charset="0"/>
                <a:ea typeface="Times New Roman" panose="02020603050405020304" pitchFamily="18" charset="0"/>
              </a:rPr>
              <a:t>Birinchi  xalqaro  konventsiyani 1878 yil 1 sentyabrda Bern shahrida Germaniya, Avstro-Vengriya, SHveytsariya, Frantsiya, Belgiya, Gollandiya</a:t>
            </a:r>
            <a:r>
              <a:rPr lang="uz-Latn-UZ" sz="2400" dirty="0" smtClean="0">
                <a:latin typeface="Times New Roman" panose="02020603050405020304" pitchFamily="18" charset="0"/>
                <a:ea typeface="Times New Roman" panose="02020603050405020304" pitchFamily="18" charset="0"/>
              </a:rPr>
              <a:t>,</a:t>
            </a:r>
            <a:r>
              <a:rPr lang="uz-Cyrl-UZ" sz="2400" dirty="0" smtClean="0">
                <a:latin typeface="Times New Roman" panose="02020603050405020304" pitchFamily="18" charset="0"/>
                <a:ea typeface="Times New Roman" panose="02020603050405020304" pitchFamily="18" charset="0"/>
              </a:rPr>
              <a:t>  keyinchalik  Italiya,  Ispaniya, birinchi  jahon  urushidan keyin Vengriya,  CHexoslovakiya  va  YUgoslaviya  davlatlari  imzolagan. Konventsiyaning talablariga asosan, tokning fillekserasi tarqalgan davlatlar jahon bozorida tok ko’chatlari sotish huquqidan mahrum qilingan.</a:t>
            </a:r>
            <a:endParaRPr lang="ru-RU" sz="20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400" dirty="0" smtClean="0">
                <a:latin typeface="Times New Roman" panose="02020603050405020304" pitchFamily="18" charset="0"/>
                <a:ea typeface="Times New Roman" panose="02020603050405020304" pitchFamily="18" charset="0"/>
              </a:rPr>
              <a:t>1905 yil 7 iyunda Xalqaro konventsiyada Rimda Xalqaro qishloq xo’jalik institutini ochish to’g’risida qaror qabul qil</a:t>
            </a:r>
            <a:r>
              <a:rPr lang="uz-Latn-UZ" sz="2400" dirty="0" smtClean="0">
                <a:latin typeface="Times New Roman" panose="02020603050405020304" pitchFamily="18" charset="0"/>
                <a:ea typeface="Times New Roman" panose="02020603050405020304" pitchFamily="18" charset="0"/>
              </a:rPr>
              <a:t>in</a:t>
            </a:r>
            <a:r>
              <a:rPr lang="uz-Cyrl-UZ" sz="2400" dirty="0" smtClean="0">
                <a:latin typeface="Times New Roman" panose="02020603050405020304" pitchFamily="18" charset="0"/>
                <a:ea typeface="Times New Roman" panose="02020603050405020304" pitchFamily="18" charset="0"/>
              </a:rPr>
              <a:t>gan. Bu institut </a:t>
            </a:r>
            <a:r>
              <a:rPr lang="uz-Latn-UZ" sz="2400" dirty="0" smtClean="0">
                <a:latin typeface="Times New Roman" panose="02020603050405020304" pitchFamily="18" charset="0"/>
                <a:ea typeface="Times New Roman" panose="02020603050405020304" pitchFamily="18" charset="0"/>
              </a:rPr>
              <a:t>tomonidan </a:t>
            </a:r>
            <a:r>
              <a:rPr lang="uz-Cyrl-UZ" sz="2400" dirty="0" smtClean="0">
                <a:latin typeface="Times New Roman" panose="02020603050405020304" pitchFamily="18" charset="0"/>
                <a:ea typeface="Times New Roman" panose="02020603050405020304" pitchFamily="18" charset="0"/>
              </a:rPr>
              <a:t>dastlab </a:t>
            </a:r>
            <a:r>
              <a:rPr lang="uz-Latn-UZ" sz="2400" dirty="0" smtClean="0">
                <a:latin typeface="Times New Roman" panose="02020603050405020304" pitchFamily="18" charset="0"/>
                <a:ea typeface="Times New Roman" panose="02020603050405020304" pitchFamily="18" charset="0"/>
              </a:rPr>
              <a:t>bir qator</a:t>
            </a:r>
            <a:r>
              <a:rPr lang="uz-Cyrl-UZ" sz="2400" dirty="0" smtClean="0">
                <a:latin typeface="Times New Roman" panose="02020603050405020304" pitchFamily="18" charset="0"/>
                <a:ea typeface="Times New Roman" panose="02020603050405020304" pitchFamily="18" charset="0"/>
              </a:rPr>
              <a:t> mamlakatlarda turli kasallik,  hasharotlar va begona o’tlardan himoya qilishga o’rgatish qonunlari </a:t>
            </a:r>
            <a:r>
              <a:rPr lang="uz-Latn-UZ" sz="2400" dirty="0" smtClean="0">
                <a:latin typeface="Times New Roman" panose="02020603050405020304" pitchFamily="18" charset="0"/>
                <a:ea typeface="Times New Roman" panose="02020603050405020304" pitchFamily="18" charset="0"/>
              </a:rPr>
              <a:t>amaliyoti kiritil</a:t>
            </a:r>
            <a:r>
              <a:rPr lang="uz-Cyrl-UZ" sz="2400" dirty="0" smtClean="0">
                <a:latin typeface="Times New Roman" panose="02020603050405020304" pitchFamily="18" charset="0"/>
                <a:ea typeface="Times New Roman" panose="02020603050405020304" pitchFamily="18" charset="0"/>
              </a:rPr>
              <a:t>gan.</a:t>
            </a:r>
            <a:endParaRPr lang="ru-RU" sz="20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400" dirty="0" smtClean="0">
                <a:latin typeface="Times New Roman" panose="02020603050405020304" pitchFamily="18" charset="0"/>
                <a:ea typeface="Times New Roman" panose="02020603050405020304" pitchFamily="18" charset="0"/>
              </a:rPr>
              <a:t>1914  yilda  Frantsiyada  30  mamlakat  ishtirokida  sertifikatlar  bilan almashinish  va  zararli  organizmlarga  qarshi  kurash  choralari  belgilab olingan.</a:t>
            </a:r>
            <a:endParaRPr lang="ru-RU" sz="20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endParaRPr lang="en-US" sz="2400" dirty="0" smtClean="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42623481"/>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8545" y="668718"/>
            <a:ext cx="8853055" cy="6297108"/>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wrap="square">
            <a:spAutoFit/>
          </a:bodyPr>
          <a:lstStyle/>
          <a:p>
            <a:pPr algn="just">
              <a:lnSpc>
                <a:spcPct val="115000"/>
              </a:lnSpc>
              <a:spcAft>
                <a:spcPts val="0"/>
              </a:spcAft>
            </a:pPr>
            <a:r>
              <a:rPr lang="uz-Cyrl-UZ" sz="2200" dirty="0" smtClean="0">
                <a:latin typeface="Times New Roman" panose="02020603050405020304" pitchFamily="18" charset="0"/>
                <a:ea typeface="Times New Roman" panose="02020603050405020304" pitchFamily="18" charset="0"/>
              </a:rPr>
              <a:t>1929  yilda  Rimda  24</a:t>
            </a:r>
            <a:r>
              <a:rPr lang="uz-Latn-UZ" sz="2200" dirty="0" smtClean="0">
                <a:latin typeface="Times New Roman" panose="02020603050405020304" pitchFamily="18" charset="0"/>
                <a:ea typeface="Times New Roman" panose="02020603050405020304" pitchFamily="18" charset="0"/>
              </a:rPr>
              <a:t> ta</a:t>
            </a:r>
            <a:r>
              <a:rPr lang="uz-Cyrl-UZ" sz="2200" dirty="0" smtClean="0">
                <a:latin typeface="Times New Roman" panose="02020603050405020304" pitchFamily="18" charset="0"/>
                <a:ea typeface="Times New Roman" panose="02020603050405020304" pitchFamily="18" charset="0"/>
              </a:rPr>
              <a:t>  davlat  ishtirokida bo’lib o’tgan  xalqaro konferentsiyada  Rim  konventsiyasi  qabul qilingan.  Bunga asosan shu davlatlarda  o’simliklar  himoyasi  va  karantini  bo’yicha  ilmiy  tadqiqot institutlari  tashkil  qilinishi,  zararli  organizmlarni  tarqatmaslik  uchun qonunlar  ishlab  chiqish,  mamlakatda  aniqlangan  karantin  ob’ektlarining ro’yxatini e’lon qilish, o’simliklarni bir mamlakatdan  ikkinchisiga  olib borishni qat’iy nazorat</a:t>
            </a:r>
            <a:r>
              <a:rPr lang="uz-Latn-UZ" sz="2200" dirty="0" smtClean="0">
                <a:latin typeface="Times New Roman" panose="02020603050405020304" pitchFamily="18" charset="0"/>
                <a:ea typeface="Times New Roman" panose="02020603050405020304" pitchFamily="18" charset="0"/>
              </a:rPr>
              <a:t>iniyo’lga </a:t>
            </a:r>
            <a:r>
              <a:rPr lang="uz-Cyrl-UZ" sz="2200" dirty="0" smtClean="0">
                <a:latin typeface="Times New Roman" panose="02020603050405020304" pitchFamily="18" charset="0"/>
                <a:ea typeface="Times New Roman" panose="02020603050405020304" pitchFamily="18" charset="0"/>
              </a:rPr>
              <a:t>q</a:t>
            </a:r>
            <a:r>
              <a:rPr lang="uz-Latn-UZ" sz="2200" dirty="0" smtClean="0">
                <a:latin typeface="Times New Roman" panose="02020603050405020304" pitchFamily="18" charset="0"/>
                <a:ea typeface="Times New Roman" panose="02020603050405020304" pitchFamily="18" charset="0"/>
              </a:rPr>
              <a:t>o’y</a:t>
            </a:r>
            <a:r>
              <a:rPr lang="uz-Cyrl-UZ" sz="2200" dirty="0" smtClean="0">
                <a:latin typeface="Times New Roman" panose="02020603050405020304" pitchFamily="18" charset="0"/>
                <a:ea typeface="Times New Roman" panose="02020603050405020304" pitchFamily="18" charset="0"/>
              </a:rPr>
              <a:t>ish kabi tadbirlar vazifa qilib yuklatilgan.</a:t>
            </a:r>
            <a:endParaRPr lang="ru-RU" sz="22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200" dirty="0" smtClean="0">
                <a:latin typeface="Times New Roman" panose="02020603050405020304" pitchFamily="18" charset="0"/>
                <a:ea typeface="Times New Roman" panose="02020603050405020304" pitchFamily="18" charset="0"/>
              </a:rPr>
              <a:t>1951  yilda  Rim  konventsiyasi yig’ilishida  Xalqaro o’simliklarni  himoya  qilish  Konventsiyasini  50  mamlakat  ishtirokida tasdiqlandi. Bunda yagona xalqaro fitosanitar  guvohnomasini berish, fitosanitar nazoratini o’tkazish talablari va nazorat qilinadigan ob’ektlar miqdori aniqlandi.</a:t>
            </a:r>
            <a:endParaRPr lang="ru-RU" sz="22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200" dirty="0" smtClean="0">
                <a:latin typeface="Times New Roman" panose="02020603050405020304" pitchFamily="18" charset="0"/>
                <a:ea typeface="Times New Roman" panose="02020603050405020304" pitchFamily="18" charset="0"/>
              </a:rPr>
              <a:t>1951  yil  18  aprelda  yevropa, O’rta  yer  dengizi  havzasi  (EOZR)  bo’yicha o’simliklarni  himoya  qilish  Konventsiyasi  qabul  qilinadi.  1956 yilga  kelib Janubi-SHarqiy Osiyo va Tinch okeani havzasida o’simliklarni himoya  qilish komissiyasi tuziladi. </a:t>
            </a:r>
            <a:endParaRPr lang="ru-RU" sz="2200" dirty="0"/>
          </a:p>
        </p:txBody>
      </p:sp>
    </p:spTree>
    <p:extLst>
      <p:ext uri="{BB962C8B-B14F-4D97-AF65-F5344CB8AC3E}">
        <p14:creationId xmlns:p14="http://schemas.microsoft.com/office/powerpoint/2010/main" val="1187814962"/>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7818" y="897159"/>
            <a:ext cx="8936182" cy="5511894"/>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wrap="square">
            <a:spAutoFit/>
          </a:bodyPr>
          <a:lstStyle/>
          <a:p>
            <a:pPr algn="just">
              <a:lnSpc>
                <a:spcPct val="115000"/>
              </a:lnSpc>
              <a:spcAft>
                <a:spcPts val="0"/>
              </a:spcAft>
            </a:pPr>
            <a:r>
              <a:rPr lang="uz-Cyrl-UZ" sz="2200" dirty="0" smtClean="0">
                <a:latin typeface="Times New Roman" panose="02020603050405020304" pitchFamily="18" charset="0"/>
                <a:ea typeface="Times New Roman" panose="02020603050405020304" pitchFamily="18" charset="0"/>
              </a:rPr>
              <a:t>Respublikamizda  o’simliklar  karantini  bo’yicha  ta’limotning yaratilishida  Respublika  o’simliklar  karantini  Bosh  davlat  inspektsiyasi, Respublika o’simliklar karantini ilmiy markazi, O’zbekiston O’simliklarni himoya  qilish  instituti,  Botanika  </a:t>
            </a:r>
            <a:r>
              <a:rPr lang="uz-Latn-UZ" sz="2200" dirty="0" smtClean="0">
                <a:latin typeface="Times New Roman" panose="02020603050405020304" pitchFamily="18" charset="0"/>
                <a:ea typeface="Times New Roman" panose="02020603050405020304" pitchFamily="18" charset="0"/>
              </a:rPr>
              <a:t>ilmiy ishlab chiqarish markazi</a:t>
            </a:r>
            <a:r>
              <a:rPr lang="uz-Cyrl-UZ" sz="2200" dirty="0" smtClean="0">
                <a:latin typeface="Times New Roman" panose="02020603050405020304" pitchFamily="18" charset="0"/>
                <a:ea typeface="Times New Roman" panose="02020603050405020304" pitchFamily="18" charset="0"/>
              </a:rPr>
              <a:t>  va  Toshkent </a:t>
            </a:r>
            <a:r>
              <a:rPr lang="uz-Latn-UZ" sz="2200" dirty="0" smtClean="0">
                <a:latin typeface="Times New Roman" panose="02020603050405020304" pitchFamily="18" charset="0"/>
                <a:ea typeface="Times New Roman" panose="02020603050405020304" pitchFamily="18" charset="0"/>
              </a:rPr>
              <a:t>davlat agrar universiteti</a:t>
            </a:r>
            <a:r>
              <a:rPr lang="uz-Cyrl-UZ" sz="2200" dirty="0" smtClean="0">
                <a:latin typeface="Times New Roman" panose="02020603050405020304" pitchFamily="18" charset="0"/>
                <a:ea typeface="Times New Roman" panose="02020603050405020304" pitchFamily="18" charset="0"/>
              </a:rPr>
              <a:t>ning  fitopatologiya kafedrasi professor o’qituvchilaridan A.SHeraliyev, U Ra</a:t>
            </a:r>
            <a:r>
              <a:rPr lang="uz-Latn-UZ" sz="2200" dirty="0" smtClean="0">
                <a:latin typeface="Times New Roman" panose="02020603050405020304" pitchFamily="18" charset="0"/>
                <a:ea typeface="Times New Roman" panose="02020603050405020304" pitchFamily="18" charset="0"/>
              </a:rPr>
              <a:t>h</a:t>
            </a:r>
            <a:r>
              <a:rPr lang="uz-Cyrl-UZ" sz="2200" dirty="0" smtClean="0">
                <a:latin typeface="Times New Roman" panose="02020603050405020304" pitchFamily="18" charset="0"/>
                <a:ea typeface="Times New Roman" panose="02020603050405020304" pitchFamily="18" charset="0"/>
              </a:rPr>
              <a:t>imov, K. Buharov  va O’simliklarni himoya  qilish  kafedrasi  olimlaridan  B.S.Boltaev,  B.Muradov</a:t>
            </a:r>
            <a:r>
              <a:rPr lang="uz-Latn-UZ" sz="2200" dirty="0" smtClean="0">
                <a:latin typeface="Times New Roman" panose="02020603050405020304" pitchFamily="18" charset="0"/>
                <a:ea typeface="Times New Roman" panose="02020603050405020304" pitchFamily="18" charset="0"/>
              </a:rPr>
              <a:t>lar</a:t>
            </a:r>
            <a:r>
              <a:rPr lang="uz-Cyrl-UZ" sz="2200" dirty="0" smtClean="0">
                <a:latin typeface="Times New Roman" panose="02020603050405020304" pitchFamily="18" charset="0"/>
                <a:ea typeface="Times New Roman" panose="02020603050405020304" pitchFamily="18" charset="0"/>
              </a:rPr>
              <a:t> o’tkazgan tadqiqotlar asosiy rol o’ynadi.</a:t>
            </a:r>
            <a:endParaRPr lang="ru-RU" sz="22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200" dirty="0" smtClean="0">
                <a:latin typeface="Times New Roman" panose="02020603050405020304" pitchFamily="18" charset="0"/>
                <a:ea typeface="Times New Roman" panose="02020603050405020304" pitchFamily="18" charset="0"/>
              </a:rPr>
              <a:t>Sobiq </a:t>
            </a:r>
            <a:r>
              <a:rPr lang="uz-Latn-UZ" sz="2200" dirty="0" smtClean="0">
                <a:latin typeface="Times New Roman" panose="02020603050405020304" pitchFamily="18" charset="0"/>
                <a:ea typeface="Times New Roman" panose="02020603050405020304" pitchFamily="18" charset="0"/>
              </a:rPr>
              <a:t>i</a:t>
            </a:r>
            <a:r>
              <a:rPr lang="uz-Cyrl-UZ" sz="2200" dirty="0" smtClean="0">
                <a:latin typeface="Times New Roman" panose="02020603050405020304" pitchFamily="18" charset="0"/>
                <a:ea typeface="Times New Roman" panose="02020603050405020304" pitchFamily="18" charset="0"/>
              </a:rPr>
              <a:t>ttifoqda 1931 yil 5 iyunda birinchi karantin xizmati tashkil qilingan. Karantin xizmatining 1961 yil 21 iyulda birinchi,1980  yil  28  mayda  ikkinchi  qarori  qabul  qilingan.  1967  yil  10  avgustda O’simliklarni</a:t>
            </a:r>
            <a:r>
              <a:rPr lang="uz-Latn-UZ" sz="2200" dirty="0" smtClean="0">
                <a:latin typeface="Times New Roman" panose="02020603050405020304" pitchFamily="18" charset="0"/>
                <a:ea typeface="Times New Roman" panose="02020603050405020304" pitchFamily="18" charset="0"/>
              </a:rPr>
              <a:t>ng</a:t>
            </a:r>
            <a:r>
              <a:rPr lang="uz-Cyrl-UZ" sz="2200" dirty="0" smtClean="0">
                <a:latin typeface="Times New Roman" panose="02020603050405020304" pitchFamily="18" charset="0"/>
                <a:ea typeface="Times New Roman" panose="02020603050405020304" pitchFamily="18" charset="0"/>
              </a:rPr>
              <a:t> tashqi karantin qoidalarida 70 ta ob’ektni karantin ob’ekti sifatida ko’rsatilgan. O’simliklar karantin xizmati Nizomida uning maqsadi va  vazifalari,  mansabdor  shaxslarning  burch  va  majburiyatlari  ko’rsatilgan.</a:t>
            </a:r>
            <a:endParaRPr lang="ru-RU" sz="2200"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746244"/>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2400" y="662056"/>
            <a:ext cx="8825345" cy="6109365"/>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wrap="square">
            <a:spAutoFit/>
          </a:bodyPr>
          <a:lstStyle/>
          <a:p>
            <a:pPr algn="just">
              <a:lnSpc>
                <a:spcPct val="115000"/>
              </a:lnSpc>
              <a:spcAft>
                <a:spcPts val="0"/>
              </a:spcAft>
            </a:pPr>
            <a:r>
              <a:rPr lang="uz-Cyrl-UZ" sz="2000" dirty="0" smtClean="0">
                <a:latin typeface="Times New Roman" panose="02020603050405020304" pitchFamily="18" charset="0"/>
                <a:ea typeface="Times New Roman" panose="02020603050405020304" pitchFamily="18" charset="0"/>
              </a:rPr>
              <a:t>Respublikada  karantin  tadbirlari  o’tkaziladigan  hasharotlar, kasalliklar  va  begona  o’tlar  dastlabki  ro’yxati  2002  yilda  e’lon  qilingan bo’lib, 30 ta ob’ektni, jumladan</a:t>
            </a:r>
            <a:r>
              <a:rPr lang="uz-Latn-UZ" sz="2000" dirty="0" smtClean="0">
                <a:latin typeface="Times New Roman" panose="02020603050405020304" pitchFamily="18" charset="0"/>
                <a:ea typeface="Times New Roman" panose="02020603050405020304" pitchFamily="18" charset="0"/>
              </a:rPr>
              <a:t>,</a:t>
            </a:r>
            <a:r>
              <a:rPr lang="uz-Cyrl-UZ" sz="2000" dirty="0" smtClean="0">
                <a:latin typeface="Times New Roman" panose="02020603050405020304" pitchFamily="18" charset="0"/>
                <a:ea typeface="Times New Roman" panose="02020603050405020304" pitchFamily="18" charset="0"/>
              </a:rPr>
              <a:t> 9 tasi yevropa, O’rta yer dengizi o’simliklarni himoya qilish tashkiloti tavsiyasi asosida karantin ob’ekti hisobida ro’yxatga olingan. O’zbekiston  davlati  uchun  karantin  ahamiyatiga  ega  bo’lgan  o’simlik, zararkunandalar, kasalliklar va ashaddiy begona o’tlarning  2006 yildagiro’yxatida respublika hududida uchramaydigan karantin zararkunandalar 58 ta,o’simlik  kasalliklari  17  ta,  nematodalar  4  ta,  bakterial  kasalliklar  9  ta,virus kasalliklari 11 ta, begona o’tlar 33 ta deb ko’rsatilgan bo’lsa, 2008 yilda bu   ko’rsatkich  zararkunandalarda 60 ta, o’simlik kasalliklari 16 ta,nematodalar 4 ta, bakterial kasalliklar 9 ta, virus kasalliklari 11 ta, begona o’tlar 36  ta  ni tashkil qilganligi  (2008 )  karantin ob’ektlar soni muntazam o’zgarib turishini ko’rsatadi.</a:t>
            </a:r>
            <a:endParaRPr lang="ru-RU"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000" dirty="0" smtClean="0">
                <a:latin typeface="Times New Roman" panose="02020603050405020304" pitchFamily="18" charset="0"/>
                <a:ea typeface="Times New Roman" panose="02020603050405020304" pitchFamily="18" charset="0"/>
              </a:rPr>
              <a:t>O’zbekiston  Respublikasi  </a:t>
            </a:r>
            <a:r>
              <a:rPr lang="uz-Latn-UZ" sz="2000" dirty="0" smtClean="0">
                <a:latin typeface="Times New Roman" panose="02020603050405020304" pitchFamily="18" charset="0"/>
                <a:ea typeface="Times New Roman" panose="02020603050405020304" pitchFamily="18" charset="0"/>
              </a:rPr>
              <a:t>O’</a:t>
            </a:r>
            <a:r>
              <a:rPr lang="uz-Cyrl-UZ" sz="2000" dirty="0" smtClean="0">
                <a:latin typeface="Times New Roman" panose="02020603050405020304" pitchFamily="18" charset="0"/>
                <a:ea typeface="Times New Roman" panose="02020603050405020304" pitchFamily="18" charset="0"/>
              </a:rPr>
              <a:t>simliklar  karantini  Bosh  </a:t>
            </a:r>
            <a:r>
              <a:rPr lang="uz-Latn-UZ" sz="2000" dirty="0" smtClean="0">
                <a:latin typeface="Times New Roman" panose="02020603050405020304" pitchFamily="18" charset="0"/>
                <a:ea typeface="Times New Roman" panose="02020603050405020304" pitchFamily="18" charset="0"/>
              </a:rPr>
              <a:t>d</a:t>
            </a:r>
            <a:r>
              <a:rPr lang="uz-Cyrl-UZ" sz="2000" dirty="0" smtClean="0">
                <a:latin typeface="Times New Roman" panose="02020603050405020304" pitchFamily="18" charset="0"/>
                <a:ea typeface="Times New Roman" panose="02020603050405020304" pitchFamily="18" charset="0"/>
              </a:rPr>
              <a:t>avlat inspektsiyasi qoshidagi Karantin laboratoriyasi respublikada mavjud turdosh tashkilotlarga tashkiliy, uslubiy va ilmiy yo’nalishlarni amalga oshirishda rahbarlik  qilib  kelmoqda.  Uning faoliyatining  boshlanishi  1934  yildan karantin  inspektsiyasi  tashkil  qilingan  davrga  to’g’ri  keladi. </a:t>
            </a:r>
            <a:endParaRPr lang="ru-RU" sz="2000" dirty="0"/>
          </a:p>
        </p:txBody>
      </p:sp>
    </p:spTree>
    <p:extLst>
      <p:ext uri="{BB962C8B-B14F-4D97-AF65-F5344CB8AC3E}">
        <p14:creationId xmlns:p14="http://schemas.microsoft.com/office/powerpoint/2010/main" val="2649760035"/>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8545" y="928255"/>
            <a:ext cx="8797637" cy="5613845"/>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just">
              <a:lnSpc>
                <a:spcPct val="115000"/>
              </a:lnSpc>
              <a:spcAft>
                <a:spcPts val="0"/>
              </a:spcAft>
            </a:pPr>
            <a:r>
              <a:rPr lang="uz-Cyrl-UZ" sz="2400" dirty="0" smtClean="0">
                <a:latin typeface="Times New Roman" panose="02020603050405020304" pitchFamily="18" charset="0"/>
                <a:ea typeface="Times New Roman" panose="02020603050405020304" pitchFamily="18" charset="0"/>
              </a:rPr>
              <a:t>O’zbekiston Respublikasi  Fanlar Akademiyasi  “Botanika”  ilmiy ishlab chiqarish markazining  Botanika bog’ida  1941  ta </a:t>
            </a:r>
            <a:r>
              <a:rPr lang="uz-Latn-UZ" sz="2400" dirty="0" smtClean="0">
                <a:latin typeface="Times New Roman" panose="02020603050405020304" pitchFamily="18" charset="0"/>
                <a:ea typeface="Times New Roman" panose="02020603050405020304" pitchFamily="18" charset="0"/>
              </a:rPr>
              <a:t>turli </a:t>
            </a:r>
            <a:r>
              <a:rPr lang="uz-Cyrl-UZ" sz="2400" dirty="0" smtClean="0">
                <a:latin typeface="Times New Roman" panose="02020603050405020304" pitchFamily="18" charset="0"/>
                <a:ea typeface="Times New Roman" panose="02020603050405020304" pitchFamily="18" charset="0"/>
              </a:rPr>
              <a:t>manzarali  vadaraxt  o’simliklari  urug’larining  namunalari  o’rganilsa,  G’allaorol karantin  pitomnigida  IKARDA  Xalqaro tashkilotidan keltir</a:t>
            </a:r>
            <a:r>
              <a:rPr lang="uz-Latn-UZ" sz="2400" dirty="0" smtClean="0">
                <a:latin typeface="Times New Roman" panose="02020603050405020304" pitchFamily="18" charset="0"/>
                <a:ea typeface="Times New Roman" panose="02020603050405020304" pitchFamily="18" charset="0"/>
              </a:rPr>
              <a:t>il</a:t>
            </a:r>
            <a:r>
              <a:rPr lang="uz-Cyrl-UZ" sz="2400" dirty="0" smtClean="0">
                <a:latin typeface="Times New Roman" panose="02020603050405020304" pitchFamily="18" charset="0"/>
                <a:ea typeface="Times New Roman" panose="02020603050405020304" pitchFamily="18" charset="0"/>
              </a:rPr>
              <a:t>gan  bug’doy, sholi, arpa va boshqa g’alla ekinlarining 2129 ta namunasi sinovdan o’t</a:t>
            </a:r>
            <a:r>
              <a:rPr lang="uz-Latn-UZ" sz="2400" dirty="0" smtClean="0">
                <a:latin typeface="Times New Roman" panose="02020603050405020304" pitchFamily="18" charset="0"/>
                <a:ea typeface="Times New Roman" panose="02020603050405020304" pitchFamily="18" charset="0"/>
              </a:rPr>
              <a:t>kazil</a:t>
            </a:r>
            <a:r>
              <a:rPr lang="uz-Cyrl-UZ" sz="2400" dirty="0" smtClean="0">
                <a:latin typeface="Times New Roman" panose="02020603050405020304" pitchFamily="18" charset="0"/>
                <a:ea typeface="Times New Roman" panose="02020603050405020304" pitchFamily="18" charset="0"/>
              </a:rPr>
              <a:t>moqda.</a:t>
            </a:r>
            <a:endParaRPr lang="ru-RU" sz="20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400" dirty="0" smtClean="0">
                <a:latin typeface="Times New Roman" panose="02020603050405020304" pitchFamily="18" charset="0"/>
                <a:ea typeface="Times New Roman" panose="02020603050405020304" pitchFamily="18" charset="0"/>
              </a:rPr>
              <a:t>Respublika  karantin  laboratoriyasi  tadqiqotlari  asosida  Respublika  uchun karantin hisoblangan 8 ta hasharot va 3 ta begona o’t aniqlangan. Respublika hududidagi ekinzorlarda karantin begona o’tlardan zarpechak,ermon, shuvoq  bargli  ambroziya,  sudraluvchi  kakra, hasharotlardan g’o’za kuyasi va antraknoz kasalligi  tarqalishini</a:t>
            </a:r>
            <a:r>
              <a:rPr lang="uz-Latn-UZ" sz="2400" dirty="0" smtClean="0">
                <a:latin typeface="Times New Roman" panose="02020603050405020304" pitchFamily="18" charset="0"/>
                <a:ea typeface="Times New Roman" panose="02020603050405020304" pitchFamily="18" charset="0"/>
              </a:rPr>
              <a:t>ng</a:t>
            </a:r>
            <a:r>
              <a:rPr lang="uz-Cyrl-UZ" sz="2400" dirty="0" smtClean="0">
                <a:latin typeface="Times New Roman" panose="02020603050405020304" pitchFamily="18" charset="0"/>
                <a:ea typeface="Times New Roman" panose="02020603050405020304" pitchFamily="18" charset="0"/>
              </a:rPr>
              <a:t>  oldini  olish maqsadida muntazam  nazorat  ishlari  olib  borilmoqda.    </a:t>
            </a:r>
            <a:endParaRPr lang="ru-RU" sz="2000"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16159902"/>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87927" y="1191491"/>
            <a:ext cx="8285017" cy="4577407"/>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just">
              <a:lnSpc>
                <a:spcPct val="115000"/>
              </a:lnSpc>
              <a:spcAft>
                <a:spcPts val="0"/>
              </a:spcAft>
            </a:pPr>
            <a:r>
              <a:rPr lang="uz-Cyrl-UZ" sz="3200" dirty="0" smtClean="0">
                <a:latin typeface="Times New Roman" panose="02020603050405020304" pitchFamily="18" charset="0"/>
                <a:ea typeface="Times New Roman" panose="02020603050405020304" pitchFamily="18" charset="0"/>
              </a:rPr>
              <a:t>Ushbu fan bir qator fanlar bilan chambarchas bog’liqdir, jumladan,  o’simliklar karantini, biologiya, entomologiya, fitopatologiya, bakteriologiya, virusologiya, o’simliklarni himoya qilish, tuproqshunoslik, urug’chilik, o’simliklar immuniteti, mikologiya, genetika, mikrobiologiya, genetika fanlari shular jumlasidandir.</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29850114"/>
      </p:ext>
    </p:extLst>
  </p:cSld>
  <p:clrMapOvr>
    <a:masterClrMapping/>
  </p:clrMapOvr>
  <p:transition spd="slow">
    <p:push/>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Override1.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Картошка экинлари зараркунандалари</Template>
  <TotalTime>32</TotalTime>
  <Words>1787</Words>
  <Application>Microsoft Office PowerPoint</Application>
  <PresentationFormat>Экран (4:3)</PresentationFormat>
  <Paragraphs>45</Paragraphs>
  <Slides>17</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17</vt:i4>
      </vt:variant>
    </vt:vector>
  </HeadingPairs>
  <TitlesOfParts>
    <vt:vector size="24" baseType="lpstr">
      <vt:lpstr>Calibri</vt:lpstr>
      <vt:lpstr>Cambria</vt:lpstr>
      <vt:lpstr>Constantia</vt:lpstr>
      <vt:lpstr>Malgun Gothic</vt:lpstr>
      <vt:lpstr>Times New Roman</vt:lpstr>
      <vt:lpstr>Wingdings 2</vt:lpstr>
      <vt:lpstr>Поток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user1</dc:creator>
  <cp:lastModifiedBy>user1</cp:lastModifiedBy>
  <cp:revision>5</cp:revision>
  <dcterms:created xsi:type="dcterms:W3CDTF">2020-03-30T09:40:31Z</dcterms:created>
  <dcterms:modified xsi:type="dcterms:W3CDTF">2020-03-30T13:04:20Z</dcterms:modified>
</cp:coreProperties>
</file>