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345" r:id="rId2"/>
    <p:sldId id="260" r:id="rId3"/>
    <p:sldId id="258" r:id="rId4"/>
    <p:sldId id="261" r:id="rId5"/>
    <p:sldId id="262" r:id="rId6"/>
    <p:sldId id="263" r:id="rId7"/>
    <p:sldId id="264" r:id="rId8"/>
    <p:sldId id="265" r:id="rId9"/>
    <p:sldId id="347" r:id="rId10"/>
    <p:sldId id="297" r:id="rId11"/>
    <p:sldId id="348" r:id="rId12"/>
    <p:sldId id="266" r:id="rId13"/>
    <p:sldId id="267" r:id="rId14"/>
    <p:sldId id="321" r:id="rId15"/>
    <p:sldId id="307" r:id="rId16"/>
    <p:sldId id="322" r:id="rId17"/>
    <p:sldId id="268" r:id="rId18"/>
    <p:sldId id="269" r:id="rId19"/>
    <p:sldId id="323" r:id="rId20"/>
    <p:sldId id="270" r:id="rId21"/>
    <p:sldId id="272" r:id="rId22"/>
    <p:sldId id="271" r:id="rId23"/>
    <p:sldId id="324" r:id="rId24"/>
    <p:sldId id="273" r:id="rId25"/>
    <p:sldId id="274" r:id="rId26"/>
    <p:sldId id="275" r:id="rId27"/>
    <p:sldId id="325" r:id="rId28"/>
    <p:sldId id="278" r:id="rId29"/>
    <p:sldId id="342" r:id="rId30"/>
    <p:sldId id="279" r:id="rId31"/>
    <p:sldId id="280" r:id="rId32"/>
    <p:sldId id="281" r:id="rId33"/>
    <p:sldId id="282" r:id="rId34"/>
    <p:sldId id="283" r:id="rId35"/>
    <p:sldId id="284" r:id="rId36"/>
    <p:sldId id="343" r:id="rId37"/>
    <p:sldId id="285" r:id="rId38"/>
    <p:sldId id="286" r:id="rId39"/>
    <p:sldId id="326" r:id="rId40"/>
    <p:sldId id="341" r:id="rId41"/>
    <p:sldId id="287" r:id="rId42"/>
    <p:sldId id="288" r:id="rId43"/>
    <p:sldId id="289" r:id="rId44"/>
    <p:sldId id="290" r:id="rId45"/>
    <p:sldId id="340" r:id="rId46"/>
    <p:sldId id="291" r:id="rId47"/>
    <p:sldId id="292" r:id="rId48"/>
    <p:sldId id="294" r:id="rId49"/>
    <p:sldId id="327" r:id="rId50"/>
    <p:sldId id="295" r:id="rId51"/>
    <p:sldId id="328" r:id="rId52"/>
    <p:sldId id="329" r:id="rId53"/>
    <p:sldId id="344" r:id="rId54"/>
    <p:sldId id="336" r:id="rId55"/>
    <p:sldId id="330" r:id="rId56"/>
    <p:sldId id="331" r:id="rId57"/>
    <p:sldId id="332" r:id="rId58"/>
    <p:sldId id="333" r:id="rId59"/>
    <p:sldId id="334" r:id="rId60"/>
    <p:sldId id="337" r:id="rId61"/>
    <p:sldId id="338" r:id="rId62"/>
    <p:sldId id="339" r:id="rId63"/>
    <p:sldId id="335" r:id="rId64"/>
    <p:sldId id="346" r:id="rId6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A8AD"/>
    <a:srgbClr val="FFDE80"/>
    <a:srgbClr val="FAAA53"/>
    <a:srgbClr val="FF8448"/>
    <a:srgbClr val="3C999E"/>
    <a:srgbClr val="FFF8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75681" autoAdjust="0"/>
  </p:normalViewPr>
  <p:slideViewPr>
    <p:cSldViewPr>
      <p:cViewPr varScale="1">
        <p:scale>
          <a:sx n="56" d="100"/>
          <a:sy n="56" d="100"/>
        </p:scale>
        <p:origin x="1164"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EC2C81-A088-4767-B427-43D45999BCF9}" type="doc">
      <dgm:prSet loTypeId="urn:microsoft.com/office/officeart/2005/8/layout/radial1" loCatId="relationship" qsTypeId="urn:microsoft.com/office/officeart/2005/8/quickstyle/simple1#1" qsCatId="simple" csTypeId="urn:microsoft.com/office/officeart/2005/8/colors/accent1_2#1" csCatId="accent1" phldr="1"/>
      <dgm:spPr/>
    </dgm:pt>
    <dgm:pt modelId="{A3FA9B79-8A5A-494C-A165-5EEDB1115911}">
      <dgm:prSet custT="1"/>
      <dgm:spPr>
        <a:solidFill>
          <a:srgbClr val="42A8AD"/>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950" b="1" i="0" u="none" strike="noStrike" cap="none" normalizeH="0" baseline="0" dirty="0">
              <a:ln>
                <a:noFill/>
              </a:ln>
              <a:solidFill>
                <a:schemeClr val="bg1"/>
              </a:solidFill>
              <a:effectLst/>
              <a:latin typeface="Candara" panose="020E0502030303020204" pitchFamily="34" charset="0"/>
            </a:rPr>
            <a:t>Social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950" b="1" i="0" u="none" strike="noStrike" cap="none" normalizeH="0" baseline="0" dirty="0">
              <a:ln>
                <a:noFill/>
              </a:ln>
              <a:solidFill>
                <a:schemeClr val="bg1"/>
              </a:solidFill>
              <a:effectLst/>
              <a:latin typeface="Candara" panose="020E0502030303020204" pitchFamily="34" charset="0"/>
            </a:rPr>
            <a:t>Influences</a:t>
          </a:r>
        </a:p>
      </dgm:t>
    </dgm:pt>
    <dgm:pt modelId="{B24D694D-A4E3-4D5C-AFD8-5B7B393A8921}" type="parTrans" cxnId="{B34A7F79-7C5D-4FCF-8B51-E11290EA9708}">
      <dgm:prSet/>
      <dgm:spPr/>
      <dgm:t>
        <a:bodyPr/>
        <a:lstStyle/>
        <a:p>
          <a:endParaRPr lang="en-US"/>
        </a:p>
      </dgm:t>
    </dgm:pt>
    <dgm:pt modelId="{02065586-EA85-48E7-B936-94D51C267997}" type="sibTrans" cxnId="{B34A7F79-7C5D-4FCF-8B51-E11290EA9708}">
      <dgm:prSet/>
      <dgm:spPr/>
      <dgm:t>
        <a:bodyPr/>
        <a:lstStyle/>
        <a:p>
          <a:endParaRPr lang="en-US"/>
        </a:p>
      </dgm:t>
    </dgm:pt>
    <dgm:pt modelId="{5D058A47-E9D9-434E-B43D-14704D32E07C}">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tx1"/>
              </a:solidFill>
              <a:effectLst/>
              <a:latin typeface="Candara" panose="020E0502030303020204" pitchFamily="34" charset="0"/>
            </a:rPr>
            <a:t>Family</a:t>
          </a:r>
        </a:p>
      </dgm:t>
    </dgm:pt>
    <dgm:pt modelId="{8803716C-A475-4C21-B4A8-2486770CDB2B}" type="parTrans" cxnId="{E757F5D0-2FC1-435E-8125-9F89B20C9B2D}">
      <dgm:prSet/>
      <dgm:spPr/>
      <dgm:t>
        <a:bodyPr/>
        <a:lstStyle/>
        <a:p>
          <a:endParaRPr lang="en-US" b="0" dirty="0"/>
        </a:p>
      </dgm:t>
    </dgm:pt>
    <dgm:pt modelId="{D3E0E9E1-847D-49AC-932C-C17ACB8A0A7F}" type="sibTrans" cxnId="{E757F5D0-2FC1-435E-8125-9F89B20C9B2D}">
      <dgm:prSet/>
      <dgm:spPr/>
      <dgm:t>
        <a:bodyPr/>
        <a:lstStyle/>
        <a:p>
          <a:endParaRPr lang="en-US"/>
        </a:p>
      </dgm:t>
    </dgm:pt>
    <dgm:pt modelId="{D23E2470-E963-44DF-9C10-F2278522B965}">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tx1"/>
              </a:solidFill>
              <a:effectLst/>
              <a:latin typeface="Candara" panose="020E0502030303020204" pitchFamily="34" charset="0"/>
            </a:rPr>
            <a:t>Religion</a:t>
          </a:r>
        </a:p>
      </dgm:t>
    </dgm:pt>
    <dgm:pt modelId="{DD7B1657-B70C-4D51-8FA0-B3EB81FEFE3C}" type="parTrans" cxnId="{8030CD70-9EF9-4CE7-BBBF-AE7183D57316}">
      <dgm:prSet/>
      <dgm:spPr/>
      <dgm:t>
        <a:bodyPr/>
        <a:lstStyle/>
        <a:p>
          <a:endParaRPr lang="en-US" b="0" dirty="0"/>
        </a:p>
      </dgm:t>
    </dgm:pt>
    <dgm:pt modelId="{BC0B8DCD-ED96-4733-8A80-991972945458}" type="sibTrans" cxnId="{8030CD70-9EF9-4CE7-BBBF-AE7183D57316}">
      <dgm:prSet/>
      <dgm:spPr/>
      <dgm:t>
        <a:bodyPr/>
        <a:lstStyle/>
        <a:p>
          <a:endParaRPr lang="en-US"/>
        </a:p>
      </dgm:t>
    </dgm:pt>
    <dgm:pt modelId="{A090FEF9-A1B2-4FE0-A50F-13793E7FBCE9}">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tx1"/>
              </a:solidFill>
              <a:effectLst/>
              <a:latin typeface="Candara" panose="020E0502030303020204" pitchFamily="34" charset="0"/>
            </a:rPr>
            <a:t>Education</a:t>
          </a:r>
        </a:p>
      </dgm:t>
    </dgm:pt>
    <dgm:pt modelId="{F615894F-36A5-4C1B-9CB5-0FE1C18CC583}" type="parTrans" cxnId="{B9A4E87C-A63B-4003-93C8-014B66F4F498}">
      <dgm:prSet/>
      <dgm:spPr/>
      <dgm:t>
        <a:bodyPr/>
        <a:lstStyle/>
        <a:p>
          <a:endParaRPr lang="en-US" b="0" dirty="0"/>
        </a:p>
      </dgm:t>
    </dgm:pt>
    <dgm:pt modelId="{475FEA5D-BB95-4F5C-8E63-08FB72CFE1C7}" type="sibTrans" cxnId="{B9A4E87C-A63B-4003-93C8-014B66F4F498}">
      <dgm:prSet/>
      <dgm:spPr/>
      <dgm:t>
        <a:bodyPr/>
        <a:lstStyle/>
        <a:p>
          <a:endParaRPr lang="en-US"/>
        </a:p>
      </dgm:t>
    </dgm:pt>
    <dgm:pt modelId="{EC389110-9645-435B-AEBE-15E85763B26F}">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tx1"/>
              </a:solidFill>
              <a:effectLst/>
              <a:latin typeface="Candara" panose="020E0502030303020204" pitchFamily="34" charset="0"/>
            </a:rPr>
            <a:t>Health</a:t>
          </a:r>
        </a:p>
      </dgm:t>
    </dgm:pt>
    <dgm:pt modelId="{A28E468F-8986-495D-BE97-FA4DC98FE3CE}" type="parTrans" cxnId="{B7014723-4B2B-42CA-9A83-746ACD180775}">
      <dgm:prSet/>
      <dgm:spPr/>
      <dgm:t>
        <a:bodyPr/>
        <a:lstStyle/>
        <a:p>
          <a:endParaRPr lang="en-US" b="0" dirty="0"/>
        </a:p>
      </dgm:t>
    </dgm:pt>
    <dgm:pt modelId="{3F4FAF72-D4B9-4E8B-BD30-7DF731CFB094}" type="sibTrans" cxnId="{B7014723-4B2B-42CA-9A83-746ACD180775}">
      <dgm:prSet/>
      <dgm:spPr/>
      <dgm:t>
        <a:bodyPr/>
        <a:lstStyle/>
        <a:p>
          <a:endParaRPr lang="en-US"/>
        </a:p>
      </dgm:t>
    </dgm:pt>
    <dgm:pt modelId="{785F6A8D-E357-4584-B6A5-28BB6CAB3CA3}">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Candara" panose="020E0502030303020204" pitchFamily="34" charset="0"/>
            </a:rPr>
            <a:t>Recreation</a:t>
          </a:r>
        </a:p>
      </dgm:t>
    </dgm:pt>
    <dgm:pt modelId="{C27BA539-EC5D-4D6F-87AB-9628238C4EED}" type="parTrans" cxnId="{7F6C9B6F-23D4-4D00-B986-233F513D1BC8}">
      <dgm:prSet/>
      <dgm:spPr/>
      <dgm:t>
        <a:bodyPr/>
        <a:lstStyle/>
        <a:p>
          <a:endParaRPr lang="en-US" b="0" dirty="0"/>
        </a:p>
      </dgm:t>
    </dgm:pt>
    <dgm:pt modelId="{559B0FFB-495A-4315-839C-7073FFA47A6B}" type="sibTrans" cxnId="{7F6C9B6F-23D4-4D00-B986-233F513D1BC8}">
      <dgm:prSet/>
      <dgm:spPr/>
      <dgm:t>
        <a:bodyPr/>
        <a:lstStyle/>
        <a:p>
          <a:endParaRPr lang="en-US"/>
        </a:p>
      </dgm:t>
    </dgm:pt>
    <dgm:pt modelId="{DEC94E07-4AEF-44AA-A934-16A34A0E61AB}">
      <dgm:prSet/>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chemeClr val="tx1"/>
              </a:solidFill>
              <a:effectLst/>
              <a:latin typeface="Candara" panose="020E0502030303020204" pitchFamily="34" charset="0"/>
            </a:rPr>
            <a:t>Language</a:t>
          </a:r>
        </a:p>
      </dgm:t>
    </dgm:pt>
    <dgm:pt modelId="{E07CF2AF-7718-43A4-950A-C5D3C7252F12}" type="parTrans" cxnId="{4C903ACE-FCD6-486F-824E-40C40A200D44}">
      <dgm:prSet/>
      <dgm:spPr/>
      <dgm:t>
        <a:bodyPr/>
        <a:lstStyle/>
        <a:p>
          <a:endParaRPr lang="en-US" b="0" dirty="0"/>
        </a:p>
      </dgm:t>
    </dgm:pt>
    <dgm:pt modelId="{5C39FEB0-758C-40A6-A5FD-5C4487947660}" type="sibTrans" cxnId="{4C903ACE-FCD6-486F-824E-40C40A200D44}">
      <dgm:prSet/>
      <dgm:spPr/>
      <dgm:t>
        <a:bodyPr/>
        <a:lstStyle/>
        <a:p>
          <a:endParaRPr lang="en-US"/>
        </a:p>
      </dgm:t>
    </dgm:pt>
    <dgm:pt modelId="{808B3B20-49E9-4295-88B3-AB76FC749150}">
      <dgm:prSet custT="1"/>
      <dgm:spPr>
        <a:solidFill>
          <a:srgbClr val="FFDE80"/>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dirty="0">
              <a:ln>
                <a:noFill/>
              </a:ln>
              <a:solidFill>
                <a:schemeClr val="tx1"/>
              </a:solidFill>
              <a:effectLst/>
              <a:latin typeface="Candara" panose="020E0502030303020204" pitchFamily="34" charset="0"/>
            </a:rPr>
            <a:t>Country of </a:t>
          </a:r>
          <a:br>
            <a:rPr kumimoji="0" lang="en-US" sz="1700" b="1" i="0" u="none" strike="noStrike" cap="none" normalizeH="0" baseline="0" dirty="0">
              <a:ln>
                <a:noFill/>
              </a:ln>
              <a:solidFill>
                <a:schemeClr val="tx1"/>
              </a:solidFill>
              <a:effectLst/>
              <a:latin typeface="Candara" panose="020E0502030303020204" pitchFamily="34" charset="0"/>
            </a:rPr>
          </a:br>
          <a:r>
            <a:rPr kumimoji="0" lang="en-US" sz="1700" b="1" i="0" u="none" strike="noStrike" cap="none" normalizeH="0" baseline="0" dirty="0">
              <a:ln>
                <a:noFill/>
              </a:ln>
              <a:solidFill>
                <a:schemeClr val="tx1"/>
              </a:solidFill>
              <a:effectLst/>
              <a:latin typeface="Candara" panose="020E0502030303020204" pitchFamily="34" charset="0"/>
            </a:rPr>
            <a:t>Origin</a:t>
          </a:r>
        </a:p>
      </dgm:t>
    </dgm:pt>
    <dgm:pt modelId="{29872D3A-6CE3-46A7-AD7C-E12840508A60}" type="parTrans" cxnId="{92733234-9AEF-4DD3-930F-345DA38C0ABB}">
      <dgm:prSet/>
      <dgm:spPr/>
      <dgm:t>
        <a:bodyPr/>
        <a:lstStyle/>
        <a:p>
          <a:endParaRPr lang="en-US" b="0" dirty="0"/>
        </a:p>
      </dgm:t>
    </dgm:pt>
    <dgm:pt modelId="{56437CDE-1E9A-4003-9DF0-2F0184C8D695}" type="sibTrans" cxnId="{92733234-9AEF-4DD3-930F-345DA38C0ABB}">
      <dgm:prSet/>
      <dgm:spPr/>
      <dgm:t>
        <a:bodyPr/>
        <a:lstStyle/>
        <a:p>
          <a:endParaRPr lang="en-US"/>
        </a:p>
      </dgm:t>
    </dgm:pt>
    <dgm:pt modelId="{3E0EBB80-39A2-4274-BA5A-07FC3B68EC50}" type="pres">
      <dgm:prSet presAssocID="{7CEC2C81-A088-4767-B427-43D45999BCF9}" presName="cycle" presStyleCnt="0">
        <dgm:presLayoutVars>
          <dgm:chMax val="1"/>
          <dgm:dir/>
          <dgm:animLvl val="ctr"/>
          <dgm:resizeHandles val="exact"/>
        </dgm:presLayoutVars>
      </dgm:prSet>
      <dgm:spPr/>
    </dgm:pt>
    <dgm:pt modelId="{6654AEFF-E20E-478E-9DFC-BE5D88947A42}" type="pres">
      <dgm:prSet presAssocID="{A3FA9B79-8A5A-494C-A165-5EEDB1115911}" presName="centerShape" presStyleLbl="node0" presStyleIdx="0" presStyleCnt="1" custScaleX="127736" custScaleY="126617"/>
      <dgm:spPr/>
      <dgm:t>
        <a:bodyPr/>
        <a:lstStyle/>
        <a:p>
          <a:endParaRPr lang="ru-RU"/>
        </a:p>
      </dgm:t>
    </dgm:pt>
    <dgm:pt modelId="{974463A4-F16D-4184-BAC1-C81310FA4161}" type="pres">
      <dgm:prSet presAssocID="{8803716C-A475-4C21-B4A8-2486770CDB2B}" presName="Name9" presStyleLbl="parChTrans1D2" presStyleIdx="0" presStyleCnt="7"/>
      <dgm:spPr/>
      <dgm:t>
        <a:bodyPr/>
        <a:lstStyle/>
        <a:p>
          <a:endParaRPr lang="ru-RU"/>
        </a:p>
      </dgm:t>
    </dgm:pt>
    <dgm:pt modelId="{C44375BA-1DE4-4ABE-83E7-FECE22D2F8C5}" type="pres">
      <dgm:prSet presAssocID="{8803716C-A475-4C21-B4A8-2486770CDB2B}" presName="connTx" presStyleLbl="parChTrans1D2" presStyleIdx="0" presStyleCnt="7"/>
      <dgm:spPr/>
      <dgm:t>
        <a:bodyPr/>
        <a:lstStyle/>
        <a:p>
          <a:endParaRPr lang="ru-RU"/>
        </a:p>
      </dgm:t>
    </dgm:pt>
    <dgm:pt modelId="{896FC5B2-0749-4D20-8E59-79E63C42C2D4}" type="pres">
      <dgm:prSet presAssocID="{5D058A47-E9D9-434E-B43D-14704D32E07C}" presName="node" presStyleLbl="node1" presStyleIdx="0" presStyleCnt="7" custScaleX="114007" custScaleY="116142">
        <dgm:presLayoutVars>
          <dgm:bulletEnabled val="1"/>
        </dgm:presLayoutVars>
      </dgm:prSet>
      <dgm:spPr/>
      <dgm:t>
        <a:bodyPr/>
        <a:lstStyle/>
        <a:p>
          <a:endParaRPr lang="ru-RU"/>
        </a:p>
      </dgm:t>
    </dgm:pt>
    <dgm:pt modelId="{E1FC4169-C7BE-40DC-A8AA-D206BFCE0BA0}" type="pres">
      <dgm:prSet presAssocID="{DD7B1657-B70C-4D51-8FA0-B3EB81FEFE3C}" presName="Name9" presStyleLbl="parChTrans1D2" presStyleIdx="1" presStyleCnt="7"/>
      <dgm:spPr/>
      <dgm:t>
        <a:bodyPr/>
        <a:lstStyle/>
        <a:p>
          <a:endParaRPr lang="ru-RU"/>
        </a:p>
      </dgm:t>
    </dgm:pt>
    <dgm:pt modelId="{3FEB1A03-965E-4870-A308-B5D475321533}" type="pres">
      <dgm:prSet presAssocID="{DD7B1657-B70C-4D51-8FA0-B3EB81FEFE3C}" presName="connTx" presStyleLbl="parChTrans1D2" presStyleIdx="1" presStyleCnt="7"/>
      <dgm:spPr/>
      <dgm:t>
        <a:bodyPr/>
        <a:lstStyle/>
        <a:p>
          <a:endParaRPr lang="ru-RU"/>
        </a:p>
      </dgm:t>
    </dgm:pt>
    <dgm:pt modelId="{10FA59C7-FDC5-41CD-B0CA-6C15EDFE3ACF}" type="pres">
      <dgm:prSet presAssocID="{D23E2470-E963-44DF-9C10-F2278522B965}" presName="node" presStyleLbl="node1" presStyleIdx="1" presStyleCnt="7" custScaleX="114007" custScaleY="116142">
        <dgm:presLayoutVars>
          <dgm:bulletEnabled val="1"/>
        </dgm:presLayoutVars>
      </dgm:prSet>
      <dgm:spPr/>
      <dgm:t>
        <a:bodyPr/>
        <a:lstStyle/>
        <a:p>
          <a:endParaRPr lang="ru-RU"/>
        </a:p>
      </dgm:t>
    </dgm:pt>
    <dgm:pt modelId="{CA78647B-CC09-4EE5-8945-E40C5C24AD7B}" type="pres">
      <dgm:prSet presAssocID="{F615894F-36A5-4C1B-9CB5-0FE1C18CC583}" presName="Name9" presStyleLbl="parChTrans1D2" presStyleIdx="2" presStyleCnt="7"/>
      <dgm:spPr/>
      <dgm:t>
        <a:bodyPr/>
        <a:lstStyle/>
        <a:p>
          <a:endParaRPr lang="ru-RU"/>
        </a:p>
      </dgm:t>
    </dgm:pt>
    <dgm:pt modelId="{C338379C-18E7-48B1-B2CF-BDDF7A3C2739}" type="pres">
      <dgm:prSet presAssocID="{F615894F-36A5-4C1B-9CB5-0FE1C18CC583}" presName="connTx" presStyleLbl="parChTrans1D2" presStyleIdx="2" presStyleCnt="7"/>
      <dgm:spPr/>
      <dgm:t>
        <a:bodyPr/>
        <a:lstStyle/>
        <a:p>
          <a:endParaRPr lang="ru-RU"/>
        </a:p>
      </dgm:t>
    </dgm:pt>
    <dgm:pt modelId="{751BCCCE-B72C-45D0-9EA3-6A15EE972664}" type="pres">
      <dgm:prSet presAssocID="{A090FEF9-A1B2-4FE0-A50F-13793E7FBCE9}" presName="node" presStyleLbl="node1" presStyleIdx="2" presStyleCnt="7" custScaleX="114007" custScaleY="116142">
        <dgm:presLayoutVars>
          <dgm:bulletEnabled val="1"/>
        </dgm:presLayoutVars>
      </dgm:prSet>
      <dgm:spPr/>
      <dgm:t>
        <a:bodyPr/>
        <a:lstStyle/>
        <a:p>
          <a:endParaRPr lang="ru-RU"/>
        </a:p>
      </dgm:t>
    </dgm:pt>
    <dgm:pt modelId="{C589E1F9-5E2F-49A2-9E78-D4ABEF1CCD16}" type="pres">
      <dgm:prSet presAssocID="{A28E468F-8986-495D-BE97-FA4DC98FE3CE}" presName="Name9" presStyleLbl="parChTrans1D2" presStyleIdx="3" presStyleCnt="7"/>
      <dgm:spPr/>
      <dgm:t>
        <a:bodyPr/>
        <a:lstStyle/>
        <a:p>
          <a:endParaRPr lang="ru-RU"/>
        </a:p>
      </dgm:t>
    </dgm:pt>
    <dgm:pt modelId="{CDDBD372-584D-4FA9-83CA-C6F666197F12}" type="pres">
      <dgm:prSet presAssocID="{A28E468F-8986-495D-BE97-FA4DC98FE3CE}" presName="connTx" presStyleLbl="parChTrans1D2" presStyleIdx="3" presStyleCnt="7"/>
      <dgm:spPr/>
      <dgm:t>
        <a:bodyPr/>
        <a:lstStyle/>
        <a:p>
          <a:endParaRPr lang="ru-RU"/>
        </a:p>
      </dgm:t>
    </dgm:pt>
    <dgm:pt modelId="{4161A965-EEBE-408C-A9F5-CB06746355AD}" type="pres">
      <dgm:prSet presAssocID="{EC389110-9645-435B-AEBE-15E85763B26F}" presName="node" presStyleLbl="node1" presStyleIdx="3" presStyleCnt="7" custScaleX="114007" custScaleY="116142">
        <dgm:presLayoutVars>
          <dgm:bulletEnabled val="1"/>
        </dgm:presLayoutVars>
      </dgm:prSet>
      <dgm:spPr/>
      <dgm:t>
        <a:bodyPr/>
        <a:lstStyle/>
        <a:p>
          <a:endParaRPr lang="ru-RU"/>
        </a:p>
      </dgm:t>
    </dgm:pt>
    <dgm:pt modelId="{14A70994-40B1-4B30-84BA-5AC38CD4D2EC}" type="pres">
      <dgm:prSet presAssocID="{C27BA539-EC5D-4D6F-87AB-9628238C4EED}" presName="Name9" presStyleLbl="parChTrans1D2" presStyleIdx="4" presStyleCnt="7"/>
      <dgm:spPr/>
      <dgm:t>
        <a:bodyPr/>
        <a:lstStyle/>
        <a:p>
          <a:endParaRPr lang="ru-RU"/>
        </a:p>
      </dgm:t>
    </dgm:pt>
    <dgm:pt modelId="{352A58BA-345A-4CEA-9F88-E05BB5DB866F}" type="pres">
      <dgm:prSet presAssocID="{C27BA539-EC5D-4D6F-87AB-9628238C4EED}" presName="connTx" presStyleLbl="parChTrans1D2" presStyleIdx="4" presStyleCnt="7"/>
      <dgm:spPr/>
      <dgm:t>
        <a:bodyPr/>
        <a:lstStyle/>
        <a:p>
          <a:endParaRPr lang="ru-RU"/>
        </a:p>
      </dgm:t>
    </dgm:pt>
    <dgm:pt modelId="{3822CCCA-DE3C-45FE-AEC2-D4B2CC7E1212}" type="pres">
      <dgm:prSet presAssocID="{785F6A8D-E357-4584-B6A5-28BB6CAB3CA3}" presName="node" presStyleLbl="node1" presStyleIdx="4" presStyleCnt="7" custScaleX="114007" custScaleY="116142">
        <dgm:presLayoutVars>
          <dgm:bulletEnabled val="1"/>
        </dgm:presLayoutVars>
      </dgm:prSet>
      <dgm:spPr/>
      <dgm:t>
        <a:bodyPr/>
        <a:lstStyle/>
        <a:p>
          <a:endParaRPr lang="ru-RU"/>
        </a:p>
      </dgm:t>
    </dgm:pt>
    <dgm:pt modelId="{ABB0D09D-7103-44BB-8EFB-970E1F2C887A}" type="pres">
      <dgm:prSet presAssocID="{E07CF2AF-7718-43A4-950A-C5D3C7252F12}" presName="Name9" presStyleLbl="parChTrans1D2" presStyleIdx="5" presStyleCnt="7"/>
      <dgm:spPr/>
      <dgm:t>
        <a:bodyPr/>
        <a:lstStyle/>
        <a:p>
          <a:endParaRPr lang="ru-RU"/>
        </a:p>
      </dgm:t>
    </dgm:pt>
    <dgm:pt modelId="{2B08BE0C-0AD2-4F02-9686-F89BA6914780}" type="pres">
      <dgm:prSet presAssocID="{E07CF2AF-7718-43A4-950A-C5D3C7252F12}" presName="connTx" presStyleLbl="parChTrans1D2" presStyleIdx="5" presStyleCnt="7"/>
      <dgm:spPr/>
      <dgm:t>
        <a:bodyPr/>
        <a:lstStyle/>
        <a:p>
          <a:endParaRPr lang="ru-RU"/>
        </a:p>
      </dgm:t>
    </dgm:pt>
    <dgm:pt modelId="{C6EA6B3D-0FEA-4569-9F1A-E0D3FB321889}" type="pres">
      <dgm:prSet presAssocID="{DEC94E07-4AEF-44AA-A934-16A34A0E61AB}" presName="node" presStyleLbl="node1" presStyleIdx="5" presStyleCnt="7" custScaleX="114007" custScaleY="116142">
        <dgm:presLayoutVars>
          <dgm:bulletEnabled val="1"/>
        </dgm:presLayoutVars>
      </dgm:prSet>
      <dgm:spPr/>
      <dgm:t>
        <a:bodyPr/>
        <a:lstStyle/>
        <a:p>
          <a:endParaRPr lang="ru-RU"/>
        </a:p>
      </dgm:t>
    </dgm:pt>
    <dgm:pt modelId="{EFD84EF2-4355-4B86-B25E-1942DF84E84E}" type="pres">
      <dgm:prSet presAssocID="{29872D3A-6CE3-46A7-AD7C-E12840508A60}" presName="Name9" presStyleLbl="parChTrans1D2" presStyleIdx="6" presStyleCnt="7"/>
      <dgm:spPr/>
      <dgm:t>
        <a:bodyPr/>
        <a:lstStyle/>
        <a:p>
          <a:endParaRPr lang="ru-RU"/>
        </a:p>
      </dgm:t>
    </dgm:pt>
    <dgm:pt modelId="{3D67BAEE-C57C-4ACE-AF85-B7D1384E72B5}" type="pres">
      <dgm:prSet presAssocID="{29872D3A-6CE3-46A7-AD7C-E12840508A60}" presName="connTx" presStyleLbl="parChTrans1D2" presStyleIdx="6" presStyleCnt="7"/>
      <dgm:spPr/>
      <dgm:t>
        <a:bodyPr/>
        <a:lstStyle/>
        <a:p>
          <a:endParaRPr lang="ru-RU"/>
        </a:p>
      </dgm:t>
    </dgm:pt>
    <dgm:pt modelId="{A4DE9664-49AF-4BA0-849B-06B14E554EE3}" type="pres">
      <dgm:prSet presAssocID="{808B3B20-49E9-4295-88B3-AB76FC749150}" presName="node" presStyleLbl="node1" presStyleIdx="6" presStyleCnt="7" custScaleX="114007" custScaleY="116142">
        <dgm:presLayoutVars>
          <dgm:bulletEnabled val="1"/>
        </dgm:presLayoutVars>
      </dgm:prSet>
      <dgm:spPr/>
      <dgm:t>
        <a:bodyPr/>
        <a:lstStyle/>
        <a:p>
          <a:endParaRPr lang="ru-RU"/>
        </a:p>
      </dgm:t>
    </dgm:pt>
  </dgm:ptLst>
  <dgm:cxnLst>
    <dgm:cxn modelId="{086DF025-E242-439C-A467-D6F35B7E6F84}" type="presOf" srcId="{E07CF2AF-7718-43A4-950A-C5D3C7252F12}" destId="{2B08BE0C-0AD2-4F02-9686-F89BA6914780}" srcOrd="1" destOrd="0" presId="urn:microsoft.com/office/officeart/2005/8/layout/radial1"/>
    <dgm:cxn modelId="{B7014723-4B2B-42CA-9A83-746ACD180775}" srcId="{A3FA9B79-8A5A-494C-A165-5EEDB1115911}" destId="{EC389110-9645-435B-AEBE-15E85763B26F}" srcOrd="3" destOrd="0" parTransId="{A28E468F-8986-495D-BE97-FA4DC98FE3CE}" sibTransId="{3F4FAF72-D4B9-4E8B-BD30-7DF731CFB094}"/>
    <dgm:cxn modelId="{E2347C98-E616-4AFD-BF5C-0E28A6B6AF38}" type="presOf" srcId="{F615894F-36A5-4C1B-9CB5-0FE1C18CC583}" destId="{CA78647B-CC09-4EE5-8945-E40C5C24AD7B}" srcOrd="0" destOrd="0" presId="urn:microsoft.com/office/officeart/2005/8/layout/radial1"/>
    <dgm:cxn modelId="{A2B93BE3-6503-4341-A24A-AF5ECBB2EFEF}" type="presOf" srcId="{C27BA539-EC5D-4D6F-87AB-9628238C4EED}" destId="{14A70994-40B1-4B30-84BA-5AC38CD4D2EC}" srcOrd="0" destOrd="0" presId="urn:microsoft.com/office/officeart/2005/8/layout/radial1"/>
    <dgm:cxn modelId="{3F3EF83B-DA94-4A2B-9FA3-C01D1B3C0967}" type="presOf" srcId="{C27BA539-EC5D-4D6F-87AB-9628238C4EED}" destId="{352A58BA-345A-4CEA-9F88-E05BB5DB866F}" srcOrd="1" destOrd="0" presId="urn:microsoft.com/office/officeart/2005/8/layout/radial1"/>
    <dgm:cxn modelId="{71C7AF1E-56A0-4E4E-B0F1-B384734C61F9}" type="presOf" srcId="{29872D3A-6CE3-46A7-AD7C-E12840508A60}" destId="{EFD84EF2-4355-4B86-B25E-1942DF84E84E}" srcOrd="0" destOrd="0" presId="urn:microsoft.com/office/officeart/2005/8/layout/radial1"/>
    <dgm:cxn modelId="{92733234-9AEF-4DD3-930F-345DA38C0ABB}" srcId="{A3FA9B79-8A5A-494C-A165-5EEDB1115911}" destId="{808B3B20-49E9-4295-88B3-AB76FC749150}" srcOrd="6" destOrd="0" parTransId="{29872D3A-6CE3-46A7-AD7C-E12840508A60}" sibTransId="{56437CDE-1E9A-4003-9DF0-2F0184C8D695}"/>
    <dgm:cxn modelId="{C53E566C-A79E-4A34-B420-8C7DD3B0C1E0}" type="presOf" srcId="{785F6A8D-E357-4584-B6A5-28BB6CAB3CA3}" destId="{3822CCCA-DE3C-45FE-AEC2-D4B2CC7E1212}" srcOrd="0" destOrd="0" presId="urn:microsoft.com/office/officeart/2005/8/layout/radial1"/>
    <dgm:cxn modelId="{4C903ACE-FCD6-486F-824E-40C40A200D44}" srcId="{A3FA9B79-8A5A-494C-A165-5EEDB1115911}" destId="{DEC94E07-4AEF-44AA-A934-16A34A0E61AB}" srcOrd="5" destOrd="0" parTransId="{E07CF2AF-7718-43A4-950A-C5D3C7252F12}" sibTransId="{5C39FEB0-758C-40A6-A5FD-5C4487947660}"/>
    <dgm:cxn modelId="{A63B953F-E636-46D1-986A-EC7BD6740716}" type="presOf" srcId="{8803716C-A475-4C21-B4A8-2486770CDB2B}" destId="{C44375BA-1DE4-4ABE-83E7-FECE22D2F8C5}" srcOrd="1" destOrd="0" presId="urn:microsoft.com/office/officeart/2005/8/layout/radial1"/>
    <dgm:cxn modelId="{F6C4910E-3DF1-4C35-BD65-202FD103DA17}" type="presOf" srcId="{E07CF2AF-7718-43A4-950A-C5D3C7252F12}" destId="{ABB0D09D-7103-44BB-8EFB-970E1F2C887A}" srcOrd="0" destOrd="0" presId="urn:microsoft.com/office/officeart/2005/8/layout/radial1"/>
    <dgm:cxn modelId="{9F7EBA64-4901-423F-8926-9AEDB4D7EE2E}" type="presOf" srcId="{808B3B20-49E9-4295-88B3-AB76FC749150}" destId="{A4DE9664-49AF-4BA0-849B-06B14E554EE3}" srcOrd="0" destOrd="0" presId="urn:microsoft.com/office/officeart/2005/8/layout/radial1"/>
    <dgm:cxn modelId="{B9A4E87C-A63B-4003-93C8-014B66F4F498}" srcId="{A3FA9B79-8A5A-494C-A165-5EEDB1115911}" destId="{A090FEF9-A1B2-4FE0-A50F-13793E7FBCE9}" srcOrd="2" destOrd="0" parTransId="{F615894F-36A5-4C1B-9CB5-0FE1C18CC583}" sibTransId="{475FEA5D-BB95-4F5C-8E63-08FB72CFE1C7}"/>
    <dgm:cxn modelId="{AAC1782B-5E27-473C-BD60-7E6D008D23EA}" type="presOf" srcId="{D23E2470-E963-44DF-9C10-F2278522B965}" destId="{10FA59C7-FDC5-41CD-B0CA-6C15EDFE3ACF}" srcOrd="0" destOrd="0" presId="urn:microsoft.com/office/officeart/2005/8/layout/radial1"/>
    <dgm:cxn modelId="{2511D8FD-1FD2-4442-B45D-DC650007D828}" type="presOf" srcId="{DEC94E07-4AEF-44AA-A934-16A34A0E61AB}" destId="{C6EA6B3D-0FEA-4569-9F1A-E0D3FB321889}" srcOrd="0" destOrd="0" presId="urn:microsoft.com/office/officeart/2005/8/layout/radial1"/>
    <dgm:cxn modelId="{8030CD70-9EF9-4CE7-BBBF-AE7183D57316}" srcId="{A3FA9B79-8A5A-494C-A165-5EEDB1115911}" destId="{D23E2470-E963-44DF-9C10-F2278522B965}" srcOrd="1" destOrd="0" parTransId="{DD7B1657-B70C-4D51-8FA0-B3EB81FEFE3C}" sibTransId="{BC0B8DCD-ED96-4733-8A80-991972945458}"/>
    <dgm:cxn modelId="{F13A4D64-9F15-45AE-A8D9-EB3BC63ECAAA}" type="presOf" srcId="{DD7B1657-B70C-4D51-8FA0-B3EB81FEFE3C}" destId="{E1FC4169-C7BE-40DC-A8AA-D206BFCE0BA0}" srcOrd="0" destOrd="0" presId="urn:microsoft.com/office/officeart/2005/8/layout/radial1"/>
    <dgm:cxn modelId="{A1B63FD6-F304-44CA-B8E6-BFB7196A937E}" type="presOf" srcId="{29872D3A-6CE3-46A7-AD7C-E12840508A60}" destId="{3D67BAEE-C57C-4ACE-AF85-B7D1384E72B5}" srcOrd="1" destOrd="0" presId="urn:microsoft.com/office/officeart/2005/8/layout/radial1"/>
    <dgm:cxn modelId="{3BDAD8A1-2C2F-454C-B613-C1C305F8884D}" type="presOf" srcId="{F615894F-36A5-4C1B-9CB5-0FE1C18CC583}" destId="{C338379C-18E7-48B1-B2CF-BDDF7A3C2739}" srcOrd="1" destOrd="0" presId="urn:microsoft.com/office/officeart/2005/8/layout/radial1"/>
    <dgm:cxn modelId="{B385719F-BE2B-4622-9870-689381528354}" type="presOf" srcId="{EC389110-9645-435B-AEBE-15E85763B26F}" destId="{4161A965-EEBE-408C-A9F5-CB06746355AD}" srcOrd="0" destOrd="0" presId="urn:microsoft.com/office/officeart/2005/8/layout/radial1"/>
    <dgm:cxn modelId="{5F76B8B3-293C-42F3-A1B1-19F3FB28C65E}" type="presOf" srcId="{A3FA9B79-8A5A-494C-A165-5EEDB1115911}" destId="{6654AEFF-E20E-478E-9DFC-BE5D88947A42}" srcOrd="0" destOrd="0" presId="urn:microsoft.com/office/officeart/2005/8/layout/radial1"/>
    <dgm:cxn modelId="{1027AFCB-6D4B-459A-8AF4-3A3A27220720}" type="presOf" srcId="{5D058A47-E9D9-434E-B43D-14704D32E07C}" destId="{896FC5B2-0749-4D20-8E59-79E63C42C2D4}" srcOrd="0" destOrd="0" presId="urn:microsoft.com/office/officeart/2005/8/layout/radial1"/>
    <dgm:cxn modelId="{9B55F89C-641D-4A96-950F-F1394EF6D302}" type="presOf" srcId="{A090FEF9-A1B2-4FE0-A50F-13793E7FBCE9}" destId="{751BCCCE-B72C-45D0-9EA3-6A15EE972664}" srcOrd="0" destOrd="0" presId="urn:microsoft.com/office/officeart/2005/8/layout/radial1"/>
    <dgm:cxn modelId="{31798354-007D-49D5-AEE4-A166D1AA3C59}" type="presOf" srcId="{7CEC2C81-A088-4767-B427-43D45999BCF9}" destId="{3E0EBB80-39A2-4274-BA5A-07FC3B68EC50}" srcOrd="0" destOrd="0" presId="urn:microsoft.com/office/officeart/2005/8/layout/radial1"/>
    <dgm:cxn modelId="{E757F5D0-2FC1-435E-8125-9F89B20C9B2D}" srcId="{A3FA9B79-8A5A-494C-A165-5EEDB1115911}" destId="{5D058A47-E9D9-434E-B43D-14704D32E07C}" srcOrd="0" destOrd="0" parTransId="{8803716C-A475-4C21-B4A8-2486770CDB2B}" sibTransId="{D3E0E9E1-847D-49AC-932C-C17ACB8A0A7F}"/>
    <dgm:cxn modelId="{D49813B9-42AC-47E9-BC3E-36BFDF8E48F5}" type="presOf" srcId="{A28E468F-8986-495D-BE97-FA4DC98FE3CE}" destId="{CDDBD372-584D-4FA9-83CA-C6F666197F12}" srcOrd="1" destOrd="0" presId="urn:microsoft.com/office/officeart/2005/8/layout/radial1"/>
    <dgm:cxn modelId="{4055D086-3BB9-40BC-8983-8FFDDA744150}" type="presOf" srcId="{DD7B1657-B70C-4D51-8FA0-B3EB81FEFE3C}" destId="{3FEB1A03-965E-4870-A308-B5D475321533}" srcOrd="1" destOrd="0" presId="urn:microsoft.com/office/officeart/2005/8/layout/radial1"/>
    <dgm:cxn modelId="{7F6C9B6F-23D4-4D00-B986-233F513D1BC8}" srcId="{A3FA9B79-8A5A-494C-A165-5EEDB1115911}" destId="{785F6A8D-E357-4584-B6A5-28BB6CAB3CA3}" srcOrd="4" destOrd="0" parTransId="{C27BA539-EC5D-4D6F-87AB-9628238C4EED}" sibTransId="{559B0FFB-495A-4315-839C-7073FFA47A6B}"/>
    <dgm:cxn modelId="{C8DEA00E-E5F3-44F5-A232-9631AD0C5E68}" type="presOf" srcId="{A28E468F-8986-495D-BE97-FA4DC98FE3CE}" destId="{C589E1F9-5E2F-49A2-9E78-D4ABEF1CCD16}" srcOrd="0" destOrd="0" presId="urn:microsoft.com/office/officeart/2005/8/layout/radial1"/>
    <dgm:cxn modelId="{6DC00697-8643-4FC7-B4AA-5A9D95C43087}" type="presOf" srcId="{8803716C-A475-4C21-B4A8-2486770CDB2B}" destId="{974463A4-F16D-4184-BAC1-C81310FA4161}" srcOrd="0" destOrd="0" presId="urn:microsoft.com/office/officeart/2005/8/layout/radial1"/>
    <dgm:cxn modelId="{B34A7F79-7C5D-4FCF-8B51-E11290EA9708}" srcId="{7CEC2C81-A088-4767-B427-43D45999BCF9}" destId="{A3FA9B79-8A5A-494C-A165-5EEDB1115911}" srcOrd="0" destOrd="0" parTransId="{B24D694D-A4E3-4D5C-AFD8-5B7B393A8921}" sibTransId="{02065586-EA85-48E7-B936-94D51C267997}"/>
    <dgm:cxn modelId="{70D31350-C8D5-4620-B988-AA14413F6D7A}" type="presParOf" srcId="{3E0EBB80-39A2-4274-BA5A-07FC3B68EC50}" destId="{6654AEFF-E20E-478E-9DFC-BE5D88947A42}" srcOrd="0" destOrd="0" presId="urn:microsoft.com/office/officeart/2005/8/layout/radial1"/>
    <dgm:cxn modelId="{8DF4F31A-60C6-4A3A-AACF-6D083B8FF10D}" type="presParOf" srcId="{3E0EBB80-39A2-4274-BA5A-07FC3B68EC50}" destId="{974463A4-F16D-4184-BAC1-C81310FA4161}" srcOrd="1" destOrd="0" presId="urn:microsoft.com/office/officeart/2005/8/layout/radial1"/>
    <dgm:cxn modelId="{34D98343-AA54-46E7-B11C-168381CFAB61}" type="presParOf" srcId="{974463A4-F16D-4184-BAC1-C81310FA4161}" destId="{C44375BA-1DE4-4ABE-83E7-FECE22D2F8C5}" srcOrd="0" destOrd="0" presId="urn:microsoft.com/office/officeart/2005/8/layout/radial1"/>
    <dgm:cxn modelId="{4DA9C5B9-92D1-4C60-9656-0731C2E2A59B}" type="presParOf" srcId="{3E0EBB80-39A2-4274-BA5A-07FC3B68EC50}" destId="{896FC5B2-0749-4D20-8E59-79E63C42C2D4}" srcOrd="2" destOrd="0" presId="urn:microsoft.com/office/officeart/2005/8/layout/radial1"/>
    <dgm:cxn modelId="{CF633426-BAF7-4D99-A9D0-AFCD0D7A42F2}" type="presParOf" srcId="{3E0EBB80-39A2-4274-BA5A-07FC3B68EC50}" destId="{E1FC4169-C7BE-40DC-A8AA-D206BFCE0BA0}" srcOrd="3" destOrd="0" presId="urn:microsoft.com/office/officeart/2005/8/layout/radial1"/>
    <dgm:cxn modelId="{65D4E8B7-6A13-488F-ADDD-2359BF4470BC}" type="presParOf" srcId="{E1FC4169-C7BE-40DC-A8AA-D206BFCE0BA0}" destId="{3FEB1A03-965E-4870-A308-B5D475321533}" srcOrd="0" destOrd="0" presId="urn:microsoft.com/office/officeart/2005/8/layout/radial1"/>
    <dgm:cxn modelId="{61A493FC-FB51-47FC-895B-50A3D5833BC8}" type="presParOf" srcId="{3E0EBB80-39A2-4274-BA5A-07FC3B68EC50}" destId="{10FA59C7-FDC5-41CD-B0CA-6C15EDFE3ACF}" srcOrd="4" destOrd="0" presId="urn:microsoft.com/office/officeart/2005/8/layout/radial1"/>
    <dgm:cxn modelId="{31F96C7F-A900-40B0-AA2E-F12F2C76880F}" type="presParOf" srcId="{3E0EBB80-39A2-4274-BA5A-07FC3B68EC50}" destId="{CA78647B-CC09-4EE5-8945-E40C5C24AD7B}" srcOrd="5" destOrd="0" presId="urn:microsoft.com/office/officeart/2005/8/layout/radial1"/>
    <dgm:cxn modelId="{9CEEB65C-3E84-431D-8331-DDF2D2148DB1}" type="presParOf" srcId="{CA78647B-CC09-4EE5-8945-E40C5C24AD7B}" destId="{C338379C-18E7-48B1-B2CF-BDDF7A3C2739}" srcOrd="0" destOrd="0" presId="urn:microsoft.com/office/officeart/2005/8/layout/radial1"/>
    <dgm:cxn modelId="{E20A6501-BF3B-4461-980F-457EA2D44E8B}" type="presParOf" srcId="{3E0EBB80-39A2-4274-BA5A-07FC3B68EC50}" destId="{751BCCCE-B72C-45D0-9EA3-6A15EE972664}" srcOrd="6" destOrd="0" presId="urn:microsoft.com/office/officeart/2005/8/layout/radial1"/>
    <dgm:cxn modelId="{31FC0E39-C825-4A31-A595-B8D873F03E0F}" type="presParOf" srcId="{3E0EBB80-39A2-4274-BA5A-07FC3B68EC50}" destId="{C589E1F9-5E2F-49A2-9E78-D4ABEF1CCD16}" srcOrd="7" destOrd="0" presId="urn:microsoft.com/office/officeart/2005/8/layout/radial1"/>
    <dgm:cxn modelId="{B3A9B15E-2F6F-4851-A760-F8CABBFAF9E0}" type="presParOf" srcId="{C589E1F9-5E2F-49A2-9E78-D4ABEF1CCD16}" destId="{CDDBD372-584D-4FA9-83CA-C6F666197F12}" srcOrd="0" destOrd="0" presId="urn:microsoft.com/office/officeart/2005/8/layout/radial1"/>
    <dgm:cxn modelId="{8BF0C1D9-D264-4214-B4B6-6F844D014640}" type="presParOf" srcId="{3E0EBB80-39A2-4274-BA5A-07FC3B68EC50}" destId="{4161A965-EEBE-408C-A9F5-CB06746355AD}" srcOrd="8" destOrd="0" presId="urn:microsoft.com/office/officeart/2005/8/layout/radial1"/>
    <dgm:cxn modelId="{C42D5242-40DC-4997-9ECD-3A8E1DFEDCC8}" type="presParOf" srcId="{3E0EBB80-39A2-4274-BA5A-07FC3B68EC50}" destId="{14A70994-40B1-4B30-84BA-5AC38CD4D2EC}" srcOrd="9" destOrd="0" presId="urn:microsoft.com/office/officeart/2005/8/layout/radial1"/>
    <dgm:cxn modelId="{53C761BE-866B-4A3E-97D5-09F30285A8D9}" type="presParOf" srcId="{14A70994-40B1-4B30-84BA-5AC38CD4D2EC}" destId="{352A58BA-345A-4CEA-9F88-E05BB5DB866F}" srcOrd="0" destOrd="0" presId="urn:microsoft.com/office/officeart/2005/8/layout/radial1"/>
    <dgm:cxn modelId="{2B2202C4-881E-4B1A-8F71-8ECC1DB5F21D}" type="presParOf" srcId="{3E0EBB80-39A2-4274-BA5A-07FC3B68EC50}" destId="{3822CCCA-DE3C-45FE-AEC2-D4B2CC7E1212}" srcOrd="10" destOrd="0" presId="urn:microsoft.com/office/officeart/2005/8/layout/radial1"/>
    <dgm:cxn modelId="{211C33E6-D0FA-4813-ACFF-2B203337AACD}" type="presParOf" srcId="{3E0EBB80-39A2-4274-BA5A-07FC3B68EC50}" destId="{ABB0D09D-7103-44BB-8EFB-970E1F2C887A}" srcOrd="11" destOrd="0" presId="urn:microsoft.com/office/officeart/2005/8/layout/radial1"/>
    <dgm:cxn modelId="{79B1E993-B7BA-4802-ACDA-EDAF4C55F154}" type="presParOf" srcId="{ABB0D09D-7103-44BB-8EFB-970E1F2C887A}" destId="{2B08BE0C-0AD2-4F02-9686-F89BA6914780}" srcOrd="0" destOrd="0" presId="urn:microsoft.com/office/officeart/2005/8/layout/radial1"/>
    <dgm:cxn modelId="{EF894864-1961-4DBB-A8A0-53A355131F70}" type="presParOf" srcId="{3E0EBB80-39A2-4274-BA5A-07FC3B68EC50}" destId="{C6EA6B3D-0FEA-4569-9F1A-E0D3FB321889}" srcOrd="12" destOrd="0" presId="urn:microsoft.com/office/officeart/2005/8/layout/radial1"/>
    <dgm:cxn modelId="{4C5E7D13-857E-41D3-93B1-FBEACDCDB71F}" type="presParOf" srcId="{3E0EBB80-39A2-4274-BA5A-07FC3B68EC50}" destId="{EFD84EF2-4355-4B86-B25E-1942DF84E84E}" srcOrd="13" destOrd="0" presId="urn:microsoft.com/office/officeart/2005/8/layout/radial1"/>
    <dgm:cxn modelId="{8041F2D2-E995-4550-B809-985BDF5A39CB}" type="presParOf" srcId="{EFD84EF2-4355-4B86-B25E-1942DF84E84E}" destId="{3D67BAEE-C57C-4ACE-AF85-B7D1384E72B5}" srcOrd="0" destOrd="0" presId="urn:microsoft.com/office/officeart/2005/8/layout/radial1"/>
    <dgm:cxn modelId="{CB34BC8A-714A-4147-BB6A-2D9EE7C867EC}" type="presParOf" srcId="{3E0EBB80-39A2-4274-BA5A-07FC3B68EC50}" destId="{A4DE9664-49AF-4BA0-849B-06B14E554EE3}" srcOrd="14" destOrd="0" presId="urn:microsoft.com/office/officeart/2005/8/layout/radia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54AEFF-E20E-478E-9DFC-BE5D88947A42}">
      <dsp:nvSpPr>
        <dsp:cNvPr id="0" name=""/>
        <dsp:cNvSpPr/>
      </dsp:nvSpPr>
      <dsp:spPr>
        <a:xfrm>
          <a:off x="2631985" y="1800823"/>
          <a:ext cx="1663302" cy="1648731"/>
        </a:xfrm>
        <a:prstGeom prst="ellipse">
          <a:avLst/>
        </a:prstGeom>
        <a:solidFill>
          <a:srgbClr val="42A8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950" b="1" i="0" u="none" strike="noStrike" kern="1200" cap="none" normalizeH="0" baseline="0" dirty="0">
              <a:ln>
                <a:noFill/>
              </a:ln>
              <a:solidFill>
                <a:schemeClr val="bg1"/>
              </a:solidFill>
              <a:effectLst/>
              <a:latin typeface="Candara" panose="020E0502030303020204" pitchFamily="34" charset="0"/>
            </a:rPr>
            <a:t>Social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950" b="1" i="0" u="none" strike="noStrike" kern="1200" cap="none" normalizeH="0" baseline="0" dirty="0">
              <a:ln>
                <a:noFill/>
              </a:ln>
              <a:solidFill>
                <a:schemeClr val="bg1"/>
              </a:solidFill>
              <a:effectLst/>
              <a:latin typeface="Candara" panose="020E0502030303020204" pitchFamily="34" charset="0"/>
            </a:rPr>
            <a:t>Influences</a:t>
          </a:r>
        </a:p>
      </dsp:txBody>
      <dsp:txXfrm>
        <a:off x="2875570" y="2042274"/>
        <a:ext cx="1176132" cy="1165829"/>
      </dsp:txXfrm>
    </dsp:sp>
    <dsp:sp modelId="{974463A4-F16D-4184-BAC1-C81310FA4161}">
      <dsp:nvSpPr>
        <dsp:cNvPr id="0" name=""/>
        <dsp:cNvSpPr/>
      </dsp:nvSpPr>
      <dsp:spPr>
        <a:xfrm rot="16200000">
          <a:off x="3277089" y="1597359"/>
          <a:ext cx="373093" cy="33835"/>
        </a:xfrm>
        <a:custGeom>
          <a:avLst/>
          <a:gdLst/>
          <a:ahLst/>
          <a:cxnLst/>
          <a:rect l="0" t="0" r="0" b="0"/>
          <a:pathLst>
            <a:path>
              <a:moveTo>
                <a:pt x="0" y="16917"/>
              </a:moveTo>
              <a:lnTo>
                <a:pt x="373093"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3454309" y="1604949"/>
        <a:ext cx="18654" cy="18654"/>
      </dsp:txXfrm>
    </dsp:sp>
    <dsp:sp modelId="{896FC5B2-0749-4D20-8E59-79E63C42C2D4}">
      <dsp:nvSpPr>
        <dsp:cNvPr id="0" name=""/>
        <dsp:cNvSpPr/>
      </dsp:nvSpPr>
      <dsp:spPr>
        <a:xfrm>
          <a:off x="2721370" y="-84601"/>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tx1"/>
              </a:solidFill>
              <a:effectLst/>
              <a:latin typeface="Candara" panose="020E0502030303020204" pitchFamily="34" charset="0"/>
            </a:rPr>
            <a:t>Family</a:t>
          </a:r>
        </a:p>
      </dsp:txBody>
      <dsp:txXfrm>
        <a:off x="2938775" y="136875"/>
        <a:ext cx="1049721" cy="1069379"/>
      </dsp:txXfrm>
    </dsp:sp>
    <dsp:sp modelId="{E1FC4169-C7BE-40DC-A8AA-D206BFCE0BA0}">
      <dsp:nvSpPr>
        <dsp:cNvPr id="0" name=""/>
        <dsp:cNvSpPr/>
      </dsp:nvSpPr>
      <dsp:spPr>
        <a:xfrm rot="19285714">
          <a:off x="4070463" y="1973919"/>
          <a:ext cx="377251" cy="33835"/>
        </a:xfrm>
        <a:custGeom>
          <a:avLst/>
          <a:gdLst/>
          <a:ahLst/>
          <a:cxnLst/>
          <a:rect l="0" t="0" r="0" b="0"/>
          <a:pathLst>
            <a:path>
              <a:moveTo>
                <a:pt x="0" y="16917"/>
              </a:moveTo>
              <a:lnTo>
                <a:pt x="377251"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4249657" y="1981405"/>
        <a:ext cx="18862" cy="18862"/>
      </dsp:txXfrm>
    </dsp:sp>
    <dsp:sp modelId="{10FA59C7-FDC5-41CD-B0CA-6C15EDFE3ACF}">
      <dsp:nvSpPr>
        <dsp:cNvPr id="0" name=""/>
        <dsp:cNvSpPr/>
      </dsp:nvSpPr>
      <dsp:spPr>
        <a:xfrm>
          <a:off x="4248776" y="650958"/>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tx1"/>
              </a:solidFill>
              <a:effectLst/>
              <a:latin typeface="Candara" panose="020E0502030303020204" pitchFamily="34" charset="0"/>
            </a:rPr>
            <a:t>Religion</a:t>
          </a:r>
        </a:p>
      </dsp:txBody>
      <dsp:txXfrm>
        <a:off x="4466181" y="872434"/>
        <a:ext cx="1049721" cy="1069379"/>
      </dsp:txXfrm>
    </dsp:sp>
    <dsp:sp modelId="{CA78647B-CC09-4EE5-8945-E40C5C24AD7B}">
      <dsp:nvSpPr>
        <dsp:cNvPr id="0" name=""/>
        <dsp:cNvSpPr/>
      </dsp:nvSpPr>
      <dsp:spPr>
        <a:xfrm rot="771429">
          <a:off x="4269323" y="2835462"/>
          <a:ext cx="379403" cy="33835"/>
        </a:xfrm>
        <a:custGeom>
          <a:avLst/>
          <a:gdLst/>
          <a:ahLst/>
          <a:cxnLst/>
          <a:rect l="0" t="0" r="0" b="0"/>
          <a:pathLst>
            <a:path>
              <a:moveTo>
                <a:pt x="0" y="16917"/>
              </a:moveTo>
              <a:lnTo>
                <a:pt x="379403"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4449540" y="2842895"/>
        <a:ext cx="18970" cy="18970"/>
      </dsp:txXfrm>
    </dsp:sp>
    <dsp:sp modelId="{751BCCCE-B72C-45D0-9EA3-6A15EE972664}">
      <dsp:nvSpPr>
        <dsp:cNvPr id="0" name=""/>
        <dsp:cNvSpPr/>
      </dsp:nvSpPr>
      <dsp:spPr>
        <a:xfrm>
          <a:off x="4626014" y="2303745"/>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tx1"/>
              </a:solidFill>
              <a:effectLst/>
              <a:latin typeface="Candara" panose="020E0502030303020204" pitchFamily="34" charset="0"/>
            </a:rPr>
            <a:t>Education</a:t>
          </a:r>
        </a:p>
      </dsp:txBody>
      <dsp:txXfrm>
        <a:off x="4843419" y="2525221"/>
        <a:ext cx="1049721" cy="1069379"/>
      </dsp:txXfrm>
    </dsp:sp>
    <dsp:sp modelId="{C589E1F9-5E2F-49A2-9E78-D4ABEF1CCD16}">
      <dsp:nvSpPr>
        <dsp:cNvPr id="0" name=""/>
        <dsp:cNvSpPr/>
      </dsp:nvSpPr>
      <dsp:spPr>
        <a:xfrm rot="3857143">
          <a:off x="3715923" y="3520889"/>
          <a:ext cx="374413" cy="33835"/>
        </a:xfrm>
        <a:custGeom>
          <a:avLst/>
          <a:gdLst/>
          <a:ahLst/>
          <a:cxnLst/>
          <a:rect l="0" t="0" r="0" b="0"/>
          <a:pathLst>
            <a:path>
              <a:moveTo>
                <a:pt x="0" y="16917"/>
              </a:moveTo>
              <a:lnTo>
                <a:pt x="374413"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a:off x="3893769" y="3528446"/>
        <a:ext cx="18720" cy="18720"/>
      </dsp:txXfrm>
    </dsp:sp>
    <dsp:sp modelId="{4161A965-EEBE-408C-A9F5-CB06746355AD}">
      <dsp:nvSpPr>
        <dsp:cNvPr id="0" name=""/>
        <dsp:cNvSpPr/>
      </dsp:nvSpPr>
      <dsp:spPr>
        <a:xfrm>
          <a:off x="3569017" y="3629178"/>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tx1"/>
              </a:solidFill>
              <a:effectLst/>
              <a:latin typeface="Candara" panose="020E0502030303020204" pitchFamily="34" charset="0"/>
            </a:rPr>
            <a:t>Health</a:t>
          </a:r>
        </a:p>
      </dsp:txBody>
      <dsp:txXfrm>
        <a:off x="3786422" y="3850654"/>
        <a:ext cx="1049721" cy="1069379"/>
      </dsp:txXfrm>
    </dsp:sp>
    <dsp:sp modelId="{14A70994-40B1-4B30-84BA-5AC38CD4D2EC}">
      <dsp:nvSpPr>
        <dsp:cNvPr id="0" name=""/>
        <dsp:cNvSpPr/>
      </dsp:nvSpPr>
      <dsp:spPr>
        <a:xfrm rot="6942857">
          <a:off x="2836936" y="3520889"/>
          <a:ext cx="374413" cy="33835"/>
        </a:xfrm>
        <a:custGeom>
          <a:avLst/>
          <a:gdLst/>
          <a:ahLst/>
          <a:cxnLst/>
          <a:rect l="0" t="0" r="0" b="0"/>
          <a:pathLst>
            <a:path>
              <a:moveTo>
                <a:pt x="0" y="16917"/>
              </a:moveTo>
              <a:lnTo>
                <a:pt x="374413"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rot="10800000">
        <a:off x="3014782" y="3528446"/>
        <a:ext cx="18720" cy="18720"/>
      </dsp:txXfrm>
    </dsp:sp>
    <dsp:sp modelId="{3822CCCA-DE3C-45FE-AEC2-D4B2CC7E1212}">
      <dsp:nvSpPr>
        <dsp:cNvPr id="0" name=""/>
        <dsp:cNvSpPr/>
      </dsp:nvSpPr>
      <dsp:spPr>
        <a:xfrm>
          <a:off x="1873724" y="3629178"/>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kern="1200" cap="none" normalizeH="0" baseline="0" dirty="0">
              <a:ln>
                <a:noFill/>
              </a:ln>
              <a:solidFill>
                <a:schemeClr val="tx1"/>
              </a:solidFill>
              <a:effectLst/>
              <a:latin typeface="Candara" panose="020E0502030303020204" pitchFamily="34" charset="0"/>
            </a:rPr>
            <a:t>Recreation</a:t>
          </a:r>
        </a:p>
      </dsp:txBody>
      <dsp:txXfrm>
        <a:off x="2091129" y="3850654"/>
        <a:ext cx="1049721" cy="1069379"/>
      </dsp:txXfrm>
    </dsp:sp>
    <dsp:sp modelId="{ABB0D09D-7103-44BB-8EFB-970E1F2C887A}">
      <dsp:nvSpPr>
        <dsp:cNvPr id="0" name=""/>
        <dsp:cNvSpPr/>
      </dsp:nvSpPr>
      <dsp:spPr>
        <a:xfrm rot="10028571">
          <a:off x="2278545" y="2835462"/>
          <a:ext cx="379403" cy="33835"/>
        </a:xfrm>
        <a:custGeom>
          <a:avLst/>
          <a:gdLst/>
          <a:ahLst/>
          <a:cxnLst/>
          <a:rect l="0" t="0" r="0" b="0"/>
          <a:pathLst>
            <a:path>
              <a:moveTo>
                <a:pt x="0" y="16917"/>
              </a:moveTo>
              <a:lnTo>
                <a:pt x="379403"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rot="10800000">
        <a:off x="2458762" y="2842895"/>
        <a:ext cx="18970" cy="18970"/>
      </dsp:txXfrm>
    </dsp:sp>
    <dsp:sp modelId="{C6EA6B3D-0FEA-4569-9F1A-E0D3FB321889}">
      <dsp:nvSpPr>
        <dsp:cNvPr id="0" name=""/>
        <dsp:cNvSpPr/>
      </dsp:nvSpPr>
      <dsp:spPr>
        <a:xfrm>
          <a:off x="816727" y="2303745"/>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kern="1200" cap="none" normalizeH="0" baseline="0" dirty="0">
              <a:ln>
                <a:noFill/>
              </a:ln>
              <a:solidFill>
                <a:schemeClr val="tx1"/>
              </a:solidFill>
              <a:effectLst/>
              <a:latin typeface="Candara" panose="020E0502030303020204" pitchFamily="34" charset="0"/>
            </a:rPr>
            <a:t>Language</a:t>
          </a:r>
        </a:p>
      </dsp:txBody>
      <dsp:txXfrm>
        <a:off x="1034132" y="2525221"/>
        <a:ext cx="1049721" cy="1069379"/>
      </dsp:txXfrm>
    </dsp:sp>
    <dsp:sp modelId="{EFD84EF2-4355-4B86-B25E-1942DF84E84E}">
      <dsp:nvSpPr>
        <dsp:cNvPr id="0" name=""/>
        <dsp:cNvSpPr/>
      </dsp:nvSpPr>
      <dsp:spPr>
        <a:xfrm rot="13114286">
          <a:off x="2479558" y="1973919"/>
          <a:ext cx="377251" cy="33835"/>
        </a:xfrm>
        <a:custGeom>
          <a:avLst/>
          <a:gdLst/>
          <a:ahLst/>
          <a:cxnLst/>
          <a:rect l="0" t="0" r="0" b="0"/>
          <a:pathLst>
            <a:path>
              <a:moveTo>
                <a:pt x="0" y="16917"/>
              </a:moveTo>
              <a:lnTo>
                <a:pt x="377251" y="169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b="0" kern="1200" dirty="0"/>
        </a:p>
      </dsp:txBody>
      <dsp:txXfrm rot="10800000">
        <a:off x="2658752" y="1981405"/>
        <a:ext cx="18862" cy="18862"/>
      </dsp:txXfrm>
    </dsp:sp>
    <dsp:sp modelId="{A4DE9664-49AF-4BA0-849B-06B14E554EE3}">
      <dsp:nvSpPr>
        <dsp:cNvPr id="0" name=""/>
        <dsp:cNvSpPr/>
      </dsp:nvSpPr>
      <dsp:spPr>
        <a:xfrm>
          <a:off x="1193965" y="650958"/>
          <a:ext cx="1484531" cy="1512331"/>
        </a:xfrm>
        <a:prstGeom prst="ellipse">
          <a:avLst/>
        </a:prstGeom>
        <a:solidFill>
          <a:srgbClr val="FFDE8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700" b="1" i="0" u="none" strike="noStrike" kern="1200" cap="none" normalizeH="0" baseline="0" dirty="0">
              <a:ln>
                <a:noFill/>
              </a:ln>
              <a:solidFill>
                <a:schemeClr val="tx1"/>
              </a:solidFill>
              <a:effectLst/>
              <a:latin typeface="Candara" panose="020E0502030303020204" pitchFamily="34" charset="0"/>
            </a:rPr>
            <a:t>Country of </a:t>
          </a:r>
          <a:br>
            <a:rPr kumimoji="0" lang="en-US" sz="1700" b="1" i="0" u="none" strike="noStrike" kern="1200" cap="none" normalizeH="0" baseline="0" dirty="0">
              <a:ln>
                <a:noFill/>
              </a:ln>
              <a:solidFill>
                <a:schemeClr val="tx1"/>
              </a:solidFill>
              <a:effectLst/>
              <a:latin typeface="Candara" panose="020E0502030303020204" pitchFamily="34" charset="0"/>
            </a:rPr>
          </a:br>
          <a:r>
            <a:rPr kumimoji="0" lang="en-US" sz="1700" b="1" i="0" u="none" strike="noStrike" kern="1200" cap="none" normalizeH="0" baseline="0" dirty="0">
              <a:ln>
                <a:noFill/>
              </a:ln>
              <a:solidFill>
                <a:schemeClr val="tx1"/>
              </a:solidFill>
              <a:effectLst/>
              <a:latin typeface="Candara" panose="020E0502030303020204" pitchFamily="34" charset="0"/>
            </a:rPr>
            <a:t>Origin</a:t>
          </a:r>
        </a:p>
      </dsp:txBody>
      <dsp:txXfrm>
        <a:off x="1411370" y="872434"/>
        <a:ext cx="1049721" cy="106937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4E6710-BB7F-4CB4-8A58-F6347636B1D6}" type="datetimeFigureOut">
              <a:rPr lang="en-US" smtClean="0"/>
              <a:pPr/>
              <a:t>4/10/2020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B8F9D-41B9-4DC9-8F74-FFC509277D82}" type="slidenum">
              <a:rPr lang="en-US" smtClean="0"/>
              <a:pPr/>
              <a:t>‹#›</a:t>
            </a:fld>
            <a:endParaRPr lang="en-US" dirty="0"/>
          </a:p>
        </p:txBody>
      </p:sp>
    </p:spTree>
    <p:extLst>
      <p:ext uri="{BB962C8B-B14F-4D97-AF65-F5344CB8AC3E}">
        <p14:creationId xmlns:p14="http://schemas.microsoft.com/office/powerpoint/2010/main" val="1633730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1</a:t>
            </a:fld>
            <a:endParaRPr lang="en-US" dirty="0"/>
          </a:p>
        </p:txBody>
      </p:sp>
    </p:spTree>
    <p:extLst>
      <p:ext uri="{BB962C8B-B14F-4D97-AF65-F5344CB8AC3E}">
        <p14:creationId xmlns:p14="http://schemas.microsoft.com/office/powerpoint/2010/main" val="3307145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Sociocultural—it involves changes cultural practices and perceptions</a:t>
            </a:r>
          </a:p>
          <a:p>
            <a:pPr marL="228600" indent="-228600">
              <a:buAutoNum type="arabicPeriod"/>
            </a:pPr>
            <a:r>
              <a:rPr lang="en-US" dirty="0"/>
              <a:t>Economic—P&amp;G had to adjust to make their products affordable</a:t>
            </a:r>
          </a:p>
          <a:p>
            <a:pPr marL="228600" indent="-228600">
              <a:buAutoNum type="arabicPeriod"/>
            </a:pPr>
            <a:r>
              <a:rPr lang="en-US" dirty="0"/>
              <a:t>Competitive—P&amp;G must compete against an established leader</a:t>
            </a:r>
          </a:p>
          <a:p>
            <a:pPr marL="228600" indent="-228600">
              <a:buAutoNum type="arabicPeriod"/>
            </a:pPr>
            <a:r>
              <a:rPr lang="en-US" dirty="0"/>
              <a:t>Sociocultural—it involved having to change cultural practices and perceptions</a:t>
            </a:r>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29</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Answer:</a:t>
            </a:r>
          </a:p>
          <a:p>
            <a:pPr indent="7938"/>
            <a:r>
              <a:rPr lang="en-US" dirty="0"/>
              <a:t>ASEAN is eliminating tariffs among Southeast Asian countries, making it less expensive for Thai companies like Mistine to export to other countries. The purpose of ASEAN is to increase trade between these countries. This gives countries in Southeast Asia a competitive advantage because it reduces trade barrier that other countries may have when trading with Southeast Asia. </a:t>
            </a:r>
          </a:p>
        </p:txBody>
      </p:sp>
      <p:sp>
        <p:nvSpPr>
          <p:cNvPr id="4" name="Slide Number Placeholder 3"/>
          <p:cNvSpPr>
            <a:spLocks noGrp="1"/>
          </p:cNvSpPr>
          <p:nvPr>
            <p:ph type="sldNum" sz="quarter" idx="10"/>
          </p:nvPr>
        </p:nvSpPr>
        <p:spPr/>
        <p:txBody>
          <a:bodyPr/>
          <a:lstStyle/>
          <a:p>
            <a:fld id="{554B8F9D-41B9-4DC9-8F74-FFC509277D82}" type="slidenum">
              <a:rPr lang="en-US" smtClean="0"/>
              <a:pPr/>
              <a:t>36</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Advantages: can export product almost immediately after introduction; can compete with larger, more established firms on a global scale</a:t>
            </a:r>
          </a:p>
          <a:p>
            <a:pPr marL="228600" indent="-228600">
              <a:buAutoNum type="arabicPeriod"/>
            </a:pPr>
            <a:r>
              <a:rPr lang="en-US" dirty="0"/>
              <a:t>Possible disadvantages: can represent an initial investment and many new firms do not have appropriate funding or infrastructure; taking a smaller approach by focusing on one country or area allows it to build up reputation before expansion</a:t>
            </a:r>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40</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a:t>
            </a:r>
          </a:p>
          <a:p>
            <a:pPr marL="228600" indent="-228600">
              <a:buAutoNum type="arabicPeriod"/>
            </a:pPr>
            <a:r>
              <a:rPr lang="en-US" dirty="0"/>
              <a:t>Trading company</a:t>
            </a:r>
          </a:p>
          <a:p>
            <a:pPr marL="228600" indent="-228600">
              <a:buAutoNum type="arabicPeriod"/>
            </a:pPr>
            <a:r>
              <a:rPr lang="en-US" dirty="0"/>
              <a:t>Contract manufacturing</a:t>
            </a:r>
          </a:p>
          <a:p>
            <a:pPr marL="228600" indent="-228600">
              <a:buAutoNum type="arabicPeriod"/>
            </a:pPr>
            <a:r>
              <a:rPr lang="en-US" dirty="0"/>
              <a:t>Joint venture</a:t>
            </a:r>
          </a:p>
          <a:p>
            <a:pPr marL="228600" indent="-228600">
              <a:buAutoNum type="arabicPeriod"/>
            </a:pPr>
            <a:r>
              <a:rPr lang="en-US" dirty="0"/>
              <a:t>Licensing</a:t>
            </a:r>
          </a:p>
          <a:p>
            <a:pPr marL="228600" indent="-228600">
              <a:buAutoNum type="arabicPeriod"/>
            </a:pPr>
            <a:r>
              <a:rPr lang="en-US" dirty="0"/>
              <a:t>Direct ownership</a:t>
            </a:r>
          </a:p>
          <a:p>
            <a:endParaRPr lang="en-US" dirty="0"/>
          </a:p>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53</a:t>
            </a:fld>
            <a:endParaRPr lang="en-US" dirty="0"/>
          </a:p>
        </p:txBody>
      </p:sp>
    </p:spTree>
    <p:extLst>
      <p:ext uri="{BB962C8B-B14F-4D97-AF65-F5344CB8AC3E}">
        <p14:creationId xmlns:p14="http://schemas.microsoft.com/office/powerpoint/2010/main" val="92691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4B8F9D-41B9-4DC9-8F74-FFC509277D82}" type="slidenum">
              <a:rPr lang="en-US" smtClean="0"/>
              <a:pPr/>
              <a:t>64</a:t>
            </a:fld>
            <a:endParaRPr lang="en-US" dirty="0"/>
          </a:p>
        </p:txBody>
      </p:sp>
    </p:spTree>
    <p:extLst>
      <p:ext uri="{BB962C8B-B14F-4D97-AF65-F5344CB8AC3E}">
        <p14:creationId xmlns:p14="http://schemas.microsoft.com/office/powerpoint/2010/main" val="2908343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309598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152000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2003012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4512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8217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74775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300711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829577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4106046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59132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305393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73EFB-8E40-4B42-AD26-B2B1E8F2459B}" type="datetimeFigureOut">
              <a:rPr lang="en-US" smtClean="0"/>
              <a:pPr/>
              <a:t>4/10/2020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C1922-E710-4E1C-B6BE-5A2C00168B85}" type="slidenum">
              <a:rPr lang="en-US" smtClean="0"/>
              <a:pPr/>
              <a:t>‹#›</a:t>
            </a:fld>
            <a:endParaRPr lang="en-US" dirty="0"/>
          </a:p>
        </p:txBody>
      </p:sp>
    </p:spTree>
    <p:extLst>
      <p:ext uri="{BB962C8B-B14F-4D97-AF65-F5344CB8AC3E}">
        <p14:creationId xmlns:p14="http://schemas.microsoft.com/office/powerpoint/2010/main" val="190021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 y="7936"/>
            <a:ext cx="9126897" cy="6845173"/>
          </a:xfrm>
          <a:prstGeom prst="rect">
            <a:avLst/>
          </a:prstGeom>
        </p:spPr>
      </p:pic>
      <p:sp>
        <p:nvSpPr>
          <p:cNvPr id="5" name="AutoShape 2" descr="Image result for webster university in tashk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4"/>
          <a:stretch>
            <a:fillRect/>
          </a:stretch>
        </p:blipFill>
        <p:spPr>
          <a:xfrm>
            <a:off x="163512" y="160338"/>
            <a:ext cx="2143125" cy="2143125"/>
          </a:xfrm>
          <a:prstGeom prst="rect">
            <a:avLst/>
          </a:prstGeom>
        </p:spPr>
      </p:pic>
      <p:pic>
        <p:nvPicPr>
          <p:cNvPr id="10" name="Picture 9"/>
          <p:cNvPicPr>
            <a:picLocks noChangeAspect="1"/>
          </p:cNvPicPr>
          <p:nvPr/>
        </p:nvPicPr>
        <p:blipFill>
          <a:blip r:embed="rId5"/>
          <a:stretch>
            <a:fillRect/>
          </a:stretch>
        </p:blipFill>
        <p:spPr>
          <a:xfrm>
            <a:off x="7010400" y="154476"/>
            <a:ext cx="2016620" cy="2049462"/>
          </a:xfrm>
          <a:prstGeom prst="rect">
            <a:avLst/>
          </a:prstGeom>
        </p:spPr>
      </p:pic>
      <p:sp>
        <p:nvSpPr>
          <p:cNvPr id="13" name="Title 12"/>
          <p:cNvSpPr>
            <a:spLocks noGrp="1"/>
          </p:cNvSpPr>
          <p:nvPr>
            <p:ph type="ctrTitle"/>
          </p:nvPr>
        </p:nvSpPr>
        <p:spPr/>
        <p:txBody>
          <a:bodyPr>
            <a:normAutofit fontScale="90000"/>
          </a:bodyPr>
          <a:lstStyle/>
          <a:p>
            <a:pPr lvl="0">
              <a:spcBef>
                <a:spcPts val="0"/>
              </a:spcBef>
              <a:defRPr/>
            </a:pPr>
            <a: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t>Chapter 9</a:t>
            </a:r>
            <a:br>
              <a:rPr lang="en-US" sz="5000" b="1" dirty="0">
                <a:solidFill>
                  <a:schemeClr val="bg1"/>
                </a:solidFill>
                <a:effectLst>
                  <a:outerShdw blurRad="63500" sx="102000" sy="102000" algn="ctr" rotWithShape="0">
                    <a:prstClr val="black">
                      <a:alpha val="40000"/>
                    </a:prst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t/>
            </a:r>
            <a:br>
              <a:rPr lang="en-US" sz="2000" b="1" dirty="0">
                <a:solidFill>
                  <a:schemeClr val="bg1"/>
                </a:solidFill>
                <a:effectLst>
                  <a:outerShdw blurRad="38100" dist="38100" dir="2700000" algn="tl">
                    <a:srgbClr val="000000">
                      <a:alpha val="43137"/>
                    </a:srgbClr>
                  </a:outerShdw>
                </a:effectLst>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Reaching Global Markets</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chemeClr val="bg1"/>
                </a:solidFill>
                <a:latin typeface="Candara" panose="020E0502030303020204" pitchFamily="34" charset="0"/>
                <a:ea typeface="+mn-ea"/>
                <a:cs typeface="Times New Roman" pitchFamily="18" charset="0"/>
              </a:rPr>
              <a:t/>
            </a:r>
            <a:br>
              <a:rPr lang="en-US" sz="3200" b="1" dirty="0">
                <a:ln>
                  <a:solidFill>
                    <a:srgbClr val="3C999E"/>
                  </a:solidFill>
                </a:ln>
                <a:solidFill>
                  <a:schemeClr val="bg1"/>
                </a:solidFill>
                <a:latin typeface="Candara" panose="020E0502030303020204" pitchFamily="34" charset="0"/>
                <a:ea typeface="+mn-ea"/>
                <a:cs typeface="Times New Roman" pitchFamily="18" charset="0"/>
              </a:rPr>
            </a:br>
            <a:r>
              <a:rPr lang="en-US" sz="3200" b="1" dirty="0">
                <a:ln>
                  <a:solidFill>
                    <a:srgbClr val="3C999E"/>
                  </a:solidFill>
                </a:ln>
                <a:solidFill>
                  <a:srgbClr val="42A8AD"/>
                </a:solidFill>
                <a:latin typeface="Candara" panose="020E0502030303020204" pitchFamily="34" charset="0"/>
                <a:ea typeface="+mn-ea"/>
                <a:cs typeface="Times New Roman" pitchFamily="18" charset="0"/>
              </a:rPr>
              <a:t/>
            </a:r>
            <a:br>
              <a:rPr lang="en-US" sz="3200" b="1" dirty="0">
                <a:ln>
                  <a:solidFill>
                    <a:srgbClr val="3C999E"/>
                  </a:solidFill>
                </a:ln>
                <a:solidFill>
                  <a:srgbClr val="42A8AD"/>
                </a:solidFill>
                <a:latin typeface="Candara" panose="020E0502030303020204" pitchFamily="34" charset="0"/>
                <a:ea typeface="+mn-ea"/>
                <a:cs typeface="Times New Roman" pitchFamily="18" charset="0"/>
              </a:rPr>
            </a:br>
            <a:endParaRPr lang="en-US" dirty="0"/>
          </a:p>
        </p:txBody>
      </p:sp>
      <p:sp>
        <p:nvSpPr>
          <p:cNvPr id="14" name="Subtitle 13"/>
          <p:cNvSpPr>
            <a:spLocks noGrp="1"/>
          </p:cNvSpPr>
          <p:nvPr>
            <p:ph type="subTitle" idx="1"/>
          </p:nvPr>
        </p:nvSpPr>
        <p:spPr/>
        <p:txBody>
          <a:bodyPr>
            <a:normAutofit/>
          </a:bodyPr>
          <a:lstStyle/>
          <a:p>
            <a:r>
              <a:rPr lang="en-US" sz="2800" dirty="0">
                <a:solidFill>
                  <a:schemeClr val="bg1"/>
                </a:solidFill>
              </a:rPr>
              <a:t>Course Instructor:</a:t>
            </a:r>
          </a:p>
          <a:p>
            <a:r>
              <a:rPr lang="en-US" sz="2800" dirty="0">
                <a:solidFill>
                  <a:schemeClr val="bg1"/>
                </a:solidFill>
              </a:rPr>
              <a:t>Mamurjon Rahimov</a:t>
            </a:r>
          </a:p>
        </p:txBody>
      </p:sp>
      <p:pic>
        <p:nvPicPr>
          <p:cNvPr id="15" name="Picture 14"/>
          <p:cNvPicPr>
            <a:picLocks noChangeAspect="1"/>
          </p:cNvPicPr>
          <p:nvPr/>
        </p:nvPicPr>
        <p:blipFill>
          <a:blip r:embed="rId6"/>
          <a:stretch>
            <a:fillRect/>
          </a:stretch>
        </p:blipFill>
        <p:spPr>
          <a:xfrm>
            <a:off x="3791565" y="4995990"/>
            <a:ext cx="1560870" cy="1857120"/>
          </a:xfrm>
          <a:prstGeom prst="rect">
            <a:avLst/>
          </a:prstGeom>
        </p:spPr>
      </p:pic>
    </p:spTree>
    <p:extLst>
      <p:ext uri="{BB962C8B-B14F-4D97-AF65-F5344CB8AC3E}">
        <p14:creationId xmlns:p14="http://schemas.microsoft.com/office/powerpoint/2010/main" val="15110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5" y="3284457"/>
            <a:ext cx="5520309" cy="1626780"/>
          </a:xfrm>
          <a:prstGeom prst="rect">
            <a:avLst/>
          </a:prstGeom>
        </p:spPr>
      </p:pic>
      <p:sp>
        <p:nvSpPr>
          <p:cNvPr id="5"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Learning Objectives</a:t>
            </a:r>
          </a:p>
        </p:txBody>
      </p:sp>
      <p:sp>
        <p:nvSpPr>
          <p:cNvPr id="6"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9-1</a:t>
            </a:r>
            <a:r>
              <a:rPr lang="en-US" sz="2600" dirty="0">
                <a:latin typeface="Candara" panose="020E0502030303020204" pitchFamily="34" charset="0"/>
              </a:rPr>
              <a:t>	Define </a:t>
            </a:r>
            <a:r>
              <a:rPr lang="en-US" sz="2600" i="1" dirty="0">
                <a:latin typeface="Candara" panose="020E0502030303020204" pitchFamily="34" charset="0"/>
              </a:rPr>
              <a:t>international marketing</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baseline="0" noProof="0" dirty="0">
                <a:ln>
                  <a:noFill/>
                </a:ln>
                <a:solidFill>
                  <a:srgbClr val="42A8AD"/>
                </a:solidFill>
                <a:effectLst/>
                <a:uLnTx/>
                <a:uFillTx/>
                <a:latin typeface="Candara" panose="020E0502030303020204" pitchFamily="34" charset="0"/>
              </a:rPr>
              <a:t>LO 9-2</a:t>
            </a:r>
            <a:r>
              <a:rPr kumimoji="0" lang="en-US" sz="2600" i="0" u="none" strike="noStrike" kern="1200" cap="none" spc="0" normalizeH="0" baseline="0" noProof="0" dirty="0">
                <a:ln>
                  <a:noFill/>
                </a:ln>
                <a:effectLst/>
                <a:uLnTx/>
                <a:uFillTx/>
                <a:latin typeface="Candara" panose="020E0502030303020204" pitchFamily="34" charset="0"/>
              </a:rPr>
              <a:t>	Differentiate between the six 	environmental forces that affect 	international marketing efforts</a:t>
            </a:r>
            <a:endParaRPr kumimoji="0" lang="en-US" sz="2600" i="0" u="none" strike="noStrike" kern="1200" cap="none" spc="0" normalizeH="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9-3</a:t>
            </a:r>
            <a:r>
              <a:rPr lang="en-US" sz="2600" dirty="0">
                <a:latin typeface="Candara" panose="020E0502030303020204" pitchFamily="34" charset="0"/>
              </a:rPr>
              <a:t>	List six important international trade 	agreements</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a:ln>
                  <a:noFill/>
                </a:ln>
                <a:solidFill>
                  <a:srgbClr val="42A8AD"/>
                </a:solidFill>
                <a:effectLst/>
                <a:uLnTx/>
                <a:uFillTx/>
                <a:latin typeface="Candara" panose="020E0502030303020204" pitchFamily="34" charset="0"/>
              </a:rPr>
              <a:t>LO 9-4</a:t>
            </a:r>
            <a:r>
              <a:rPr kumimoji="0" lang="en-US" sz="2600" i="0" u="none" strike="noStrike" kern="1200" cap="none" spc="0" normalizeH="0" noProof="0" dirty="0">
                <a:ln>
                  <a:noFill/>
                </a:ln>
                <a:effectLst/>
                <a:uLnTx/>
                <a:uFillTx/>
                <a:latin typeface="Candara" panose="020E0502030303020204" pitchFamily="34" charset="0"/>
              </a:rPr>
              <a:t>	Identify methods of international market 	entry</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lang="en-US" sz="2600" b="1" dirty="0">
                <a:solidFill>
                  <a:srgbClr val="42A8AD"/>
                </a:solidFill>
                <a:latin typeface="Candara" panose="020E0502030303020204" pitchFamily="34" charset="0"/>
              </a:rPr>
              <a:t>LO 9-5</a:t>
            </a:r>
            <a:r>
              <a:rPr lang="en-US" sz="2600" dirty="0">
                <a:latin typeface="Candara" panose="020E0502030303020204" pitchFamily="34" charset="0"/>
              </a:rPr>
              <a:t>	Summarize the three forms of global 	organizational structure</a:t>
            </a:r>
          </a:p>
          <a:p>
            <a:pPr marL="273050" marR="0" lvl="0" indent="-273050" algn="l" defTabSz="914400" rtl="0" eaLnBrk="0" fontAlgn="base" latinLnBrk="0" hangingPunct="0">
              <a:lnSpc>
                <a:spcPct val="100000"/>
              </a:lnSpc>
              <a:spcBef>
                <a:spcPts val="0"/>
              </a:spcBef>
              <a:spcAft>
                <a:spcPts val="600"/>
              </a:spcAft>
              <a:buClr>
                <a:srgbClr val="42A8AD"/>
              </a:buClr>
              <a:buSzPct val="85000"/>
              <a:buNone/>
              <a:tabLst/>
              <a:defRPr/>
            </a:pPr>
            <a:r>
              <a:rPr kumimoji="0" lang="en-US" sz="2600" b="1" i="0" u="none" strike="noStrike" kern="1200" cap="none" spc="0" normalizeH="0" noProof="0" dirty="0">
                <a:ln>
                  <a:noFill/>
                </a:ln>
                <a:solidFill>
                  <a:srgbClr val="42A8AD"/>
                </a:solidFill>
                <a:effectLst/>
                <a:uLnTx/>
                <a:uFillTx/>
                <a:latin typeface="Candara" panose="020E0502030303020204" pitchFamily="34" charset="0"/>
              </a:rPr>
              <a:t>LO 9-6</a:t>
            </a:r>
            <a:r>
              <a:rPr kumimoji="0" lang="en-US" sz="2600" i="0" u="none" strike="noStrike" kern="1200" cap="none" spc="0" normalizeH="0" noProof="0" dirty="0">
                <a:ln>
                  <a:noFill/>
                </a:ln>
                <a:effectLst/>
                <a:uLnTx/>
                <a:uFillTx/>
                <a:latin typeface="Candara" panose="020E0502030303020204" pitchFamily="34" charset="0"/>
              </a:rPr>
              <a:t>	Describe the use of the marketing mix 	internationally</a:t>
            </a: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800" i="0" u="none" strike="noStrike" kern="1200" cap="none" spc="0" normalizeH="0" noProof="0" dirty="0">
              <a:ln>
                <a:noFill/>
              </a:ln>
              <a:effectLst/>
              <a:uLnTx/>
              <a:uFillTx/>
              <a:latin typeface="Franklin Gothic Book"/>
            </a:endParaRPr>
          </a:p>
          <a:p>
            <a:pPr marL="273050" marR="0" lvl="0"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kumimoji="0" lang="en-US" sz="2400" b="0" i="0" u="none" strike="noStrike" kern="1200" cap="none" spc="0" normalizeH="0" baseline="0" noProof="0" dirty="0">
              <a:ln>
                <a:noFill/>
              </a:ln>
              <a:effectLst/>
              <a:uLnTx/>
              <a:uFillTx/>
              <a:latin typeface="Franklin Gothic Book"/>
              <a:ea typeface="+mn-ea"/>
              <a:cs typeface="+mn-cs"/>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7"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154669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rPr>
              <a:t>International Marketing</a:t>
            </a: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Developing and performing marketing activities across national boundaries</a:t>
            </a:r>
          </a:p>
          <a:p>
            <a:pPr lvl="1">
              <a:spcBef>
                <a:spcPts val="0"/>
              </a:spcBef>
              <a:spcAft>
                <a:spcPts val="600"/>
              </a:spcAft>
              <a:buClr>
                <a:srgbClr val="42A8AD"/>
              </a:buClr>
              <a:defRPr/>
            </a:pPr>
            <a:r>
              <a:rPr lang="en-US" dirty="0">
                <a:latin typeface="Candara" panose="020E0502030303020204" pitchFamily="34" charset="0"/>
              </a:rPr>
              <a:t>International markets provide growth opportunities</a:t>
            </a:r>
          </a:p>
          <a:p>
            <a:pPr lvl="1">
              <a:spcBef>
                <a:spcPts val="0"/>
              </a:spcBef>
              <a:spcAft>
                <a:spcPts val="600"/>
              </a:spcAft>
              <a:buClr>
                <a:srgbClr val="42A8AD"/>
              </a:buClr>
              <a:defRPr/>
            </a:pPr>
            <a:r>
              <a:rPr lang="en-US" dirty="0">
                <a:latin typeface="Candara" panose="020E0502030303020204" pitchFamily="34" charset="0"/>
              </a:rPr>
              <a:t>Many countries offer assistance and research to encourage international business</a:t>
            </a:r>
          </a:p>
          <a:p>
            <a:pPr lvl="2">
              <a:spcBef>
                <a:spcPts val="0"/>
              </a:spcBef>
              <a:spcAft>
                <a:spcPts val="600"/>
              </a:spcAft>
              <a:buClr>
                <a:srgbClr val="42A8AD"/>
              </a:buClr>
              <a:defRPr/>
            </a:pPr>
            <a:r>
              <a:rPr lang="en-US" dirty="0">
                <a:latin typeface="Candara" panose="020E0502030303020204" pitchFamily="34" charset="0"/>
              </a:rPr>
              <a:t>Export.gov, managed by the U.S. Department of Commerce’s International Trade Administration, collects a variety of resources to help businesses who want to export to other countries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9-1</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International Marketing</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3448"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Most companies have entered the global marketplace incrementally as they gained knowledge about various markets and opportunities</a:t>
            </a:r>
          </a:p>
          <a:p>
            <a:pPr lvl="1">
              <a:spcBef>
                <a:spcPts val="0"/>
              </a:spcBef>
              <a:spcAft>
                <a:spcPts val="600"/>
              </a:spcAft>
              <a:buClr>
                <a:srgbClr val="42A8AD"/>
              </a:buClr>
              <a:defRPr/>
            </a:pPr>
            <a:r>
              <a:rPr lang="en-US" dirty="0">
                <a:latin typeface="Candara" panose="020E0502030303020204" pitchFamily="34" charset="0"/>
              </a:rPr>
              <a:t>McDonald’s and KFC</a:t>
            </a:r>
          </a:p>
          <a:p>
            <a:pPr lvl="0">
              <a:spcBef>
                <a:spcPts val="0"/>
              </a:spcBef>
              <a:spcAft>
                <a:spcPts val="600"/>
              </a:spcAft>
              <a:buClr>
                <a:srgbClr val="42A8AD"/>
              </a:buClr>
              <a:defRPr/>
            </a:pPr>
            <a:r>
              <a:rPr lang="en-US" dirty="0">
                <a:latin typeface="Candara" panose="020E0502030303020204" pitchFamily="34" charset="0"/>
              </a:rPr>
              <a:t>Born </a:t>
            </a:r>
            <a:r>
              <a:rPr lang="en-US" dirty="0" err="1">
                <a:latin typeface="Candara" panose="020E0502030303020204" pitchFamily="34" charset="0"/>
              </a:rPr>
              <a:t>globals</a:t>
            </a:r>
            <a:r>
              <a:rPr lang="en-US" dirty="0">
                <a:latin typeface="Candara" panose="020E0502030303020204" pitchFamily="34" charset="0"/>
              </a:rPr>
              <a:t> – Firms that are international from their inception</a:t>
            </a:r>
          </a:p>
          <a:p>
            <a:pPr lvl="1">
              <a:spcBef>
                <a:spcPts val="0"/>
              </a:spcBef>
              <a:spcAft>
                <a:spcPts val="600"/>
              </a:spcAft>
              <a:buClr>
                <a:srgbClr val="42A8AD"/>
              </a:buClr>
              <a:defRPr/>
            </a:pPr>
            <a:r>
              <a:rPr lang="en-US" dirty="0">
                <a:latin typeface="Candara" panose="020E0502030303020204" pitchFamily="34" charset="0"/>
              </a:rPr>
              <a:t>Often small technology-based firms</a:t>
            </a:r>
          </a:p>
          <a:p>
            <a:pPr lvl="1">
              <a:spcBef>
                <a:spcPts val="0"/>
              </a:spcBef>
              <a:spcAft>
                <a:spcPts val="600"/>
              </a:spcAft>
              <a:buClr>
                <a:srgbClr val="42A8AD"/>
              </a:buClr>
              <a:defRPr/>
            </a:pPr>
            <a:r>
              <a:rPr lang="en-US" dirty="0">
                <a:latin typeface="Candara" panose="020E0502030303020204" pitchFamily="34" charset="0"/>
              </a:rPr>
              <a:t>Earn most of their sales outside the domestic home market</a:t>
            </a:r>
          </a:p>
          <a:p>
            <a:pPr lvl="1">
              <a:spcBef>
                <a:spcPts val="0"/>
              </a:spcBef>
              <a:spcAft>
                <a:spcPts val="600"/>
              </a:spcAft>
              <a:buClr>
                <a:srgbClr val="42A8AD"/>
              </a:buClr>
              <a:defRPr/>
            </a:pPr>
            <a:r>
              <a:rPr lang="en-US" dirty="0">
                <a:latin typeface="Candara" panose="020E0502030303020204" pitchFamily="34" charset="0"/>
              </a:rPr>
              <a:t>eBay, Google, and Logitech</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Environmental Forces in </a:t>
            </a:r>
          </a:p>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Global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pSp>
        <p:nvGrpSpPr>
          <p:cNvPr id="10" name="Group 3"/>
          <p:cNvGrpSpPr>
            <a:grpSpLocks/>
          </p:cNvGrpSpPr>
          <p:nvPr/>
        </p:nvGrpSpPr>
        <p:grpSpPr bwMode="auto">
          <a:xfrm>
            <a:off x="2362200" y="1676400"/>
            <a:ext cx="5800725" cy="4751387"/>
            <a:chOff x="864" y="744"/>
            <a:chExt cx="3894" cy="3336"/>
          </a:xfrm>
        </p:grpSpPr>
        <p:pic>
          <p:nvPicPr>
            <p:cNvPr id="11" name="Picture 4" descr="Sixcircles01"/>
            <p:cNvPicPr>
              <a:picLocks noChangeAspect="1" noChangeArrowheads="1"/>
            </p:cNvPicPr>
            <p:nvPr/>
          </p:nvPicPr>
          <p:blipFill>
            <a:blip r:embed="rId4" cstate="print"/>
            <a:srcRect/>
            <a:stretch>
              <a:fillRect/>
            </a:stretch>
          </p:blipFill>
          <p:spPr bwMode="auto">
            <a:xfrm>
              <a:off x="864" y="744"/>
              <a:ext cx="3819" cy="3336"/>
            </a:xfrm>
            <a:prstGeom prst="rect">
              <a:avLst/>
            </a:prstGeom>
            <a:noFill/>
            <a:ln w="9525">
              <a:noFill/>
              <a:miter lim="800000"/>
              <a:headEnd/>
              <a:tailEnd/>
            </a:ln>
          </p:spPr>
        </p:pic>
        <p:sp>
          <p:nvSpPr>
            <p:cNvPr id="12" name="Text Box 5"/>
            <p:cNvSpPr txBox="1">
              <a:spLocks noChangeArrowheads="1"/>
            </p:cNvSpPr>
            <p:nvPr/>
          </p:nvSpPr>
          <p:spPr bwMode="auto">
            <a:xfrm>
              <a:off x="2191" y="2198"/>
              <a:ext cx="1217" cy="497"/>
            </a:xfrm>
            <a:prstGeom prst="rect">
              <a:avLst/>
            </a:prstGeom>
            <a:noFill/>
            <a:ln w="9525">
              <a:noFill/>
              <a:miter lim="800000"/>
              <a:headEnd/>
              <a:tailEnd/>
            </a:ln>
          </p:spPr>
          <p:txBody>
            <a:bodyPr anchor="ctr" anchorCtr="1">
              <a:spAutoFit/>
            </a:bodyPr>
            <a:lstStyle/>
            <a:p>
              <a:pPr algn="ctr">
                <a:spcBef>
                  <a:spcPct val="50000"/>
                </a:spcBef>
              </a:pPr>
              <a:r>
                <a:rPr lang="en-US" sz="2000" b="1" dirty="0">
                  <a:latin typeface="Candara" panose="020E0502030303020204" pitchFamily="34" charset="0"/>
                </a:rPr>
                <a:t>Environmental Forces</a:t>
              </a:r>
            </a:p>
          </p:txBody>
        </p:sp>
        <p:sp>
          <p:nvSpPr>
            <p:cNvPr id="13" name="Text Box 6"/>
            <p:cNvSpPr txBox="1">
              <a:spLocks noChangeArrowheads="1"/>
            </p:cNvSpPr>
            <p:nvPr/>
          </p:nvSpPr>
          <p:spPr bwMode="auto">
            <a:xfrm>
              <a:off x="2286" y="1064"/>
              <a:ext cx="1014" cy="238"/>
            </a:xfrm>
            <a:prstGeom prst="rect">
              <a:avLst/>
            </a:prstGeom>
            <a:noFill/>
            <a:ln w="9525">
              <a:noFill/>
              <a:miter lim="800000"/>
              <a:headEnd/>
              <a:tailEnd/>
            </a:ln>
          </p:spPr>
          <p:txBody>
            <a:bodyPr anchor="ctr" anchorCtr="1">
              <a:spAutoFit/>
            </a:bodyPr>
            <a:lstStyle/>
            <a:p>
              <a:pPr algn="ctr">
                <a:spcBef>
                  <a:spcPct val="50000"/>
                </a:spcBef>
              </a:pPr>
              <a:r>
                <a:rPr lang="en-US" sz="1600" b="1" dirty="0">
                  <a:latin typeface="Candara" panose="020E0502030303020204" pitchFamily="34" charset="0"/>
                </a:rPr>
                <a:t>Sociocultural</a:t>
              </a:r>
            </a:p>
          </p:txBody>
        </p:sp>
        <p:sp>
          <p:nvSpPr>
            <p:cNvPr id="14" name="Text Box 7"/>
            <p:cNvSpPr txBox="1">
              <a:spLocks noChangeArrowheads="1"/>
            </p:cNvSpPr>
            <p:nvPr/>
          </p:nvSpPr>
          <p:spPr bwMode="auto">
            <a:xfrm>
              <a:off x="3636" y="1678"/>
              <a:ext cx="964" cy="238"/>
            </a:xfrm>
            <a:prstGeom prst="rect">
              <a:avLst/>
            </a:prstGeom>
            <a:noFill/>
            <a:ln w="9525">
              <a:noFill/>
              <a:miter lim="800000"/>
              <a:headEnd/>
              <a:tailEnd/>
            </a:ln>
          </p:spPr>
          <p:txBody>
            <a:bodyPr anchor="ctr" anchorCtr="1">
              <a:spAutoFit/>
            </a:bodyPr>
            <a:lstStyle/>
            <a:p>
              <a:pPr algn="ctr">
                <a:spcBef>
                  <a:spcPct val="50000"/>
                </a:spcBef>
              </a:pPr>
              <a:r>
                <a:rPr lang="en-US" sz="1600" b="1" dirty="0">
                  <a:latin typeface="Candara" panose="020E0502030303020204" pitchFamily="34" charset="0"/>
                </a:rPr>
                <a:t>Economic</a:t>
              </a:r>
            </a:p>
          </p:txBody>
        </p:sp>
        <p:sp>
          <p:nvSpPr>
            <p:cNvPr id="15" name="Text Box 8"/>
            <p:cNvSpPr txBox="1">
              <a:spLocks noChangeArrowheads="1"/>
            </p:cNvSpPr>
            <p:nvPr/>
          </p:nvSpPr>
          <p:spPr bwMode="auto">
            <a:xfrm>
              <a:off x="947" y="1683"/>
              <a:ext cx="1015" cy="238"/>
            </a:xfrm>
            <a:prstGeom prst="rect">
              <a:avLst/>
            </a:prstGeom>
            <a:noFill/>
            <a:ln w="9525">
              <a:noFill/>
              <a:miter lim="800000"/>
              <a:headEnd/>
              <a:tailEnd/>
            </a:ln>
          </p:spPr>
          <p:txBody>
            <a:bodyPr anchor="ctr" anchorCtr="1">
              <a:spAutoFit/>
            </a:bodyPr>
            <a:lstStyle/>
            <a:p>
              <a:pPr algn="ctr">
                <a:spcBef>
                  <a:spcPct val="50000"/>
                </a:spcBef>
              </a:pPr>
              <a:r>
                <a:rPr lang="en-US" sz="1600" b="1" dirty="0">
                  <a:latin typeface="Candara" panose="020E0502030303020204" pitchFamily="34" charset="0"/>
                </a:rPr>
                <a:t>Technological</a:t>
              </a:r>
            </a:p>
          </p:txBody>
        </p:sp>
        <p:sp>
          <p:nvSpPr>
            <p:cNvPr id="16" name="Text Box 9"/>
            <p:cNvSpPr txBox="1">
              <a:spLocks noChangeArrowheads="1"/>
            </p:cNvSpPr>
            <p:nvPr/>
          </p:nvSpPr>
          <p:spPr bwMode="auto">
            <a:xfrm>
              <a:off x="947" y="2909"/>
              <a:ext cx="1015" cy="238"/>
            </a:xfrm>
            <a:prstGeom prst="rect">
              <a:avLst/>
            </a:prstGeom>
            <a:noFill/>
            <a:ln w="9525">
              <a:noFill/>
              <a:miter lim="800000"/>
              <a:headEnd/>
              <a:tailEnd/>
            </a:ln>
          </p:spPr>
          <p:txBody>
            <a:bodyPr anchor="ctr" anchorCtr="1">
              <a:spAutoFit/>
            </a:bodyPr>
            <a:lstStyle/>
            <a:p>
              <a:pPr algn="ctr">
                <a:spcBef>
                  <a:spcPct val="50000"/>
                </a:spcBef>
              </a:pPr>
              <a:r>
                <a:rPr lang="en-US" sz="1600" b="1" dirty="0">
                  <a:latin typeface="Candara" panose="020E0502030303020204" pitchFamily="34" charset="0"/>
                </a:rPr>
                <a:t>Competitive</a:t>
              </a:r>
            </a:p>
          </p:txBody>
        </p:sp>
        <p:sp>
          <p:nvSpPr>
            <p:cNvPr id="17" name="Text Box 10"/>
            <p:cNvSpPr txBox="1">
              <a:spLocks noChangeArrowheads="1"/>
            </p:cNvSpPr>
            <p:nvPr/>
          </p:nvSpPr>
          <p:spPr bwMode="auto">
            <a:xfrm>
              <a:off x="3534" y="2810"/>
              <a:ext cx="1224" cy="411"/>
            </a:xfrm>
            <a:prstGeom prst="rect">
              <a:avLst/>
            </a:prstGeom>
            <a:noFill/>
            <a:ln w="9525">
              <a:noFill/>
              <a:miter lim="800000"/>
              <a:headEnd/>
              <a:tailEnd/>
            </a:ln>
          </p:spPr>
          <p:txBody>
            <a:bodyPr lIns="0" anchor="ctr" anchorCtr="1">
              <a:spAutoFit/>
            </a:bodyPr>
            <a:lstStyle/>
            <a:p>
              <a:pPr algn="ctr">
                <a:spcBef>
                  <a:spcPct val="50000"/>
                </a:spcBef>
              </a:pPr>
              <a:r>
                <a:rPr lang="en-US" sz="1600" b="1" dirty="0">
                  <a:latin typeface="Candara" panose="020E0502030303020204" pitchFamily="34" charset="0"/>
                </a:rPr>
                <a:t>Political, Legal, </a:t>
              </a:r>
              <a:br>
                <a:rPr lang="en-US" sz="1600" b="1" dirty="0">
                  <a:latin typeface="Candara" panose="020E0502030303020204" pitchFamily="34" charset="0"/>
                </a:rPr>
              </a:br>
              <a:r>
                <a:rPr lang="en-US" sz="1600" b="1" dirty="0">
                  <a:latin typeface="Candara" panose="020E0502030303020204" pitchFamily="34" charset="0"/>
                </a:rPr>
                <a:t>and Regulatory</a:t>
              </a:r>
            </a:p>
          </p:txBody>
        </p:sp>
        <p:sp>
          <p:nvSpPr>
            <p:cNvPr id="18" name="Text Box 11"/>
            <p:cNvSpPr txBox="1">
              <a:spLocks noChangeArrowheads="1"/>
            </p:cNvSpPr>
            <p:nvPr/>
          </p:nvSpPr>
          <p:spPr bwMode="auto">
            <a:xfrm>
              <a:off x="2162" y="3439"/>
              <a:ext cx="1223" cy="389"/>
            </a:xfrm>
            <a:prstGeom prst="rect">
              <a:avLst/>
            </a:prstGeom>
            <a:noFill/>
            <a:ln w="9525">
              <a:noFill/>
              <a:miter lim="800000"/>
              <a:headEnd/>
              <a:tailEnd/>
            </a:ln>
          </p:spPr>
          <p:txBody>
            <a:bodyPr anchor="ctr" anchorCtr="1">
              <a:spAutoFit/>
            </a:bodyPr>
            <a:lstStyle/>
            <a:p>
              <a:pPr algn="ctr">
                <a:spcBef>
                  <a:spcPct val="50000"/>
                </a:spcBef>
              </a:pPr>
              <a:r>
                <a:rPr lang="en-US" sz="1500" b="1" dirty="0">
                  <a:latin typeface="Candara" panose="020E0502030303020204" pitchFamily="34" charset="0"/>
                </a:rPr>
                <a:t>Ethical and Social Responsibility</a:t>
              </a:r>
            </a:p>
          </p:txBody>
        </p:sp>
      </p:grpSp>
    </p:spTree>
    <p:extLst>
      <p:ext uri="{BB962C8B-B14F-4D97-AF65-F5344CB8AC3E}">
        <p14:creationId xmlns:p14="http://schemas.microsoft.com/office/powerpoint/2010/main" val="66988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Environmental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Environmental forces may be dramatically different in international markets than in domestic markets</a:t>
            </a:r>
          </a:p>
          <a:p>
            <a:pPr lvl="1">
              <a:spcBef>
                <a:spcPts val="0"/>
              </a:spcBef>
              <a:spcAft>
                <a:spcPts val="600"/>
              </a:spcAft>
              <a:buClr>
                <a:srgbClr val="42A8AD"/>
              </a:buClr>
              <a:defRPr/>
            </a:pPr>
            <a:r>
              <a:rPr lang="en-US" dirty="0">
                <a:latin typeface="Candara" panose="020E0502030303020204" pitchFamily="34" charset="0"/>
              </a:rPr>
              <a:t>Research to understand the needs/desires of international customers is crucial to global marketing success</a:t>
            </a:r>
          </a:p>
          <a:p>
            <a:pPr lvl="0">
              <a:spcBef>
                <a:spcPts val="0"/>
              </a:spcBef>
              <a:spcAft>
                <a:spcPts val="600"/>
              </a:spcAft>
              <a:buClr>
                <a:srgbClr val="42A8AD"/>
              </a:buClr>
              <a:defRPr/>
            </a:pPr>
            <a:r>
              <a:rPr lang="en-US" dirty="0">
                <a:latin typeface="Candara" panose="020E0502030303020204" pitchFamily="34" charset="0"/>
              </a:rPr>
              <a:t>Proper environmental analysis of international markets can:</a:t>
            </a:r>
          </a:p>
          <a:p>
            <a:pPr lvl="1">
              <a:spcBef>
                <a:spcPts val="0"/>
              </a:spcBef>
              <a:spcAft>
                <a:spcPts val="600"/>
              </a:spcAft>
              <a:buClr>
                <a:srgbClr val="42A8AD"/>
              </a:buClr>
              <a:defRPr/>
            </a:pPr>
            <a:r>
              <a:rPr lang="en-US" dirty="0">
                <a:latin typeface="Candara" panose="020E0502030303020204" pitchFamily="34" charset="0"/>
              </a:rPr>
              <a:t>Generate financial rewards</a:t>
            </a:r>
          </a:p>
          <a:p>
            <a:pPr lvl="1">
              <a:spcBef>
                <a:spcPts val="0"/>
              </a:spcBef>
              <a:spcAft>
                <a:spcPts val="600"/>
              </a:spcAft>
              <a:buClr>
                <a:srgbClr val="42A8AD"/>
              </a:buClr>
              <a:defRPr/>
            </a:pPr>
            <a:r>
              <a:rPr lang="en-US" dirty="0">
                <a:latin typeface="Candara" panose="020E0502030303020204" pitchFamily="34" charset="0"/>
              </a:rPr>
              <a:t>Increase market share</a:t>
            </a:r>
          </a:p>
          <a:p>
            <a:pPr lvl="1">
              <a:spcBef>
                <a:spcPts val="0"/>
              </a:spcBef>
              <a:spcAft>
                <a:spcPts val="600"/>
              </a:spcAft>
              <a:buClr>
                <a:srgbClr val="42A8AD"/>
              </a:buClr>
              <a:defRPr/>
            </a:pPr>
            <a:r>
              <a:rPr lang="en-US" dirty="0">
                <a:latin typeface="Candara" panose="020E0502030303020204" pitchFamily="34" charset="0"/>
              </a:rPr>
              <a:t>Heighten customer awareness of products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Sociocultural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Diagram 9"/>
          <p:cNvGraphicFramePr/>
          <p:nvPr>
            <p:extLst>
              <p:ext uri="{D42A27DB-BD31-4B8C-83A1-F6EECF244321}">
                <p14:modId xmlns:p14="http://schemas.microsoft.com/office/powerpoint/2010/main" val="1940978484"/>
              </p:ext>
            </p:extLst>
          </p:nvPr>
        </p:nvGraphicFramePr>
        <p:xfrm>
          <a:off x="1946564" y="1371600"/>
          <a:ext cx="6927273" cy="50569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6988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Sociocultural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Marketing activities are influenced by beliefs and values regarding family, religion, education, health, and recreation</a:t>
            </a:r>
          </a:p>
          <a:p>
            <a:pPr lvl="0">
              <a:spcBef>
                <a:spcPts val="0"/>
              </a:spcBef>
              <a:spcAft>
                <a:spcPts val="600"/>
              </a:spcAft>
              <a:buClr>
                <a:srgbClr val="42A8AD"/>
              </a:buClr>
              <a:defRPr/>
            </a:pPr>
            <a:r>
              <a:rPr lang="en-US" dirty="0">
                <a:latin typeface="Candara" panose="020E0502030303020204" pitchFamily="34" charset="0"/>
              </a:rPr>
              <a:t>Can be difficult to:</a:t>
            </a:r>
          </a:p>
          <a:p>
            <a:pPr lvl="1">
              <a:spcBef>
                <a:spcPts val="0"/>
              </a:spcBef>
              <a:spcAft>
                <a:spcPts val="600"/>
              </a:spcAft>
              <a:buClr>
                <a:srgbClr val="42A8AD"/>
              </a:buClr>
              <a:defRPr/>
            </a:pPr>
            <a:r>
              <a:rPr lang="en-US" dirty="0">
                <a:latin typeface="Candara" panose="020E0502030303020204" pitchFamily="34" charset="0"/>
              </a:rPr>
              <a:t>Adapt marketing efforts to different preferences, tastes, and idioms</a:t>
            </a:r>
          </a:p>
          <a:p>
            <a:pPr lvl="1">
              <a:spcBef>
                <a:spcPts val="0"/>
              </a:spcBef>
              <a:spcAft>
                <a:spcPts val="600"/>
              </a:spcAft>
              <a:buClr>
                <a:srgbClr val="42A8AD"/>
              </a:buClr>
              <a:defRPr/>
            </a:pPr>
            <a:r>
              <a:rPr lang="en-US" dirty="0">
                <a:latin typeface="Candara" panose="020E0502030303020204" pitchFamily="34" charset="0"/>
              </a:rPr>
              <a:t>Transfer marketing symbols, trademarks, logos, and even products to international markets</a:t>
            </a:r>
          </a:p>
          <a:p>
            <a:pPr lvl="0">
              <a:spcBef>
                <a:spcPts val="0"/>
              </a:spcBef>
              <a:spcAft>
                <a:spcPts val="600"/>
              </a:spcAft>
              <a:buClr>
                <a:srgbClr val="42A8AD"/>
              </a:buClr>
              <a:defRPr/>
            </a:pPr>
            <a:endParaRPr lang="en-US" dirty="0">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stretch>
            <a:fillRect/>
          </a:stretch>
        </p:blipFill>
        <p:spPr>
          <a:xfrm>
            <a:off x="457200" y="723900"/>
            <a:ext cx="8387906" cy="5410200"/>
          </a:xfrm>
          <a:prstGeom prst="rect">
            <a:avLst/>
          </a:prstGeom>
        </p:spPr>
      </p:pic>
    </p:spTree>
    <p:extLst>
      <p:ext uri="{BB962C8B-B14F-4D97-AF65-F5344CB8AC3E}">
        <p14:creationId xmlns:p14="http://schemas.microsoft.com/office/powerpoint/2010/main" val="834238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Sociocultural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Consumer preferences for products depends on their impression of the country of origin</a:t>
            </a:r>
          </a:p>
          <a:p>
            <a:pPr>
              <a:spcBef>
                <a:spcPts val="0"/>
              </a:spcBef>
              <a:spcAft>
                <a:spcPts val="600"/>
              </a:spcAft>
              <a:buClr>
                <a:srgbClr val="42A8AD"/>
              </a:buClr>
              <a:defRPr/>
            </a:pPr>
            <a:r>
              <a:rPr lang="en-US" dirty="0">
                <a:latin typeface="Candara" panose="020E0502030303020204" pitchFamily="34" charset="0"/>
              </a:rPr>
              <a:t>Faster acceptance of a product or service through:</a:t>
            </a:r>
          </a:p>
          <a:p>
            <a:pPr lvl="1">
              <a:spcBef>
                <a:spcPts val="0"/>
              </a:spcBef>
              <a:spcAft>
                <a:spcPts val="600"/>
              </a:spcAft>
              <a:buClr>
                <a:srgbClr val="42A8AD"/>
              </a:buClr>
              <a:defRPr/>
            </a:pPr>
            <a:r>
              <a:rPr lang="en-US" dirty="0">
                <a:latin typeface="Candara" panose="020E0502030303020204" pitchFamily="34" charset="0"/>
              </a:rPr>
              <a:t>Sensitivity to and understanding of cultural differences</a:t>
            </a:r>
          </a:p>
          <a:p>
            <a:pPr lvl="1">
              <a:spcBef>
                <a:spcPts val="0"/>
              </a:spcBef>
              <a:spcAft>
                <a:spcPts val="600"/>
              </a:spcAft>
              <a:buClr>
                <a:srgbClr val="42A8AD"/>
              </a:buClr>
              <a:defRPr/>
            </a:pPr>
            <a:r>
              <a:rPr lang="en-US" dirty="0">
                <a:latin typeface="Candara" panose="020E0502030303020204" pitchFamily="34" charset="0"/>
              </a:rPr>
              <a:t>Cultural similarities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87636" y="914400"/>
            <a:ext cx="8968727" cy="4843463"/>
          </a:xfrm>
          <a:prstGeom prst="rect">
            <a:avLst/>
          </a:prstGeom>
        </p:spPr>
      </p:pic>
    </p:spTree>
    <p:extLst>
      <p:ext uri="{BB962C8B-B14F-4D97-AF65-F5344CB8AC3E}">
        <p14:creationId xmlns:p14="http://schemas.microsoft.com/office/powerpoint/2010/main" val="523825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Economic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Global marketers must understand:</a:t>
            </a:r>
          </a:p>
          <a:p>
            <a:pPr lvl="1">
              <a:spcBef>
                <a:spcPts val="0"/>
              </a:spcBef>
              <a:spcAft>
                <a:spcPts val="600"/>
              </a:spcAft>
              <a:buClr>
                <a:srgbClr val="42A8AD"/>
              </a:buClr>
              <a:defRPr/>
            </a:pPr>
            <a:r>
              <a:rPr lang="en-US" dirty="0">
                <a:latin typeface="Candara" panose="020E0502030303020204" pitchFamily="34" charset="0"/>
              </a:rPr>
              <a:t>International trade systems</a:t>
            </a:r>
          </a:p>
          <a:p>
            <a:pPr lvl="1">
              <a:spcBef>
                <a:spcPts val="0"/>
              </a:spcBef>
              <a:spcAft>
                <a:spcPts val="600"/>
              </a:spcAft>
              <a:buClr>
                <a:srgbClr val="42A8AD"/>
              </a:buClr>
              <a:defRPr/>
            </a:pPr>
            <a:r>
              <a:rPr lang="en-US" dirty="0">
                <a:latin typeface="Candara" panose="020E0502030303020204" pitchFamily="34" charset="0"/>
              </a:rPr>
              <a:t>Economic stability/instability of nations</a:t>
            </a:r>
          </a:p>
          <a:p>
            <a:pPr lvl="1">
              <a:spcBef>
                <a:spcPts val="0"/>
              </a:spcBef>
              <a:spcAft>
                <a:spcPts val="600"/>
              </a:spcAft>
              <a:buClr>
                <a:srgbClr val="42A8AD"/>
              </a:buClr>
              <a:defRPr/>
            </a:pPr>
            <a:r>
              <a:rPr lang="en-US" dirty="0">
                <a:latin typeface="Candara" panose="020E0502030303020204" pitchFamily="34" charset="0"/>
              </a:rPr>
              <a:t>Trade barriers</a:t>
            </a:r>
          </a:p>
          <a:p>
            <a:pPr lvl="1">
              <a:spcBef>
                <a:spcPts val="0"/>
              </a:spcBef>
              <a:spcAft>
                <a:spcPts val="600"/>
              </a:spcAft>
              <a:buClr>
                <a:srgbClr val="42A8AD"/>
              </a:buClr>
              <a:defRPr/>
            </a:pPr>
            <a:r>
              <a:rPr lang="en-US" dirty="0">
                <a:latin typeface="Candara" panose="020E0502030303020204" pitchFamily="34" charset="0"/>
              </a:rPr>
              <a:t>Economic disparities between nations</a:t>
            </a:r>
          </a:p>
          <a:p>
            <a:pPr lvl="0">
              <a:spcBef>
                <a:spcPts val="0"/>
              </a:spcBef>
              <a:spcAft>
                <a:spcPts val="600"/>
              </a:spcAft>
              <a:buClr>
                <a:srgbClr val="42A8AD"/>
              </a:buClr>
              <a:defRPr/>
            </a:pPr>
            <a:r>
              <a:rPr lang="en-US" dirty="0">
                <a:latin typeface="Candara" panose="020E0502030303020204" pitchFamily="34" charset="0"/>
              </a:rPr>
              <a:t>Instability is a guaranteed constant in the global business environment </a:t>
            </a:r>
          </a:p>
          <a:p>
            <a:pPr lvl="0">
              <a:spcBef>
                <a:spcPts val="0"/>
              </a:spcBef>
              <a:spcAft>
                <a:spcPts val="600"/>
              </a:spcAft>
              <a:buClr>
                <a:srgbClr val="42A8AD"/>
              </a:buClr>
              <a:defRPr/>
            </a:pPr>
            <a:r>
              <a:rPr lang="en-US" dirty="0">
                <a:latin typeface="Candara" panose="020E0502030303020204" pitchFamily="34" charset="0"/>
              </a:rPr>
              <a:t>Developing nations, while poorer, offer much market potential</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Economic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Many differences between nations exist:</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endParaRPr lang="en-US" dirty="0">
              <a:latin typeface="Candara" panose="020E0502030303020204" pitchFamily="34" charset="0"/>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graphicFrame>
        <p:nvGraphicFramePr>
          <p:cNvPr id="10" name="Table 9"/>
          <p:cNvGraphicFramePr>
            <a:graphicFrameLocks noGrp="1"/>
          </p:cNvGraphicFramePr>
          <p:nvPr>
            <p:extLst>
              <p:ext uri="{D42A27DB-BD31-4B8C-83A1-F6EECF244321}">
                <p14:modId xmlns:p14="http://schemas.microsoft.com/office/powerpoint/2010/main" val="4241605714"/>
              </p:ext>
            </p:extLst>
          </p:nvPr>
        </p:nvGraphicFramePr>
        <p:xfrm>
          <a:off x="2362200" y="2362200"/>
          <a:ext cx="6096000" cy="128016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r>
                        <a:rPr lang="en-US" sz="2200" b="1" dirty="0">
                          <a:solidFill>
                            <a:schemeClr val="tx1"/>
                          </a:solidFill>
                          <a:latin typeface="Candara" panose="020E0502030303020204" pitchFamily="34" charset="0"/>
                        </a:rPr>
                        <a:t>Standards of living</a:t>
                      </a:r>
                    </a:p>
                  </a:txBody>
                  <a:tcPr>
                    <a:solidFill>
                      <a:srgbClr val="D0D8E8"/>
                    </a:solidFill>
                  </a:tcPr>
                </a:tc>
                <a:tc>
                  <a:txBody>
                    <a:bodyPr/>
                    <a:lstStyle/>
                    <a:p>
                      <a:r>
                        <a:rPr lang="en-US" sz="2200" b="1" dirty="0">
                          <a:solidFill>
                            <a:schemeClr val="tx1"/>
                          </a:solidFill>
                          <a:latin typeface="Candara" panose="020E0502030303020204" pitchFamily="34" charset="0"/>
                        </a:rPr>
                        <a:t>Availability of credit</a:t>
                      </a:r>
                    </a:p>
                  </a:txBody>
                  <a:tcPr>
                    <a:solidFill>
                      <a:srgbClr val="D0D8E8"/>
                    </a:solidFill>
                  </a:tcPr>
                </a:tc>
                <a:extLst>
                  <a:ext uri="{0D108BD9-81ED-4DB2-BD59-A6C34878D82A}">
                    <a16:rowId xmlns:a16="http://schemas.microsoft.com/office/drawing/2014/main" val="10000"/>
                  </a:ext>
                </a:extLst>
              </a:tr>
              <a:tr h="370840">
                <a:tc>
                  <a:txBody>
                    <a:bodyPr/>
                    <a:lstStyle/>
                    <a:p>
                      <a:r>
                        <a:rPr lang="en-US" sz="2200" b="1" dirty="0">
                          <a:solidFill>
                            <a:schemeClr val="tx1"/>
                          </a:solidFill>
                          <a:latin typeface="Candara" panose="020E0502030303020204" pitchFamily="34" charset="0"/>
                        </a:rPr>
                        <a:t>Buying power</a:t>
                      </a:r>
                    </a:p>
                  </a:txBody>
                  <a:tcPr>
                    <a:solidFill>
                      <a:srgbClr val="E9EDF4"/>
                    </a:solidFill>
                  </a:tcPr>
                </a:tc>
                <a:tc>
                  <a:txBody>
                    <a:bodyPr/>
                    <a:lstStyle/>
                    <a:p>
                      <a:r>
                        <a:rPr lang="en-US" sz="2200" b="1" dirty="0">
                          <a:solidFill>
                            <a:schemeClr val="tx1"/>
                          </a:solidFill>
                          <a:latin typeface="Candara" panose="020E0502030303020204" pitchFamily="34" charset="0"/>
                        </a:rPr>
                        <a:t>Income distribution</a:t>
                      </a:r>
                    </a:p>
                  </a:txBody>
                  <a:tcPr>
                    <a:solidFill>
                      <a:srgbClr val="E9EDF4"/>
                    </a:solidFill>
                  </a:tcPr>
                </a:tc>
                <a:extLst>
                  <a:ext uri="{0D108BD9-81ED-4DB2-BD59-A6C34878D82A}">
                    <a16:rowId xmlns:a16="http://schemas.microsoft.com/office/drawing/2014/main" val="10001"/>
                  </a:ext>
                </a:extLst>
              </a:tr>
              <a:tr h="370840">
                <a:tc>
                  <a:txBody>
                    <a:bodyPr/>
                    <a:lstStyle/>
                    <a:p>
                      <a:r>
                        <a:rPr lang="en-US" sz="2200" b="1" dirty="0">
                          <a:solidFill>
                            <a:schemeClr val="tx1"/>
                          </a:solidFill>
                          <a:latin typeface="Candara" panose="020E0502030303020204" pitchFamily="34" charset="0"/>
                        </a:rPr>
                        <a:t>National resources</a:t>
                      </a:r>
                    </a:p>
                  </a:txBody>
                  <a:tcPr>
                    <a:solidFill>
                      <a:srgbClr val="D0D8E8"/>
                    </a:solidFill>
                  </a:tcPr>
                </a:tc>
                <a:tc>
                  <a:txBody>
                    <a:bodyPr/>
                    <a:lstStyle/>
                    <a:p>
                      <a:r>
                        <a:rPr lang="en-US" sz="2200" b="1" dirty="0">
                          <a:solidFill>
                            <a:schemeClr val="tx1"/>
                          </a:solidFill>
                          <a:latin typeface="Candara" panose="020E0502030303020204" pitchFamily="34" charset="0"/>
                        </a:rPr>
                        <a:t>Exchange rates</a:t>
                      </a:r>
                    </a:p>
                  </a:txBody>
                  <a:tcPr>
                    <a:solidFill>
                      <a:srgbClr val="D0D8E8"/>
                    </a:solidFill>
                  </a:tcPr>
                </a:tc>
                <a:extLst>
                  <a:ext uri="{0D108BD9-81ED-4DB2-BD59-A6C34878D82A}">
                    <a16:rowId xmlns:a16="http://schemas.microsoft.com/office/drawing/2014/main" val="10002"/>
                  </a:ext>
                </a:extLst>
              </a:tr>
            </a:tbl>
          </a:graphicData>
        </a:graphic>
      </p:graphicFrame>
      <p:pic>
        <p:nvPicPr>
          <p:cNvPr id="11"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2895600" y="3790578"/>
            <a:ext cx="5836920" cy="2823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888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Economic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Gross domestic product (GDP) </a:t>
            </a:r>
            <a:r>
              <a:rPr lang="en-US" dirty="0">
                <a:latin typeface="Candara" panose="020E0502030303020204" pitchFamily="34" charset="0"/>
              </a:rPr>
              <a:t>– The market value of a nation’s total output of goods and services for a given period; an overall measure of economic standing</a:t>
            </a:r>
          </a:p>
          <a:p>
            <a:pPr lvl="1">
              <a:spcBef>
                <a:spcPts val="0"/>
              </a:spcBef>
              <a:spcAft>
                <a:spcPts val="600"/>
              </a:spcAft>
              <a:buClr>
                <a:srgbClr val="42A8AD"/>
              </a:buClr>
              <a:defRPr/>
            </a:pPr>
            <a:r>
              <a:rPr lang="en-US" dirty="0">
                <a:latin typeface="Candara" panose="020E0502030303020204" pitchFamily="34" charset="0"/>
              </a:rPr>
              <a:t>Gives insights into a nation’s wealth and market potential</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1113291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Political, Legal, and Regulatory Forces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defRPr/>
            </a:pPr>
            <a:r>
              <a:rPr lang="en-US" dirty="0">
                <a:latin typeface="Candara" panose="020E0502030303020204" pitchFamily="34" charset="0"/>
              </a:rPr>
              <a:t>Political, legal, and regulatory forces are often intertwined</a:t>
            </a:r>
          </a:p>
          <a:p>
            <a:pPr lvl="1">
              <a:spcBef>
                <a:spcPts val="0"/>
              </a:spcBef>
              <a:spcAft>
                <a:spcPts val="600"/>
              </a:spcAft>
              <a:buClr>
                <a:srgbClr val="42A8AD"/>
              </a:buClr>
              <a:defRPr/>
            </a:pPr>
            <a:r>
              <a:rPr lang="en-US" dirty="0">
                <a:latin typeface="Candara" panose="020E0502030303020204" pitchFamily="34" charset="0"/>
              </a:rPr>
              <a:t>A nation’s legal and regulatory infrastructure reflect its political situation</a:t>
            </a:r>
          </a:p>
          <a:p>
            <a:pPr lvl="1">
              <a:spcBef>
                <a:spcPts val="0"/>
              </a:spcBef>
              <a:spcAft>
                <a:spcPts val="600"/>
              </a:spcAft>
              <a:buClr>
                <a:srgbClr val="42A8AD"/>
              </a:buClr>
              <a:defRPr/>
            </a:pPr>
            <a:r>
              <a:rPr lang="en-US" b="1" dirty="0">
                <a:solidFill>
                  <a:srgbClr val="42A8AD"/>
                </a:solidFill>
                <a:latin typeface="Candara" panose="020E0502030303020204" pitchFamily="34" charset="0"/>
              </a:rPr>
              <a:t>Import tariff </a:t>
            </a:r>
            <a:r>
              <a:rPr lang="en-US" dirty="0">
                <a:latin typeface="Candara" panose="020E0502030303020204" pitchFamily="34" charset="0"/>
              </a:rPr>
              <a:t>– A duty levied by a nation on goods bought outside its borders and brought into the country</a:t>
            </a:r>
          </a:p>
          <a:p>
            <a:pPr lvl="1">
              <a:spcBef>
                <a:spcPts val="0"/>
              </a:spcBef>
              <a:spcAft>
                <a:spcPts val="600"/>
              </a:spcAft>
              <a:buClr>
                <a:srgbClr val="42A8AD"/>
              </a:buClr>
              <a:defRPr/>
            </a:pPr>
            <a:r>
              <a:rPr lang="en-US" b="1" dirty="0">
                <a:solidFill>
                  <a:srgbClr val="42A8AD"/>
                </a:solidFill>
                <a:latin typeface="Candara" panose="020E0502030303020204" pitchFamily="34" charset="0"/>
              </a:rPr>
              <a:t>Quota</a:t>
            </a:r>
            <a:r>
              <a:rPr lang="en-US" dirty="0">
                <a:latin typeface="Candara" panose="020E0502030303020204" pitchFamily="34" charset="0"/>
              </a:rPr>
              <a:t> – A limit on the amount of goods an importing country will accept for certain product categories in a specific period of time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9.3 – The Best Countries for Entrepreneurs</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078480" y="1447800"/>
            <a:ext cx="469392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Tree>
    <p:extLst>
      <p:ext uri="{BB962C8B-B14F-4D97-AF65-F5344CB8AC3E}">
        <p14:creationId xmlns:p14="http://schemas.microsoft.com/office/powerpoint/2010/main" val="1406547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Political, Legal, and Regulatory Forces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8" name="Content Placeholder 4"/>
          <p:cNvSpPr txBox="1">
            <a:spLocks/>
          </p:cNvSpPr>
          <p:nvPr/>
        </p:nvSpPr>
        <p:spPr bwMode="auto">
          <a:xfrm>
            <a:off x="1828800" y="1371600"/>
            <a:ext cx="40386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Embargo </a:t>
            </a:r>
            <a:r>
              <a:rPr lang="en-US" dirty="0">
                <a:latin typeface="Candara" panose="020E0502030303020204" pitchFamily="34" charset="0"/>
              </a:rPr>
              <a:t>– A government’s suspension of trade in a particular product or with a given country</a:t>
            </a:r>
          </a:p>
          <a:p>
            <a:pPr lvl="0">
              <a:spcBef>
                <a:spcPts val="0"/>
              </a:spcBef>
              <a:spcAft>
                <a:spcPts val="600"/>
              </a:spcAft>
              <a:buClr>
                <a:srgbClr val="42A8AD"/>
              </a:buClr>
              <a:defRPr/>
            </a:pPr>
            <a:endParaRPr lang="en-US" sz="2000" dirty="0">
              <a:latin typeface="Candara" panose="020E0502030303020204" pitchFamily="34" charset="0"/>
            </a:endParaRPr>
          </a:p>
          <a:p>
            <a:pPr lvl="1">
              <a:spcBef>
                <a:spcPts val="0"/>
              </a:spcBef>
              <a:spcAft>
                <a:spcPts val="600"/>
              </a:spcAft>
              <a:buClr>
                <a:srgbClr val="42A8AD"/>
              </a:buClr>
              <a:defRPr/>
            </a:pPr>
            <a:r>
              <a:rPr lang="en-US" i="1" dirty="0">
                <a:latin typeface="Candara" panose="020E0502030303020204" pitchFamily="34" charset="0"/>
              </a:rPr>
              <a:t>Did you know that the United States has multiple embargos in place?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pic>
        <p:nvPicPr>
          <p:cNvPr id="10"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5867400" y="1447800"/>
            <a:ext cx="3076341"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88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Trade Controls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Exchange controls </a:t>
            </a:r>
            <a:r>
              <a:rPr lang="en-US" dirty="0">
                <a:latin typeface="Candara" panose="020E0502030303020204" pitchFamily="34" charset="0"/>
              </a:rPr>
              <a:t>– Government restrictions on the amount of a particular currency that can be bought or sold</a:t>
            </a:r>
          </a:p>
          <a:p>
            <a:pPr lvl="0">
              <a:spcBef>
                <a:spcPts val="0"/>
              </a:spcBef>
              <a:spcAft>
                <a:spcPts val="600"/>
              </a:spcAft>
              <a:buClr>
                <a:srgbClr val="42A8AD"/>
              </a:buClr>
              <a:defRPr/>
            </a:pPr>
            <a:r>
              <a:rPr lang="en-US" dirty="0">
                <a:latin typeface="Candara" panose="020E0502030303020204" pitchFamily="34" charset="0"/>
              </a:rPr>
              <a:t>Some countries promote international trade through free trade zones, which are multinational economic communities that eliminate trade barriers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Trade Controls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Balance of trade </a:t>
            </a:r>
            <a:r>
              <a:rPr lang="en-US" dirty="0">
                <a:latin typeface="Candara" panose="020E0502030303020204" pitchFamily="34" charset="0"/>
              </a:rPr>
              <a:t>– The difference in value between a nation’s exports and its imports</a:t>
            </a:r>
          </a:p>
          <a:p>
            <a:pPr lvl="0">
              <a:spcBef>
                <a:spcPts val="0"/>
              </a:spcBef>
              <a:spcAft>
                <a:spcPts val="600"/>
              </a:spcAft>
              <a:buClr>
                <a:srgbClr val="42A8AD"/>
              </a:buClr>
              <a:defRPr/>
            </a:pPr>
            <a:r>
              <a:rPr lang="en-US" dirty="0">
                <a:latin typeface="Candara" panose="020E0502030303020204" pitchFamily="34" charset="0"/>
              </a:rPr>
              <a:t>Non-regulatory barriers, like stringent health or safety requirements, can also inhibit trade</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931547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Ethical and Social Responsibility Forces</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5"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Accepted business practices vary from country to country </a:t>
            </a:r>
          </a:p>
          <a:p>
            <a:pPr lvl="1">
              <a:spcBef>
                <a:spcPts val="0"/>
              </a:spcBef>
              <a:spcAft>
                <a:spcPts val="600"/>
              </a:spcAft>
              <a:buClr>
                <a:srgbClr val="42A8AD"/>
              </a:buClr>
              <a:defRPr/>
            </a:pPr>
            <a:r>
              <a:rPr lang="en-US" dirty="0">
                <a:latin typeface="Candara" panose="020E0502030303020204" pitchFamily="34" charset="0"/>
              </a:rPr>
              <a:t>Differences exist in ethical standards:</a:t>
            </a:r>
          </a:p>
          <a:p>
            <a:pPr lvl="2">
              <a:spcBef>
                <a:spcPts val="0"/>
              </a:spcBef>
              <a:spcAft>
                <a:spcPts val="600"/>
              </a:spcAft>
              <a:buClr>
                <a:srgbClr val="42A8AD"/>
              </a:buClr>
              <a:defRPr/>
            </a:pPr>
            <a:r>
              <a:rPr lang="en-US" dirty="0">
                <a:latin typeface="Candara" panose="020E0502030303020204" pitchFamily="34" charset="0"/>
              </a:rPr>
              <a:t>Bribery</a:t>
            </a:r>
          </a:p>
          <a:p>
            <a:pPr lvl="2">
              <a:spcBef>
                <a:spcPts val="0"/>
              </a:spcBef>
              <a:spcAft>
                <a:spcPts val="600"/>
              </a:spcAft>
              <a:buClr>
                <a:srgbClr val="42A8AD"/>
              </a:buClr>
              <a:defRPr/>
            </a:pPr>
            <a:r>
              <a:rPr lang="en-US" dirty="0">
                <a:latin typeface="Candara" panose="020E0502030303020204" pitchFamily="34" charset="0"/>
              </a:rPr>
              <a:t>Intellectual property protection</a:t>
            </a:r>
          </a:p>
          <a:p>
            <a:pPr lvl="1">
              <a:spcBef>
                <a:spcPts val="0"/>
              </a:spcBef>
              <a:spcAft>
                <a:spcPts val="600"/>
              </a:spcAft>
              <a:buClr>
                <a:srgbClr val="42A8AD"/>
              </a:buClr>
              <a:defRPr/>
            </a:pPr>
            <a:r>
              <a:rPr lang="en-US" dirty="0">
                <a:latin typeface="Candara" panose="020E0502030303020204" pitchFamily="34" charset="0"/>
              </a:rPr>
              <a:t>Different modes of operation</a:t>
            </a:r>
          </a:p>
          <a:p>
            <a:pPr lvl="0">
              <a:spcBef>
                <a:spcPts val="0"/>
              </a:spcBef>
              <a:spcAft>
                <a:spcPts val="600"/>
              </a:spcAft>
              <a:buClr>
                <a:srgbClr val="42A8AD"/>
              </a:buClr>
              <a:defRPr/>
            </a:pPr>
            <a:r>
              <a:rPr lang="en-US" dirty="0">
                <a:latin typeface="Candara" panose="020E0502030303020204" pitchFamily="34" charset="0"/>
              </a:rPr>
              <a:t>Bribes are an entrenched part of the business culture in many nations</a:t>
            </a:r>
          </a:p>
          <a:p>
            <a:pPr lvl="1">
              <a:spcBef>
                <a:spcPts val="0"/>
              </a:spcBef>
              <a:spcAft>
                <a:spcPts val="600"/>
              </a:spcAft>
              <a:buClr>
                <a:srgbClr val="42A8AD"/>
              </a:buClr>
              <a:defRPr/>
            </a:pPr>
            <a:r>
              <a:rPr lang="en-US" dirty="0">
                <a:latin typeface="Candara" panose="020E0502030303020204" pitchFamily="34" charset="0"/>
              </a:rPr>
              <a:t>Illegal for U.S. firms, although small gifts are allowed</a:t>
            </a:r>
          </a:p>
          <a:p>
            <a:pPr lvl="1">
              <a:spcBef>
                <a:spcPts val="0"/>
              </a:spcBef>
              <a:spcAft>
                <a:spcPts val="600"/>
              </a:spcAft>
              <a:buClr>
                <a:srgbClr val="42A8AD"/>
              </a:buClr>
              <a:defRPr/>
            </a:pPr>
            <a:r>
              <a:rPr lang="en-US" dirty="0">
                <a:latin typeface="Candara" panose="020E0502030303020204" pitchFamily="34" charset="0"/>
              </a:rPr>
              <a:t>Foreign Corrupt Practices Act of 1977</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6698886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Different Cultural Practices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Self-reference criterion (SRC) – The unconscious reference to one’s own cultural values, experiences, and knowledge</a:t>
            </a:r>
          </a:p>
          <a:p>
            <a:pPr lvl="1">
              <a:spcBef>
                <a:spcPts val="0"/>
              </a:spcBef>
              <a:spcAft>
                <a:spcPts val="600"/>
              </a:spcAft>
              <a:buClr>
                <a:srgbClr val="42A8AD"/>
              </a:buClr>
              <a:defRPr/>
            </a:pPr>
            <a:r>
              <a:rPr lang="en-US" dirty="0">
                <a:latin typeface="Candara" panose="020E0502030303020204" pitchFamily="34" charset="0"/>
              </a:rPr>
              <a:t>Usually includes the sense that your culture is best</a:t>
            </a:r>
          </a:p>
          <a:p>
            <a:pPr lvl="1">
              <a:spcBef>
                <a:spcPts val="0"/>
              </a:spcBef>
              <a:spcAft>
                <a:spcPts val="600"/>
              </a:spcAft>
              <a:buClr>
                <a:srgbClr val="42A8AD"/>
              </a:buClr>
              <a:defRPr/>
            </a:pPr>
            <a:r>
              <a:rPr lang="en-US" dirty="0">
                <a:latin typeface="Candara" panose="020E0502030303020204" pitchFamily="34" charset="0"/>
              </a:rPr>
              <a:t>Formed over a lifetime; worse in those who have little international travel exposure</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Different Cultural Practices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b="1" dirty="0">
                <a:solidFill>
                  <a:srgbClr val="42A8AD"/>
                </a:solidFill>
                <a:latin typeface="Candara" panose="020E0502030303020204" pitchFamily="34" charset="0"/>
              </a:rPr>
              <a:t>Cultural relativism</a:t>
            </a:r>
          </a:p>
          <a:p>
            <a:pPr lvl="1">
              <a:spcBef>
                <a:spcPts val="0"/>
              </a:spcBef>
              <a:spcAft>
                <a:spcPts val="600"/>
              </a:spcAft>
              <a:buClr>
                <a:srgbClr val="42A8AD"/>
              </a:buClr>
              <a:defRPr/>
            </a:pPr>
            <a:r>
              <a:rPr lang="en-US" dirty="0">
                <a:latin typeface="Candara" panose="020E0502030303020204" pitchFamily="34" charset="0"/>
              </a:rPr>
              <a:t>The concept that morality varies from one culture to another and that business practices are therefore differentially defined as right or wrong by particular cultures</a:t>
            </a:r>
          </a:p>
          <a:p>
            <a:pPr lvl="1">
              <a:spcBef>
                <a:spcPts val="0"/>
              </a:spcBef>
              <a:spcAft>
                <a:spcPts val="600"/>
              </a:spcAft>
              <a:buClr>
                <a:srgbClr val="42A8AD"/>
              </a:buClr>
              <a:defRPr/>
            </a:pPr>
            <a:r>
              <a:rPr lang="en-US" dirty="0">
                <a:latin typeface="Candara" panose="020E0502030303020204" pitchFamily="34" charset="0"/>
              </a:rPr>
              <a:t>“When in Rome, do as the Romans do”</a:t>
            </a:r>
          </a:p>
          <a:p>
            <a:pPr lvl="1">
              <a:spcBef>
                <a:spcPts val="0"/>
              </a:spcBef>
              <a:spcAft>
                <a:spcPts val="600"/>
              </a:spcAft>
              <a:buClr>
                <a:srgbClr val="42A8AD"/>
              </a:buClr>
              <a:defRPr/>
            </a:pPr>
            <a:r>
              <a:rPr lang="en-US" dirty="0">
                <a:latin typeface="Candara" panose="020E0502030303020204" pitchFamily="34" charset="0"/>
              </a:rPr>
              <a:t>Most large international businesses will counteract this urge with international ethics and compliance programs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9.4 – Ranking of Countries Based upon Corruption of Public Sector</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441030" y="1447800"/>
            <a:ext cx="594097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Tree>
    <p:extLst>
      <p:ext uri="{BB962C8B-B14F-4D97-AF65-F5344CB8AC3E}">
        <p14:creationId xmlns:p14="http://schemas.microsoft.com/office/powerpoint/2010/main" val="1219043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Competitive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Competition is a staple of the global marketplace</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Technology and interconnectedness have created unique competitive forces in the international marketplace</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Competitive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Firms that operate internationally should:</a:t>
            </a:r>
          </a:p>
          <a:p>
            <a:pPr lvl="1">
              <a:spcBef>
                <a:spcPts val="0"/>
              </a:spcBef>
              <a:spcAft>
                <a:spcPts val="600"/>
              </a:spcAft>
              <a:buClr>
                <a:srgbClr val="42A8AD"/>
              </a:buClr>
              <a:defRPr/>
            </a:pPr>
            <a:r>
              <a:rPr lang="en-US" dirty="0">
                <a:latin typeface="Candara" panose="020E0502030303020204" pitchFamily="34" charset="0"/>
              </a:rPr>
              <a:t>Be aware of the competitive forces in the countries they target</a:t>
            </a:r>
          </a:p>
          <a:p>
            <a:pPr lvl="1">
              <a:spcBef>
                <a:spcPts val="0"/>
              </a:spcBef>
              <a:spcAft>
                <a:spcPts val="600"/>
              </a:spcAft>
              <a:buClr>
                <a:srgbClr val="42A8AD"/>
              </a:buClr>
              <a:defRPr/>
            </a:pPr>
            <a:r>
              <a:rPr lang="en-US" dirty="0">
                <a:latin typeface="Candara" panose="020E0502030303020204" pitchFamily="34" charset="0"/>
              </a:rPr>
              <a:t>Identify the interdependence of countries and the global competitors in those markets</a:t>
            </a:r>
          </a:p>
          <a:p>
            <a:pPr lvl="1">
              <a:spcBef>
                <a:spcPts val="0"/>
              </a:spcBef>
              <a:spcAft>
                <a:spcPts val="600"/>
              </a:spcAft>
              <a:buClr>
                <a:srgbClr val="42A8AD"/>
              </a:buClr>
              <a:defRPr/>
            </a:pPr>
            <a:r>
              <a:rPr lang="en-US" dirty="0">
                <a:latin typeface="Candara" panose="020E0502030303020204" pitchFamily="34" charset="0"/>
              </a:rPr>
              <a:t>Be mindful of a new breed of customers: The global customer</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Competitive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Each country has unique competitive aspects</a:t>
            </a:r>
          </a:p>
          <a:p>
            <a:pPr lvl="1">
              <a:spcBef>
                <a:spcPts val="0"/>
              </a:spcBef>
              <a:spcAft>
                <a:spcPts val="600"/>
              </a:spcAft>
              <a:buClr>
                <a:srgbClr val="42A8AD"/>
              </a:buClr>
              <a:defRPr/>
            </a:pPr>
            <a:r>
              <a:rPr lang="en-US" dirty="0">
                <a:latin typeface="Candara" panose="020E0502030303020204" pitchFamily="34" charset="0"/>
              </a:rPr>
              <a:t>Shaped by the environmental forces that act upon it</a:t>
            </a:r>
          </a:p>
          <a:p>
            <a:pPr lvl="1">
              <a:spcBef>
                <a:spcPts val="0"/>
              </a:spcBef>
              <a:spcAft>
                <a:spcPts val="600"/>
              </a:spcAft>
              <a:buClr>
                <a:srgbClr val="42A8AD"/>
              </a:buClr>
              <a:defRPr/>
            </a:pPr>
            <a:r>
              <a:rPr lang="en-US" dirty="0">
                <a:latin typeface="Candara" panose="020E0502030303020204" pitchFamily="34" charset="0"/>
              </a:rPr>
              <a:t>Nations establish the infrastructure and rules for the types of competition that can take place</a:t>
            </a:r>
          </a:p>
          <a:p>
            <a:pPr lvl="0">
              <a:spcBef>
                <a:spcPts val="0"/>
              </a:spcBef>
              <a:spcAft>
                <a:spcPts val="600"/>
              </a:spcAft>
              <a:buClr>
                <a:srgbClr val="42A8AD"/>
              </a:buClr>
              <a:defRPr/>
            </a:pPr>
            <a:r>
              <a:rPr lang="en-US" dirty="0">
                <a:latin typeface="Candara" panose="020E0502030303020204" pitchFamily="34" charset="0"/>
              </a:rPr>
              <a:t>The global consumer is changing international competition</a:t>
            </a:r>
          </a:p>
          <a:p>
            <a:pPr lvl="1">
              <a:spcBef>
                <a:spcPts val="0"/>
              </a:spcBef>
              <a:spcAft>
                <a:spcPts val="600"/>
              </a:spcAft>
              <a:buClr>
                <a:srgbClr val="42A8AD"/>
              </a:buClr>
              <a:defRPr/>
            </a:pPr>
            <a:r>
              <a:rPr lang="en-US" dirty="0">
                <a:latin typeface="Candara" panose="020E0502030303020204" pitchFamily="34" charset="0"/>
              </a:rPr>
              <a:t>Increased ability to compare products and prices around the globe</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9.5 – Ranking of the Most Competitive Countries in the World</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844040" y="1600200"/>
            <a:ext cx="707136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Tree>
    <p:extLst>
      <p:ext uri="{BB962C8B-B14F-4D97-AF65-F5344CB8AC3E}">
        <p14:creationId xmlns:p14="http://schemas.microsoft.com/office/powerpoint/2010/main" val="2235917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Technological Forces</a:t>
            </a:r>
            <a:endParaRPr kumimoji="0" lang="en-US" altLang="en-US" sz="40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Technological advances have made international marketing easier, faster, and more affordable</a:t>
            </a:r>
          </a:p>
          <a:p>
            <a:pPr lvl="0">
              <a:spcBef>
                <a:spcPts val="0"/>
              </a:spcBef>
              <a:spcAft>
                <a:spcPts val="600"/>
              </a:spcAft>
              <a:buClr>
                <a:srgbClr val="42A8AD"/>
              </a:buClr>
              <a:defRPr/>
            </a:pPr>
            <a:endParaRPr lang="en-US" dirty="0">
              <a:latin typeface="Candara" panose="020E0502030303020204" pitchFamily="34" charset="0"/>
            </a:endParaRPr>
          </a:p>
          <a:p>
            <a:pPr lvl="0">
              <a:spcBef>
                <a:spcPts val="0"/>
              </a:spcBef>
              <a:spcAft>
                <a:spcPts val="600"/>
              </a:spcAft>
              <a:buClr>
                <a:srgbClr val="42A8AD"/>
              </a:buClr>
              <a:defRPr/>
            </a:pPr>
            <a:r>
              <a:rPr lang="en-US" dirty="0">
                <a:latin typeface="Candara" panose="020E0502030303020204" pitchFamily="34" charset="0"/>
              </a:rPr>
              <a:t>Technological infrastructure varies by country</a:t>
            </a:r>
          </a:p>
          <a:p>
            <a:pPr lvl="1">
              <a:spcBef>
                <a:spcPts val="0"/>
              </a:spcBef>
              <a:spcAft>
                <a:spcPts val="600"/>
              </a:spcAft>
              <a:buClr>
                <a:srgbClr val="42A8AD"/>
              </a:buClr>
              <a:defRPr/>
            </a:pPr>
            <a:r>
              <a:rPr lang="en-US" dirty="0">
                <a:latin typeface="Candara" panose="020E0502030303020204" pitchFamily="34" charset="0"/>
              </a:rPr>
              <a:t>Many developing nations are beginning to capitalize on opportunities to leapfrog existing technology</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Proctor &amp; Gamble in Asia</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Look at the examples below and describe which barrier(s) P&amp;G faced with expansion into these two countries:</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In China, parents use cloth diapers on their babies and toilet train them early. P&amp;G therefore marketed studies to show that babies wearing Pampers fall asleep faster. </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Chinese and Indian consumers cannot afford P&amp;G’s products. P&amp;G found a way to lower the prices of their products by offering single-serve, no-frills packaging.</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P&amp;G faces a stiff rivalry with Hindustan Unilever in India, which is the market leader in consumer goods.</a:t>
            </a:r>
          </a:p>
          <a:p>
            <a:pPr lvl="1" eaLnBrk="1" hangingPunct="1">
              <a:buClr>
                <a:srgbClr val="FAAA53"/>
              </a:buClr>
              <a:buSzPct val="85000"/>
              <a:buFont typeface="Wingdings" panose="05000000000000000000" pitchFamily="2" charset="2"/>
              <a:buChar char="Ø"/>
              <a:defRPr/>
            </a:pPr>
            <a:r>
              <a:rPr lang="en-US" sz="1800" kern="0" dirty="0">
                <a:solidFill>
                  <a:srgbClr val="000000"/>
                </a:solidFill>
                <a:latin typeface="Candara" panose="020E0502030303020204" pitchFamily="34" charset="0"/>
              </a:rPr>
              <a:t>Since most Indian men go to the barber to get a shave, P&amp;G promoted the convenience of its Gillette razors and emphasized that women prefer clean shaves.</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9-2</a:t>
            </a:r>
          </a:p>
        </p:txBody>
      </p:sp>
      <p:sp>
        <p:nvSpPr>
          <p:cNvPr id="8" name="Content Placeholder 6"/>
          <p:cNvSpPr txBox="1">
            <a:spLocks/>
          </p:cNvSpPr>
          <p:nvPr/>
        </p:nvSpPr>
        <p:spPr bwMode="auto">
          <a:xfrm>
            <a:off x="152400" y="1600200"/>
            <a:ext cx="3505200" cy="1752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347472" indent="-347472">
              <a:spcBef>
                <a:spcPts val="576"/>
              </a:spcBef>
              <a:buSzPct val="85000"/>
              <a:buFont typeface="Wingdings" pitchFamily="2" charset="2"/>
              <a:buChar char="Ø"/>
            </a:pPr>
            <a:r>
              <a:rPr lang="en-US" sz="2000" dirty="0">
                <a:latin typeface="Candara" panose="020E0502030303020204" pitchFamily="34" charset="0"/>
              </a:rPr>
              <a:t>Procter &amp; Gamble plans to raise its number of global customers to 5 billion. Two countries integral to P&amp;G’s success is China and India. </a:t>
            </a:r>
          </a:p>
        </p:txBody>
      </p:sp>
    </p:spTree>
    <p:extLst>
      <p:ext uri="{BB962C8B-B14F-4D97-AF65-F5344CB8AC3E}">
        <p14:creationId xmlns:p14="http://schemas.microsoft.com/office/powerpoint/2010/main" val="1402440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Regional Trade Alliances, Markets, and Agreements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Regional trade alliances create opportunities and impose constraints on international trade</a:t>
            </a:r>
          </a:p>
          <a:p>
            <a:pPr lvl="1">
              <a:spcBef>
                <a:spcPts val="0"/>
              </a:spcBef>
              <a:spcAft>
                <a:spcPts val="600"/>
              </a:spcAft>
              <a:buClr>
                <a:srgbClr val="42A8AD"/>
              </a:buClr>
              <a:defRPr/>
            </a:pPr>
            <a:r>
              <a:rPr lang="en-US" dirty="0">
                <a:latin typeface="Candara" panose="020E0502030303020204" pitchFamily="34" charset="0"/>
              </a:rPr>
              <a:t>North American Free Trade Agreement (NAFTA)</a:t>
            </a:r>
          </a:p>
          <a:p>
            <a:pPr lvl="1">
              <a:spcBef>
                <a:spcPts val="0"/>
              </a:spcBef>
              <a:spcAft>
                <a:spcPts val="600"/>
              </a:spcAft>
              <a:buClr>
                <a:srgbClr val="42A8AD"/>
              </a:buClr>
              <a:defRPr/>
            </a:pPr>
            <a:r>
              <a:rPr lang="en-US" dirty="0">
                <a:latin typeface="Candara" panose="020E0502030303020204" pitchFamily="34" charset="0"/>
              </a:rPr>
              <a:t>European Union (EU)</a:t>
            </a:r>
          </a:p>
          <a:p>
            <a:pPr lvl="1">
              <a:spcBef>
                <a:spcPts val="0"/>
              </a:spcBef>
              <a:spcAft>
                <a:spcPts val="600"/>
              </a:spcAft>
              <a:buClr>
                <a:srgbClr val="42A8AD"/>
              </a:buClr>
              <a:defRPr/>
            </a:pPr>
            <a:r>
              <a:rPr lang="en-US" dirty="0">
                <a:latin typeface="Candara" panose="020E0502030303020204" pitchFamily="34" charset="0"/>
              </a:rPr>
              <a:t>Southern Common Market (MERCOSUR)</a:t>
            </a:r>
          </a:p>
          <a:p>
            <a:pPr lvl="1">
              <a:spcBef>
                <a:spcPts val="0"/>
              </a:spcBef>
              <a:spcAft>
                <a:spcPts val="600"/>
              </a:spcAft>
              <a:buClr>
                <a:srgbClr val="42A8AD"/>
              </a:buClr>
              <a:defRPr/>
            </a:pPr>
            <a:r>
              <a:rPr lang="en-US" dirty="0">
                <a:latin typeface="Candara" panose="020E0502030303020204" pitchFamily="34" charset="0"/>
              </a:rPr>
              <a:t>Asia-Pacific Economic Cooperation (APEC) </a:t>
            </a:r>
          </a:p>
          <a:p>
            <a:pPr lvl="1">
              <a:spcBef>
                <a:spcPts val="0"/>
              </a:spcBef>
              <a:spcAft>
                <a:spcPts val="600"/>
              </a:spcAft>
              <a:buClr>
                <a:srgbClr val="42A8AD"/>
              </a:buClr>
              <a:defRPr/>
            </a:pPr>
            <a:r>
              <a:rPr lang="en-US" dirty="0">
                <a:latin typeface="Candara" panose="020E0502030303020204" pitchFamily="34" charset="0"/>
              </a:rPr>
              <a:t>Association of Southeast Asian Nations (ASEAN)</a:t>
            </a:r>
          </a:p>
          <a:p>
            <a:pPr lvl="1">
              <a:spcBef>
                <a:spcPts val="0"/>
              </a:spcBef>
              <a:spcAft>
                <a:spcPts val="600"/>
              </a:spcAft>
              <a:buClr>
                <a:srgbClr val="42A8AD"/>
              </a:buClr>
              <a:defRPr/>
            </a:pPr>
            <a:r>
              <a:rPr lang="en-US" dirty="0">
                <a:latin typeface="Candara" panose="020E0502030303020204" pitchFamily="34" charset="0"/>
              </a:rPr>
              <a:t>World Trade Organization (WTO)</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North American Free Trade Agreement (NAFTA)</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alliance that merges Canada, Mexico, and the United States into a single market</a:t>
            </a:r>
          </a:p>
          <a:p>
            <a:pPr lvl="0">
              <a:spcBef>
                <a:spcPts val="0"/>
              </a:spcBef>
              <a:spcAft>
                <a:spcPts val="600"/>
              </a:spcAft>
              <a:buClr>
                <a:srgbClr val="42A8AD"/>
              </a:buClr>
              <a:defRPr/>
            </a:pPr>
            <a:r>
              <a:rPr lang="en-US" dirty="0">
                <a:latin typeface="Candara" panose="020E0502030303020204" pitchFamily="34" charset="0"/>
              </a:rPr>
              <a:t>Eliminates most tariffs and trade restrictions on agricultural and manufactured products to encourage trade</a:t>
            </a:r>
          </a:p>
          <a:p>
            <a:pPr lvl="0">
              <a:spcBef>
                <a:spcPts val="0"/>
              </a:spcBef>
              <a:spcAft>
                <a:spcPts val="600"/>
              </a:spcAft>
              <a:buClr>
                <a:srgbClr val="42A8AD"/>
              </a:buClr>
              <a:defRPr/>
            </a:pPr>
            <a:r>
              <a:rPr lang="en-US" dirty="0">
                <a:latin typeface="Candara" panose="020E0502030303020204" pitchFamily="34" charset="0"/>
              </a:rPr>
              <a:t>Controversial but has created new business opportunities with fewer barriers than before </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European Union (EU)</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alliance that promotes trade among its member countries in Europe</a:t>
            </a:r>
          </a:p>
          <a:p>
            <a:pPr lvl="1">
              <a:spcBef>
                <a:spcPts val="0"/>
              </a:spcBef>
              <a:spcAft>
                <a:spcPts val="600"/>
              </a:spcAft>
              <a:buClr>
                <a:srgbClr val="42A8AD"/>
              </a:buClr>
              <a:defRPr/>
            </a:pPr>
            <a:r>
              <a:rPr lang="en-US" dirty="0">
                <a:latin typeface="Candara" panose="020E0502030303020204" pitchFamily="34" charset="0"/>
              </a:rPr>
              <a:t>Makes up 7% of the population, but nearly 22% of the world’s GDP</a:t>
            </a:r>
          </a:p>
          <a:p>
            <a:pPr lvl="0">
              <a:spcBef>
                <a:spcPts val="0"/>
              </a:spcBef>
              <a:spcAft>
                <a:spcPts val="600"/>
              </a:spcAft>
              <a:buClr>
                <a:srgbClr val="42A8AD"/>
              </a:buClr>
              <a:defRPr/>
            </a:pPr>
            <a:r>
              <a:rPr lang="en-US" dirty="0">
                <a:latin typeface="Candara" panose="020E0502030303020204" pitchFamily="34" charset="0"/>
              </a:rPr>
              <a:t>Consumers in the EU may become more homogeneous in their needs and wants</a:t>
            </a:r>
          </a:p>
          <a:p>
            <a:pPr lvl="1">
              <a:spcBef>
                <a:spcPts val="0"/>
              </a:spcBef>
              <a:spcAft>
                <a:spcPts val="600"/>
              </a:spcAft>
              <a:buClr>
                <a:srgbClr val="42A8AD"/>
              </a:buClr>
              <a:defRPr/>
            </a:pPr>
            <a:r>
              <a:rPr lang="en-US" dirty="0">
                <a:latin typeface="Candara" panose="020E0502030303020204" pitchFamily="34" charset="0"/>
              </a:rPr>
              <a:t>Cultural difference among the nations may require modifications in the marketing mix for customers in each nation</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Southern Common Market (MERCOSUR)</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alliance that promotes the free circulation of goods, services, and production factors, and has a common external tariff and commercial policy among member nations in South America</a:t>
            </a:r>
          </a:p>
          <a:p>
            <a:pPr lvl="1">
              <a:spcBef>
                <a:spcPts val="0"/>
              </a:spcBef>
              <a:spcAft>
                <a:spcPts val="600"/>
              </a:spcAft>
              <a:buClr>
                <a:srgbClr val="42A8AD"/>
              </a:buClr>
              <a:defRPr/>
            </a:pPr>
            <a:r>
              <a:rPr lang="en-US" dirty="0">
                <a:latin typeface="Candara" panose="020E0502030303020204" pitchFamily="34" charset="0"/>
              </a:rPr>
              <a:t>South America and Latin America are catching the attention of many international businesses</a:t>
            </a:r>
          </a:p>
          <a:p>
            <a:pPr lvl="1">
              <a:spcBef>
                <a:spcPts val="0"/>
              </a:spcBef>
              <a:spcAft>
                <a:spcPts val="600"/>
              </a:spcAft>
              <a:buClr>
                <a:srgbClr val="42A8AD"/>
              </a:buClr>
              <a:defRPr/>
            </a:pPr>
            <a:r>
              <a:rPr lang="en-US" dirty="0">
                <a:latin typeface="Candara" panose="020E0502030303020204" pitchFamily="34" charset="0"/>
              </a:rPr>
              <a:t>Estimated growth rate of 4-5%</a:t>
            </a:r>
          </a:p>
          <a:p>
            <a:pPr lvl="1">
              <a:spcBef>
                <a:spcPts val="0"/>
              </a:spcBef>
              <a:spcAft>
                <a:spcPts val="600"/>
              </a:spcAft>
              <a:buClr>
                <a:srgbClr val="42A8AD"/>
              </a:buClr>
              <a:defRPr/>
            </a:pPr>
            <a:r>
              <a:rPr lang="en-US" dirty="0">
                <a:latin typeface="Candara" panose="020E0502030303020204" pitchFamily="34" charset="0"/>
              </a:rPr>
              <a:t>Experiencing more stable democracies</a:t>
            </a:r>
          </a:p>
          <a:p>
            <a:pPr marL="639763" marR="0" lvl="1" indent="-273050" algn="l" defTabSz="914400" rtl="0" eaLnBrk="0" fontAlgn="base" latinLnBrk="0" hangingPunct="0">
              <a:lnSpc>
                <a:spcPct val="100000"/>
              </a:lnSpc>
              <a:spcBef>
                <a:spcPct val="20000"/>
              </a:spcBef>
              <a:spcAft>
                <a:spcPct val="0"/>
              </a:spcAft>
              <a:buClr>
                <a:srgbClr val="42A8AD"/>
              </a:buClr>
              <a:buSzPct val="85000"/>
              <a:buFont typeface="Brush Script MT" pitchFamily="66" charset="0"/>
              <a:buChar char="O"/>
              <a:tabLst/>
              <a:defRPr/>
            </a:pPr>
            <a:endParaRPr lang="en-US" baseline="0" dirty="0">
              <a:solidFill>
                <a:sysClr val="windowText" lastClr="000000"/>
              </a:solidFill>
              <a:latin typeface="Candara" panose="020E0502030303020204" pitchFamily="34" charset="0"/>
            </a:endParaRP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noProof="0" dirty="0">
                <a:ln>
                  <a:solidFill>
                    <a:srgbClr val="3C999E"/>
                  </a:solidFill>
                </a:ln>
                <a:solidFill>
                  <a:srgbClr val="42A8AD"/>
                </a:solidFill>
                <a:latin typeface="Candara"/>
              </a:rPr>
              <a:t>Asia-Pacific Economic Cooperation (APEC)</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lvl="0">
              <a:spcBef>
                <a:spcPts val="0"/>
              </a:spcBef>
              <a:spcAft>
                <a:spcPts val="600"/>
              </a:spcAft>
              <a:buClr>
                <a:srgbClr val="42A8AD"/>
              </a:buClr>
              <a:defRPr/>
            </a:pPr>
            <a:r>
              <a:rPr lang="en-US" dirty="0">
                <a:latin typeface="Candara" panose="020E0502030303020204" pitchFamily="34" charset="0"/>
              </a:rPr>
              <a:t>An alliance that promotes open trade and economic and technical cooperation among member nations throughout the world</a:t>
            </a:r>
          </a:p>
          <a:p>
            <a:pPr lvl="1">
              <a:spcBef>
                <a:spcPts val="0"/>
              </a:spcBef>
              <a:spcAft>
                <a:spcPts val="600"/>
              </a:spcAft>
              <a:buClr>
                <a:srgbClr val="42A8AD"/>
              </a:buClr>
              <a:defRPr/>
            </a:pPr>
            <a:r>
              <a:rPr lang="en-US" dirty="0">
                <a:latin typeface="Candara" panose="020E0502030303020204" pitchFamily="34" charset="0"/>
              </a:rPr>
              <a:t>21-member alliance</a:t>
            </a:r>
          </a:p>
          <a:p>
            <a:pPr lvl="1">
              <a:spcBef>
                <a:spcPts val="0"/>
              </a:spcBef>
              <a:spcAft>
                <a:spcPts val="600"/>
              </a:spcAft>
              <a:buClr>
                <a:srgbClr val="42A8AD"/>
              </a:buClr>
              <a:defRPr/>
            </a:pPr>
            <a:r>
              <a:rPr lang="en-US" dirty="0">
                <a:latin typeface="Candara" panose="020E0502030303020204" pitchFamily="34" charset="0"/>
              </a:rPr>
              <a:t>Approximately 41% of the world’s population, 54% of world GDP, and nearly 44% of global trade</a:t>
            </a:r>
          </a:p>
          <a:p>
            <a:pPr lvl="1">
              <a:spcBef>
                <a:spcPts val="0"/>
              </a:spcBef>
              <a:spcAft>
                <a:spcPts val="600"/>
              </a:spcAft>
              <a:buClr>
                <a:srgbClr val="42A8AD"/>
              </a:buClr>
              <a:defRPr/>
            </a:pPr>
            <a:r>
              <a:rPr lang="en-US" dirty="0">
                <a:latin typeface="Candara" panose="020E0502030303020204" pitchFamily="34" charset="0"/>
              </a:rPr>
              <a:t>Most important emerging economic power is China, which has become one of the most productive manufacturing nations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Association of Southeast Asian Nations (ASEAN)</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An alliance that promotes trade and economic integration among member nations in Southeast Asia</a:t>
            </a:r>
          </a:p>
          <a:p>
            <a:pPr lvl="1">
              <a:spcBef>
                <a:spcPts val="0"/>
              </a:spcBef>
              <a:spcAft>
                <a:spcPts val="600"/>
              </a:spcAft>
              <a:buClr>
                <a:srgbClr val="42A8AD"/>
              </a:buClr>
            </a:pPr>
            <a:r>
              <a:rPr lang="en-US" dirty="0">
                <a:latin typeface="Candara" pitchFamily="34" charset="0"/>
              </a:rPr>
              <a:t>Economies of ASEAN countries are expanding at an average of 5%</a:t>
            </a:r>
          </a:p>
          <a:p>
            <a:pPr lvl="1">
              <a:spcBef>
                <a:spcPts val="0"/>
              </a:spcBef>
              <a:spcAft>
                <a:spcPts val="600"/>
              </a:spcAft>
              <a:buClr>
                <a:srgbClr val="42A8AD"/>
              </a:buClr>
            </a:pPr>
            <a:r>
              <a:rPr lang="en-US" dirty="0">
                <a:latin typeface="Candara" pitchFamily="34" charset="0"/>
              </a:rPr>
              <a:t>Political systems of countries in ASEAN are vastly different </a:t>
            </a:r>
          </a:p>
          <a:p>
            <a:pPr lvl="1">
              <a:spcBef>
                <a:spcPts val="0"/>
              </a:spcBef>
              <a:spcAft>
                <a:spcPts val="600"/>
              </a:spcAft>
              <a:buClr>
                <a:srgbClr val="42A8AD"/>
              </a:buClr>
            </a:pPr>
            <a:r>
              <a:rPr lang="en-US" dirty="0">
                <a:latin typeface="Candara" pitchFamily="34" charset="0"/>
              </a:rPr>
              <a:t>Have been conflicts between members</a:t>
            </a:r>
          </a:p>
          <a:p>
            <a:pPr lvl="1">
              <a:spcBef>
                <a:spcPts val="0"/>
              </a:spcBef>
              <a:spcAft>
                <a:spcPts val="600"/>
              </a:spcAft>
              <a:buClr>
                <a:srgbClr val="42A8AD"/>
              </a:buClr>
            </a:pPr>
            <a:r>
              <a:rPr lang="en-US" dirty="0">
                <a:latin typeface="Candara" pitchFamily="34" charset="0"/>
              </a:rPr>
              <a:t>Unlike EU, no common currency or fully free labor flows between members</a:t>
            </a:r>
          </a:p>
          <a:p>
            <a:pPr>
              <a:buClr>
                <a:srgbClr val="42A8AD"/>
              </a:buClr>
              <a:buNone/>
              <a:defRPr/>
            </a:pPr>
            <a:endParaRPr kumimoji="0" lang="en-US" sz="3200" b="0" i="0" u="none" strike="noStrike" kern="1200" cap="none" spc="0" normalizeH="0" baseline="0" noProof="0" dirty="0">
              <a:ln>
                <a:noFill/>
              </a:ln>
              <a:solidFill>
                <a:sysClr val="windowText" lastClr="000000"/>
              </a:solidFill>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Mistine</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400" dirty="0">
                <a:latin typeface="Candara" panose="020E0502030303020204" pitchFamily="34" charset="0"/>
              </a:rPr>
              <a:t>Mistine was launched as a direct-selling cosmetics firm in Thailand in 1991. It became the first direct selling firm in the world to engage in mass media advertising. Mistine has expanded beyond Thailand into other Asian countries. ASEAN is a crucial trade agreement paving the way for Mistine’s distribution and expansion into Southeast Asian countries. </a:t>
            </a:r>
          </a:p>
          <a:p>
            <a:pPr lvl="1" eaLnBrk="1" hangingPunct="1">
              <a:buClr>
                <a:srgbClr val="FAAA53"/>
              </a:buClr>
              <a:buSzPct val="85000"/>
              <a:buFont typeface="Wingdings" pitchFamily="2" charset="2"/>
              <a:buChar char="Ø"/>
            </a:pPr>
            <a:r>
              <a:rPr lang="en-US" sz="2200" dirty="0">
                <a:latin typeface="Candara" panose="020E0502030303020204" pitchFamily="34" charset="0"/>
              </a:rPr>
              <a:t>Explain some ways that ASEAN is beneficial for companies such as Mistine.</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Tree>
    <p:extLst>
      <p:ext uri="{BB962C8B-B14F-4D97-AF65-F5344CB8AC3E}">
        <p14:creationId xmlns:p14="http://schemas.microsoft.com/office/powerpoint/2010/main" val="1979523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9-3</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The World Trade Organization (WTO)</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1628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An entity that promotes free trade among member nations by eliminating trade barriers and educating individuals, companies, and governments about trade rules around the world</a:t>
            </a:r>
          </a:p>
          <a:p>
            <a:pPr lvl="1">
              <a:spcBef>
                <a:spcPts val="0"/>
              </a:spcBef>
              <a:spcAft>
                <a:spcPts val="600"/>
              </a:spcAft>
              <a:buClr>
                <a:srgbClr val="42A8AD"/>
              </a:buClr>
            </a:pPr>
            <a:r>
              <a:rPr lang="en-US" dirty="0">
                <a:latin typeface="Candara" pitchFamily="34" charset="0"/>
              </a:rPr>
              <a:t>Successor to </a:t>
            </a:r>
            <a:r>
              <a:rPr lang="en-US" b="1" dirty="0">
                <a:solidFill>
                  <a:srgbClr val="42A8AD"/>
                </a:solidFill>
                <a:latin typeface="Candara" pitchFamily="34" charset="0"/>
              </a:rPr>
              <a:t>General Agreement on Tariffs and Trade (GATT)</a:t>
            </a:r>
            <a:r>
              <a:rPr lang="en-US" dirty="0">
                <a:latin typeface="Candara" pitchFamily="34" charset="0"/>
              </a:rPr>
              <a:t> – An agreement among nations to reduce worldwide tariffs and increase international trade</a:t>
            </a:r>
          </a:p>
          <a:p>
            <a:pPr lvl="1">
              <a:spcBef>
                <a:spcPts val="0"/>
              </a:spcBef>
              <a:spcAft>
                <a:spcPts val="600"/>
              </a:spcAft>
              <a:buClr>
                <a:srgbClr val="42A8AD"/>
              </a:buClr>
            </a:pPr>
            <a:r>
              <a:rPr lang="en-US" b="1" dirty="0">
                <a:solidFill>
                  <a:srgbClr val="42A8AD"/>
                </a:solidFill>
                <a:latin typeface="Candara" pitchFamily="34" charset="0"/>
              </a:rPr>
              <a:t>Dumping</a:t>
            </a:r>
            <a:r>
              <a:rPr lang="en-US" dirty="0">
                <a:latin typeface="Candara" pitchFamily="34" charset="0"/>
              </a:rPr>
              <a:t> – Selling products at unfairly low prices</a:t>
            </a:r>
            <a:endParaRPr kumimoji="0" lang="en-US" sz="24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Modes of Entry into International Markets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i="1" dirty="0">
                <a:latin typeface="Candara" pitchFamily="34" charset="0"/>
              </a:rPr>
              <a:t>Stage 1 </a:t>
            </a:r>
            <a:r>
              <a:rPr lang="en-US" dirty="0">
                <a:latin typeface="Candara" pitchFamily="34" charset="0"/>
              </a:rPr>
              <a:t>– No regular export activities</a:t>
            </a:r>
          </a:p>
          <a:p>
            <a:pPr>
              <a:spcBef>
                <a:spcPts val="0"/>
              </a:spcBef>
              <a:spcAft>
                <a:spcPts val="600"/>
              </a:spcAft>
              <a:buClr>
                <a:srgbClr val="42A8AD"/>
              </a:buClr>
            </a:pPr>
            <a:r>
              <a:rPr lang="en-US" i="1" dirty="0">
                <a:latin typeface="Candara" pitchFamily="34" charset="0"/>
              </a:rPr>
              <a:t>Stage 2 </a:t>
            </a:r>
            <a:r>
              <a:rPr lang="en-US" dirty="0">
                <a:latin typeface="Candara" pitchFamily="34" charset="0"/>
              </a:rPr>
              <a:t>– Export via independent representatives (agents)</a:t>
            </a:r>
          </a:p>
          <a:p>
            <a:pPr>
              <a:spcBef>
                <a:spcPts val="0"/>
              </a:spcBef>
              <a:spcAft>
                <a:spcPts val="600"/>
              </a:spcAft>
              <a:buClr>
                <a:srgbClr val="42A8AD"/>
              </a:buClr>
            </a:pPr>
            <a:r>
              <a:rPr lang="en-US" i="1" dirty="0">
                <a:latin typeface="Candara" pitchFamily="34" charset="0"/>
              </a:rPr>
              <a:t>Stage 3 </a:t>
            </a:r>
            <a:r>
              <a:rPr lang="en-US" dirty="0">
                <a:latin typeface="Candara" pitchFamily="34" charset="0"/>
              </a:rPr>
              <a:t>– Establishment of one or more sales subsidiaries internationally</a:t>
            </a:r>
          </a:p>
          <a:p>
            <a:pPr>
              <a:spcBef>
                <a:spcPts val="0"/>
              </a:spcBef>
              <a:spcAft>
                <a:spcPts val="600"/>
              </a:spcAft>
              <a:buClr>
                <a:srgbClr val="42A8AD"/>
              </a:buClr>
            </a:pPr>
            <a:r>
              <a:rPr lang="en-US" i="1" dirty="0">
                <a:latin typeface="Candara" pitchFamily="34" charset="0"/>
              </a:rPr>
              <a:t>Stage 4 </a:t>
            </a:r>
            <a:r>
              <a:rPr lang="en-US" dirty="0">
                <a:latin typeface="Candara" pitchFamily="34" charset="0"/>
              </a:rPr>
              <a:t>– Establishment of international production/manufacturing facilities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9.1 – Levels of Involvement in Global Marketing</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873959" y="1358900"/>
            <a:ext cx="5078830" cy="511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Tree>
    <p:extLst>
      <p:ext uri="{BB962C8B-B14F-4D97-AF65-F5344CB8AC3E}">
        <p14:creationId xmlns:p14="http://schemas.microsoft.com/office/powerpoint/2010/main" val="33194128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i="0" u="none" strike="noStrike" kern="1200" cap="none" spc="0" normalizeH="0" baseline="0" noProof="0" dirty="0">
                <a:ln>
                  <a:solidFill>
                    <a:srgbClr val="FF8448"/>
                  </a:solidFill>
                </a:ln>
                <a:solidFill>
                  <a:srgbClr val="FAAA53"/>
                </a:solidFill>
                <a:effectLst/>
                <a:uLnTx/>
                <a:uFillTx/>
                <a:latin typeface="Candara"/>
                <a:ea typeface="+mj-ea"/>
                <a:cs typeface="+mj-cs"/>
              </a:rPr>
              <a:t>Discussion Point – Logitech</a:t>
            </a: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lvl="0" eaLnBrk="1" hangingPunct="1">
              <a:buSzPct val="85000"/>
              <a:buFont typeface="Wingdings" panose="05000000000000000000" pitchFamily="2" charset="2"/>
              <a:buChar char="Ø"/>
              <a:defRPr/>
            </a:pPr>
            <a:r>
              <a:rPr lang="en-US" sz="2200" kern="0" dirty="0">
                <a:solidFill>
                  <a:srgbClr val="000000"/>
                </a:solidFill>
                <a:latin typeface="Candara" panose="020E0502030303020204" pitchFamily="34" charset="0"/>
              </a:rPr>
              <a:t>Logitech is a Swiss provider of computer peripherals such as mouse products and speakers. Founded in 1981, the company did not appear to belong to any particular country. Rather, research and development was performed in two separate countries. By 1989 the company had global market share of computer mouse products. Logitech is an early example of a “born global” firm. </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are some of the advantages Logitech had by becoming a born global firm?</a:t>
            </a:r>
          </a:p>
          <a:p>
            <a:pPr lvl="1" eaLnBrk="1" hangingPunct="1">
              <a:buClr>
                <a:srgbClr val="FAAA53"/>
              </a:buClr>
              <a:buSzPct val="85000"/>
              <a:buFont typeface="Wingdings" panose="05000000000000000000" pitchFamily="2" charset="2"/>
              <a:buChar char="Ø"/>
              <a:defRPr/>
            </a:pPr>
            <a:r>
              <a:rPr lang="en-US" sz="2000" kern="0" dirty="0">
                <a:solidFill>
                  <a:srgbClr val="000000"/>
                </a:solidFill>
                <a:latin typeface="Candara" panose="020E0502030303020204" pitchFamily="34" charset="0"/>
              </a:rPr>
              <a:t>What might be some disadvantages to immediately adopting a born global approach?</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Tree>
    <p:extLst>
      <p:ext uri="{BB962C8B-B14F-4D97-AF65-F5344CB8AC3E}">
        <p14:creationId xmlns:p14="http://schemas.microsoft.com/office/powerpoint/2010/main" val="4116955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Importing and Exporting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Importing</a:t>
            </a:r>
          </a:p>
          <a:p>
            <a:pPr lvl="1">
              <a:spcBef>
                <a:spcPts val="0"/>
              </a:spcBef>
              <a:spcAft>
                <a:spcPts val="600"/>
              </a:spcAft>
              <a:buClr>
                <a:srgbClr val="42A8AD"/>
              </a:buClr>
            </a:pPr>
            <a:r>
              <a:rPr lang="en-US" dirty="0">
                <a:latin typeface="Candara" pitchFamily="34" charset="0"/>
              </a:rPr>
              <a:t>The purchase of products from a foreign source</a:t>
            </a:r>
          </a:p>
          <a:p>
            <a:pPr>
              <a:spcBef>
                <a:spcPts val="0"/>
              </a:spcBef>
              <a:spcAft>
                <a:spcPts val="600"/>
              </a:spcAft>
              <a:buClr>
                <a:srgbClr val="42A8AD"/>
              </a:buClr>
            </a:pPr>
            <a:r>
              <a:rPr lang="en-US" dirty="0">
                <a:latin typeface="Candara" pitchFamily="34" charset="0"/>
              </a:rPr>
              <a:t>Exporting</a:t>
            </a:r>
          </a:p>
          <a:p>
            <a:pPr lvl="1">
              <a:spcBef>
                <a:spcPts val="0"/>
              </a:spcBef>
              <a:spcAft>
                <a:spcPts val="600"/>
              </a:spcAft>
              <a:buClr>
                <a:srgbClr val="42A8AD"/>
              </a:buClr>
            </a:pPr>
            <a:r>
              <a:rPr lang="en-US" dirty="0">
                <a:latin typeface="Candara" pitchFamily="34" charset="0"/>
              </a:rPr>
              <a:t>The sale of products to foreign markets</a:t>
            </a:r>
          </a:p>
          <a:p>
            <a:pPr lvl="2">
              <a:spcBef>
                <a:spcPts val="0"/>
              </a:spcBef>
              <a:spcAft>
                <a:spcPts val="600"/>
              </a:spcAft>
              <a:buClr>
                <a:srgbClr val="42A8AD"/>
              </a:buClr>
            </a:pPr>
            <a:r>
              <a:rPr lang="en-US" dirty="0">
                <a:latin typeface="Candara" pitchFamily="34" charset="0"/>
              </a:rPr>
              <a:t>Exporting intermediaries can perform most marketing functions for minimal effort and cost </a:t>
            </a:r>
          </a:p>
          <a:p>
            <a:pPr lvl="2">
              <a:spcBef>
                <a:spcPts val="0"/>
              </a:spcBef>
              <a:spcAft>
                <a:spcPts val="600"/>
              </a:spcAft>
              <a:buClr>
                <a:srgbClr val="42A8AD"/>
              </a:buClr>
            </a:pPr>
            <a:r>
              <a:rPr lang="en-US" dirty="0">
                <a:latin typeface="Candara" pitchFamily="34" charset="0"/>
              </a:rPr>
              <a:t>Export agents unite buyers and sellers and collect a commission for arranging sales</a:t>
            </a:r>
          </a:p>
          <a:p>
            <a:pPr lvl="2">
              <a:spcBef>
                <a:spcPts val="0"/>
              </a:spcBef>
              <a:spcAft>
                <a:spcPts val="600"/>
              </a:spcAft>
              <a:buClr>
                <a:srgbClr val="42A8AD"/>
              </a:buClr>
            </a:pPr>
            <a:r>
              <a:rPr lang="en-US" dirty="0">
                <a:latin typeface="Candara" pitchFamily="34" charset="0"/>
              </a:rPr>
              <a:t>Export houses and export merchants purchase products from different companies and then sell them abroad</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Trading Company</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company that links buyers and sellers in different countries</a:t>
            </a:r>
          </a:p>
          <a:p>
            <a:pPr lvl="1">
              <a:spcBef>
                <a:spcPts val="0"/>
              </a:spcBef>
              <a:spcAft>
                <a:spcPts val="600"/>
              </a:spcAft>
              <a:buClr>
                <a:srgbClr val="42A8AD"/>
              </a:buClr>
            </a:pPr>
            <a:r>
              <a:rPr lang="en-US" dirty="0">
                <a:latin typeface="Candara" pitchFamily="34" charset="0"/>
              </a:rPr>
              <a:t>Is not involved in manufacturing and does not own assets related to manufacturing</a:t>
            </a:r>
          </a:p>
          <a:p>
            <a:pPr lvl="1">
              <a:spcBef>
                <a:spcPts val="0"/>
              </a:spcBef>
              <a:spcAft>
                <a:spcPts val="600"/>
              </a:spcAft>
              <a:buClr>
                <a:srgbClr val="42A8AD"/>
              </a:buClr>
            </a:pPr>
            <a:r>
              <a:rPr lang="en-US" dirty="0">
                <a:latin typeface="Candara" pitchFamily="34" charset="0"/>
              </a:rPr>
              <a:t>Acts like a wholesaler; purchases products in one country for a low price and sells them to buyers in another country</a:t>
            </a:r>
          </a:p>
          <a:p>
            <a:pPr lvl="2">
              <a:spcBef>
                <a:spcPts val="0"/>
              </a:spcBef>
              <a:spcAft>
                <a:spcPts val="600"/>
              </a:spcAft>
              <a:buClr>
                <a:srgbClr val="42A8AD"/>
              </a:buClr>
            </a:pPr>
            <a:r>
              <a:rPr lang="en-US" dirty="0">
                <a:latin typeface="Candara" pitchFamily="34" charset="0"/>
              </a:rPr>
              <a:t>Reduces risk to the company wanting to trade internationally</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Licensing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An alternative to direct investment that requires a licensee to pay commissions or royalties on sales or supplies used in manufacturing</a:t>
            </a:r>
          </a:p>
          <a:p>
            <a:pPr lvl="1">
              <a:spcBef>
                <a:spcPts val="0"/>
              </a:spcBef>
              <a:spcAft>
                <a:spcPts val="600"/>
              </a:spcAft>
              <a:buClr>
                <a:srgbClr val="42A8AD"/>
              </a:buClr>
            </a:pPr>
            <a:r>
              <a:rPr lang="en-US" dirty="0">
                <a:latin typeface="Candara" pitchFamily="34" charset="0"/>
              </a:rPr>
              <a:t>An attractive alternative when:</a:t>
            </a:r>
          </a:p>
          <a:p>
            <a:pPr lvl="2">
              <a:spcBef>
                <a:spcPts val="0"/>
              </a:spcBef>
              <a:spcAft>
                <a:spcPts val="600"/>
              </a:spcAft>
              <a:buClr>
                <a:srgbClr val="42A8AD"/>
              </a:buClr>
            </a:pPr>
            <a:r>
              <a:rPr lang="en-US" dirty="0">
                <a:latin typeface="Candara" pitchFamily="34" charset="0"/>
              </a:rPr>
              <a:t>Resources for direct investment are not available</a:t>
            </a:r>
          </a:p>
          <a:p>
            <a:pPr lvl="2">
              <a:spcBef>
                <a:spcPts val="0"/>
              </a:spcBef>
              <a:spcAft>
                <a:spcPts val="600"/>
              </a:spcAft>
              <a:buClr>
                <a:srgbClr val="42A8AD"/>
              </a:buClr>
            </a:pPr>
            <a:r>
              <a:rPr lang="en-US" dirty="0">
                <a:latin typeface="Candara" pitchFamily="34" charset="0"/>
              </a:rPr>
              <a:t>Product sold is outside the core competency of a company</a:t>
            </a:r>
          </a:p>
          <a:p>
            <a:pPr lvl="2">
              <a:spcBef>
                <a:spcPts val="0"/>
              </a:spcBef>
              <a:spcAft>
                <a:spcPts val="600"/>
              </a:spcAft>
              <a:buClr>
                <a:srgbClr val="42A8AD"/>
              </a:buClr>
            </a:pPr>
            <a:r>
              <a:rPr lang="en-US" dirty="0">
                <a:latin typeface="Candara" pitchFamily="34" charset="0"/>
              </a:rPr>
              <a:t>A foreign country is politically unstable</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Franchising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form of licensing in which a franchiser, in exchange for a financial commitment, grants a franchisee the right to market its product in accordance with the franchiser’s standards</a:t>
            </a:r>
          </a:p>
          <a:p>
            <a:pPr lvl="1">
              <a:spcBef>
                <a:spcPts val="0"/>
              </a:spcBef>
              <a:spcAft>
                <a:spcPts val="600"/>
              </a:spcAft>
              <a:buClr>
                <a:srgbClr val="42A8AD"/>
              </a:buClr>
            </a:pPr>
            <a:r>
              <a:rPr lang="en-US" dirty="0">
                <a:latin typeface="Candara" pitchFamily="34" charset="0"/>
              </a:rPr>
              <a:t>The franchisee must:</a:t>
            </a:r>
          </a:p>
          <a:p>
            <a:pPr lvl="2">
              <a:spcBef>
                <a:spcPts val="0"/>
              </a:spcBef>
              <a:spcAft>
                <a:spcPts val="600"/>
              </a:spcAft>
              <a:buClr>
                <a:srgbClr val="42A8AD"/>
              </a:buClr>
            </a:pPr>
            <a:r>
              <a:rPr lang="en-US" dirty="0">
                <a:latin typeface="Candara" pitchFamily="34" charset="0"/>
              </a:rPr>
              <a:t>Pay an initial fee and royalties to the franchiser</a:t>
            </a:r>
          </a:p>
          <a:p>
            <a:pPr lvl="2">
              <a:spcBef>
                <a:spcPts val="0"/>
              </a:spcBef>
              <a:spcAft>
                <a:spcPts val="600"/>
              </a:spcAft>
              <a:buClr>
                <a:srgbClr val="42A8AD"/>
              </a:buClr>
            </a:pPr>
            <a:r>
              <a:rPr lang="en-US" dirty="0">
                <a:latin typeface="Candara" pitchFamily="34" charset="0"/>
              </a:rPr>
              <a:t>Adhere to all franchise standards</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dirty="0">
                <a:ln>
                  <a:solidFill>
                    <a:srgbClr val="3C999E"/>
                  </a:solidFill>
                </a:ln>
                <a:solidFill>
                  <a:srgbClr val="42A8AD"/>
                </a:solidFill>
                <a:latin typeface="Candara"/>
              </a:rPr>
              <a:t>Franchising</a:t>
            </a:r>
            <a:endParaRPr kumimoji="0" lang="en-US" altLang="en-US" i="0" u="none" strike="noStrike" kern="1200" cap="none" spc="0" normalizeH="0" baseline="0" noProof="0" dirty="0">
              <a:ln>
                <a:solidFill>
                  <a:srgbClr val="3C999E"/>
                </a:solidFill>
              </a:ln>
              <a:solidFill>
                <a:srgbClr val="42A8AD"/>
              </a:solidFill>
              <a:effectLst/>
              <a:uLnTx/>
              <a:uFillTx/>
              <a:latin typeface="Candara"/>
            </a:endParaRPr>
          </a:p>
        </p:txBody>
      </p:sp>
      <p:pic>
        <p:nvPicPr>
          <p:cNvPr id="1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1818737" y="1614759"/>
            <a:ext cx="7183444" cy="349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Tree>
    <p:extLst>
      <p:ext uri="{BB962C8B-B14F-4D97-AF65-F5344CB8AC3E}">
        <p14:creationId xmlns:p14="http://schemas.microsoft.com/office/powerpoint/2010/main" val="26321338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Benefits of International Franchising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Minimizes risks to franchiser:</a:t>
            </a:r>
          </a:p>
          <a:p>
            <a:pPr lvl="1">
              <a:spcBef>
                <a:spcPts val="0"/>
              </a:spcBef>
              <a:spcAft>
                <a:spcPts val="600"/>
              </a:spcAft>
              <a:buClr>
                <a:srgbClr val="42A8AD"/>
              </a:buClr>
            </a:pPr>
            <a:r>
              <a:rPr lang="en-US" dirty="0">
                <a:latin typeface="Candara" pitchFamily="34" charset="0"/>
              </a:rPr>
              <a:t>Does not have to put up a large capital investment</a:t>
            </a:r>
          </a:p>
          <a:p>
            <a:pPr lvl="1">
              <a:spcBef>
                <a:spcPts val="0"/>
              </a:spcBef>
              <a:spcAft>
                <a:spcPts val="600"/>
              </a:spcAft>
              <a:buClr>
                <a:srgbClr val="42A8AD"/>
              </a:buClr>
            </a:pPr>
            <a:r>
              <a:rPr lang="en-US" dirty="0">
                <a:latin typeface="Candara" pitchFamily="34" charset="0"/>
              </a:rPr>
              <a:t>Revenue stream is fairly consistent because franchisees pay a fixed fee and royalties</a:t>
            </a:r>
          </a:p>
          <a:p>
            <a:pPr lvl="1">
              <a:spcBef>
                <a:spcPts val="0"/>
              </a:spcBef>
              <a:spcAft>
                <a:spcPts val="600"/>
              </a:spcAft>
              <a:buClr>
                <a:srgbClr val="42A8AD"/>
              </a:buClr>
            </a:pPr>
            <a:r>
              <a:rPr lang="en-US" dirty="0">
                <a:latin typeface="Candara" pitchFamily="34" charset="0"/>
              </a:rPr>
              <a:t>Retains control of its name and increases global penetration</a:t>
            </a:r>
          </a:p>
          <a:p>
            <a:pPr lvl="1">
              <a:spcBef>
                <a:spcPts val="0"/>
              </a:spcBef>
              <a:spcAft>
                <a:spcPts val="600"/>
              </a:spcAft>
              <a:buClr>
                <a:srgbClr val="42A8AD"/>
              </a:buClr>
            </a:pPr>
            <a:r>
              <a:rPr lang="en-US" dirty="0">
                <a:latin typeface="Candara" pitchFamily="34" charset="0"/>
              </a:rPr>
              <a:t>Franchise agreements ensure a standard of conduct and protect the franchise name</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Contract Manufacturing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The practice of hiring a foreign firm to produce a designated volume of the domestic firm’s product or a component of it to specification</a:t>
            </a:r>
          </a:p>
          <a:p>
            <a:pPr>
              <a:spcBef>
                <a:spcPts val="0"/>
              </a:spcBef>
              <a:spcAft>
                <a:spcPts val="600"/>
              </a:spcAft>
              <a:buClr>
                <a:srgbClr val="42A8AD"/>
              </a:buClr>
            </a:pPr>
            <a:r>
              <a:rPr lang="en-US" dirty="0">
                <a:latin typeface="Candara" pitchFamily="34" charset="0"/>
              </a:rPr>
              <a:t>The final product carries the domestic firm’s name</a:t>
            </a:r>
          </a:p>
          <a:p>
            <a:pPr>
              <a:spcBef>
                <a:spcPts val="0"/>
              </a:spcBef>
              <a:spcAft>
                <a:spcPts val="600"/>
              </a:spcAft>
              <a:buClr>
                <a:srgbClr val="42A8AD"/>
              </a:buClr>
            </a:pPr>
            <a:r>
              <a:rPr lang="en-US" dirty="0">
                <a:latin typeface="Candara" pitchFamily="34" charset="0"/>
              </a:rPr>
              <a:t>Marketing may be handled by the contract manufacturer or by the contracting company</a:t>
            </a:r>
          </a:p>
          <a:p>
            <a:pPr lvl="1">
              <a:spcBef>
                <a:spcPts val="0"/>
              </a:spcBef>
              <a:spcAft>
                <a:spcPts val="600"/>
              </a:spcAft>
              <a:buClr>
                <a:srgbClr val="42A8AD"/>
              </a:buClr>
            </a:pPr>
            <a:endParaRPr kumimoji="0" lang="en-US" i="0" u="none" strike="noStrike" kern="1200" cap="none" spc="0" normalizeH="0" baseline="0" noProof="0" dirty="0">
              <a:ln>
                <a:noFill/>
              </a:ln>
              <a:effectLst/>
              <a:uLnTx/>
              <a:uFillTx/>
              <a:latin typeface="Candara" panose="020E0502030303020204" pitchFamily="34" charset="0"/>
            </a:endParaRP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Forms of Contract Manufacturing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Outsourcing</a:t>
            </a:r>
          </a:p>
          <a:p>
            <a:pPr lvl="1">
              <a:spcBef>
                <a:spcPts val="0"/>
              </a:spcBef>
              <a:spcAft>
                <a:spcPts val="600"/>
              </a:spcAft>
              <a:buClr>
                <a:srgbClr val="42A8AD"/>
              </a:buClr>
            </a:pPr>
            <a:r>
              <a:rPr lang="en-US" dirty="0">
                <a:latin typeface="Candara" pitchFamily="34" charset="0"/>
              </a:rPr>
              <a:t>The practice of contracting noncore operations with an organization that specializes in that operation</a:t>
            </a:r>
          </a:p>
          <a:p>
            <a:pPr>
              <a:spcBef>
                <a:spcPts val="0"/>
              </a:spcBef>
              <a:spcAft>
                <a:spcPts val="600"/>
              </a:spcAft>
              <a:buClr>
                <a:srgbClr val="42A8AD"/>
              </a:buClr>
            </a:pPr>
            <a:r>
              <a:rPr lang="en-US" b="1" dirty="0">
                <a:solidFill>
                  <a:srgbClr val="42A8AD"/>
                </a:solidFill>
                <a:latin typeface="Candara" pitchFamily="34" charset="0"/>
              </a:rPr>
              <a:t>Offshoring</a:t>
            </a:r>
          </a:p>
          <a:p>
            <a:pPr lvl="1">
              <a:spcBef>
                <a:spcPts val="0"/>
              </a:spcBef>
              <a:spcAft>
                <a:spcPts val="600"/>
              </a:spcAft>
              <a:buClr>
                <a:srgbClr val="42A8AD"/>
              </a:buClr>
            </a:pPr>
            <a:r>
              <a:rPr lang="en-US" dirty="0">
                <a:latin typeface="Candara" pitchFamily="34" charset="0"/>
              </a:rPr>
              <a:t>The practice of moving a business process that was done domestically at the local factory to a foreign country, regardless of whether the production accomplished in the foreign country is performed by the local company (in a wholly owned subsidiary) or a third party (subcontractor)</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Forms of Contract Manufacturing</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Offshore outsourcing</a:t>
            </a:r>
          </a:p>
          <a:p>
            <a:pPr lvl="1">
              <a:spcBef>
                <a:spcPts val="0"/>
              </a:spcBef>
              <a:spcAft>
                <a:spcPts val="600"/>
              </a:spcAft>
              <a:buClr>
                <a:srgbClr val="42A8AD"/>
              </a:buClr>
            </a:pPr>
            <a:r>
              <a:rPr lang="en-US" dirty="0">
                <a:latin typeface="Candara" pitchFamily="34" charset="0"/>
              </a:rPr>
              <a:t>The practice of contracting with an organization to perform some or all business functions in a country other than the country in which the product or service will be sold</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28697359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Joint Ventures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Joint venture </a:t>
            </a:r>
            <a:r>
              <a:rPr lang="en-US" dirty="0">
                <a:latin typeface="Candara" pitchFamily="34" charset="0"/>
              </a:rPr>
              <a:t>– A partnership between a domestic firm and a foreign firm or government</a:t>
            </a:r>
          </a:p>
          <a:p>
            <a:pPr lvl="1">
              <a:spcBef>
                <a:spcPts val="0"/>
              </a:spcBef>
              <a:spcAft>
                <a:spcPts val="600"/>
              </a:spcAft>
              <a:buClr>
                <a:srgbClr val="42A8AD"/>
              </a:buClr>
            </a:pPr>
            <a:r>
              <a:rPr lang="en-US" dirty="0">
                <a:latin typeface="Candara" pitchFamily="34" charset="0"/>
              </a:rPr>
              <a:t>Popular in industries requiring large investments</a:t>
            </a:r>
          </a:p>
          <a:p>
            <a:pPr lvl="1">
              <a:spcBef>
                <a:spcPts val="0"/>
              </a:spcBef>
              <a:spcAft>
                <a:spcPts val="600"/>
              </a:spcAft>
              <a:buClr>
                <a:srgbClr val="42A8AD"/>
              </a:buClr>
            </a:pPr>
            <a:r>
              <a:rPr lang="en-US" dirty="0">
                <a:latin typeface="Candara" pitchFamily="34" charset="0"/>
              </a:rPr>
              <a:t>May be a political necessity because of laws and regulations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6698886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Joint Ventures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Strategic alliances </a:t>
            </a:r>
            <a:r>
              <a:rPr lang="en-US" dirty="0">
                <a:latin typeface="Candara" pitchFamily="34" charset="0"/>
              </a:rPr>
              <a:t>– A partnership that is formed to create a competitive advantage on a worldwide basis</a:t>
            </a:r>
          </a:p>
          <a:p>
            <a:pPr lvl="1">
              <a:spcBef>
                <a:spcPts val="0"/>
              </a:spcBef>
              <a:spcAft>
                <a:spcPts val="600"/>
              </a:spcAft>
              <a:buClr>
                <a:srgbClr val="42A8AD"/>
              </a:buClr>
            </a:pPr>
            <a:r>
              <a:rPr lang="en-US" dirty="0">
                <a:latin typeface="Candara" pitchFamily="34" charset="0"/>
              </a:rPr>
              <a:t>Firms may be traditional rivals competing for the same market</a:t>
            </a:r>
          </a:p>
          <a:p>
            <a:pPr lvl="1">
              <a:spcBef>
                <a:spcPts val="0"/>
              </a:spcBef>
              <a:spcAft>
                <a:spcPts val="600"/>
              </a:spcAft>
              <a:buClr>
                <a:srgbClr val="42A8AD"/>
              </a:buClr>
            </a:pPr>
            <a:r>
              <a:rPr lang="en-US" dirty="0">
                <a:latin typeface="Candara" pitchFamily="34" charset="0"/>
              </a:rPr>
              <a:t>Firms may compete in some markets while collaborating in others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4019064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Direct Ownership</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 situation in which a company owns subsidiaries or other facilities overseas</a:t>
            </a:r>
          </a:p>
          <a:p>
            <a:pPr lvl="1">
              <a:spcBef>
                <a:spcPts val="0"/>
              </a:spcBef>
              <a:spcAft>
                <a:spcPts val="600"/>
              </a:spcAft>
              <a:buClr>
                <a:srgbClr val="42A8AD"/>
              </a:buClr>
            </a:pPr>
            <a:r>
              <a:rPr lang="en-US" dirty="0">
                <a:latin typeface="Candara" pitchFamily="34" charset="0"/>
              </a:rPr>
              <a:t>Owning facilities may be too expensive for many firms</a:t>
            </a:r>
          </a:p>
          <a:p>
            <a:pPr>
              <a:spcBef>
                <a:spcPts val="0"/>
              </a:spcBef>
              <a:spcAft>
                <a:spcPts val="600"/>
              </a:spcAft>
              <a:buClr>
                <a:srgbClr val="42A8AD"/>
              </a:buClr>
            </a:pPr>
            <a:r>
              <a:rPr lang="en-US" b="1" dirty="0">
                <a:solidFill>
                  <a:srgbClr val="42A8AD"/>
                </a:solidFill>
                <a:latin typeface="Candara" pitchFamily="34" charset="0"/>
              </a:rPr>
              <a:t>Multinational enterprise (multinational corporation)</a:t>
            </a:r>
          </a:p>
          <a:p>
            <a:pPr lvl="1">
              <a:spcBef>
                <a:spcPts val="0"/>
              </a:spcBef>
              <a:spcAft>
                <a:spcPts val="600"/>
              </a:spcAft>
              <a:buClr>
                <a:srgbClr val="42A8AD"/>
              </a:buClr>
            </a:pPr>
            <a:r>
              <a:rPr lang="en-US" dirty="0">
                <a:latin typeface="Candara" pitchFamily="34" charset="0"/>
              </a:rPr>
              <a:t>A firm that has operations or subsidiaries in many countries</a:t>
            </a:r>
          </a:p>
          <a:p>
            <a:pPr lvl="2">
              <a:spcBef>
                <a:spcPts val="0"/>
              </a:spcBef>
              <a:spcAft>
                <a:spcPts val="600"/>
              </a:spcAft>
              <a:buClr>
                <a:srgbClr val="42A8AD"/>
              </a:buClr>
            </a:pPr>
            <a:r>
              <a:rPr lang="en-US" dirty="0">
                <a:latin typeface="Candara" pitchFamily="34" charset="0"/>
              </a:rPr>
              <a:t>Subsidiaries may be semi-autonomous or part of a network led by headquarters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977602"/>
            <a:ext cx="9144000" cy="3880398"/>
          </a:xfrm>
          <a:prstGeom prst="rect">
            <a:avLst/>
          </a:prstGeom>
        </p:spPr>
      </p:pic>
      <p:sp>
        <p:nvSpPr>
          <p:cNvPr id="6" name="Title 3"/>
          <p:cNvSpPr txBox="1">
            <a:spLocks/>
          </p:cNvSpPr>
          <p:nvPr/>
        </p:nvSpPr>
        <p:spPr bwMode="auto">
          <a:xfrm>
            <a:off x="152400" y="2286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algn="l" rtl="0" eaLnBrk="0" fontAlgn="base" hangingPunct="0">
              <a:spcBef>
                <a:spcPct val="0"/>
              </a:spcBef>
              <a:spcAft>
                <a:spcPct val="0"/>
              </a:spcAft>
              <a:defRPr sz="2800" b="0" kern="1200">
                <a:solidFill>
                  <a:srgbClr val="FFFFFF"/>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defRPr/>
            </a:pPr>
            <a:r>
              <a:rPr kumimoji="0" lang="en-US" altLang="en-US" sz="2800" i="0" u="none" strike="noStrike" kern="1200" cap="none" spc="0" normalizeH="0" noProof="0" dirty="0">
                <a:ln>
                  <a:solidFill>
                    <a:srgbClr val="FF8448"/>
                  </a:solidFill>
                </a:ln>
                <a:solidFill>
                  <a:srgbClr val="FAAA53"/>
                </a:solidFill>
                <a:effectLst/>
                <a:uLnTx/>
                <a:uFillTx/>
                <a:latin typeface="Candara" pitchFamily="34" charset="0"/>
              </a:rPr>
              <a:t>Discussion Point – </a:t>
            </a:r>
            <a:r>
              <a:rPr lang="en-US" dirty="0">
                <a:ln>
                  <a:solidFill>
                    <a:srgbClr val="FF8448"/>
                  </a:solidFill>
                </a:ln>
                <a:solidFill>
                  <a:srgbClr val="FAAA53"/>
                </a:solidFill>
                <a:latin typeface="Candara" pitchFamily="34" charset="0"/>
              </a:rPr>
              <a:t>Modes of Entry</a:t>
            </a:r>
            <a:endParaRPr kumimoji="0" lang="en-US" altLang="en-US" sz="2800" i="0" u="none" strike="noStrike" kern="1200" cap="none" spc="0" normalizeH="0" baseline="0" noProof="0" dirty="0">
              <a:ln>
                <a:solidFill>
                  <a:srgbClr val="FF8448"/>
                </a:solidFill>
              </a:ln>
              <a:solidFill>
                <a:srgbClr val="FAAA53"/>
              </a:solidFill>
              <a:effectLst/>
              <a:uLnTx/>
              <a:uFillTx/>
              <a:latin typeface="Candara" pitchFamily="34" charset="0"/>
            </a:endParaRPr>
          </a:p>
        </p:txBody>
      </p:sp>
      <p:sp>
        <p:nvSpPr>
          <p:cNvPr id="7" name="Content Placeholder 6"/>
          <p:cNvSpPr txBox="1">
            <a:spLocks/>
          </p:cNvSpPr>
          <p:nvPr/>
        </p:nvSpPr>
        <p:spPr bwMode="auto">
          <a:xfrm>
            <a:off x="3581400" y="228600"/>
            <a:ext cx="5410200" cy="5257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eaLnBrk="1" hangingPunct="1">
              <a:buSzPct val="85000"/>
              <a:buFont typeface="Wingdings" pitchFamily="2" charset="2"/>
              <a:buChar char="Ø"/>
            </a:pPr>
            <a:r>
              <a:rPr lang="en-US" sz="2000" dirty="0">
                <a:latin typeface="Candara" panose="020E0502030303020204" pitchFamily="34" charset="0"/>
              </a:rPr>
              <a:t>A water purification plant works with WTSC Industrial Group to connect it with buyers throughout the world.</a:t>
            </a:r>
          </a:p>
          <a:p>
            <a:pPr eaLnBrk="1" hangingPunct="1">
              <a:buSzPct val="85000"/>
              <a:buFont typeface="Wingdings" pitchFamily="2" charset="2"/>
              <a:buChar char="Ø"/>
            </a:pPr>
            <a:r>
              <a:rPr lang="en-US" sz="2000" dirty="0">
                <a:latin typeface="Candara" panose="020E0502030303020204" pitchFamily="34" charset="0"/>
              </a:rPr>
              <a:t>Apple uses factories in China to manufacture its iPad and iPhone components.</a:t>
            </a:r>
          </a:p>
          <a:p>
            <a:pPr eaLnBrk="1" hangingPunct="1">
              <a:buSzPct val="85000"/>
              <a:buFont typeface="Wingdings" pitchFamily="2" charset="2"/>
              <a:buChar char="Ø"/>
            </a:pPr>
            <a:r>
              <a:rPr lang="en-US" sz="2000" dirty="0">
                <a:latin typeface="Candara" panose="020E0502030303020204" pitchFamily="34" charset="0"/>
              </a:rPr>
              <a:t>Siemens has partnered with Nokia to create Nokia Siemens Networks U.S. This entity is gaining large inroads into telecom manufacturing equipment.</a:t>
            </a:r>
          </a:p>
          <a:p>
            <a:pPr eaLnBrk="1" hangingPunct="1">
              <a:buSzPct val="85000"/>
              <a:buFont typeface="Wingdings" pitchFamily="2" charset="2"/>
              <a:buChar char="Ø"/>
            </a:pPr>
            <a:r>
              <a:rPr lang="en-US" sz="2000" dirty="0">
                <a:latin typeface="Candara" panose="020E0502030303020204" pitchFamily="34" charset="0"/>
              </a:rPr>
              <a:t>An Australian lunchbox manufacturer makes a deal with Disney to use Marvel comic book characters and names on its lunchboxes.</a:t>
            </a:r>
          </a:p>
          <a:p>
            <a:pPr eaLnBrk="1" hangingPunct="1">
              <a:buSzPct val="85000"/>
              <a:buFont typeface="Wingdings" pitchFamily="2" charset="2"/>
              <a:buChar char="Ø"/>
            </a:pPr>
            <a:r>
              <a:rPr lang="en-US" sz="2000" dirty="0">
                <a:latin typeface="Candara" panose="020E0502030303020204" pitchFamily="34" charset="0"/>
              </a:rPr>
              <a:t>Jaguar Land Rover opened up a new car plant in China and is planning to open up an engine factory there as well.</a:t>
            </a:r>
          </a:p>
        </p:txBody>
      </p:sp>
      <p:sp>
        <p:nvSpPr>
          <p:cNvPr id="9" name="Title 1"/>
          <p:cNvSpPr txBox="1">
            <a:spLocks/>
          </p:cNvSpPr>
          <p:nvPr/>
        </p:nvSpPr>
        <p:spPr>
          <a:xfrm>
            <a:off x="0" y="6248400"/>
            <a:ext cx="838200" cy="609600"/>
          </a:xfrm>
          <a:prstGeom prst="rect">
            <a:avLst/>
          </a:prstGeom>
        </p:spPr>
        <p:txBody>
          <a:bodyPr anchor="t">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9-4</a:t>
            </a:r>
          </a:p>
        </p:txBody>
      </p:sp>
      <p:sp>
        <p:nvSpPr>
          <p:cNvPr id="8" name="Content Placeholder 6"/>
          <p:cNvSpPr txBox="1">
            <a:spLocks/>
          </p:cNvSpPr>
          <p:nvPr/>
        </p:nvSpPr>
        <p:spPr bwMode="auto">
          <a:xfrm>
            <a:off x="152400" y="1371600"/>
            <a:ext cx="3505200" cy="1752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AAA53"/>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defRPr>
            </a:lvl2pPr>
            <a:lvl3pPr marL="1143000" indent="-228600" algn="l" rtl="0" eaLnBrk="0" fontAlgn="base" hangingPunct="0">
              <a:spcBef>
                <a:spcPct val="20000"/>
              </a:spcBef>
              <a:spcAft>
                <a:spcPct val="0"/>
              </a:spcAft>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a:lstStyle>
          <a:p>
            <a:pPr marL="347472" indent="-347472">
              <a:spcBef>
                <a:spcPts val="576"/>
              </a:spcBef>
              <a:buSzPct val="85000"/>
              <a:buFont typeface="Wingdings" pitchFamily="2" charset="2"/>
              <a:buChar char="Ø"/>
            </a:pPr>
            <a:r>
              <a:rPr lang="en-US" sz="2200" dirty="0">
                <a:latin typeface="Candara" panose="020E0502030303020204" pitchFamily="34" charset="0"/>
              </a:rPr>
              <a:t>Look at the examples below. Identify which mode of entry applies   to each situation.</a:t>
            </a:r>
          </a:p>
        </p:txBody>
      </p:sp>
    </p:spTree>
    <p:extLst>
      <p:ext uri="{BB962C8B-B14F-4D97-AF65-F5344CB8AC3E}">
        <p14:creationId xmlns:p14="http://schemas.microsoft.com/office/powerpoint/2010/main" val="14572465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Figure 9.2 – Organizational Architecture</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26847" y="1524000"/>
            <a:ext cx="6007553" cy="4923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9-5</a:t>
            </a:r>
          </a:p>
        </p:txBody>
      </p:sp>
    </p:spTree>
    <p:extLst>
      <p:ext uri="{BB962C8B-B14F-4D97-AF65-F5344CB8AC3E}">
        <p14:creationId xmlns:p14="http://schemas.microsoft.com/office/powerpoint/2010/main" val="1044341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Global Organizational Structures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An organizational structure should best leverage a firm’s resources and core competencies</a:t>
            </a:r>
          </a:p>
          <a:p>
            <a:pPr lvl="1">
              <a:spcBef>
                <a:spcPts val="0"/>
              </a:spcBef>
              <a:spcAft>
                <a:spcPts val="600"/>
              </a:spcAft>
              <a:buClr>
                <a:srgbClr val="42A8AD"/>
              </a:buClr>
            </a:pPr>
            <a:r>
              <a:rPr lang="en-US" dirty="0">
                <a:latin typeface="Candara" pitchFamily="34" charset="0"/>
              </a:rPr>
              <a:t>Export departments – A subunit of the marketing department</a:t>
            </a:r>
          </a:p>
          <a:p>
            <a:pPr lvl="2">
              <a:spcBef>
                <a:spcPts val="0"/>
              </a:spcBef>
              <a:spcAft>
                <a:spcPts val="600"/>
              </a:spcAft>
              <a:buClr>
                <a:srgbClr val="42A8AD"/>
              </a:buClr>
            </a:pPr>
            <a:r>
              <a:rPr lang="en-US" dirty="0">
                <a:latin typeface="Candara" pitchFamily="34" charset="0"/>
              </a:rPr>
              <a:t>Not present in all firms</a:t>
            </a:r>
          </a:p>
          <a:p>
            <a:pPr lvl="1">
              <a:spcBef>
                <a:spcPts val="0"/>
              </a:spcBef>
              <a:spcAft>
                <a:spcPts val="600"/>
              </a:spcAft>
              <a:buClr>
                <a:srgbClr val="42A8AD"/>
              </a:buClr>
            </a:pPr>
            <a:r>
              <a:rPr lang="en-US" dirty="0">
                <a:latin typeface="Candara" pitchFamily="34" charset="0"/>
              </a:rPr>
              <a:t>International divisions – Centralizes all of the responsibility and communications related to international operations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International Integrated Structures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Internationally integrated structures – Firms with internationally integrated structures are most likely to engage in direct ownership internationally</a:t>
            </a:r>
          </a:p>
          <a:p>
            <a:pPr lvl="1">
              <a:spcBef>
                <a:spcPts val="0"/>
              </a:spcBef>
              <a:spcAft>
                <a:spcPts val="600"/>
              </a:spcAft>
              <a:buClr>
                <a:srgbClr val="42A8AD"/>
              </a:buClr>
            </a:pPr>
            <a:r>
              <a:rPr lang="en-US" dirty="0">
                <a:latin typeface="Candara" pitchFamily="34" charset="0"/>
              </a:rPr>
              <a:t>Three most common structures: </a:t>
            </a:r>
          </a:p>
          <a:p>
            <a:pPr lvl="2">
              <a:spcBef>
                <a:spcPts val="0"/>
              </a:spcBef>
              <a:spcAft>
                <a:spcPts val="600"/>
              </a:spcAft>
              <a:buClr>
                <a:srgbClr val="42A8AD"/>
              </a:buClr>
            </a:pPr>
            <a:r>
              <a:rPr lang="en-US" dirty="0">
                <a:latin typeface="Candara" pitchFamily="34" charset="0"/>
              </a:rPr>
              <a:t>Product division structure </a:t>
            </a:r>
          </a:p>
          <a:p>
            <a:pPr lvl="2">
              <a:spcBef>
                <a:spcPts val="0"/>
              </a:spcBef>
              <a:spcAft>
                <a:spcPts val="600"/>
              </a:spcAft>
              <a:buClr>
                <a:srgbClr val="42A8AD"/>
              </a:buClr>
            </a:pPr>
            <a:r>
              <a:rPr lang="en-US" dirty="0">
                <a:latin typeface="Candara" pitchFamily="34" charset="0"/>
              </a:rPr>
              <a:t>The geographic area structure</a:t>
            </a:r>
          </a:p>
          <a:p>
            <a:pPr lvl="2">
              <a:spcBef>
                <a:spcPts val="0"/>
              </a:spcBef>
              <a:spcAft>
                <a:spcPts val="600"/>
              </a:spcAft>
              <a:buClr>
                <a:srgbClr val="42A8AD"/>
              </a:buClr>
            </a:pPr>
            <a:r>
              <a:rPr lang="en-US" dirty="0">
                <a:latin typeface="Candara" pitchFamily="34" charset="0"/>
              </a:rPr>
              <a:t>The global matrix structure</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International Integrated Structures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Product division structure</a:t>
            </a:r>
          </a:p>
          <a:p>
            <a:pPr lvl="1">
              <a:spcBef>
                <a:spcPts val="0"/>
              </a:spcBef>
              <a:spcAft>
                <a:spcPts val="600"/>
              </a:spcAft>
              <a:buClr>
                <a:srgbClr val="42A8AD"/>
              </a:buClr>
            </a:pPr>
            <a:r>
              <a:rPr lang="en-US" dirty="0">
                <a:latin typeface="Candara" pitchFamily="34" charset="0"/>
              </a:rPr>
              <a:t>The form used by most multinational enterprises</a:t>
            </a:r>
          </a:p>
          <a:p>
            <a:pPr lvl="1">
              <a:spcBef>
                <a:spcPts val="0"/>
              </a:spcBef>
              <a:spcAft>
                <a:spcPts val="600"/>
              </a:spcAft>
              <a:buClr>
                <a:srgbClr val="42A8AD"/>
              </a:buClr>
            </a:pPr>
            <a:r>
              <a:rPr lang="en-US" dirty="0">
                <a:latin typeface="Candara" pitchFamily="34" charset="0"/>
              </a:rPr>
              <a:t>Good for firms that are diversified, yet driven by domestic operations</a:t>
            </a:r>
          </a:p>
          <a:p>
            <a:pPr lvl="1">
              <a:spcBef>
                <a:spcPts val="0"/>
              </a:spcBef>
              <a:spcAft>
                <a:spcPts val="600"/>
              </a:spcAft>
              <a:buClr>
                <a:srgbClr val="42A8AD"/>
              </a:buClr>
            </a:pPr>
            <a:r>
              <a:rPr lang="en-US" dirty="0">
                <a:latin typeface="Candara" pitchFamily="34" charset="0"/>
              </a:rPr>
              <a:t>Each unit is self-contained</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9-5</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International Integrated Structures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Geographic area structure</a:t>
            </a:r>
          </a:p>
          <a:p>
            <a:pPr lvl="1">
              <a:spcBef>
                <a:spcPts val="0"/>
              </a:spcBef>
              <a:spcAft>
                <a:spcPts val="600"/>
              </a:spcAft>
              <a:buClr>
                <a:srgbClr val="42A8AD"/>
              </a:buClr>
            </a:pPr>
            <a:r>
              <a:rPr lang="en-US" dirty="0">
                <a:latin typeface="Candara" pitchFamily="34" charset="0"/>
              </a:rPr>
              <a:t>Good for firms with low diversification</a:t>
            </a:r>
          </a:p>
          <a:p>
            <a:pPr lvl="1">
              <a:spcBef>
                <a:spcPts val="0"/>
              </a:spcBef>
              <a:spcAft>
                <a:spcPts val="600"/>
              </a:spcAft>
              <a:buClr>
                <a:srgbClr val="42A8AD"/>
              </a:buClr>
            </a:pPr>
            <a:r>
              <a:rPr lang="en-US" dirty="0">
                <a:latin typeface="Candara" pitchFamily="34" charset="0"/>
              </a:rPr>
              <a:t>Divides the world into logistical areas based on operations and customers’ characteristics</a:t>
            </a:r>
          </a:p>
          <a:p>
            <a:pPr>
              <a:spcBef>
                <a:spcPts val="0"/>
              </a:spcBef>
              <a:spcAft>
                <a:spcPts val="600"/>
              </a:spcAft>
              <a:buClr>
                <a:srgbClr val="42A8AD"/>
              </a:buClr>
            </a:pPr>
            <a:r>
              <a:rPr lang="en-US" dirty="0">
                <a:latin typeface="Candara" pitchFamily="34" charset="0"/>
              </a:rPr>
              <a:t>Global matrix structure</a:t>
            </a:r>
          </a:p>
          <a:p>
            <a:pPr lvl="1">
              <a:spcBef>
                <a:spcPts val="0"/>
              </a:spcBef>
              <a:spcAft>
                <a:spcPts val="600"/>
              </a:spcAft>
              <a:buClr>
                <a:srgbClr val="42A8AD"/>
              </a:buClr>
            </a:pPr>
            <a:r>
              <a:rPr lang="en-US" dirty="0">
                <a:latin typeface="Candara" pitchFamily="34" charset="0"/>
              </a:rPr>
              <a:t>Designed to achieve global integration, cost, efficiencies, knowledge transfers, and local responsiveness</a:t>
            </a:r>
          </a:p>
          <a:p>
            <a:pPr lvl="1">
              <a:spcBef>
                <a:spcPts val="0"/>
              </a:spcBef>
              <a:spcAft>
                <a:spcPts val="600"/>
              </a:spcAft>
              <a:buClr>
                <a:srgbClr val="42A8AD"/>
              </a:buClr>
            </a:pPr>
            <a:r>
              <a:rPr lang="en-US" dirty="0">
                <a:latin typeface="Candara" pitchFamily="34" charset="0"/>
              </a:rPr>
              <a:t>Most firms do not use this structure</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Customization vs. Globalization of International Marketing Mixes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Marketers must realize that similarities and differences exist across all countries</a:t>
            </a:r>
          </a:p>
          <a:p>
            <a:pPr>
              <a:spcBef>
                <a:spcPts val="0"/>
              </a:spcBef>
              <a:spcAft>
                <a:spcPts val="600"/>
              </a:spcAft>
              <a:buClr>
                <a:srgbClr val="42A8AD"/>
              </a:buClr>
            </a:pPr>
            <a:r>
              <a:rPr lang="en-US" dirty="0">
                <a:latin typeface="Candara" pitchFamily="34" charset="0"/>
              </a:rPr>
              <a:t>Customization: Adapting marketing strategy and marketing mixes according to cultural, regional, and national differences</a:t>
            </a:r>
          </a:p>
          <a:p>
            <a:pPr lvl="1">
              <a:spcBef>
                <a:spcPts val="0"/>
              </a:spcBef>
              <a:spcAft>
                <a:spcPts val="600"/>
              </a:spcAft>
              <a:buClr>
                <a:srgbClr val="42A8AD"/>
              </a:buClr>
            </a:pPr>
            <a:r>
              <a:rPr lang="en-US" dirty="0">
                <a:latin typeface="Candara" pitchFamily="34" charset="0"/>
              </a:rPr>
              <a:t>The traditional approach to marketing</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Customization vs. Globalization of International Marketing Mixes</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b="1" dirty="0">
                <a:solidFill>
                  <a:srgbClr val="42A8AD"/>
                </a:solidFill>
                <a:latin typeface="Candara" pitchFamily="34" charset="0"/>
              </a:rPr>
              <a:t>Globalization</a:t>
            </a:r>
            <a:r>
              <a:rPr lang="en-US" dirty="0">
                <a:latin typeface="Candara" pitchFamily="34" charset="0"/>
              </a:rPr>
              <a:t> – The development of marketing strategies that treat the entire world (or its major regions) as a single entity</a:t>
            </a:r>
          </a:p>
          <a:p>
            <a:pPr lvl="1">
              <a:spcBef>
                <a:spcPts val="0"/>
              </a:spcBef>
              <a:spcAft>
                <a:spcPts val="600"/>
              </a:spcAft>
              <a:buClr>
                <a:srgbClr val="42A8AD"/>
              </a:buClr>
            </a:pPr>
            <a:r>
              <a:rPr lang="en-US" dirty="0">
                <a:latin typeface="Candara" pitchFamily="34" charset="0"/>
              </a:rPr>
              <a:t>Entails producing standardized products, promotion campaigns, prices, and distribution channels for all markets</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24367271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9.7 – Marketing Mix Issues Internationally</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rotWithShape="1">
          <a:blip r:embed="rId2">
            <a:extLst>
              <a:ext uri="{28A0092B-C50C-407E-A947-70E740481C1C}">
                <a14:useLocalDpi xmlns:a14="http://schemas.microsoft.com/office/drawing/2010/main" val="0"/>
              </a:ext>
            </a:extLst>
          </a:blip>
          <a:srcRect b="46530"/>
          <a:stretch/>
        </p:blipFill>
        <p:spPr bwMode="auto">
          <a:xfrm>
            <a:off x="1981201" y="1485899"/>
            <a:ext cx="6934199" cy="4000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9-6</a:t>
            </a:r>
          </a:p>
        </p:txBody>
      </p:sp>
    </p:spTree>
    <p:extLst>
      <p:ext uri="{BB962C8B-B14F-4D97-AF65-F5344CB8AC3E}">
        <p14:creationId xmlns:p14="http://schemas.microsoft.com/office/powerpoint/2010/main" val="374394578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eaLnBrk="1" hangingPunct="1"/>
            <a:r>
              <a:rPr lang="en-US" altLang="en-US" sz="3200" dirty="0">
                <a:ln>
                  <a:solidFill>
                    <a:srgbClr val="3C999E"/>
                  </a:solidFill>
                </a:ln>
                <a:solidFill>
                  <a:srgbClr val="42A8AD"/>
                </a:solidFill>
                <a:latin typeface="Candara"/>
              </a:rPr>
              <a:t>Table 9.7 – Marketing Mix Issues Internationally (cont.)</a:t>
            </a:r>
            <a:endParaRPr kumimoji="0" lang="en-US" altLang="en-US" sz="3200"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pic>
        <p:nvPicPr>
          <p:cNvPr id="12" name="Picture 1"/>
          <p:cNvPicPr>
            <a:picLocks noChangeAspect="1"/>
          </p:cNvPicPr>
          <p:nvPr/>
        </p:nvPicPr>
        <p:blipFill rotWithShape="1">
          <a:blip r:embed="rId2">
            <a:extLst>
              <a:ext uri="{28A0092B-C50C-407E-A947-70E740481C1C}">
                <a14:useLocalDpi xmlns:a14="http://schemas.microsoft.com/office/drawing/2010/main" val="0"/>
              </a:ext>
            </a:extLst>
          </a:blip>
          <a:srcRect t="52578"/>
          <a:stretch/>
        </p:blipFill>
        <p:spPr bwMode="auto">
          <a:xfrm>
            <a:off x="1981201" y="1676400"/>
            <a:ext cx="6934199" cy="3547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8"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
        <p:nvSpPr>
          <p:cNvPr id="10"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9-6</a:t>
            </a:r>
          </a:p>
        </p:txBody>
      </p:sp>
    </p:spTree>
    <p:extLst>
      <p:ext uri="{BB962C8B-B14F-4D97-AF65-F5344CB8AC3E}">
        <p14:creationId xmlns:p14="http://schemas.microsoft.com/office/powerpoint/2010/main" val="20099187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7304" r="16073" b="18260"/>
          <a:stretch/>
        </p:blipFill>
        <p:spPr>
          <a:xfrm>
            <a:off x="0" y="0"/>
            <a:ext cx="1626781" cy="133769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5917" b="40942"/>
          <a:stretch/>
        </p:blipFill>
        <p:spPr>
          <a:xfrm rot="5400000">
            <a:off x="-1946764" y="3284458"/>
            <a:ext cx="5520309" cy="1626781"/>
          </a:xfrm>
          <a:prstGeom prst="rect">
            <a:avLst/>
          </a:prstGeom>
        </p:spPr>
      </p:pic>
      <p:sp>
        <p:nvSpPr>
          <p:cNvPr id="5" name="Title 1"/>
          <p:cNvSpPr txBox="1">
            <a:spLocks/>
          </p:cNvSpPr>
          <p:nvPr/>
        </p:nvSpPr>
        <p:spPr>
          <a:xfrm>
            <a:off x="-76200" y="6248400"/>
            <a:ext cx="838200" cy="609600"/>
          </a:xfrm>
          <a:prstGeom prst="rect">
            <a:avLst/>
          </a:prstGeom>
        </p:spPr>
        <p:txBody>
          <a:bodyPr anchor="ctr">
            <a:normAutofit/>
          </a:bodyPr>
          <a:lstStyle>
            <a:lvl1pPr algn="l" rtl="0" fontAlgn="base">
              <a:spcBef>
                <a:spcPct val="0"/>
              </a:spcBef>
              <a:spcAft>
                <a:spcPct val="0"/>
              </a:spcAft>
              <a:defRPr sz="4000" kern="1200" spc="-100">
                <a:solidFill>
                  <a:srgbClr val="4FBF54"/>
                </a:solidFill>
                <a:latin typeface="+mj-lt"/>
                <a:ea typeface="+mj-ea"/>
                <a:cs typeface="+mj-cs"/>
              </a:defRPr>
            </a:lvl1pPr>
            <a:lvl2pPr algn="l" rtl="0" fontAlgn="base">
              <a:spcBef>
                <a:spcPct val="0"/>
              </a:spcBef>
              <a:spcAft>
                <a:spcPct val="0"/>
              </a:spcAft>
              <a:defRPr sz="4000">
                <a:solidFill>
                  <a:srgbClr val="4FBF54"/>
                </a:solidFill>
                <a:latin typeface="Arial" charset="0"/>
              </a:defRPr>
            </a:lvl2pPr>
            <a:lvl3pPr algn="l" rtl="0" fontAlgn="base">
              <a:spcBef>
                <a:spcPct val="0"/>
              </a:spcBef>
              <a:spcAft>
                <a:spcPct val="0"/>
              </a:spcAft>
              <a:defRPr sz="4000">
                <a:solidFill>
                  <a:srgbClr val="4FBF54"/>
                </a:solidFill>
                <a:latin typeface="Arial" charset="0"/>
              </a:defRPr>
            </a:lvl3pPr>
            <a:lvl4pPr algn="l" rtl="0" fontAlgn="base">
              <a:spcBef>
                <a:spcPct val="0"/>
              </a:spcBef>
              <a:spcAft>
                <a:spcPct val="0"/>
              </a:spcAft>
              <a:defRPr sz="4000">
                <a:solidFill>
                  <a:srgbClr val="4FBF54"/>
                </a:solidFill>
                <a:latin typeface="Arial" charset="0"/>
              </a:defRPr>
            </a:lvl4pPr>
            <a:lvl5pPr algn="l" rtl="0" fontAlgn="base">
              <a:spcBef>
                <a:spcPct val="0"/>
              </a:spcBef>
              <a:spcAft>
                <a:spcPct val="0"/>
              </a:spcAft>
              <a:defRPr sz="4000">
                <a:solidFill>
                  <a:srgbClr val="4FBF54"/>
                </a:solidFill>
                <a:latin typeface="Arial" charset="0"/>
              </a:defRPr>
            </a:lvl5pPr>
            <a:lvl6pPr marL="457200" algn="l" rtl="0" fontAlgn="base">
              <a:spcBef>
                <a:spcPct val="0"/>
              </a:spcBef>
              <a:spcAft>
                <a:spcPct val="0"/>
              </a:spcAft>
              <a:defRPr sz="4000">
                <a:solidFill>
                  <a:srgbClr val="4FBF54"/>
                </a:solidFill>
                <a:latin typeface="Arial" charset="0"/>
              </a:defRPr>
            </a:lvl6pPr>
            <a:lvl7pPr marL="914400" algn="l" rtl="0" fontAlgn="base">
              <a:spcBef>
                <a:spcPct val="0"/>
              </a:spcBef>
              <a:spcAft>
                <a:spcPct val="0"/>
              </a:spcAft>
              <a:defRPr sz="4000">
                <a:solidFill>
                  <a:srgbClr val="4FBF54"/>
                </a:solidFill>
                <a:latin typeface="Arial" charset="0"/>
              </a:defRPr>
            </a:lvl7pPr>
            <a:lvl8pPr marL="1371600" algn="l" rtl="0" fontAlgn="base">
              <a:spcBef>
                <a:spcPct val="0"/>
              </a:spcBef>
              <a:spcAft>
                <a:spcPct val="0"/>
              </a:spcAft>
              <a:defRPr sz="4000">
                <a:solidFill>
                  <a:srgbClr val="4FBF54"/>
                </a:solidFill>
                <a:latin typeface="Arial" charset="0"/>
              </a:defRPr>
            </a:lvl8pPr>
            <a:lvl9pPr marL="1828800" algn="l" rtl="0" fontAlgn="base">
              <a:spcBef>
                <a:spcPct val="0"/>
              </a:spcBef>
              <a:spcAft>
                <a:spcPct val="0"/>
              </a:spcAft>
              <a:defRPr sz="4000">
                <a:solidFill>
                  <a:srgbClr val="4FBF54"/>
                </a:solidFill>
                <a:latin typeface="Arial" charset="0"/>
              </a:defRPr>
            </a:lvl9pPr>
          </a:lstStyle>
          <a:p>
            <a:pPr algn="ctr">
              <a:defRPr/>
            </a:pPr>
            <a:r>
              <a:rPr lang="en-US" sz="1800" b="1" dirty="0">
                <a:solidFill>
                  <a:prstClr val="black"/>
                </a:solidFill>
                <a:latin typeface="Franklin Gothic Book"/>
              </a:rPr>
              <a:t>LO 9-6</a:t>
            </a:r>
          </a:p>
        </p:txBody>
      </p:sp>
      <p:sp>
        <p:nvSpPr>
          <p:cNvPr id="7" name="Title 2"/>
          <p:cNvSpPr txBox="1">
            <a:spLocks/>
          </p:cNvSpPr>
          <p:nvPr/>
        </p:nvSpPr>
        <p:spPr bwMode="auto">
          <a:xfrm>
            <a:off x="1626781" y="76200"/>
            <a:ext cx="751721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000" kern="1200">
                <a:solidFill>
                  <a:srgbClr val="0B87D6"/>
                </a:solidFill>
                <a:latin typeface="+mj-lt"/>
                <a:ea typeface="+mj-ea"/>
                <a:cs typeface="+mj-cs"/>
              </a:defRPr>
            </a:lvl1pPr>
            <a:lvl2pPr algn="ctr" rtl="0" eaLnBrk="0" fontAlgn="base" hangingPunct="0">
              <a:spcBef>
                <a:spcPct val="0"/>
              </a:spcBef>
              <a:spcAft>
                <a:spcPct val="0"/>
              </a:spcAft>
              <a:defRPr sz="4400">
                <a:solidFill>
                  <a:srgbClr val="0B87D6"/>
                </a:solidFill>
                <a:latin typeface="Candara" pitchFamily="34" charset="0"/>
              </a:defRPr>
            </a:lvl2pPr>
            <a:lvl3pPr algn="ctr" rtl="0" eaLnBrk="0" fontAlgn="base" hangingPunct="0">
              <a:spcBef>
                <a:spcPct val="0"/>
              </a:spcBef>
              <a:spcAft>
                <a:spcPct val="0"/>
              </a:spcAft>
              <a:defRPr sz="4400">
                <a:solidFill>
                  <a:srgbClr val="0B87D6"/>
                </a:solidFill>
                <a:latin typeface="Candara" pitchFamily="34" charset="0"/>
              </a:defRPr>
            </a:lvl3pPr>
            <a:lvl4pPr algn="ctr" rtl="0" eaLnBrk="0" fontAlgn="base" hangingPunct="0">
              <a:spcBef>
                <a:spcPct val="0"/>
              </a:spcBef>
              <a:spcAft>
                <a:spcPct val="0"/>
              </a:spcAft>
              <a:defRPr sz="4400">
                <a:solidFill>
                  <a:srgbClr val="0B87D6"/>
                </a:solidFill>
                <a:latin typeface="Candara" pitchFamily="34" charset="0"/>
              </a:defRPr>
            </a:lvl4pPr>
            <a:lvl5pPr algn="ctr" rtl="0" eaLnBrk="0" fontAlgn="base" hangingPunct="0">
              <a:spcBef>
                <a:spcPct val="0"/>
              </a:spcBef>
              <a:spcAft>
                <a:spcPct val="0"/>
              </a:spcAft>
              <a:defRPr sz="4400">
                <a:solidFill>
                  <a:srgbClr val="0B87D6"/>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en-US" dirty="0">
                <a:ln>
                  <a:solidFill>
                    <a:srgbClr val="3C999E"/>
                  </a:solidFill>
                </a:ln>
                <a:solidFill>
                  <a:srgbClr val="42A8AD"/>
                </a:solidFill>
                <a:latin typeface="Candara"/>
              </a:rPr>
              <a:t>A Global Presence</a:t>
            </a:r>
            <a:endParaRPr kumimoji="0" lang="en-US" altLang="en-US" i="0" u="none" strike="noStrike" kern="1200" cap="none" spc="0" normalizeH="0" baseline="0" noProof="0" dirty="0">
              <a:ln>
                <a:solidFill>
                  <a:srgbClr val="3C999E"/>
                </a:solidFill>
              </a:ln>
              <a:solidFill>
                <a:srgbClr val="42A8AD"/>
              </a:solidFill>
              <a:effectLst/>
              <a:uLnTx/>
              <a:uFillTx/>
              <a:latin typeface="Candara"/>
              <a:ea typeface="+mj-ea"/>
              <a:cs typeface="+mj-cs"/>
            </a:endParaRPr>
          </a:p>
        </p:txBody>
      </p:sp>
      <p:sp>
        <p:nvSpPr>
          <p:cNvPr id="8" name="Content Placeholder 4"/>
          <p:cNvSpPr txBox="1">
            <a:spLocks/>
          </p:cNvSpPr>
          <p:nvPr/>
        </p:nvSpPr>
        <p:spPr bwMode="auto">
          <a:xfrm>
            <a:off x="1828800" y="1371600"/>
            <a:ext cx="7010400" cy="50291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r>
              <a:rPr lang="en-US" dirty="0">
                <a:latin typeface="Candara" pitchFamily="34" charset="0"/>
              </a:rPr>
              <a:t>Maintaining a global presence creates five opportunities for creating value:</a:t>
            </a:r>
          </a:p>
          <a:p>
            <a:pPr lvl="1">
              <a:spcBef>
                <a:spcPts val="0"/>
              </a:spcBef>
              <a:spcAft>
                <a:spcPts val="600"/>
              </a:spcAft>
              <a:buClr>
                <a:srgbClr val="42A8AD"/>
              </a:buClr>
            </a:pPr>
            <a:r>
              <a:rPr lang="en-US" dirty="0">
                <a:latin typeface="Candara" pitchFamily="34" charset="0"/>
              </a:rPr>
              <a:t>Adapt to local market differences </a:t>
            </a:r>
          </a:p>
          <a:p>
            <a:pPr lvl="1">
              <a:spcBef>
                <a:spcPts val="0"/>
              </a:spcBef>
              <a:spcAft>
                <a:spcPts val="600"/>
              </a:spcAft>
              <a:buClr>
                <a:srgbClr val="42A8AD"/>
              </a:buClr>
            </a:pPr>
            <a:r>
              <a:rPr lang="en-US" dirty="0">
                <a:latin typeface="Candara" pitchFamily="34" charset="0"/>
              </a:rPr>
              <a:t>Exploit economies of global scale</a:t>
            </a:r>
          </a:p>
          <a:p>
            <a:pPr lvl="1">
              <a:spcBef>
                <a:spcPts val="0"/>
              </a:spcBef>
              <a:spcAft>
                <a:spcPts val="600"/>
              </a:spcAft>
              <a:buClr>
                <a:srgbClr val="42A8AD"/>
              </a:buClr>
            </a:pPr>
            <a:r>
              <a:rPr lang="en-US" dirty="0">
                <a:latin typeface="Candara" pitchFamily="34" charset="0"/>
              </a:rPr>
              <a:t>Exploit economies of global scope</a:t>
            </a:r>
          </a:p>
          <a:p>
            <a:pPr lvl="1">
              <a:spcBef>
                <a:spcPts val="0"/>
              </a:spcBef>
              <a:spcAft>
                <a:spcPts val="600"/>
              </a:spcAft>
              <a:buClr>
                <a:srgbClr val="42A8AD"/>
              </a:buClr>
            </a:pPr>
            <a:r>
              <a:rPr lang="en-US" dirty="0">
                <a:latin typeface="Candara" pitchFamily="34" charset="0"/>
              </a:rPr>
              <a:t>Mine optimal locations for activities and resources</a:t>
            </a:r>
          </a:p>
          <a:p>
            <a:pPr lvl="1">
              <a:spcBef>
                <a:spcPts val="0"/>
              </a:spcBef>
              <a:spcAft>
                <a:spcPts val="600"/>
              </a:spcAft>
              <a:buClr>
                <a:srgbClr val="42A8AD"/>
              </a:buClr>
            </a:pPr>
            <a:r>
              <a:rPr lang="en-US" dirty="0">
                <a:latin typeface="Candara" pitchFamily="34" charset="0"/>
              </a:rPr>
              <a:t>Maximize the transfer of knowledge across locations</a:t>
            </a:r>
          </a:p>
        </p:txBody>
      </p:sp>
      <p:sp>
        <p:nvSpPr>
          <p:cNvPr id="9" name="Footer Placeholder 2"/>
          <p:cNvSpPr txBox="1">
            <a:spLocks/>
          </p:cNvSpPr>
          <p:nvPr/>
        </p:nvSpPr>
        <p:spPr bwMode="auto">
          <a:xfrm>
            <a:off x="-76201" y="1371600"/>
            <a:ext cx="1066801" cy="1524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defPPr>
              <a:defRPr lang="en-US"/>
            </a:defPPr>
            <a:lvl1pPr algn="l" rtl="0" fontAlgn="base">
              <a:spcBef>
                <a:spcPct val="0"/>
              </a:spcBef>
              <a:spcAft>
                <a:spcPct val="0"/>
              </a:spcAft>
              <a:defRPr sz="7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Gill Sans MT" pitchFamily="34" charset="0"/>
                <a:ea typeface="+mn-ea"/>
                <a:cs typeface="Arial" charset="0"/>
              </a:defRPr>
            </a:lvl2pPr>
            <a:lvl3pPr marL="914400" algn="l" rtl="0" fontAlgn="base">
              <a:spcBef>
                <a:spcPct val="0"/>
              </a:spcBef>
              <a:spcAft>
                <a:spcPct val="0"/>
              </a:spcAft>
              <a:defRPr kern="1200">
                <a:solidFill>
                  <a:schemeClr val="tx1"/>
                </a:solidFill>
                <a:latin typeface="Gill Sans MT" pitchFamily="34" charset="0"/>
                <a:ea typeface="+mn-ea"/>
                <a:cs typeface="Arial" charset="0"/>
              </a:defRPr>
            </a:lvl3pPr>
            <a:lvl4pPr marL="1371600" algn="l" rtl="0" fontAlgn="base">
              <a:spcBef>
                <a:spcPct val="0"/>
              </a:spcBef>
              <a:spcAft>
                <a:spcPct val="0"/>
              </a:spcAft>
              <a:defRPr kern="1200">
                <a:solidFill>
                  <a:schemeClr val="tx1"/>
                </a:solidFill>
                <a:latin typeface="Gill Sans MT" pitchFamily="34" charset="0"/>
                <a:ea typeface="+mn-ea"/>
                <a:cs typeface="Arial" charset="0"/>
              </a:defRPr>
            </a:lvl4pPr>
            <a:lvl5pPr marL="1828800" algn="l" rtl="0" fontAlgn="base">
              <a:spcBef>
                <a:spcPct val="0"/>
              </a:spcBef>
              <a:spcAft>
                <a:spcPct val="0"/>
              </a:spcAft>
              <a:defRPr kern="1200">
                <a:solidFill>
                  <a:schemeClr val="tx1"/>
                </a:solidFill>
                <a:latin typeface="Gill Sans MT" pitchFamily="34" charset="0"/>
                <a:ea typeface="+mn-ea"/>
                <a:cs typeface="Arial" charset="0"/>
              </a:defRPr>
            </a:lvl5pPr>
            <a:lvl6pPr marL="2286000" algn="l" defTabSz="914400" rtl="0" eaLnBrk="1" latinLnBrk="0" hangingPunct="1">
              <a:defRPr kern="1200">
                <a:solidFill>
                  <a:schemeClr val="tx1"/>
                </a:solidFill>
                <a:latin typeface="Gill Sans MT" pitchFamily="34" charset="0"/>
                <a:ea typeface="+mn-ea"/>
                <a:cs typeface="Arial" charset="0"/>
              </a:defRPr>
            </a:lvl6pPr>
            <a:lvl7pPr marL="2743200" algn="l" defTabSz="914400" rtl="0" eaLnBrk="1" latinLnBrk="0" hangingPunct="1">
              <a:defRPr kern="1200">
                <a:solidFill>
                  <a:schemeClr val="tx1"/>
                </a:solidFill>
                <a:latin typeface="Gill Sans MT" pitchFamily="34" charset="0"/>
                <a:ea typeface="+mn-ea"/>
                <a:cs typeface="Arial" charset="0"/>
              </a:defRPr>
            </a:lvl7pPr>
            <a:lvl8pPr marL="3200400" algn="l" defTabSz="914400" rtl="0" eaLnBrk="1" latinLnBrk="0" hangingPunct="1">
              <a:defRPr kern="1200">
                <a:solidFill>
                  <a:schemeClr val="tx1"/>
                </a:solidFill>
                <a:latin typeface="Gill Sans MT" pitchFamily="34" charset="0"/>
                <a:ea typeface="+mn-ea"/>
                <a:cs typeface="Arial" charset="0"/>
              </a:defRPr>
            </a:lvl8pPr>
            <a:lvl9pPr marL="3657600" algn="l" defTabSz="914400" rtl="0" eaLnBrk="1" latinLnBrk="0" hangingPunct="1">
              <a:defRPr kern="1200">
                <a:solidFill>
                  <a:schemeClr val="tx1"/>
                </a:solidFill>
                <a:latin typeface="Gill Sans MT" pitchFamily="34" charset="0"/>
                <a:ea typeface="+mn-ea"/>
                <a:cs typeface="Arial" charset="0"/>
              </a:defRPr>
            </a:lvl9pPr>
          </a:lstStyle>
          <a:p>
            <a:pPr algn="ctr" eaLnBrk="0" hangingPunct="0"/>
            <a:r>
              <a:rPr lang="en-US" sz="800" dirty="0">
                <a:solidFill>
                  <a:prstClr val="black"/>
                </a:solidFill>
                <a:latin typeface="Gill Sans MT" pitchFamily="34" charset="0"/>
                <a:cs typeface="Arial" charset="0"/>
              </a:rPr>
              <a:t>© zayats-and-zayats</a:t>
            </a:r>
          </a:p>
        </p:txBody>
      </p:sp>
    </p:spTree>
    <p:extLst>
      <p:ext uri="{BB962C8B-B14F-4D97-AF65-F5344CB8AC3E}">
        <p14:creationId xmlns:p14="http://schemas.microsoft.com/office/powerpoint/2010/main" val="39458685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144000" cy="6858000"/>
          </a:xfrm>
          <a:prstGeom prst="rect">
            <a:avLst/>
          </a:prstGeom>
        </p:spPr>
      </p:pic>
      <p:sp>
        <p:nvSpPr>
          <p:cNvPr id="8" name="Content Placeholder 4"/>
          <p:cNvSpPr txBox="1">
            <a:spLocks/>
          </p:cNvSpPr>
          <p:nvPr/>
        </p:nvSpPr>
        <p:spPr bwMode="auto">
          <a:xfrm>
            <a:off x="1333500" y="4114800"/>
            <a:ext cx="6477000" cy="21336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chemeClr val="accent2"/>
              </a:buClr>
              <a:buSzPct val="85000"/>
              <a:buFont typeface="Brush Script MT" pitchFamily="66" charset="0"/>
              <a:buChar char="O"/>
              <a:defRPr sz="32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itchFamily="66" charset="0"/>
              <a:buChar char="O"/>
              <a:defRPr sz="24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a:spcBef>
                <a:spcPts val="0"/>
              </a:spcBef>
              <a:spcAft>
                <a:spcPts val="600"/>
              </a:spcAft>
              <a:buClr>
                <a:srgbClr val="42A8AD"/>
              </a:buClr>
            </a:pPr>
            <a:endParaRPr lang="en-US" sz="4000" dirty="0">
              <a:ln>
                <a:solidFill>
                  <a:srgbClr val="3C999E"/>
                </a:solidFill>
              </a:ln>
              <a:solidFill>
                <a:srgbClr val="42A8AD"/>
              </a:solidFill>
              <a:latin typeface="Candara"/>
              <a:ea typeface="+mj-ea"/>
              <a:cs typeface="+mj-cs"/>
            </a:endParaRPr>
          </a:p>
          <a:p>
            <a:pPr marL="0" indent="0">
              <a:spcBef>
                <a:spcPts val="0"/>
              </a:spcBef>
              <a:spcAft>
                <a:spcPts val="600"/>
              </a:spcAft>
              <a:buClr>
                <a:srgbClr val="42A8AD"/>
              </a:buClr>
              <a:buNone/>
            </a:pPr>
            <a:r>
              <a:rPr lang="en-US" sz="4000" dirty="0">
                <a:ln>
                  <a:solidFill>
                    <a:srgbClr val="3C999E"/>
                  </a:solidFill>
                </a:ln>
                <a:solidFill>
                  <a:schemeClr val="bg1"/>
                </a:solidFill>
                <a:latin typeface="Candara"/>
                <a:ea typeface="+mj-ea"/>
                <a:cs typeface="+mj-cs"/>
              </a:rPr>
              <a:t>Thank</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for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your</a:t>
            </a:r>
            <a:r>
              <a:rPr lang="en-US" dirty="0">
                <a:solidFill>
                  <a:schemeClr val="bg1"/>
                </a:solidFill>
                <a:latin typeface="Candara" pitchFamily="34" charset="0"/>
              </a:rPr>
              <a:t> </a:t>
            </a:r>
            <a:r>
              <a:rPr lang="en-US" sz="4000" dirty="0">
                <a:ln>
                  <a:solidFill>
                    <a:srgbClr val="3C999E"/>
                  </a:solidFill>
                </a:ln>
                <a:solidFill>
                  <a:schemeClr val="bg1"/>
                </a:solidFill>
                <a:latin typeface="Candara"/>
                <a:ea typeface="+mj-ea"/>
                <a:cs typeface="+mj-cs"/>
              </a:rPr>
              <a:t>attention!</a:t>
            </a:r>
          </a:p>
          <a:p>
            <a:pPr marL="273050" marR="0" lvl="0" indent="-273050" algn="l" defTabSz="914400" rtl="0" eaLnBrk="0" fontAlgn="base" latinLnBrk="0" hangingPunct="0">
              <a:lnSpc>
                <a:spcPct val="100000"/>
              </a:lnSpc>
              <a:spcBef>
                <a:spcPct val="20000"/>
              </a:spcBef>
              <a:spcAft>
                <a:spcPct val="0"/>
              </a:spcAft>
              <a:buClr>
                <a:srgbClr val="297FD5"/>
              </a:buClr>
              <a:buSzPct val="85000"/>
              <a:buFont typeface="Brush Script MT" pitchFamily="66" charset="0"/>
              <a:buChar char="O"/>
              <a:tabLst/>
              <a:defRPr/>
            </a:pPr>
            <a:endParaRPr kumimoji="0" lang="en-US" sz="3200" b="0" i="0" u="none" strike="noStrike" kern="1200" cap="none" spc="0" normalizeH="0" baseline="0" noProof="0" dirty="0">
              <a:ln>
                <a:noFill/>
              </a:ln>
              <a:solidFill>
                <a:sysClr val="windowText" lastClr="000000"/>
              </a:solidFill>
              <a:effectLst/>
              <a:uLnTx/>
              <a:uFillTx/>
              <a:latin typeface="Franklin Gothic Book"/>
              <a:ea typeface="+mn-ea"/>
              <a:cs typeface="+mn-cs"/>
            </a:endParaRPr>
          </a:p>
        </p:txBody>
      </p:sp>
    </p:spTree>
    <p:extLst>
      <p:ext uri="{BB962C8B-B14F-4D97-AF65-F5344CB8AC3E}">
        <p14:creationId xmlns:p14="http://schemas.microsoft.com/office/powerpoint/2010/main" val="1274405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2875</TotalTime>
  <Words>3095</Words>
  <Application>Microsoft Office PowerPoint</Application>
  <PresentationFormat>Экран (4:3)</PresentationFormat>
  <Paragraphs>454</Paragraphs>
  <Slides>64</Slides>
  <Notes>6</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64</vt:i4>
      </vt:variant>
    </vt:vector>
  </HeadingPairs>
  <TitlesOfParts>
    <vt:vector size="73" baseType="lpstr">
      <vt:lpstr>Arial</vt:lpstr>
      <vt:lpstr>Brush Script MT</vt:lpstr>
      <vt:lpstr>Calibri</vt:lpstr>
      <vt:lpstr>Candara</vt:lpstr>
      <vt:lpstr>Franklin Gothic Book</vt:lpstr>
      <vt:lpstr>Gill Sans MT</vt:lpstr>
      <vt:lpstr>Times New Roman</vt:lpstr>
      <vt:lpstr>Wingdings</vt:lpstr>
      <vt:lpstr>Office Theme</vt:lpstr>
      <vt:lpstr>Chapter 9                              Reaching Global Markets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BrettN</dc:creator>
  <cp:lastModifiedBy>USER</cp:lastModifiedBy>
  <cp:revision>108</cp:revision>
  <cp:lastPrinted>2014-07-29T05:16:57Z</cp:lastPrinted>
  <dcterms:created xsi:type="dcterms:W3CDTF">2014-07-29T05:05:36Z</dcterms:created>
  <dcterms:modified xsi:type="dcterms:W3CDTF">2020-04-10T16:40:46Z</dcterms:modified>
</cp:coreProperties>
</file>