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345" r:id="rId2"/>
    <p:sldId id="260" r:id="rId3"/>
    <p:sldId id="258" r:id="rId4"/>
    <p:sldId id="261" r:id="rId5"/>
    <p:sldId id="327" r:id="rId6"/>
    <p:sldId id="317" r:id="rId7"/>
    <p:sldId id="262" r:id="rId8"/>
    <p:sldId id="263" r:id="rId9"/>
    <p:sldId id="264" r:id="rId10"/>
    <p:sldId id="329" r:id="rId11"/>
    <p:sldId id="333" r:id="rId12"/>
    <p:sldId id="318" r:id="rId13"/>
    <p:sldId id="265" r:id="rId14"/>
    <p:sldId id="297" r:id="rId15"/>
    <p:sldId id="266" r:id="rId16"/>
    <p:sldId id="267" r:id="rId17"/>
    <p:sldId id="307" r:id="rId18"/>
    <p:sldId id="334" r:id="rId19"/>
    <p:sldId id="268" r:id="rId20"/>
    <p:sldId id="330" r:id="rId21"/>
    <p:sldId id="332" r:id="rId22"/>
    <p:sldId id="269" r:id="rId23"/>
    <p:sldId id="270" r:id="rId24"/>
    <p:sldId id="319" r:id="rId25"/>
    <p:sldId id="335" r:id="rId26"/>
    <p:sldId id="320" r:id="rId27"/>
    <p:sldId id="272" r:id="rId28"/>
    <p:sldId id="321" r:id="rId29"/>
    <p:sldId id="271" r:id="rId30"/>
    <p:sldId id="273" r:id="rId31"/>
    <p:sldId id="322" r:id="rId32"/>
    <p:sldId id="274" r:id="rId33"/>
    <p:sldId id="323" r:id="rId34"/>
    <p:sldId id="275" r:id="rId35"/>
    <p:sldId id="324" r:id="rId36"/>
    <p:sldId id="278" r:id="rId37"/>
    <p:sldId id="279" r:id="rId38"/>
    <p:sldId id="280" r:id="rId39"/>
    <p:sldId id="281" r:id="rId40"/>
    <p:sldId id="325" r:id="rId41"/>
    <p:sldId id="282" r:id="rId42"/>
    <p:sldId id="283" r:id="rId43"/>
    <p:sldId id="326" r:id="rId44"/>
    <p:sldId id="346" r:id="rId4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320" userDrawn="1">
          <p15:clr>
            <a:srgbClr val="A4A3A4"/>
          </p15:clr>
        </p15:guide>
        <p15:guide id="2" pos="576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2A8AD"/>
    <a:srgbClr val="FAAA53"/>
    <a:srgbClr val="FF8448"/>
    <a:srgbClr val="FFDE80"/>
    <a:srgbClr val="3C999E"/>
    <a:srgbClr val="FFF87F"/>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15620"/>
    <p:restoredTop sz="71325" autoAdjust="0"/>
  </p:normalViewPr>
  <p:slideViewPr>
    <p:cSldViewPr>
      <p:cViewPr varScale="1">
        <p:scale>
          <a:sx n="52" d="100"/>
          <a:sy n="52" d="100"/>
        </p:scale>
        <p:origin x="1284" y="78"/>
      </p:cViewPr>
      <p:guideLst>
        <p:guide orient="horz" pos="4320"/>
        <p:guide pos="576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54E6710-BB7F-4CB4-8A58-F6347636B1D6}" type="datetimeFigureOut">
              <a:rPr lang="en-US" smtClean="0"/>
              <a:pPr/>
              <a:t>4/10/2020</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54B8F9D-41B9-4DC9-8F74-FFC509277D82}" type="slidenum">
              <a:rPr lang="en-US" smtClean="0"/>
              <a:pPr/>
              <a:t>‹#›</a:t>
            </a:fld>
            <a:endParaRPr lang="en-US" dirty="0"/>
          </a:p>
        </p:txBody>
      </p:sp>
    </p:spTree>
    <p:extLst>
      <p:ext uri="{BB962C8B-B14F-4D97-AF65-F5344CB8AC3E}">
        <p14:creationId xmlns:p14="http://schemas.microsoft.com/office/powerpoint/2010/main" val="16337305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54B8F9D-41B9-4DC9-8F74-FFC509277D82}" type="slidenum">
              <a:rPr lang="en-US" smtClean="0"/>
              <a:pPr/>
              <a:t>1</a:t>
            </a:fld>
            <a:endParaRPr lang="en-US" dirty="0"/>
          </a:p>
        </p:txBody>
      </p:sp>
    </p:spTree>
    <p:extLst>
      <p:ext uri="{BB962C8B-B14F-4D97-AF65-F5344CB8AC3E}">
        <p14:creationId xmlns:p14="http://schemas.microsoft.com/office/powerpoint/2010/main" val="33071459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Answers:</a:t>
            </a:r>
          </a:p>
          <a:p>
            <a:pPr marL="228600" indent="-228600">
              <a:buAutoNum type="arabicPeriod"/>
            </a:pPr>
            <a:r>
              <a:rPr lang="en-US" dirty="0"/>
              <a:t>Bombardier</a:t>
            </a:r>
            <a:r>
              <a:rPr lang="en-US" baseline="0" dirty="0"/>
              <a:t> sells to government and producer markets. </a:t>
            </a:r>
          </a:p>
          <a:p>
            <a:pPr marL="228600" indent="-228600">
              <a:buAutoNum type="arabicPeriod"/>
            </a:pPr>
            <a:r>
              <a:rPr lang="en-US" baseline="0" dirty="0"/>
              <a:t>Students might be able to argue for a few of these answers, but probably the best one is quality. Because of the industry, it is important to have a product that works well and is durable. Price might also be a major consideration, but probably trails quality in importance. Bombardier does emphasize the low operating costs of its products. </a:t>
            </a:r>
            <a:endParaRPr lang="en-US" dirty="0"/>
          </a:p>
          <a:p>
            <a:endParaRPr lang="en-US" dirty="0"/>
          </a:p>
        </p:txBody>
      </p:sp>
      <p:sp>
        <p:nvSpPr>
          <p:cNvPr id="4" name="Slide Number Placeholder 3"/>
          <p:cNvSpPr>
            <a:spLocks noGrp="1"/>
          </p:cNvSpPr>
          <p:nvPr>
            <p:ph type="sldNum" sz="quarter" idx="10"/>
          </p:nvPr>
        </p:nvSpPr>
        <p:spPr/>
        <p:txBody>
          <a:bodyPr/>
          <a:lstStyle/>
          <a:p>
            <a:fld id="{554B8F9D-41B9-4DC9-8F74-FFC509277D82}" type="slidenum">
              <a:rPr lang="en-US" smtClean="0"/>
              <a:pPr/>
              <a:t>11</a:t>
            </a:fld>
            <a:endParaRPr lang="en-US" dirty="0"/>
          </a:p>
        </p:txBody>
      </p:sp>
    </p:spTree>
    <p:extLst>
      <p:ext uri="{BB962C8B-B14F-4D97-AF65-F5344CB8AC3E}">
        <p14:creationId xmlns:p14="http://schemas.microsoft.com/office/powerpoint/2010/main" val="9269179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dirty="0"/>
              <a:t>Answers:</a:t>
            </a:r>
          </a:p>
          <a:p>
            <a:pPr marL="228600" indent="-228600">
              <a:buAutoNum type="arabicPeriod"/>
            </a:pPr>
            <a:r>
              <a:rPr lang="en-US" dirty="0"/>
              <a:t>Modified-rebuy</a:t>
            </a:r>
            <a:r>
              <a:rPr lang="en-US" baseline="0" dirty="0"/>
              <a:t> purchase—you are still buying from Apple but are modifying your order</a:t>
            </a:r>
          </a:p>
          <a:p>
            <a:pPr marL="228600" indent="-228600">
              <a:buAutoNum type="arabicPeriod"/>
            </a:pPr>
            <a:r>
              <a:rPr lang="en-US" baseline="0" dirty="0"/>
              <a:t>Straight-rebuy purchase—you are simply purchasing additional computers of the same type</a:t>
            </a:r>
          </a:p>
          <a:p>
            <a:pPr marL="228600" indent="-228600">
              <a:buAutoNum type="arabicPeriod"/>
            </a:pPr>
            <a:r>
              <a:rPr lang="en-US" baseline="0" dirty="0"/>
              <a:t>New-task purchase—this is a completely new order with a different company</a:t>
            </a:r>
            <a:endParaRPr lang="en-US" dirty="0"/>
          </a:p>
        </p:txBody>
      </p:sp>
      <p:sp>
        <p:nvSpPr>
          <p:cNvPr id="4" name="Slide Number Placeholder 3"/>
          <p:cNvSpPr>
            <a:spLocks noGrp="1"/>
          </p:cNvSpPr>
          <p:nvPr>
            <p:ph type="sldNum" sz="quarter" idx="10"/>
          </p:nvPr>
        </p:nvSpPr>
        <p:spPr/>
        <p:txBody>
          <a:bodyPr/>
          <a:lstStyle/>
          <a:p>
            <a:fld id="{554B8F9D-41B9-4DC9-8F74-FFC509277D82}" type="slidenum">
              <a:rPr lang="en-US" smtClean="0"/>
              <a:pPr/>
              <a:t>18</a:t>
            </a:fld>
            <a:endParaRPr lang="en-US" dirty="0"/>
          </a:p>
        </p:txBody>
      </p:sp>
    </p:spTree>
    <p:extLst>
      <p:ext uri="{BB962C8B-B14F-4D97-AF65-F5344CB8AC3E}">
        <p14:creationId xmlns:p14="http://schemas.microsoft.com/office/powerpoint/2010/main" val="9269179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Answers:</a:t>
            </a:r>
          </a:p>
          <a:p>
            <a:pPr marL="228600" indent="-228600">
              <a:buAutoNum type="arabicPeriod"/>
            </a:pPr>
            <a:r>
              <a:rPr lang="en-US" dirty="0"/>
              <a:t>Fluctuating—snow tires</a:t>
            </a:r>
            <a:r>
              <a:rPr lang="en-US" baseline="0" dirty="0"/>
              <a:t> are in low demand in the summer, high demand in the winter</a:t>
            </a:r>
            <a:endParaRPr lang="en-US" dirty="0"/>
          </a:p>
          <a:p>
            <a:pPr marL="228600" indent="-228600">
              <a:buAutoNum type="arabicPeriod"/>
            </a:pPr>
            <a:r>
              <a:rPr lang="en-US" dirty="0"/>
              <a:t>Joint—hamburger</a:t>
            </a:r>
            <a:r>
              <a:rPr lang="en-US" baseline="0" dirty="0"/>
              <a:t> buns go with purchases of hamburgers</a:t>
            </a:r>
          </a:p>
          <a:p>
            <a:pPr marL="228600" indent="-228600">
              <a:buAutoNum type="arabicPeriod"/>
            </a:pPr>
            <a:r>
              <a:rPr lang="en-US" baseline="0" dirty="0"/>
              <a:t>Inelastic—the rising price of windshield wipers probably won’t have much of an effect on the construction of RVs</a:t>
            </a:r>
          </a:p>
          <a:p>
            <a:pPr marL="228600" indent="-228600">
              <a:buAutoNum type="arabicPeriod"/>
            </a:pPr>
            <a:r>
              <a:rPr lang="en-US" baseline="0" dirty="0"/>
              <a:t>Derived—as end consumers buy more computers, there is a greater demand for computer chips like what Intel sells to make the computers</a:t>
            </a:r>
            <a:endParaRPr lang="en-US" dirty="0"/>
          </a:p>
        </p:txBody>
      </p:sp>
      <p:sp>
        <p:nvSpPr>
          <p:cNvPr id="4" name="Slide Number Placeholder 3"/>
          <p:cNvSpPr>
            <a:spLocks noGrp="1"/>
          </p:cNvSpPr>
          <p:nvPr>
            <p:ph type="sldNum" sz="quarter" idx="10"/>
          </p:nvPr>
        </p:nvSpPr>
        <p:spPr/>
        <p:txBody>
          <a:bodyPr/>
          <a:lstStyle/>
          <a:p>
            <a:fld id="{554B8F9D-41B9-4DC9-8F74-FFC509277D82}" type="slidenum">
              <a:rPr lang="en-US" smtClean="0"/>
              <a:pPr/>
              <a:t>21</a:t>
            </a:fld>
            <a:endParaRPr lang="en-US" dirty="0"/>
          </a:p>
        </p:txBody>
      </p:sp>
    </p:spTree>
    <p:extLst>
      <p:ext uri="{BB962C8B-B14F-4D97-AF65-F5344CB8AC3E}">
        <p14:creationId xmlns:p14="http://schemas.microsoft.com/office/powerpoint/2010/main" val="9269179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Answers:</a:t>
            </a:r>
          </a:p>
          <a:p>
            <a:pPr marL="228600" indent="-228600">
              <a:buAutoNum type="arabicPeriod"/>
            </a:pPr>
            <a:r>
              <a:rPr lang="en-US" dirty="0"/>
              <a:t>Gatekeeper</a:t>
            </a:r>
          </a:p>
          <a:p>
            <a:pPr marL="228600" indent="-228600">
              <a:buAutoNum type="arabicPeriod"/>
            </a:pPr>
            <a:r>
              <a:rPr lang="en-US" dirty="0"/>
              <a:t>Influencer</a:t>
            </a:r>
          </a:p>
          <a:p>
            <a:pPr marL="228600" indent="-228600">
              <a:buAutoNum type="arabicPeriod"/>
            </a:pPr>
            <a:r>
              <a:rPr lang="en-US"/>
              <a:t>Buyer</a:t>
            </a:r>
          </a:p>
          <a:p>
            <a:endParaRPr lang="en-US" dirty="0"/>
          </a:p>
        </p:txBody>
      </p:sp>
      <p:sp>
        <p:nvSpPr>
          <p:cNvPr id="4" name="Slide Number Placeholder 3"/>
          <p:cNvSpPr>
            <a:spLocks noGrp="1"/>
          </p:cNvSpPr>
          <p:nvPr>
            <p:ph type="sldNum" sz="quarter" idx="10"/>
          </p:nvPr>
        </p:nvSpPr>
        <p:spPr/>
        <p:txBody>
          <a:bodyPr/>
          <a:lstStyle/>
          <a:p>
            <a:fld id="{554B8F9D-41B9-4DC9-8F74-FFC509277D82}" type="slidenum">
              <a:rPr lang="en-US" smtClean="0"/>
              <a:pPr/>
              <a:t>25</a:t>
            </a:fld>
            <a:endParaRPr lang="en-US" dirty="0"/>
          </a:p>
        </p:txBody>
      </p:sp>
    </p:spTree>
    <p:extLst>
      <p:ext uri="{BB962C8B-B14F-4D97-AF65-F5344CB8AC3E}">
        <p14:creationId xmlns:p14="http://schemas.microsoft.com/office/powerpoint/2010/main" val="9269179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54B8F9D-41B9-4DC9-8F74-FFC509277D82}" type="slidenum">
              <a:rPr lang="en-US" smtClean="0"/>
              <a:pPr/>
              <a:t>44</a:t>
            </a:fld>
            <a:endParaRPr lang="en-US" dirty="0"/>
          </a:p>
        </p:txBody>
      </p:sp>
    </p:spTree>
    <p:extLst>
      <p:ext uri="{BB962C8B-B14F-4D97-AF65-F5344CB8AC3E}">
        <p14:creationId xmlns:p14="http://schemas.microsoft.com/office/powerpoint/2010/main" val="29083433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7C73EFB-8E40-4B42-AD26-B2B1E8F2459B}" type="datetimeFigureOut">
              <a:rPr lang="en-US" smtClean="0"/>
              <a:pPr/>
              <a:t>4/10/2020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13095983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7C73EFB-8E40-4B42-AD26-B2B1E8F2459B}" type="datetimeFigureOut">
              <a:rPr lang="en-US" smtClean="0"/>
              <a:pPr/>
              <a:t>4/10/2020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21520008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C73EFB-8E40-4B42-AD26-B2B1E8F2459B}" type="datetimeFigureOut">
              <a:rPr lang="en-US" smtClean="0"/>
              <a:pPr/>
              <a:t>4/10/2020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20030127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7C73EFB-8E40-4B42-AD26-B2B1E8F2459B}" type="datetimeFigureOut">
              <a:rPr lang="en-US" smtClean="0"/>
              <a:pPr/>
              <a:t>4/10/2020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35451287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7C73EFB-8E40-4B42-AD26-B2B1E8F2459B}" type="datetimeFigureOut">
              <a:rPr lang="en-US" smtClean="0"/>
              <a:pPr/>
              <a:t>4/10/2020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30821790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7C73EFB-8E40-4B42-AD26-B2B1E8F2459B}" type="datetimeFigureOut">
              <a:rPr lang="en-US" smtClean="0"/>
              <a:pPr/>
              <a:t>4/10/2020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17477506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7C73EFB-8E40-4B42-AD26-B2B1E8F2459B}" type="datetimeFigureOut">
              <a:rPr lang="en-US" smtClean="0"/>
              <a:pPr/>
              <a:t>4/10/2020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33007114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7C73EFB-8E40-4B42-AD26-B2B1E8F2459B}" type="datetimeFigureOut">
              <a:rPr lang="en-US" smtClean="0"/>
              <a:pPr/>
              <a:t>4/10/2020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8295778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7C73EFB-8E40-4B42-AD26-B2B1E8F2459B}" type="datetimeFigureOut">
              <a:rPr lang="en-US" smtClean="0"/>
              <a:pPr/>
              <a:t>4/10/2020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41060460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7C73EFB-8E40-4B42-AD26-B2B1E8F2459B}" type="datetimeFigureOut">
              <a:rPr lang="en-US" smtClean="0"/>
              <a:pPr/>
              <a:t>4/10/2020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35913276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7C73EFB-8E40-4B42-AD26-B2B1E8F2459B}" type="datetimeFigureOut">
              <a:rPr lang="en-US" smtClean="0"/>
              <a:pPr/>
              <a:t>4/10/2020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30539321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C73EFB-8E40-4B42-AD26-B2B1E8F2459B}" type="datetimeFigureOut">
              <a:rPr lang="en-US" smtClean="0"/>
              <a:pPr/>
              <a:t>4/10/2020</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1900211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emf"/><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7.jp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8.jp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9.jpg"/></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1.jp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2.jp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2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3.jp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2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3.jp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3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stretch>
            <a:fillRect/>
          </a:stretch>
        </p:blipFill>
        <p:spPr>
          <a:xfrm>
            <a:off x="-1" y="7936"/>
            <a:ext cx="9126897" cy="6845173"/>
          </a:xfrm>
          <a:prstGeom prst="rect">
            <a:avLst/>
          </a:prstGeom>
        </p:spPr>
      </p:pic>
      <p:sp>
        <p:nvSpPr>
          <p:cNvPr id="5" name="AutoShape 2" descr="Image result for webster university in tashken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9" name="Picture 8"/>
          <p:cNvPicPr>
            <a:picLocks noChangeAspect="1"/>
          </p:cNvPicPr>
          <p:nvPr/>
        </p:nvPicPr>
        <p:blipFill>
          <a:blip r:embed="rId4"/>
          <a:stretch>
            <a:fillRect/>
          </a:stretch>
        </p:blipFill>
        <p:spPr>
          <a:xfrm>
            <a:off x="163512" y="160338"/>
            <a:ext cx="2143125" cy="2143125"/>
          </a:xfrm>
          <a:prstGeom prst="rect">
            <a:avLst/>
          </a:prstGeom>
        </p:spPr>
      </p:pic>
      <p:pic>
        <p:nvPicPr>
          <p:cNvPr id="10" name="Picture 9"/>
          <p:cNvPicPr>
            <a:picLocks noChangeAspect="1"/>
          </p:cNvPicPr>
          <p:nvPr/>
        </p:nvPicPr>
        <p:blipFill>
          <a:blip r:embed="rId5"/>
          <a:stretch>
            <a:fillRect/>
          </a:stretch>
        </p:blipFill>
        <p:spPr>
          <a:xfrm>
            <a:off x="7010400" y="154476"/>
            <a:ext cx="2016620" cy="2049462"/>
          </a:xfrm>
          <a:prstGeom prst="rect">
            <a:avLst/>
          </a:prstGeom>
        </p:spPr>
      </p:pic>
      <p:sp>
        <p:nvSpPr>
          <p:cNvPr id="13" name="Title 12"/>
          <p:cNvSpPr>
            <a:spLocks noGrp="1"/>
          </p:cNvSpPr>
          <p:nvPr>
            <p:ph type="ctrTitle"/>
          </p:nvPr>
        </p:nvSpPr>
        <p:spPr/>
        <p:txBody>
          <a:bodyPr>
            <a:normAutofit fontScale="90000"/>
          </a:bodyPr>
          <a:lstStyle/>
          <a:p>
            <a:pPr lvl="0">
              <a:spcBef>
                <a:spcPts val="0"/>
              </a:spcBef>
              <a:defRPr/>
            </a:pPr>
            <a:r>
              <a:rPr lang="en-US" sz="5000" b="1">
                <a:solidFill>
                  <a:schemeClr val="bg1"/>
                </a:solidFill>
                <a:effectLst>
                  <a:outerShdw blurRad="63500" sx="102000" sy="102000" algn="ctr" rotWithShape="0">
                    <a:prstClr val="black">
                      <a:alpha val="40000"/>
                    </a:prstClr>
                  </a:outerShdw>
                </a:effectLst>
                <a:latin typeface="Candara" panose="020E0502030303020204" pitchFamily="34" charset="0"/>
                <a:ea typeface="+mn-ea"/>
                <a:cs typeface="Times New Roman" pitchFamily="18" charset="0"/>
              </a:rPr>
              <a:t>Chapter 8</a:t>
            </a:r>
            <a:r>
              <a:rPr lang="en-US" sz="5000" b="1" dirty="0">
                <a:solidFill>
                  <a:schemeClr val="bg1"/>
                </a:solidFill>
                <a:effectLst>
                  <a:outerShdw blurRad="63500" sx="102000" sy="102000" algn="ctr" rotWithShape="0">
                    <a:prstClr val="black">
                      <a:alpha val="40000"/>
                    </a:prstClr>
                  </a:outerShdw>
                </a:effectLst>
                <a:latin typeface="Candara" panose="020E0502030303020204" pitchFamily="34" charset="0"/>
                <a:ea typeface="+mn-ea"/>
                <a:cs typeface="Times New Roman" pitchFamily="18" charset="0"/>
              </a:rPr>
              <a:t/>
            </a:r>
            <a:br>
              <a:rPr lang="en-US" sz="5000" b="1" dirty="0">
                <a:solidFill>
                  <a:schemeClr val="bg1"/>
                </a:solidFill>
                <a:effectLst>
                  <a:outerShdw blurRad="63500" sx="102000" sy="102000" algn="ctr" rotWithShape="0">
                    <a:prstClr val="black">
                      <a:alpha val="40000"/>
                    </a:prstClr>
                  </a:outerShdw>
                </a:effectLst>
                <a:latin typeface="Candara" panose="020E0502030303020204" pitchFamily="34" charset="0"/>
                <a:ea typeface="+mn-ea"/>
                <a:cs typeface="Times New Roman" pitchFamily="18" charset="0"/>
              </a:rPr>
            </a:br>
            <a:r>
              <a:rPr lang="en-US" sz="2000" b="1" dirty="0">
                <a:solidFill>
                  <a:schemeClr val="bg1"/>
                </a:solidFill>
                <a:effectLst>
                  <a:outerShdw blurRad="38100" dist="38100" dir="2700000" algn="tl">
                    <a:srgbClr val="000000">
                      <a:alpha val="43137"/>
                    </a:srgbClr>
                  </a:outerShdw>
                </a:effectLst>
                <a:latin typeface="Candara" panose="020E0502030303020204" pitchFamily="34" charset="0"/>
                <a:ea typeface="+mn-ea"/>
                <a:cs typeface="Times New Roman" pitchFamily="18" charset="0"/>
              </a:rPr>
              <a:t>                          </a:t>
            </a:r>
            <a:br>
              <a:rPr lang="en-US" sz="2000" b="1" dirty="0">
                <a:solidFill>
                  <a:schemeClr val="bg1"/>
                </a:solidFill>
                <a:effectLst>
                  <a:outerShdw blurRad="38100" dist="38100" dir="2700000" algn="tl">
                    <a:srgbClr val="000000">
                      <a:alpha val="43137"/>
                    </a:srgbClr>
                  </a:outerShdw>
                </a:effectLst>
                <a:latin typeface="Candara" panose="020E0502030303020204" pitchFamily="34" charset="0"/>
                <a:ea typeface="+mn-ea"/>
                <a:cs typeface="Times New Roman" pitchFamily="18" charset="0"/>
              </a:rPr>
            </a:br>
            <a:r>
              <a:rPr lang="en-US" sz="2000" b="1" dirty="0">
                <a:solidFill>
                  <a:schemeClr val="bg1"/>
                </a:solidFill>
                <a:effectLst>
                  <a:outerShdw blurRad="38100" dist="38100" dir="2700000" algn="tl">
                    <a:srgbClr val="000000">
                      <a:alpha val="43137"/>
                    </a:srgbClr>
                  </a:outerShdw>
                </a:effectLst>
                <a:latin typeface="Candara" panose="020E0502030303020204" pitchFamily="34" charset="0"/>
                <a:ea typeface="+mn-ea"/>
                <a:cs typeface="Times New Roman" pitchFamily="18" charset="0"/>
              </a:rPr>
              <a:t/>
            </a:r>
            <a:br>
              <a:rPr lang="en-US" sz="2000" b="1" dirty="0">
                <a:solidFill>
                  <a:schemeClr val="bg1"/>
                </a:solidFill>
                <a:effectLst>
                  <a:outerShdw blurRad="38100" dist="38100" dir="2700000" algn="tl">
                    <a:srgbClr val="000000">
                      <a:alpha val="43137"/>
                    </a:srgbClr>
                  </a:outerShdw>
                </a:effectLst>
                <a:latin typeface="Candara" panose="020E0502030303020204" pitchFamily="34" charset="0"/>
                <a:ea typeface="+mn-ea"/>
                <a:cs typeface="Times New Roman" pitchFamily="18" charset="0"/>
              </a:rPr>
            </a:br>
            <a:r>
              <a:rPr lang="en-US" sz="2000" b="1" dirty="0">
                <a:solidFill>
                  <a:schemeClr val="bg1"/>
                </a:solidFill>
                <a:effectLst>
                  <a:outerShdw blurRad="38100" dist="38100" dir="2700000" algn="tl">
                    <a:srgbClr val="000000">
                      <a:alpha val="43137"/>
                    </a:srgbClr>
                  </a:outerShdw>
                </a:effectLst>
                <a:latin typeface="Candara" panose="020E0502030303020204" pitchFamily="34" charset="0"/>
                <a:ea typeface="+mn-ea"/>
                <a:cs typeface="Times New Roman" pitchFamily="18" charset="0"/>
              </a:rPr>
              <a:t/>
            </a:r>
            <a:br>
              <a:rPr lang="en-US" sz="2000" b="1" dirty="0">
                <a:solidFill>
                  <a:schemeClr val="bg1"/>
                </a:solidFill>
                <a:effectLst>
                  <a:outerShdw blurRad="38100" dist="38100" dir="2700000" algn="tl">
                    <a:srgbClr val="000000">
                      <a:alpha val="43137"/>
                    </a:srgbClr>
                  </a:outerShdw>
                </a:effectLst>
                <a:latin typeface="Candara" panose="020E0502030303020204" pitchFamily="34" charset="0"/>
                <a:ea typeface="+mn-ea"/>
                <a:cs typeface="Times New Roman" pitchFamily="18" charset="0"/>
              </a:rPr>
            </a:br>
            <a:r>
              <a:rPr lang="en-US" sz="3200" b="1" dirty="0">
                <a:ln>
                  <a:solidFill>
                    <a:srgbClr val="3C999E"/>
                  </a:solidFill>
                </a:ln>
                <a:solidFill>
                  <a:schemeClr val="bg1"/>
                </a:solidFill>
                <a:latin typeface="Candara" panose="020E0502030303020204" pitchFamily="34" charset="0"/>
                <a:ea typeface="+mn-ea"/>
                <a:cs typeface="Times New Roman" pitchFamily="18" charset="0"/>
              </a:rPr>
              <a:t>Business Markets and Buying Behavior</a:t>
            </a:r>
            <a:br>
              <a:rPr lang="en-US" sz="3200" b="1" dirty="0">
                <a:ln>
                  <a:solidFill>
                    <a:srgbClr val="3C999E"/>
                  </a:solidFill>
                </a:ln>
                <a:solidFill>
                  <a:schemeClr val="bg1"/>
                </a:solidFill>
                <a:latin typeface="Candara" panose="020E0502030303020204" pitchFamily="34" charset="0"/>
                <a:ea typeface="+mn-ea"/>
                <a:cs typeface="Times New Roman" pitchFamily="18" charset="0"/>
              </a:rPr>
            </a:br>
            <a:r>
              <a:rPr lang="en-US" sz="3200" b="1" dirty="0">
                <a:ln>
                  <a:solidFill>
                    <a:srgbClr val="3C999E"/>
                  </a:solidFill>
                </a:ln>
                <a:solidFill>
                  <a:schemeClr val="bg1"/>
                </a:solidFill>
                <a:latin typeface="Candara" panose="020E0502030303020204" pitchFamily="34" charset="0"/>
                <a:ea typeface="+mn-ea"/>
                <a:cs typeface="Times New Roman" pitchFamily="18" charset="0"/>
              </a:rPr>
              <a:t/>
            </a:r>
            <a:br>
              <a:rPr lang="en-US" sz="3200" b="1" dirty="0">
                <a:ln>
                  <a:solidFill>
                    <a:srgbClr val="3C999E"/>
                  </a:solidFill>
                </a:ln>
                <a:solidFill>
                  <a:schemeClr val="bg1"/>
                </a:solidFill>
                <a:latin typeface="Candara" panose="020E0502030303020204" pitchFamily="34" charset="0"/>
                <a:ea typeface="+mn-ea"/>
                <a:cs typeface="Times New Roman" pitchFamily="18" charset="0"/>
              </a:rPr>
            </a:br>
            <a:r>
              <a:rPr lang="en-US" sz="3200" b="1" dirty="0">
                <a:ln>
                  <a:solidFill>
                    <a:srgbClr val="3C999E"/>
                  </a:solidFill>
                </a:ln>
                <a:solidFill>
                  <a:schemeClr val="bg1"/>
                </a:solidFill>
                <a:latin typeface="Candara" panose="020E0502030303020204" pitchFamily="34" charset="0"/>
                <a:ea typeface="+mn-ea"/>
                <a:cs typeface="Times New Roman" pitchFamily="18" charset="0"/>
              </a:rPr>
              <a:t/>
            </a:r>
            <a:br>
              <a:rPr lang="en-US" sz="3200" b="1" dirty="0">
                <a:ln>
                  <a:solidFill>
                    <a:srgbClr val="3C999E"/>
                  </a:solidFill>
                </a:ln>
                <a:solidFill>
                  <a:schemeClr val="bg1"/>
                </a:solidFill>
                <a:latin typeface="Candara" panose="020E0502030303020204" pitchFamily="34" charset="0"/>
                <a:ea typeface="+mn-ea"/>
                <a:cs typeface="Times New Roman" pitchFamily="18" charset="0"/>
              </a:rPr>
            </a:br>
            <a:r>
              <a:rPr lang="en-US" sz="3200" b="1" dirty="0">
                <a:ln>
                  <a:solidFill>
                    <a:srgbClr val="3C999E"/>
                  </a:solidFill>
                </a:ln>
                <a:solidFill>
                  <a:srgbClr val="42A8AD"/>
                </a:solidFill>
                <a:latin typeface="Candara" panose="020E0502030303020204" pitchFamily="34" charset="0"/>
                <a:ea typeface="+mn-ea"/>
                <a:cs typeface="Times New Roman" pitchFamily="18" charset="0"/>
              </a:rPr>
              <a:t/>
            </a:r>
            <a:br>
              <a:rPr lang="en-US" sz="3200" b="1" dirty="0">
                <a:ln>
                  <a:solidFill>
                    <a:srgbClr val="3C999E"/>
                  </a:solidFill>
                </a:ln>
                <a:solidFill>
                  <a:srgbClr val="42A8AD"/>
                </a:solidFill>
                <a:latin typeface="Candara" panose="020E0502030303020204" pitchFamily="34" charset="0"/>
                <a:ea typeface="+mn-ea"/>
                <a:cs typeface="Times New Roman" pitchFamily="18" charset="0"/>
              </a:rPr>
            </a:br>
            <a:endParaRPr lang="en-US" dirty="0"/>
          </a:p>
        </p:txBody>
      </p:sp>
      <p:sp>
        <p:nvSpPr>
          <p:cNvPr id="14" name="Subtitle 13"/>
          <p:cNvSpPr>
            <a:spLocks noGrp="1"/>
          </p:cNvSpPr>
          <p:nvPr>
            <p:ph type="subTitle" idx="1"/>
          </p:nvPr>
        </p:nvSpPr>
        <p:spPr/>
        <p:txBody>
          <a:bodyPr>
            <a:normAutofit/>
          </a:bodyPr>
          <a:lstStyle/>
          <a:p>
            <a:r>
              <a:rPr lang="en-US" sz="2800" dirty="0">
                <a:solidFill>
                  <a:schemeClr val="bg1"/>
                </a:solidFill>
              </a:rPr>
              <a:t>Course Instructor:</a:t>
            </a:r>
          </a:p>
          <a:p>
            <a:r>
              <a:rPr lang="en-US" sz="2800" dirty="0">
                <a:solidFill>
                  <a:schemeClr val="bg1"/>
                </a:solidFill>
              </a:rPr>
              <a:t>Mamurjon Rahimov</a:t>
            </a:r>
          </a:p>
        </p:txBody>
      </p:sp>
      <p:pic>
        <p:nvPicPr>
          <p:cNvPr id="15" name="Picture 14"/>
          <p:cNvPicPr>
            <a:picLocks noChangeAspect="1"/>
          </p:cNvPicPr>
          <p:nvPr/>
        </p:nvPicPr>
        <p:blipFill>
          <a:blip r:embed="rId6"/>
          <a:stretch>
            <a:fillRect/>
          </a:stretch>
        </p:blipFill>
        <p:spPr>
          <a:xfrm>
            <a:off x="3791565" y="4995990"/>
            <a:ext cx="1560870" cy="1857120"/>
          </a:xfrm>
          <a:prstGeom prst="rect">
            <a:avLst/>
          </a:prstGeom>
        </p:spPr>
      </p:pic>
    </p:spTree>
    <p:extLst>
      <p:ext uri="{BB962C8B-B14F-4D97-AF65-F5344CB8AC3E}">
        <p14:creationId xmlns:p14="http://schemas.microsoft.com/office/powerpoint/2010/main" val="1511012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5" y="3284457"/>
            <a:ext cx="5520309" cy="1626780"/>
          </a:xfrm>
          <a:prstGeom prst="rect">
            <a:avLst/>
          </a:prstGeom>
        </p:spPr>
      </p:pic>
      <p:sp>
        <p:nvSpPr>
          <p:cNvPr id="5"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rPr>
              <a:t>Learning Objectives</a:t>
            </a:r>
          </a:p>
        </p:txBody>
      </p:sp>
      <p:sp>
        <p:nvSpPr>
          <p:cNvPr id="6" name="Content Placeholder 4"/>
          <p:cNvSpPr txBox="1">
            <a:spLocks/>
          </p:cNvSpPr>
          <p:nvPr/>
        </p:nvSpPr>
        <p:spPr bwMode="auto">
          <a:xfrm>
            <a:off x="1828800" y="1371600"/>
            <a:ext cx="71628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marL="273050" marR="0" lvl="0" indent="-273050" algn="l" defTabSz="914400" rtl="0" eaLnBrk="0" fontAlgn="base" latinLnBrk="0" hangingPunct="0">
              <a:lnSpc>
                <a:spcPct val="100000"/>
              </a:lnSpc>
              <a:spcBef>
                <a:spcPts val="0"/>
              </a:spcBef>
              <a:spcAft>
                <a:spcPts val="600"/>
              </a:spcAft>
              <a:buClr>
                <a:srgbClr val="42A8AD"/>
              </a:buClr>
              <a:buSzPct val="85000"/>
              <a:buNone/>
              <a:tabLst/>
              <a:defRPr/>
            </a:pPr>
            <a:r>
              <a:rPr lang="en-US" sz="2600" b="1" dirty="0">
                <a:solidFill>
                  <a:srgbClr val="42A8AD"/>
                </a:solidFill>
                <a:latin typeface="Candara" panose="020E0502030303020204" pitchFamily="34" charset="0"/>
              </a:rPr>
              <a:t>LO 8-1</a:t>
            </a:r>
            <a:r>
              <a:rPr lang="en-US" sz="2600" dirty="0">
                <a:latin typeface="Candara" panose="020E0502030303020204" pitchFamily="34" charset="0"/>
              </a:rPr>
              <a:t>	Distinguish among the four types of 	business markets</a:t>
            </a:r>
          </a:p>
          <a:p>
            <a:pPr marL="273050" marR="0" lvl="0" indent="-273050" algn="l" defTabSz="914400" rtl="0" eaLnBrk="0" fontAlgn="base" latinLnBrk="0" hangingPunct="0">
              <a:lnSpc>
                <a:spcPct val="100000"/>
              </a:lnSpc>
              <a:spcBef>
                <a:spcPts val="0"/>
              </a:spcBef>
              <a:spcAft>
                <a:spcPts val="600"/>
              </a:spcAft>
              <a:buClr>
                <a:srgbClr val="42A8AD"/>
              </a:buClr>
              <a:buSzPct val="85000"/>
              <a:buNone/>
              <a:tabLst/>
              <a:defRPr/>
            </a:pPr>
            <a:r>
              <a:rPr kumimoji="0" lang="en-US" sz="2600" b="1" i="0" u="none" strike="noStrike" kern="1200" cap="none" spc="0" normalizeH="0" baseline="0" noProof="0" dirty="0">
                <a:ln>
                  <a:noFill/>
                </a:ln>
                <a:solidFill>
                  <a:srgbClr val="42A8AD"/>
                </a:solidFill>
                <a:effectLst/>
                <a:uLnTx/>
                <a:uFillTx/>
                <a:latin typeface="Candara" panose="020E0502030303020204" pitchFamily="34" charset="0"/>
              </a:rPr>
              <a:t>LO 8-2</a:t>
            </a:r>
            <a:r>
              <a:rPr kumimoji="0" lang="en-US" sz="2600" i="0" u="none" strike="noStrike" kern="1200" cap="none" spc="0" normalizeH="0" baseline="0" noProof="0" dirty="0">
                <a:ln>
                  <a:noFill/>
                </a:ln>
                <a:effectLst/>
                <a:uLnTx/>
                <a:uFillTx/>
                <a:latin typeface="Candara" panose="020E0502030303020204" pitchFamily="34" charset="0"/>
              </a:rPr>
              <a:t>	Identify the major characteristics of 	business customers and transactions</a:t>
            </a:r>
            <a:endParaRPr kumimoji="0" lang="en-US" sz="2600" i="0" u="none" strike="noStrike" kern="1200" cap="none" spc="0" normalizeH="0" noProof="0" dirty="0">
              <a:ln>
                <a:noFill/>
              </a:ln>
              <a:effectLst/>
              <a:uLnTx/>
              <a:uFillTx/>
              <a:latin typeface="Candara" panose="020E0502030303020204" pitchFamily="34" charset="0"/>
            </a:endParaRPr>
          </a:p>
          <a:p>
            <a:pPr marL="273050" marR="0" lvl="0" indent="-273050" algn="l" defTabSz="914400" rtl="0" eaLnBrk="0" fontAlgn="base" latinLnBrk="0" hangingPunct="0">
              <a:lnSpc>
                <a:spcPct val="100000"/>
              </a:lnSpc>
              <a:spcBef>
                <a:spcPts val="0"/>
              </a:spcBef>
              <a:spcAft>
                <a:spcPts val="600"/>
              </a:spcAft>
              <a:buClr>
                <a:srgbClr val="42A8AD"/>
              </a:buClr>
              <a:buSzPct val="85000"/>
              <a:buNone/>
              <a:tabLst/>
              <a:defRPr/>
            </a:pPr>
            <a:r>
              <a:rPr lang="en-US" sz="2600" b="1" dirty="0">
                <a:solidFill>
                  <a:srgbClr val="42A8AD"/>
                </a:solidFill>
                <a:latin typeface="Candara" panose="020E0502030303020204" pitchFamily="34" charset="0"/>
              </a:rPr>
              <a:t>LO 8-3</a:t>
            </a:r>
            <a:r>
              <a:rPr lang="en-US" sz="2600" dirty="0">
                <a:latin typeface="Candara" panose="020E0502030303020204" pitchFamily="34" charset="0"/>
              </a:rPr>
              <a:t>	Identify the attributes of demand for 	business products</a:t>
            </a:r>
          </a:p>
          <a:p>
            <a:pPr marL="273050" marR="0" lvl="0" indent="-273050" algn="l" defTabSz="914400" rtl="0" eaLnBrk="0" fontAlgn="base" latinLnBrk="0" hangingPunct="0">
              <a:lnSpc>
                <a:spcPct val="100000"/>
              </a:lnSpc>
              <a:spcBef>
                <a:spcPts val="0"/>
              </a:spcBef>
              <a:spcAft>
                <a:spcPts val="600"/>
              </a:spcAft>
              <a:buClr>
                <a:srgbClr val="42A8AD"/>
              </a:buClr>
              <a:buSzPct val="85000"/>
              <a:buNone/>
              <a:tabLst/>
              <a:defRPr/>
            </a:pPr>
            <a:r>
              <a:rPr kumimoji="0" lang="en-US" sz="2600" b="1" i="0" u="none" strike="noStrike" kern="1200" cap="none" spc="0" normalizeH="0" noProof="0" dirty="0">
                <a:ln>
                  <a:noFill/>
                </a:ln>
                <a:solidFill>
                  <a:srgbClr val="42A8AD"/>
                </a:solidFill>
                <a:effectLst/>
                <a:uLnTx/>
                <a:uFillTx/>
                <a:latin typeface="Candara" panose="020E0502030303020204" pitchFamily="34" charset="0"/>
              </a:rPr>
              <a:t>LO 8-4</a:t>
            </a:r>
            <a:r>
              <a:rPr kumimoji="0" lang="en-US" sz="2600" i="0" u="none" strike="noStrike" kern="1200" cap="none" spc="0" normalizeH="0" noProof="0" dirty="0">
                <a:ln>
                  <a:noFill/>
                </a:ln>
                <a:effectLst/>
                <a:uLnTx/>
                <a:uFillTx/>
                <a:latin typeface="Candara" panose="020E0502030303020204" pitchFamily="34" charset="0"/>
              </a:rPr>
              <a:t>	Describe the buying center, stages of the 	business buying decision process, and the 	factors that affect this process</a:t>
            </a:r>
          </a:p>
          <a:p>
            <a:pPr marL="273050" marR="0" lvl="0" indent="-273050" algn="l" defTabSz="914400" rtl="0" eaLnBrk="0" fontAlgn="base" latinLnBrk="0" hangingPunct="0">
              <a:lnSpc>
                <a:spcPct val="100000"/>
              </a:lnSpc>
              <a:spcBef>
                <a:spcPts val="0"/>
              </a:spcBef>
              <a:spcAft>
                <a:spcPts val="600"/>
              </a:spcAft>
              <a:buClr>
                <a:srgbClr val="42A8AD"/>
              </a:buClr>
              <a:buSzPct val="85000"/>
              <a:buNone/>
              <a:tabLst/>
              <a:defRPr/>
            </a:pPr>
            <a:r>
              <a:rPr lang="en-US" sz="2600" b="1" dirty="0">
                <a:solidFill>
                  <a:srgbClr val="42A8AD"/>
                </a:solidFill>
                <a:latin typeface="Candara" panose="020E0502030303020204" pitchFamily="34" charset="0"/>
              </a:rPr>
              <a:t>LO 8-5</a:t>
            </a:r>
            <a:r>
              <a:rPr lang="en-US" sz="2600" dirty="0">
                <a:latin typeface="Candara" panose="020E0502030303020204" pitchFamily="34" charset="0"/>
              </a:rPr>
              <a:t>	Describe industrial classification systems 	and how they can be used to identify and 	analyze business markets</a:t>
            </a:r>
          </a:p>
          <a:p>
            <a:pPr marL="273050" marR="0" lvl="0"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kumimoji="0" lang="en-US" sz="2800" i="0" u="none" strike="noStrike" kern="1200" cap="none" spc="0" normalizeH="0" noProof="0" dirty="0">
              <a:ln>
                <a:noFill/>
              </a:ln>
              <a:effectLst/>
              <a:uLnTx/>
              <a:uFillTx/>
              <a:latin typeface="Franklin Gothic Book"/>
            </a:endParaRPr>
          </a:p>
          <a:p>
            <a:pPr marL="273050" marR="0" lvl="0"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kumimoji="0" lang="en-US" sz="2400" b="0" i="0" u="none" strike="noStrike" kern="1200" cap="none" spc="0" normalizeH="0" baseline="0" noProof="0" dirty="0">
              <a:ln>
                <a:noFill/>
              </a:ln>
              <a:effectLst/>
              <a:uLnTx/>
              <a:uFillTx/>
              <a:latin typeface="Franklin Gothic Book"/>
              <a:ea typeface="+mn-ea"/>
              <a:cs typeface="+mn-cs"/>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7"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31546698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8-1</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rPr>
              <a:t>Business Markets</a:t>
            </a: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Business (B2B) markets consists of individuals, organizations or groups that purchase a specific kind of product for one of three purposes:</a:t>
            </a:r>
          </a:p>
          <a:p>
            <a:pPr lvl="1">
              <a:spcBef>
                <a:spcPts val="0"/>
              </a:spcBef>
              <a:spcAft>
                <a:spcPts val="600"/>
              </a:spcAft>
              <a:buClr>
                <a:srgbClr val="42A8AD"/>
              </a:buClr>
              <a:defRPr/>
            </a:pPr>
            <a:r>
              <a:rPr lang="en-US" dirty="0">
                <a:latin typeface="Candara" panose="020E0502030303020204" pitchFamily="34" charset="0"/>
              </a:rPr>
              <a:t>Resale</a:t>
            </a:r>
          </a:p>
          <a:p>
            <a:pPr lvl="1">
              <a:spcBef>
                <a:spcPts val="0"/>
              </a:spcBef>
              <a:spcAft>
                <a:spcPts val="600"/>
              </a:spcAft>
              <a:buClr>
                <a:srgbClr val="42A8AD"/>
              </a:buClr>
              <a:defRPr/>
            </a:pPr>
            <a:r>
              <a:rPr lang="en-US" dirty="0">
                <a:latin typeface="Candara" panose="020E0502030303020204" pitchFamily="34" charset="0"/>
              </a:rPr>
              <a:t>Direct use in producing other products</a:t>
            </a:r>
          </a:p>
          <a:p>
            <a:pPr lvl="1">
              <a:spcBef>
                <a:spcPts val="0"/>
              </a:spcBef>
              <a:spcAft>
                <a:spcPts val="600"/>
              </a:spcAft>
              <a:buClr>
                <a:srgbClr val="42A8AD"/>
              </a:buClr>
              <a:defRPr/>
            </a:pPr>
            <a:r>
              <a:rPr lang="en-US" dirty="0">
                <a:latin typeface="Candara" panose="020E0502030303020204" pitchFamily="34" charset="0"/>
              </a:rPr>
              <a:t>Use in general daily operations</a:t>
            </a:r>
          </a:p>
          <a:p>
            <a:pPr lvl="1">
              <a:spcBef>
                <a:spcPts val="0"/>
              </a:spcBef>
              <a:spcAft>
                <a:spcPts val="600"/>
              </a:spcAft>
              <a:buClr>
                <a:srgbClr val="42A8AD"/>
              </a:buClr>
              <a:defRPr/>
            </a:pPr>
            <a:r>
              <a:rPr lang="en-US" dirty="0">
                <a:latin typeface="Candara" panose="020E0502030303020204" pitchFamily="34" charset="0"/>
              </a:rPr>
              <a:t>The four categories of business markets are:</a:t>
            </a: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graphicFrame>
        <p:nvGraphicFramePr>
          <p:cNvPr id="10" name="Table 9"/>
          <p:cNvGraphicFramePr>
            <a:graphicFrameLocks noGrp="1"/>
          </p:cNvGraphicFramePr>
          <p:nvPr>
            <p:extLst>
              <p:ext uri="{D42A27DB-BD31-4B8C-83A1-F6EECF244321}">
                <p14:modId xmlns:p14="http://schemas.microsoft.com/office/powerpoint/2010/main" val="274891839"/>
              </p:ext>
            </p:extLst>
          </p:nvPr>
        </p:nvGraphicFramePr>
        <p:xfrm>
          <a:off x="2667000" y="5394960"/>
          <a:ext cx="5334000" cy="853440"/>
        </p:xfrm>
        <a:graphic>
          <a:graphicData uri="http://schemas.openxmlformats.org/drawingml/2006/table">
            <a:tbl>
              <a:tblPr bandRow="1">
                <a:tableStyleId>{5C22544A-7EE6-4342-B048-85BDC9FD1C3A}</a:tableStyleId>
              </a:tblPr>
              <a:tblGrid>
                <a:gridCol w="2667000">
                  <a:extLst>
                    <a:ext uri="{9D8B030D-6E8A-4147-A177-3AD203B41FA5}">
                      <a16:colId xmlns:a16="http://schemas.microsoft.com/office/drawing/2014/main" val="20000"/>
                    </a:ext>
                  </a:extLst>
                </a:gridCol>
                <a:gridCol w="2667000">
                  <a:extLst>
                    <a:ext uri="{9D8B030D-6E8A-4147-A177-3AD203B41FA5}">
                      <a16:colId xmlns:a16="http://schemas.microsoft.com/office/drawing/2014/main" val="20001"/>
                    </a:ext>
                  </a:extLst>
                </a:gridCol>
              </a:tblGrid>
              <a:tr h="370840">
                <a:tc>
                  <a:txBody>
                    <a:bodyPr/>
                    <a:lstStyle/>
                    <a:p>
                      <a:r>
                        <a:rPr lang="en-US" sz="2200" dirty="0">
                          <a:latin typeface="Candara" panose="020E0502030303020204" pitchFamily="34" charset="0"/>
                          <a:cs typeface="Arial" pitchFamily="34" charset="0"/>
                        </a:rPr>
                        <a:t>Producer </a:t>
                      </a:r>
                    </a:p>
                  </a:txBody>
                  <a:tcPr/>
                </a:tc>
                <a:tc>
                  <a:txBody>
                    <a:bodyPr/>
                    <a:lstStyle/>
                    <a:p>
                      <a:r>
                        <a:rPr lang="en-US" sz="2200" dirty="0">
                          <a:latin typeface="Candara" panose="020E0502030303020204" pitchFamily="34" charset="0"/>
                          <a:cs typeface="Arial" pitchFamily="34" charset="0"/>
                        </a:rPr>
                        <a:t>Reseller</a:t>
                      </a:r>
                    </a:p>
                  </a:txBody>
                  <a:tcPr/>
                </a:tc>
                <a:extLst>
                  <a:ext uri="{0D108BD9-81ED-4DB2-BD59-A6C34878D82A}">
                    <a16:rowId xmlns:a16="http://schemas.microsoft.com/office/drawing/2014/main" val="10000"/>
                  </a:ext>
                </a:extLst>
              </a:tr>
              <a:tr h="370840">
                <a:tc>
                  <a:txBody>
                    <a:bodyPr/>
                    <a:lstStyle/>
                    <a:p>
                      <a:r>
                        <a:rPr lang="en-US" sz="2200" dirty="0">
                          <a:latin typeface="Candara" panose="020E0502030303020204" pitchFamily="34" charset="0"/>
                          <a:cs typeface="Arial" pitchFamily="34" charset="0"/>
                        </a:rPr>
                        <a:t>Government</a:t>
                      </a:r>
                    </a:p>
                  </a:txBody>
                  <a:tcPr/>
                </a:tc>
                <a:tc>
                  <a:txBody>
                    <a:bodyPr/>
                    <a:lstStyle/>
                    <a:p>
                      <a:r>
                        <a:rPr lang="en-US" sz="2200" dirty="0">
                          <a:latin typeface="Candara" panose="020E0502030303020204" pitchFamily="34" charset="0"/>
                          <a:cs typeface="Arial" pitchFamily="34" charset="0"/>
                        </a:rPr>
                        <a:t>Institutional</a:t>
                      </a:r>
                      <a:r>
                        <a:rPr lang="en-US" sz="2200" baseline="0" dirty="0">
                          <a:latin typeface="Candara" panose="020E0502030303020204" pitchFamily="34" charset="0"/>
                          <a:cs typeface="Arial" pitchFamily="34" charset="0"/>
                        </a:rPr>
                        <a:t> </a:t>
                      </a:r>
                      <a:endParaRPr lang="en-US" sz="2200" dirty="0">
                        <a:latin typeface="Candara" panose="020E0502030303020204" pitchFamily="34" charset="0"/>
                        <a:cs typeface="Arial" pitchFamily="34" charset="0"/>
                      </a:endParaRPr>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6698886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8-1</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Product Markets</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3448"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b="1" dirty="0">
                <a:solidFill>
                  <a:srgbClr val="42A8AD"/>
                </a:solidFill>
                <a:latin typeface="Candara" panose="020E0502030303020204" pitchFamily="34" charset="0"/>
              </a:rPr>
              <a:t>Producer Markets</a:t>
            </a:r>
          </a:p>
          <a:p>
            <a:pPr lvl="1">
              <a:spcBef>
                <a:spcPts val="0"/>
              </a:spcBef>
              <a:spcAft>
                <a:spcPts val="600"/>
              </a:spcAft>
              <a:buClr>
                <a:srgbClr val="42A8AD"/>
              </a:buClr>
              <a:defRPr/>
            </a:pPr>
            <a:r>
              <a:rPr lang="en-US" dirty="0">
                <a:latin typeface="Candara" panose="020E0502030303020204" pitchFamily="34" charset="0"/>
              </a:rPr>
              <a:t>Individuals and business organizations that purchase products to make profits by using them to produce other products or using them in their operations</a:t>
            </a:r>
          </a:p>
          <a:p>
            <a:pPr lvl="2">
              <a:spcBef>
                <a:spcPts val="0"/>
              </a:spcBef>
              <a:spcAft>
                <a:spcPts val="600"/>
              </a:spcAft>
              <a:buClr>
                <a:srgbClr val="42A8AD"/>
              </a:buClr>
              <a:defRPr/>
            </a:pPr>
            <a:r>
              <a:rPr lang="en-US" dirty="0">
                <a:latin typeface="Candara" panose="020E0502030303020204" pitchFamily="34" charset="0"/>
              </a:rPr>
              <a:t>Include buyers of raw materials</a:t>
            </a:r>
          </a:p>
          <a:p>
            <a:pPr lvl="2">
              <a:spcBef>
                <a:spcPts val="0"/>
              </a:spcBef>
              <a:spcAft>
                <a:spcPts val="600"/>
              </a:spcAft>
              <a:buClr>
                <a:srgbClr val="42A8AD"/>
              </a:buClr>
              <a:defRPr/>
            </a:pPr>
            <a:r>
              <a:rPr lang="en-US" dirty="0">
                <a:latin typeface="Candara" panose="020E0502030303020204" pitchFamily="34" charset="0"/>
              </a:rPr>
              <a:t>Purchasers of semi-finished and finished items, used to produce other products</a:t>
            </a:r>
          </a:p>
          <a:p>
            <a:pPr lvl="2">
              <a:spcBef>
                <a:spcPts val="0"/>
              </a:spcBef>
              <a:spcAft>
                <a:spcPts val="600"/>
              </a:spcAft>
              <a:buClr>
                <a:srgbClr val="42A8AD"/>
              </a:buClr>
              <a:defRPr/>
            </a:pPr>
            <a:r>
              <a:rPr lang="en-US" dirty="0">
                <a:latin typeface="Candara" panose="020E0502030303020204" pitchFamily="34" charset="0"/>
              </a:rPr>
              <a:t>Producer markets include a wide array of industries</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0" eaLnBrk="1" hangingPunct="1"/>
            <a:r>
              <a:rPr lang="en-US" altLang="en-US" dirty="0">
                <a:ln>
                  <a:solidFill>
                    <a:srgbClr val="3C999E"/>
                  </a:solidFill>
                </a:ln>
                <a:solidFill>
                  <a:srgbClr val="42A8AD"/>
                </a:solidFill>
                <a:latin typeface="Candara"/>
              </a:rPr>
              <a:t>Product Markets</a:t>
            </a:r>
            <a:endParaRPr kumimoji="0" lang="en-US" altLang="en-US" i="0" u="none" strike="noStrike" kern="1200" cap="none" spc="0" normalizeH="0" baseline="0" noProof="0" dirty="0">
              <a:ln>
                <a:solidFill>
                  <a:srgbClr val="3C999E"/>
                </a:solidFill>
              </a:ln>
              <a:solidFill>
                <a:srgbClr val="42A8AD"/>
              </a:solidFill>
              <a:effectLst/>
              <a:uLnTx/>
              <a:uFillTx/>
              <a:latin typeface="Candara"/>
            </a:endParaRPr>
          </a:p>
        </p:txBody>
      </p:sp>
      <p:pic>
        <p:nvPicPr>
          <p:cNvPr id="1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873282" y="1709114"/>
            <a:ext cx="7042118" cy="34812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p:cNvPicPr>
          <p:nvPr/>
        </p:nvPicPr>
        <p:blipFill rotWithShape="1">
          <a:blip r:embed="rId3"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16" name="Picture 15"/>
          <p:cNvPicPr>
            <a:picLocks noChangeAspect="1"/>
          </p:cNvPicPr>
          <p:nvPr/>
        </p:nvPicPr>
        <p:blipFill rotWithShape="1">
          <a:blip r:embed="rId4"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8"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
        <p:nvSpPr>
          <p:cNvPr id="10"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8-1</a:t>
            </a:r>
          </a:p>
        </p:txBody>
      </p:sp>
    </p:spTree>
    <p:extLst>
      <p:ext uri="{BB962C8B-B14F-4D97-AF65-F5344CB8AC3E}">
        <p14:creationId xmlns:p14="http://schemas.microsoft.com/office/powerpoint/2010/main" val="31033566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0" eaLnBrk="1" hangingPunct="1"/>
            <a:r>
              <a:rPr lang="en-US" altLang="en-US" sz="3200" dirty="0">
                <a:ln>
                  <a:solidFill>
                    <a:srgbClr val="3C999E"/>
                  </a:solidFill>
                </a:ln>
                <a:solidFill>
                  <a:srgbClr val="42A8AD"/>
                </a:solidFill>
                <a:latin typeface="Candara"/>
              </a:rPr>
              <a:t>Table 8.1 – Number of Establishments in Industry Groups</a:t>
            </a:r>
            <a:endParaRPr kumimoji="0" lang="en-US" altLang="en-US" sz="32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pic>
        <p:nvPicPr>
          <p:cNvPr id="1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873282" y="1544023"/>
            <a:ext cx="7042118" cy="3811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p:cNvPicPr>
          <p:nvPr/>
        </p:nvPicPr>
        <p:blipFill rotWithShape="1">
          <a:blip r:embed="rId3"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16" name="Picture 15"/>
          <p:cNvPicPr>
            <a:picLocks noChangeAspect="1"/>
          </p:cNvPicPr>
          <p:nvPr/>
        </p:nvPicPr>
        <p:blipFill rotWithShape="1">
          <a:blip r:embed="rId4"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8"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
        <p:nvSpPr>
          <p:cNvPr id="10"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8-1</a:t>
            </a:r>
          </a:p>
        </p:txBody>
      </p:sp>
    </p:spTree>
    <p:extLst>
      <p:ext uri="{BB962C8B-B14F-4D97-AF65-F5344CB8AC3E}">
        <p14:creationId xmlns:p14="http://schemas.microsoft.com/office/powerpoint/2010/main" val="17790024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8-1</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Reseller Markets</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b="1" dirty="0">
                <a:solidFill>
                  <a:srgbClr val="42A8AD"/>
                </a:solidFill>
                <a:latin typeface="Candara" panose="020E0502030303020204" pitchFamily="34" charset="0"/>
              </a:rPr>
              <a:t>Reseller markets </a:t>
            </a:r>
          </a:p>
          <a:p>
            <a:pPr lvl="1">
              <a:spcBef>
                <a:spcPts val="0"/>
              </a:spcBef>
              <a:spcAft>
                <a:spcPts val="600"/>
              </a:spcAft>
              <a:buClr>
                <a:srgbClr val="42A8AD"/>
              </a:buClr>
              <a:defRPr/>
            </a:pPr>
            <a:r>
              <a:rPr lang="en-US" dirty="0">
                <a:latin typeface="Candara" panose="020E0502030303020204" pitchFamily="34" charset="0"/>
              </a:rPr>
              <a:t>Intermediaries, such as wholesalers and retailers, which buy finished goods and resell them for a profit</a:t>
            </a:r>
          </a:p>
          <a:p>
            <a:pPr lvl="1">
              <a:spcBef>
                <a:spcPts val="0"/>
              </a:spcBef>
              <a:spcAft>
                <a:spcPts val="600"/>
              </a:spcAft>
              <a:buClr>
                <a:srgbClr val="42A8AD"/>
              </a:buClr>
              <a:defRPr/>
            </a:pPr>
            <a:r>
              <a:rPr lang="en-US" dirty="0">
                <a:latin typeface="Candara" panose="020E0502030303020204" pitchFamily="34" charset="0"/>
              </a:rPr>
              <a:t>Resellers consider many factors, such as:</a:t>
            </a:r>
          </a:p>
          <a:p>
            <a:pPr lvl="2">
              <a:spcBef>
                <a:spcPts val="0"/>
              </a:spcBef>
              <a:spcAft>
                <a:spcPts val="600"/>
              </a:spcAft>
              <a:buClr>
                <a:srgbClr val="42A8AD"/>
              </a:buClr>
              <a:defRPr/>
            </a:pPr>
            <a:r>
              <a:rPr lang="en-US" dirty="0">
                <a:latin typeface="Candara" panose="020E0502030303020204" pitchFamily="34" charset="0"/>
              </a:rPr>
              <a:t>Level of demand</a:t>
            </a:r>
          </a:p>
          <a:p>
            <a:pPr lvl="2">
              <a:spcBef>
                <a:spcPts val="0"/>
              </a:spcBef>
              <a:spcAft>
                <a:spcPts val="600"/>
              </a:spcAft>
              <a:buClr>
                <a:srgbClr val="42A8AD"/>
              </a:buClr>
              <a:defRPr/>
            </a:pPr>
            <a:r>
              <a:rPr lang="en-US" dirty="0">
                <a:latin typeface="Candara" panose="020E0502030303020204" pitchFamily="34" charset="0"/>
              </a:rPr>
              <a:t>Resale price</a:t>
            </a:r>
          </a:p>
          <a:p>
            <a:pPr lvl="2">
              <a:spcBef>
                <a:spcPts val="0"/>
              </a:spcBef>
              <a:spcAft>
                <a:spcPts val="600"/>
              </a:spcAft>
              <a:buClr>
                <a:srgbClr val="42A8AD"/>
              </a:buClr>
              <a:defRPr/>
            </a:pPr>
            <a:r>
              <a:rPr lang="en-US" dirty="0">
                <a:latin typeface="Candara" panose="020E0502030303020204" pitchFamily="34" charset="0"/>
              </a:rPr>
              <a:t>Space required – sales per square foot</a:t>
            </a:r>
          </a:p>
          <a:p>
            <a:pPr lvl="2">
              <a:spcBef>
                <a:spcPts val="0"/>
              </a:spcBef>
              <a:spcAft>
                <a:spcPts val="600"/>
              </a:spcAft>
              <a:buClr>
                <a:srgbClr val="42A8AD"/>
              </a:buClr>
              <a:defRPr/>
            </a:pPr>
            <a:r>
              <a:rPr lang="en-US" dirty="0">
                <a:latin typeface="Candara" panose="020E0502030303020204" pitchFamily="34" charset="0"/>
              </a:rPr>
              <a:t>Supplier’s ability to provide adequate quantities when and where needed</a:t>
            </a:r>
          </a:p>
          <a:p>
            <a:pPr lvl="2">
              <a:spcBef>
                <a:spcPts val="0"/>
              </a:spcBef>
              <a:spcAft>
                <a:spcPts val="600"/>
              </a:spcAft>
              <a:buClr>
                <a:srgbClr val="42A8AD"/>
              </a:buClr>
              <a:defRPr/>
            </a:pPr>
            <a:r>
              <a:rPr lang="en-US" dirty="0">
                <a:latin typeface="Candara" panose="020E0502030303020204" pitchFamily="34" charset="0"/>
              </a:rPr>
              <a:t>Ease of placing orders</a:t>
            </a:r>
          </a:p>
          <a:p>
            <a:pPr lvl="2" indent="-273050">
              <a:buClr>
                <a:srgbClr val="42A8AD"/>
              </a:buClr>
              <a:defRPr/>
            </a:pPr>
            <a:endParaRPr lang="en-US" baseline="0" dirty="0">
              <a:solidFill>
                <a:sysClr val="windowText" lastClr="000000"/>
              </a:solidFill>
              <a:latin typeface="Candara" panose="020E0502030303020204" pitchFamily="34" charset="0"/>
            </a:endParaRPr>
          </a:p>
          <a:p>
            <a:pPr lvl="1">
              <a:buClr>
                <a:srgbClr val="42A8AD"/>
              </a:buClr>
              <a:buNone/>
              <a:defRPr/>
            </a:pPr>
            <a:endParaRPr kumimoji="0" lang="en-US" sz="24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lvl="1">
              <a:buClr>
                <a:srgbClr val="297FD5"/>
              </a:buClr>
              <a:defRPr/>
            </a:pPr>
            <a:endParaRPr kumimoji="0" lang="en-US" sz="24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8-1</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Government Markets</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b="1" dirty="0">
                <a:solidFill>
                  <a:srgbClr val="42A8AD"/>
                </a:solidFill>
                <a:latin typeface="Candara" panose="020E0502030303020204" pitchFamily="34" charset="0"/>
              </a:rPr>
              <a:t>Government Markets</a:t>
            </a:r>
          </a:p>
          <a:p>
            <a:pPr lvl="1">
              <a:spcBef>
                <a:spcPts val="0"/>
              </a:spcBef>
              <a:spcAft>
                <a:spcPts val="600"/>
              </a:spcAft>
              <a:buClr>
                <a:srgbClr val="42A8AD"/>
              </a:buClr>
              <a:defRPr/>
            </a:pPr>
            <a:r>
              <a:rPr lang="en-US" dirty="0">
                <a:latin typeface="Candara" panose="020E0502030303020204" pitchFamily="34" charset="0"/>
              </a:rPr>
              <a:t>Federal, state, county and local governments that buy goods and services to support their internal operations and provide products to their constituencies</a:t>
            </a:r>
          </a:p>
          <a:p>
            <a:pPr lvl="2">
              <a:spcBef>
                <a:spcPts val="0"/>
              </a:spcBef>
              <a:spcAft>
                <a:spcPts val="600"/>
              </a:spcAft>
              <a:buClr>
                <a:srgbClr val="42A8AD"/>
              </a:buClr>
              <a:defRPr/>
            </a:pPr>
            <a:r>
              <a:rPr lang="en-US" dirty="0">
                <a:latin typeface="Candara" panose="020E0502030303020204" pitchFamily="34" charset="0"/>
              </a:rPr>
              <a:t>Total government spending accounts for around 39 percent of the U.S.’ total gross domestic product</a:t>
            </a:r>
          </a:p>
          <a:p>
            <a:pPr lvl="2">
              <a:spcBef>
                <a:spcPts val="0"/>
              </a:spcBef>
              <a:spcAft>
                <a:spcPts val="600"/>
              </a:spcAft>
              <a:buClr>
                <a:srgbClr val="42A8AD"/>
              </a:buClr>
              <a:defRPr/>
            </a:pPr>
            <a:r>
              <a:rPr lang="en-US" dirty="0">
                <a:latin typeface="Candara" panose="020E0502030303020204" pitchFamily="34" charset="0"/>
              </a:rPr>
              <a:t>Although government markets can impose intimidating requirements, they can also be very lucrative		</a:t>
            </a: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8-1</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Institutional Markets</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799" y="1371600"/>
            <a:ext cx="3940725"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b="1" dirty="0">
                <a:solidFill>
                  <a:srgbClr val="42A8AD"/>
                </a:solidFill>
                <a:latin typeface="Candara" panose="020E0502030303020204" pitchFamily="34" charset="0"/>
              </a:rPr>
              <a:t>Institutional markets </a:t>
            </a:r>
            <a:r>
              <a:rPr lang="en-US" dirty="0">
                <a:latin typeface="Candara" panose="020E0502030303020204" pitchFamily="34" charset="0"/>
              </a:rPr>
              <a:t>consist of organizations with charitable, educational, community or other non-business goals</a:t>
            </a: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pic>
        <p:nvPicPr>
          <p:cNvPr id="10"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bwMode="auto">
          <a:xfrm>
            <a:off x="5845725" y="1447222"/>
            <a:ext cx="3145875" cy="50297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698886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8-1</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Institutional Markets</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defRPr/>
            </a:pPr>
            <a:r>
              <a:rPr lang="en-US" dirty="0">
                <a:latin typeface="Candara" panose="020E0502030303020204" pitchFamily="34" charset="0"/>
              </a:rPr>
              <a:t>Institutions have different goals and fewer resources than other types of organizations</a:t>
            </a:r>
          </a:p>
          <a:p>
            <a:pPr>
              <a:spcBef>
                <a:spcPts val="0"/>
              </a:spcBef>
              <a:spcAft>
                <a:spcPts val="600"/>
              </a:spcAft>
              <a:buClr>
                <a:srgbClr val="42A8AD"/>
              </a:buClr>
              <a:defRPr/>
            </a:pPr>
            <a:endParaRPr lang="en-US" dirty="0">
              <a:latin typeface="Candara" panose="020E0502030303020204" pitchFamily="34" charset="0"/>
            </a:endParaRPr>
          </a:p>
          <a:p>
            <a:pPr>
              <a:spcBef>
                <a:spcPts val="0"/>
              </a:spcBef>
              <a:spcAft>
                <a:spcPts val="600"/>
              </a:spcAft>
              <a:buClr>
                <a:srgbClr val="42A8AD"/>
              </a:buClr>
              <a:defRPr/>
            </a:pPr>
            <a:r>
              <a:rPr lang="en-US" dirty="0">
                <a:latin typeface="Candara" panose="020E0502030303020204" pitchFamily="34" charset="0"/>
              </a:rPr>
              <a:t>This pipe organ producer supplies products mainly to churches</a:t>
            </a:r>
          </a:p>
          <a:p>
            <a:pPr>
              <a:spcBef>
                <a:spcPts val="0"/>
              </a:spcBef>
              <a:spcAft>
                <a:spcPts val="600"/>
              </a:spcAft>
              <a:buClr>
                <a:srgbClr val="42A8AD"/>
              </a:buClr>
              <a:defRPr/>
            </a:pPr>
            <a:endParaRPr lang="en-US" dirty="0">
              <a:latin typeface="Candara" panose="020E0502030303020204" pitchFamily="34" charset="0"/>
            </a:endParaRPr>
          </a:p>
          <a:p>
            <a:pPr>
              <a:spcBef>
                <a:spcPts val="0"/>
              </a:spcBef>
              <a:spcAft>
                <a:spcPts val="600"/>
              </a:spcAft>
              <a:buClr>
                <a:srgbClr val="42A8AD"/>
              </a:buClr>
              <a:defRPr/>
            </a:pPr>
            <a:r>
              <a:rPr lang="en-US" i="1" dirty="0">
                <a:latin typeface="Candara" panose="020E0502030303020204" pitchFamily="34" charset="0"/>
              </a:rPr>
              <a:t>Can you think of other products used mainly by institutional markets?</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37389337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977602"/>
            <a:ext cx="9144000" cy="3880398"/>
          </a:xfrm>
          <a:prstGeom prst="rect">
            <a:avLst/>
          </a:prstGeom>
        </p:spPr>
      </p:pic>
      <p:sp>
        <p:nvSpPr>
          <p:cNvPr id="6" name="Title 3"/>
          <p:cNvSpPr txBox="1">
            <a:spLocks/>
          </p:cNvSpPr>
          <p:nvPr/>
        </p:nvSpPr>
        <p:spPr bwMode="auto">
          <a:xfrm>
            <a:off x="152400" y="228600"/>
            <a:ext cx="2895600"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a:bodyPr>
          <a:lstStyle>
            <a:lvl1pPr algn="l" rtl="0" eaLnBrk="0" fontAlgn="base" hangingPunct="0">
              <a:spcBef>
                <a:spcPct val="0"/>
              </a:spcBef>
              <a:spcAft>
                <a:spcPct val="0"/>
              </a:spcAft>
              <a:defRPr sz="2800" b="0" kern="1200">
                <a:solidFill>
                  <a:srgbClr val="FFFFFF"/>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800" i="0" u="none" strike="noStrike" kern="1200" cap="none" spc="0" normalizeH="0" baseline="0" noProof="0" dirty="0">
                <a:ln>
                  <a:solidFill>
                    <a:srgbClr val="FF8448"/>
                  </a:solidFill>
                </a:ln>
                <a:solidFill>
                  <a:srgbClr val="FAAA53"/>
                </a:solidFill>
                <a:effectLst/>
                <a:uLnTx/>
                <a:uFillTx/>
                <a:latin typeface="Candara"/>
                <a:ea typeface="+mj-ea"/>
                <a:cs typeface="+mj-cs"/>
              </a:rPr>
              <a:t>Discussion Point – Bombardier</a:t>
            </a:r>
          </a:p>
        </p:txBody>
      </p:sp>
      <p:sp>
        <p:nvSpPr>
          <p:cNvPr id="7" name="Content Placeholder 6"/>
          <p:cNvSpPr txBox="1">
            <a:spLocks/>
          </p:cNvSpPr>
          <p:nvPr/>
        </p:nvSpPr>
        <p:spPr bwMode="auto">
          <a:xfrm>
            <a:off x="3581400" y="228600"/>
            <a:ext cx="5410200" cy="5257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FAAA53"/>
              </a:buClr>
              <a:buSzPct val="120000"/>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Arial" charset="0"/>
              </a:defRPr>
            </a:lvl2pPr>
            <a:lvl3pPr marL="1143000" indent="-228600" algn="l" rtl="0" eaLnBrk="0" fontAlgn="base" hangingPunct="0">
              <a:spcBef>
                <a:spcPct val="20000"/>
              </a:spcBef>
              <a:spcAft>
                <a:spcPct val="0"/>
              </a:spcAft>
              <a:buChar char="•"/>
              <a:defRPr sz="2400">
                <a:solidFill>
                  <a:schemeClr val="tx1"/>
                </a:solidFill>
                <a:latin typeface="Arial" charset="0"/>
              </a:defRPr>
            </a:lvl3pPr>
            <a:lvl4pPr marL="1600200" indent="-228600" algn="l" rtl="0" eaLnBrk="0" fontAlgn="base" hangingPunct="0">
              <a:spcBef>
                <a:spcPct val="20000"/>
              </a:spcBef>
              <a:spcAft>
                <a:spcPct val="0"/>
              </a:spcAft>
              <a:buChar char="–"/>
              <a:defRPr sz="2000">
                <a:solidFill>
                  <a:schemeClr val="tx1"/>
                </a:solidFill>
                <a:latin typeface="Arial" charset="0"/>
              </a:defRPr>
            </a:lvl4pPr>
            <a:lvl5pPr marL="2057400" indent="-228600" algn="l" rtl="0" eaLnBrk="0" fontAlgn="base" hangingPunct="0">
              <a:spcBef>
                <a:spcPct val="20000"/>
              </a:spcBef>
              <a:spcAft>
                <a:spcPct val="0"/>
              </a:spcAft>
              <a:buChar char="»"/>
              <a:defRPr sz="2000">
                <a:solidFill>
                  <a:schemeClr val="tx1"/>
                </a:solidFill>
                <a:latin typeface="Arial" charset="0"/>
              </a:defRPr>
            </a:lvl5pPr>
            <a:lvl6pPr marL="2514600" indent="-228600" algn="l" rtl="0" fontAlgn="base">
              <a:spcBef>
                <a:spcPct val="20000"/>
              </a:spcBef>
              <a:spcAft>
                <a:spcPct val="0"/>
              </a:spcAft>
              <a:buChar char="»"/>
              <a:defRPr sz="2000">
                <a:solidFill>
                  <a:schemeClr val="tx1"/>
                </a:solidFill>
                <a:latin typeface="Arial" charset="0"/>
              </a:defRPr>
            </a:lvl6pPr>
            <a:lvl7pPr marL="2971800" indent="-228600" algn="l" rtl="0" fontAlgn="base">
              <a:spcBef>
                <a:spcPct val="20000"/>
              </a:spcBef>
              <a:spcAft>
                <a:spcPct val="0"/>
              </a:spcAft>
              <a:buChar char="»"/>
              <a:defRPr sz="2000">
                <a:solidFill>
                  <a:schemeClr val="tx1"/>
                </a:solidFill>
                <a:latin typeface="Arial" charset="0"/>
              </a:defRPr>
            </a:lvl7pPr>
            <a:lvl8pPr marL="3429000" indent="-228600" algn="l" rtl="0" fontAlgn="base">
              <a:spcBef>
                <a:spcPct val="20000"/>
              </a:spcBef>
              <a:spcAft>
                <a:spcPct val="0"/>
              </a:spcAft>
              <a:buChar char="»"/>
              <a:defRPr sz="2000">
                <a:solidFill>
                  <a:schemeClr val="tx1"/>
                </a:solidFill>
                <a:latin typeface="Arial" charset="0"/>
              </a:defRPr>
            </a:lvl8pPr>
            <a:lvl9pPr marL="3886200" indent="-228600" algn="l" rtl="0" fontAlgn="base">
              <a:spcBef>
                <a:spcPct val="20000"/>
              </a:spcBef>
              <a:spcAft>
                <a:spcPct val="0"/>
              </a:spcAft>
              <a:buChar char="»"/>
              <a:defRPr sz="2000">
                <a:solidFill>
                  <a:schemeClr val="tx1"/>
                </a:solidFill>
                <a:latin typeface="Arial" charset="0"/>
              </a:defRPr>
            </a:lvl9pPr>
          </a:lstStyle>
          <a:p>
            <a:pPr lvl="0" eaLnBrk="1" hangingPunct="1">
              <a:buSzPct val="85000"/>
              <a:buFont typeface="Wingdings" panose="05000000000000000000" pitchFamily="2" charset="2"/>
              <a:buChar char="Ø"/>
              <a:defRPr/>
            </a:pPr>
            <a:r>
              <a:rPr lang="en-US" sz="2200" kern="0" dirty="0">
                <a:solidFill>
                  <a:srgbClr val="000000"/>
                </a:solidFill>
                <a:latin typeface="Candara" panose="020E0502030303020204" pitchFamily="34" charset="0"/>
              </a:rPr>
              <a:t>Bombardier specializes in planes and trains. This Canadian company’s primary markets are governments and businesses that purchase railroad and airplane related products. Bombardier also markets corporate jets under the names of Learjet, Challenger, and Global. Bombardier markets their products’ fuel efficiency, low operating costs, and other benefits.  </a:t>
            </a:r>
          </a:p>
          <a:p>
            <a:pPr lvl="1" eaLnBrk="1" hangingPunct="1">
              <a:buClr>
                <a:srgbClr val="FAAA53"/>
              </a:buClr>
              <a:buSzPct val="85000"/>
              <a:buFont typeface="Wingdings" panose="05000000000000000000" pitchFamily="2" charset="2"/>
              <a:buChar char="Ø"/>
              <a:defRPr/>
            </a:pPr>
            <a:r>
              <a:rPr lang="en-US" sz="2000" kern="0" dirty="0">
                <a:solidFill>
                  <a:srgbClr val="000000"/>
                </a:solidFill>
                <a:latin typeface="Candara" panose="020E0502030303020204" pitchFamily="34" charset="0"/>
              </a:rPr>
              <a:t>Which business markets does Bombardier seem to focus on? There may be more than one answer. </a:t>
            </a:r>
          </a:p>
          <a:p>
            <a:pPr lvl="1" eaLnBrk="1" hangingPunct="1">
              <a:buClr>
                <a:srgbClr val="FAAA53"/>
              </a:buClr>
              <a:buSzPct val="85000"/>
              <a:buFont typeface="Wingdings" panose="05000000000000000000" pitchFamily="2" charset="2"/>
              <a:buChar char="Ø"/>
              <a:defRPr/>
            </a:pPr>
            <a:r>
              <a:rPr lang="en-US" sz="2000" kern="0" dirty="0">
                <a:solidFill>
                  <a:srgbClr val="000000"/>
                </a:solidFill>
                <a:latin typeface="Candara" panose="020E0502030303020204" pitchFamily="34" charset="0"/>
              </a:rPr>
              <a:t>What do you think is the most important concern of Bombardier’s customers: price, quality, service, or supplier relationships?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sz="2800" b="0" i="0" u="none" strike="noStrike" kern="0" cap="none" spc="0" normalizeH="0" baseline="0" noProof="0" dirty="0">
              <a:ln>
                <a:noFill/>
              </a:ln>
              <a:solidFill>
                <a:srgbClr val="000000"/>
              </a:solidFill>
              <a:effectLst/>
              <a:uLnTx/>
              <a:uFillTx/>
              <a:latin typeface="Arial" charset="0"/>
            </a:endParaRPr>
          </a:p>
        </p:txBody>
      </p:sp>
      <p:sp>
        <p:nvSpPr>
          <p:cNvPr id="9" name="Title 1"/>
          <p:cNvSpPr txBox="1">
            <a:spLocks/>
          </p:cNvSpPr>
          <p:nvPr/>
        </p:nvSpPr>
        <p:spPr>
          <a:xfrm>
            <a:off x="0" y="6248400"/>
            <a:ext cx="838200" cy="609600"/>
          </a:xfrm>
          <a:prstGeom prst="rect">
            <a:avLst/>
          </a:prstGeom>
        </p:spPr>
        <p:txBody>
          <a:bodyPr anchor="t">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8-1</a:t>
            </a:r>
          </a:p>
        </p:txBody>
      </p:sp>
    </p:spTree>
    <p:extLst>
      <p:ext uri="{BB962C8B-B14F-4D97-AF65-F5344CB8AC3E}">
        <p14:creationId xmlns:p14="http://schemas.microsoft.com/office/powerpoint/2010/main" val="42079135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0" eaLnBrk="1" hangingPunct="1"/>
            <a:r>
              <a:rPr lang="en-US" altLang="en-US" sz="3200" dirty="0">
                <a:ln>
                  <a:solidFill>
                    <a:srgbClr val="3C999E"/>
                  </a:solidFill>
                </a:ln>
                <a:solidFill>
                  <a:srgbClr val="42A8AD"/>
                </a:solidFill>
                <a:latin typeface="Candara"/>
              </a:rPr>
              <a:t>Figure 8.1 – Dimensions of Marketing to Business Customers</a:t>
            </a:r>
            <a:endParaRPr kumimoji="0" lang="en-US" altLang="en-US" sz="32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pic>
        <p:nvPicPr>
          <p:cNvPr id="1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2437841" y="1473314"/>
            <a:ext cx="6096559" cy="44702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p:cNvPicPr>
          <p:nvPr/>
        </p:nvPicPr>
        <p:blipFill rotWithShape="1">
          <a:blip r:embed="rId3"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16" name="Picture 15"/>
          <p:cNvPicPr>
            <a:picLocks noChangeAspect="1"/>
          </p:cNvPicPr>
          <p:nvPr/>
        </p:nvPicPr>
        <p:blipFill rotWithShape="1">
          <a:blip r:embed="rId4"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8"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
        <p:nvSpPr>
          <p:cNvPr id="10"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8-2</a:t>
            </a:r>
          </a:p>
        </p:txBody>
      </p:sp>
    </p:spTree>
    <p:extLst>
      <p:ext uri="{BB962C8B-B14F-4D97-AF65-F5344CB8AC3E}">
        <p14:creationId xmlns:p14="http://schemas.microsoft.com/office/powerpoint/2010/main" val="14258480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8-2</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Transaction Characteristics</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Transactions between businesses differ from consumer sales in several ways</a:t>
            </a:r>
          </a:p>
          <a:p>
            <a:pPr lvl="1">
              <a:spcBef>
                <a:spcPts val="0"/>
              </a:spcBef>
              <a:spcAft>
                <a:spcPts val="600"/>
              </a:spcAft>
              <a:buClr>
                <a:srgbClr val="42A8AD"/>
              </a:buClr>
              <a:defRPr/>
            </a:pPr>
            <a:r>
              <a:rPr lang="en-US" dirty="0">
                <a:latin typeface="Candara" panose="020E0502030303020204" pitchFamily="34" charset="0"/>
              </a:rPr>
              <a:t>Business orders tend to be much larger </a:t>
            </a:r>
          </a:p>
          <a:p>
            <a:pPr lvl="1">
              <a:spcBef>
                <a:spcPts val="0"/>
              </a:spcBef>
              <a:spcAft>
                <a:spcPts val="600"/>
              </a:spcAft>
              <a:buClr>
                <a:srgbClr val="42A8AD"/>
              </a:buClr>
              <a:defRPr/>
            </a:pPr>
            <a:r>
              <a:rPr lang="en-US" dirty="0">
                <a:latin typeface="Candara" panose="020E0502030303020204" pitchFamily="34" charset="0"/>
              </a:rPr>
              <a:t>Purchases tend to be made by committee</a:t>
            </a:r>
          </a:p>
          <a:p>
            <a:pPr lvl="1">
              <a:spcBef>
                <a:spcPts val="0"/>
              </a:spcBef>
              <a:spcAft>
                <a:spcPts val="600"/>
              </a:spcAft>
              <a:buClr>
                <a:srgbClr val="42A8AD"/>
              </a:buClr>
              <a:defRPr/>
            </a:pPr>
            <a:r>
              <a:rPr lang="en-US" dirty="0">
                <a:latin typeface="Candara" panose="020E0502030303020204" pitchFamily="34" charset="0"/>
              </a:rPr>
              <a:t>Discussions and negotiations can require considerable marketing time and selling effort</a:t>
            </a:r>
          </a:p>
          <a:p>
            <a:pPr lvl="1">
              <a:spcBef>
                <a:spcPts val="0"/>
              </a:spcBef>
              <a:spcAft>
                <a:spcPts val="600"/>
              </a:spcAft>
              <a:buClr>
                <a:srgbClr val="42A8AD"/>
              </a:buClr>
              <a:defRPr/>
            </a:pPr>
            <a:r>
              <a:rPr lang="en-US" b="1" dirty="0">
                <a:solidFill>
                  <a:srgbClr val="42A8AD"/>
                </a:solidFill>
                <a:latin typeface="Candara" panose="020E0502030303020204" pitchFamily="34" charset="0"/>
              </a:rPr>
              <a:t>Reciprocity</a:t>
            </a:r>
            <a:r>
              <a:rPr lang="en-US" dirty="0">
                <a:latin typeface="Candara" panose="020E0502030303020204" pitchFamily="34" charset="0"/>
              </a:rPr>
              <a:t> is an arrangement unique to business markets in which two organizations agree to buy from each other</a:t>
            </a:r>
          </a:p>
          <a:p>
            <a:pPr lvl="2">
              <a:spcBef>
                <a:spcPts val="0"/>
              </a:spcBef>
              <a:spcAft>
                <a:spcPts val="600"/>
              </a:spcAft>
              <a:buClr>
                <a:srgbClr val="42A8AD"/>
              </a:buClr>
              <a:defRPr/>
            </a:pPr>
            <a:r>
              <a:rPr lang="en-US" dirty="0">
                <a:latin typeface="Candara" panose="020E0502030303020204" pitchFamily="34" charset="0"/>
              </a:rPr>
              <a:t>Agreements that threaten competition are illegal but a certain amount still occurs</a:t>
            </a: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8-2</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Business Customer Attributes</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defRPr/>
            </a:pPr>
            <a:r>
              <a:rPr lang="en-US" dirty="0">
                <a:latin typeface="Candara" panose="020E0502030303020204" pitchFamily="34" charset="0"/>
              </a:rPr>
              <a:t>Business customers differ from consumers </a:t>
            </a:r>
          </a:p>
          <a:p>
            <a:pPr lvl="1">
              <a:spcBef>
                <a:spcPts val="0"/>
              </a:spcBef>
              <a:spcAft>
                <a:spcPts val="600"/>
              </a:spcAft>
              <a:buClr>
                <a:srgbClr val="42A8AD"/>
              </a:buClr>
              <a:defRPr/>
            </a:pPr>
            <a:r>
              <a:rPr lang="en-US" dirty="0">
                <a:latin typeface="Candara" panose="020E0502030303020204" pitchFamily="34" charset="0"/>
              </a:rPr>
              <a:t>Better informed</a:t>
            </a:r>
          </a:p>
          <a:p>
            <a:pPr lvl="1">
              <a:spcBef>
                <a:spcPts val="0"/>
              </a:spcBef>
              <a:spcAft>
                <a:spcPts val="600"/>
              </a:spcAft>
              <a:buClr>
                <a:srgbClr val="42A8AD"/>
              </a:buClr>
              <a:defRPr/>
            </a:pPr>
            <a:r>
              <a:rPr lang="en-US" dirty="0">
                <a:latin typeface="Candara" panose="020E0502030303020204" pitchFamily="34" charset="0"/>
              </a:rPr>
              <a:t>Demand more detailed product information</a:t>
            </a:r>
          </a:p>
          <a:p>
            <a:pPr lvl="1">
              <a:spcBef>
                <a:spcPts val="0"/>
              </a:spcBef>
              <a:spcAft>
                <a:spcPts val="600"/>
              </a:spcAft>
              <a:buClr>
                <a:srgbClr val="42A8AD"/>
              </a:buClr>
              <a:defRPr/>
            </a:pPr>
            <a:r>
              <a:rPr lang="en-US" dirty="0">
                <a:latin typeface="Candara" panose="020E0502030303020204" pitchFamily="34" charset="0"/>
              </a:rPr>
              <a:t>Goals of a purchasing agent may include advancement or financial awards</a:t>
            </a:r>
          </a:p>
          <a:p>
            <a:pPr lvl="1">
              <a:spcBef>
                <a:spcPts val="0"/>
              </a:spcBef>
              <a:spcAft>
                <a:spcPts val="600"/>
              </a:spcAft>
              <a:buClr>
                <a:srgbClr val="42A8AD"/>
              </a:buClr>
              <a:defRPr/>
            </a:pPr>
            <a:r>
              <a:rPr lang="en-US" dirty="0">
                <a:latin typeface="Candara" panose="020E0502030303020204" pitchFamily="34" charset="0"/>
              </a:rPr>
              <a:t>Some suppliers and business customers build and maintain mutually beneficial relationships or partnerships</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8-2</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Business Customer Concerns</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Concerns of business customers:</a:t>
            </a:r>
          </a:p>
          <a:p>
            <a:pPr lvl="1">
              <a:spcBef>
                <a:spcPts val="0"/>
              </a:spcBef>
              <a:spcAft>
                <a:spcPts val="600"/>
              </a:spcAft>
              <a:buClr>
                <a:srgbClr val="42A8AD"/>
              </a:buClr>
              <a:defRPr/>
            </a:pPr>
            <a:r>
              <a:rPr lang="en-US" i="1" dirty="0">
                <a:latin typeface="Candara" panose="020E0502030303020204" pitchFamily="34" charset="0"/>
              </a:rPr>
              <a:t>Price</a:t>
            </a:r>
            <a:r>
              <a:rPr lang="en-US" dirty="0">
                <a:latin typeface="Candara" panose="020E0502030303020204" pitchFamily="34" charset="0"/>
              </a:rPr>
              <a:t> – Influences operating costs, which in turn affect selling price, profit margin and the ability to compete</a:t>
            </a:r>
          </a:p>
          <a:p>
            <a:pPr lvl="1">
              <a:spcBef>
                <a:spcPts val="0"/>
              </a:spcBef>
              <a:spcAft>
                <a:spcPts val="600"/>
              </a:spcAft>
              <a:buClr>
                <a:srgbClr val="42A8AD"/>
              </a:buClr>
              <a:defRPr/>
            </a:pPr>
            <a:r>
              <a:rPr lang="en-US" i="1" dirty="0">
                <a:latin typeface="Candara" panose="020E0502030303020204" pitchFamily="34" charset="0"/>
              </a:rPr>
              <a:t>Product quality </a:t>
            </a:r>
            <a:r>
              <a:rPr lang="en-US" dirty="0">
                <a:latin typeface="Candara" panose="020E0502030303020204" pitchFamily="34" charset="0"/>
              </a:rPr>
              <a:t>– most firms have standards or specifications they must meet and not exceed</a:t>
            </a:r>
          </a:p>
          <a:p>
            <a:pPr lvl="1">
              <a:spcBef>
                <a:spcPts val="0"/>
              </a:spcBef>
              <a:spcAft>
                <a:spcPts val="600"/>
              </a:spcAft>
              <a:buClr>
                <a:srgbClr val="42A8AD"/>
              </a:buClr>
              <a:defRPr/>
            </a:pPr>
            <a:r>
              <a:rPr lang="en-US" i="1" dirty="0">
                <a:latin typeface="Candara" panose="020E0502030303020204" pitchFamily="34" charset="0"/>
              </a:rPr>
              <a:t>Service</a:t>
            </a:r>
            <a:r>
              <a:rPr lang="en-US" dirty="0">
                <a:latin typeface="Candara" panose="020E0502030303020204" pitchFamily="34" charset="0"/>
              </a:rPr>
              <a:t> – typically business customers desire market information, inventory maintenance, on-time delivery and repair services</a:t>
            </a:r>
          </a:p>
          <a:p>
            <a:pPr lvl="1">
              <a:spcBef>
                <a:spcPts val="0"/>
              </a:spcBef>
              <a:spcAft>
                <a:spcPts val="600"/>
              </a:spcAft>
              <a:buClr>
                <a:srgbClr val="42A8AD"/>
              </a:buClr>
              <a:defRPr/>
            </a:pPr>
            <a:r>
              <a:rPr lang="en-US" i="1" dirty="0">
                <a:latin typeface="Candara" panose="020E0502030303020204" pitchFamily="34" charset="0"/>
              </a:rPr>
              <a:t>Supplier relationships </a:t>
            </a:r>
            <a:r>
              <a:rPr lang="en-US" dirty="0">
                <a:latin typeface="Candara" panose="020E0502030303020204" pitchFamily="34" charset="0"/>
              </a:rPr>
              <a:t>– with a strong relationship, buyers can reduce their search efforts and their price uncertainty</a:t>
            </a: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8-2</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Business Buying Methods</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Most business purchasers use one of the following purchase methods:</a:t>
            </a:r>
          </a:p>
          <a:p>
            <a:pPr lvl="1">
              <a:spcBef>
                <a:spcPts val="0"/>
              </a:spcBef>
              <a:spcAft>
                <a:spcPts val="600"/>
              </a:spcAft>
              <a:buClr>
                <a:srgbClr val="42A8AD"/>
              </a:buClr>
              <a:defRPr/>
            </a:pPr>
            <a:r>
              <a:rPr lang="en-US" i="1" dirty="0">
                <a:latin typeface="Candara" panose="020E0502030303020204" pitchFamily="34" charset="0"/>
              </a:rPr>
              <a:t>Description</a:t>
            </a:r>
            <a:r>
              <a:rPr lang="en-US" dirty="0">
                <a:latin typeface="Candara" panose="020E0502030303020204" pitchFamily="34" charset="0"/>
              </a:rPr>
              <a:t> – used when products are standardized such as agriculture products</a:t>
            </a:r>
          </a:p>
          <a:p>
            <a:pPr lvl="1">
              <a:spcBef>
                <a:spcPts val="0"/>
              </a:spcBef>
              <a:spcAft>
                <a:spcPts val="600"/>
              </a:spcAft>
              <a:buClr>
                <a:srgbClr val="42A8AD"/>
              </a:buClr>
              <a:defRPr/>
            </a:pPr>
            <a:r>
              <a:rPr lang="en-US" i="1" dirty="0">
                <a:latin typeface="Candara" panose="020E0502030303020204" pitchFamily="34" charset="0"/>
              </a:rPr>
              <a:t>Inspection </a:t>
            </a:r>
            <a:r>
              <a:rPr lang="en-US" dirty="0">
                <a:latin typeface="Candara" panose="020E0502030303020204" pitchFamily="34" charset="0"/>
              </a:rPr>
              <a:t>– used when products have unique characteristics such as buildings or vehicles</a:t>
            </a:r>
          </a:p>
          <a:p>
            <a:pPr lvl="1">
              <a:spcBef>
                <a:spcPts val="0"/>
              </a:spcBef>
              <a:spcAft>
                <a:spcPts val="600"/>
              </a:spcAft>
              <a:buClr>
                <a:srgbClr val="42A8AD"/>
              </a:buClr>
              <a:defRPr/>
            </a:pPr>
            <a:r>
              <a:rPr lang="en-US" i="1" dirty="0">
                <a:latin typeface="Candara" panose="020E0502030303020204" pitchFamily="34" charset="0"/>
              </a:rPr>
              <a:t>Sampling</a:t>
            </a:r>
            <a:r>
              <a:rPr lang="en-US" dirty="0">
                <a:latin typeface="Candara" panose="020E0502030303020204" pitchFamily="34" charset="0"/>
              </a:rPr>
              <a:t> – used for homogeneous products when examining the entire lot is not feasible such as grain</a:t>
            </a:r>
          </a:p>
          <a:p>
            <a:pPr lvl="1">
              <a:spcBef>
                <a:spcPts val="0"/>
              </a:spcBef>
              <a:spcAft>
                <a:spcPts val="600"/>
              </a:spcAft>
              <a:buClr>
                <a:srgbClr val="42A8AD"/>
              </a:buClr>
              <a:defRPr/>
            </a:pPr>
            <a:r>
              <a:rPr lang="en-US" i="1" dirty="0">
                <a:latin typeface="Candara" panose="020E0502030303020204" pitchFamily="34" charset="0"/>
              </a:rPr>
              <a:t>Negotiation</a:t>
            </a:r>
            <a:r>
              <a:rPr lang="en-US" dirty="0">
                <a:latin typeface="Candara" panose="020E0502030303020204" pitchFamily="34" charset="0"/>
              </a:rPr>
              <a:t> – used commonly for onetime projects such as buildings or capital equipment</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8-2</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Types of Business Purchases</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defRPr/>
            </a:pPr>
            <a:r>
              <a:rPr lang="en-US" dirty="0">
                <a:latin typeface="Candara" panose="020E0502030303020204" pitchFamily="34" charset="0"/>
              </a:rPr>
              <a:t>Most business purchases are one of three types, each requiring modified selling approaches</a:t>
            </a:r>
          </a:p>
          <a:p>
            <a:pPr lvl="1">
              <a:spcBef>
                <a:spcPts val="0"/>
              </a:spcBef>
              <a:spcAft>
                <a:spcPts val="600"/>
              </a:spcAft>
              <a:buClr>
                <a:srgbClr val="42A8AD"/>
              </a:buClr>
              <a:defRPr/>
            </a:pPr>
            <a:r>
              <a:rPr lang="en-US" b="1" dirty="0">
                <a:solidFill>
                  <a:srgbClr val="42A8AD"/>
                </a:solidFill>
                <a:latin typeface="Candara" panose="020E0502030303020204" pitchFamily="34" charset="0"/>
              </a:rPr>
              <a:t>New-task purchase</a:t>
            </a:r>
          </a:p>
          <a:p>
            <a:pPr lvl="2">
              <a:spcBef>
                <a:spcPts val="0"/>
              </a:spcBef>
              <a:spcAft>
                <a:spcPts val="600"/>
              </a:spcAft>
              <a:buClr>
                <a:srgbClr val="42A8AD"/>
              </a:buClr>
              <a:defRPr/>
            </a:pPr>
            <a:r>
              <a:rPr lang="en-US" dirty="0">
                <a:latin typeface="Candara" panose="020E0502030303020204" pitchFamily="34" charset="0"/>
              </a:rPr>
              <a:t>Initial purchase of an item for use in performing a new job or solving a new problem</a:t>
            </a:r>
          </a:p>
          <a:p>
            <a:pPr lvl="1">
              <a:spcBef>
                <a:spcPts val="0"/>
              </a:spcBef>
              <a:spcAft>
                <a:spcPts val="600"/>
              </a:spcAft>
              <a:buClr>
                <a:srgbClr val="42A8AD"/>
              </a:buClr>
              <a:defRPr/>
            </a:pPr>
            <a:r>
              <a:rPr lang="en-US" b="1" dirty="0">
                <a:solidFill>
                  <a:srgbClr val="42A8AD"/>
                </a:solidFill>
                <a:latin typeface="Candara" panose="020E0502030303020204" pitchFamily="34" charset="0"/>
              </a:rPr>
              <a:t>Straight rebuy purchase</a:t>
            </a:r>
          </a:p>
          <a:p>
            <a:pPr lvl="2">
              <a:spcBef>
                <a:spcPts val="0"/>
              </a:spcBef>
              <a:spcAft>
                <a:spcPts val="600"/>
              </a:spcAft>
              <a:buClr>
                <a:srgbClr val="42A8AD"/>
              </a:buClr>
              <a:defRPr/>
            </a:pPr>
            <a:r>
              <a:rPr lang="en-US" dirty="0">
                <a:latin typeface="Candara" panose="020E0502030303020204" pitchFamily="34" charset="0"/>
              </a:rPr>
              <a:t>Routine purchases of the same products under approximately the same terms of sale</a:t>
            </a:r>
          </a:p>
          <a:p>
            <a:pPr lvl="1">
              <a:spcBef>
                <a:spcPts val="0"/>
              </a:spcBef>
              <a:spcAft>
                <a:spcPts val="600"/>
              </a:spcAft>
              <a:buClr>
                <a:srgbClr val="42A8AD"/>
              </a:buClr>
              <a:defRPr/>
            </a:pPr>
            <a:r>
              <a:rPr lang="en-US" b="1" dirty="0">
                <a:solidFill>
                  <a:srgbClr val="42A8AD"/>
                </a:solidFill>
                <a:latin typeface="Candara" panose="020E0502030303020204" pitchFamily="34" charset="0"/>
              </a:rPr>
              <a:t>Modified rebuy purchase</a:t>
            </a:r>
          </a:p>
          <a:p>
            <a:pPr lvl="2">
              <a:spcBef>
                <a:spcPts val="0"/>
              </a:spcBef>
              <a:spcAft>
                <a:spcPts val="600"/>
              </a:spcAft>
              <a:buClr>
                <a:srgbClr val="42A8AD"/>
              </a:buClr>
              <a:defRPr/>
            </a:pPr>
            <a:r>
              <a:rPr lang="en-US" dirty="0">
                <a:latin typeface="Candara" panose="020E0502030303020204" pitchFamily="34" charset="0"/>
              </a:rPr>
              <a:t>When new-task purchases are changed on repeat orders or straight rebuy purchases are modified</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977602"/>
            <a:ext cx="9144000" cy="3880398"/>
          </a:xfrm>
          <a:prstGeom prst="rect">
            <a:avLst/>
          </a:prstGeom>
        </p:spPr>
      </p:pic>
      <p:sp>
        <p:nvSpPr>
          <p:cNvPr id="6" name="Title 3"/>
          <p:cNvSpPr txBox="1">
            <a:spLocks/>
          </p:cNvSpPr>
          <p:nvPr/>
        </p:nvSpPr>
        <p:spPr bwMode="auto">
          <a:xfrm>
            <a:off x="152400" y="228600"/>
            <a:ext cx="2895600"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a:bodyPr>
          <a:lstStyle>
            <a:lvl1pPr algn="l" rtl="0" eaLnBrk="0" fontAlgn="base" hangingPunct="0">
              <a:spcBef>
                <a:spcPct val="0"/>
              </a:spcBef>
              <a:spcAft>
                <a:spcPct val="0"/>
              </a:spcAft>
              <a:defRPr sz="2800" b="0" kern="1200">
                <a:solidFill>
                  <a:srgbClr val="FFFFFF"/>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800" i="0" u="none" strike="noStrike" kern="1200" cap="none" spc="0" normalizeH="0" baseline="0" noProof="0" dirty="0">
                <a:ln>
                  <a:solidFill>
                    <a:srgbClr val="FF8448"/>
                  </a:solidFill>
                </a:ln>
                <a:solidFill>
                  <a:srgbClr val="FAAA53"/>
                </a:solidFill>
                <a:effectLst/>
                <a:uLnTx/>
                <a:uFillTx/>
                <a:latin typeface="Candara"/>
                <a:ea typeface="+mj-ea"/>
                <a:cs typeface="+mj-cs"/>
              </a:rPr>
              <a:t>Discussion Point – Government Buyers</a:t>
            </a:r>
          </a:p>
        </p:txBody>
      </p:sp>
      <p:sp>
        <p:nvSpPr>
          <p:cNvPr id="7" name="Content Placeholder 6"/>
          <p:cNvSpPr txBox="1">
            <a:spLocks/>
          </p:cNvSpPr>
          <p:nvPr/>
        </p:nvSpPr>
        <p:spPr bwMode="auto">
          <a:xfrm>
            <a:off x="3581400" y="228600"/>
            <a:ext cx="5410200" cy="5257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FAAA53"/>
              </a:buClr>
              <a:buSzPct val="120000"/>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Arial" charset="0"/>
              </a:defRPr>
            </a:lvl2pPr>
            <a:lvl3pPr marL="1143000" indent="-228600" algn="l" rtl="0" eaLnBrk="0" fontAlgn="base" hangingPunct="0">
              <a:spcBef>
                <a:spcPct val="20000"/>
              </a:spcBef>
              <a:spcAft>
                <a:spcPct val="0"/>
              </a:spcAft>
              <a:buChar char="•"/>
              <a:defRPr sz="2400">
                <a:solidFill>
                  <a:schemeClr val="tx1"/>
                </a:solidFill>
                <a:latin typeface="Arial" charset="0"/>
              </a:defRPr>
            </a:lvl3pPr>
            <a:lvl4pPr marL="1600200" indent="-228600" algn="l" rtl="0" eaLnBrk="0" fontAlgn="base" hangingPunct="0">
              <a:spcBef>
                <a:spcPct val="20000"/>
              </a:spcBef>
              <a:spcAft>
                <a:spcPct val="0"/>
              </a:spcAft>
              <a:buChar char="–"/>
              <a:defRPr sz="2000">
                <a:solidFill>
                  <a:schemeClr val="tx1"/>
                </a:solidFill>
                <a:latin typeface="Arial" charset="0"/>
              </a:defRPr>
            </a:lvl4pPr>
            <a:lvl5pPr marL="2057400" indent="-228600" algn="l" rtl="0" eaLnBrk="0" fontAlgn="base" hangingPunct="0">
              <a:spcBef>
                <a:spcPct val="20000"/>
              </a:spcBef>
              <a:spcAft>
                <a:spcPct val="0"/>
              </a:spcAft>
              <a:buChar char="»"/>
              <a:defRPr sz="2000">
                <a:solidFill>
                  <a:schemeClr val="tx1"/>
                </a:solidFill>
                <a:latin typeface="Arial" charset="0"/>
              </a:defRPr>
            </a:lvl5pPr>
            <a:lvl6pPr marL="2514600" indent="-228600" algn="l" rtl="0" fontAlgn="base">
              <a:spcBef>
                <a:spcPct val="20000"/>
              </a:spcBef>
              <a:spcAft>
                <a:spcPct val="0"/>
              </a:spcAft>
              <a:buChar char="»"/>
              <a:defRPr sz="2000">
                <a:solidFill>
                  <a:schemeClr val="tx1"/>
                </a:solidFill>
                <a:latin typeface="Arial" charset="0"/>
              </a:defRPr>
            </a:lvl6pPr>
            <a:lvl7pPr marL="2971800" indent="-228600" algn="l" rtl="0" fontAlgn="base">
              <a:spcBef>
                <a:spcPct val="20000"/>
              </a:spcBef>
              <a:spcAft>
                <a:spcPct val="0"/>
              </a:spcAft>
              <a:buChar char="»"/>
              <a:defRPr sz="2000">
                <a:solidFill>
                  <a:schemeClr val="tx1"/>
                </a:solidFill>
                <a:latin typeface="Arial" charset="0"/>
              </a:defRPr>
            </a:lvl7pPr>
            <a:lvl8pPr marL="3429000" indent="-228600" algn="l" rtl="0" fontAlgn="base">
              <a:spcBef>
                <a:spcPct val="20000"/>
              </a:spcBef>
              <a:spcAft>
                <a:spcPct val="0"/>
              </a:spcAft>
              <a:buChar char="»"/>
              <a:defRPr sz="2000">
                <a:solidFill>
                  <a:schemeClr val="tx1"/>
                </a:solidFill>
                <a:latin typeface="Arial" charset="0"/>
              </a:defRPr>
            </a:lvl8pPr>
            <a:lvl9pPr marL="3886200" indent="-228600" algn="l" rtl="0" fontAlgn="base">
              <a:spcBef>
                <a:spcPct val="20000"/>
              </a:spcBef>
              <a:spcAft>
                <a:spcPct val="0"/>
              </a:spcAft>
              <a:buChar char="»"/>
              <a:defRPr sz="2000">
                <a:solidFill>
                  <a:schemeClr val="tx1"/>
                </a:solidFill>
                <a:latin typeface="Arial" charset="0"/>
              </a:defRPr>
            </a:lvl9pPr>
          </a:lstStyle>
          <a:p>
            <a:pPr eaLnBrk="1" hangingPunct="1">
              <a:buSzPct val="85000"/>
              <a:buFont typeface="Wingdings" pitchFamily="2" charset="2"/>
              <a:buChar char="Ø"/>
            </a:pPr>
            <a:r>
              <a:rPr lang="en-US" sz="2000" dirty="0"/>
              <a:t>Apple products are appreciated for their quality and longevity. Assume that you are a city of San Francisco employee in charge of ordering more Apple computers for your facility. Look at the different situations below and determine the type of business purchase.</a:t>
            </a:r>
          </a:p>
          <a:p>
            <a:pPr lvl="1" eaLnBrk="1" hangingPunct="1">
              <a:buClr>
                <a:srgbClr val="FAAA53"/>
              </a:buClr>
              <a:buSzPct val="85000"/>
              <a:buFont typeface="Wingdings" pitchFamily="2" charset="2"/>
              <a:buChar char="Ø"/>
            </a:pPr>
            <a:r>
              <a:rPr lang="en-US" sz="1800" dirty="0"/>
              <a:t>Your facility has decided to upgrade to the newest model of Apple computers. You fill out an order to replace all your older models with new ones.</a:t>
            </a:r>
          </a:p>
          <a:p>
            <a:pPr lvl="1" eaLnBrk="1" hangingPunct="1">
              <a:buClr>
                <a:srgbClr val="FAAA53"/>
              </a:buClr>
              <a:buSzPct val="85000"/>
              <a:buFont typeface="Wingdings" pitchFamily="2" charset="2"/>
              <a:buChar char="Ø"/>
            </a:pPr>
            <a:r>
              <a:rPr lang="en-US" sz="1800" dirty="0"/>
              <a:t>You got the go-ahead to hire new employees. You need to purchase more computers for them to use.</a:t>
            </a:r>
          </a:p>
          <a:p>
            <a:pPr lvl="1" eaLnBrk="1" hangingPunct="1">
              <a:buClr>
                <a:srgbClr val="FAAA53"/>
              </a:buClr>
              <a:buSzPct val="85000"/>
              <a:buFont typeface="Wingdings" pitchFamily="2" charset="2"/>
              <a:buChar char="Ø"/>
            </a:pPr>
            <a:r>
              <a:rPr lang="en-US" sz="1800" dirty="0"/>
              <a:t>Apple is pulling its products from a green-registry. This does not fit with San Francisco’s emphasis on sustainability. You are told that the city will no longer do business with Apple and will use PCs from now on. When you need new computers, you contact Dell.</a:t>
            </a:r>
          </a:p>
        </p:txBody>
      </p:sp>
      <p:sp>
        <p:nvSpPr>
          <p:cNvPr id="9" name="Title 1"/>
          <p:cNvSpPr txBox="1">
            <a:spLocks/>
          </p:cNvSpPr>
          <p:nvPr/>
        </p:nvSpPr>
        <p:spPr>
          <a:xfrm>
            <a:off x="0" y="6248400"/>
            <a:ext cx="838200" cy="609600"/>
          </a:xfrm>
          <a:prstGeom prst="rect">
            <a:avLst/>
          </a:prstGeom>
        </p:spPr>
        <p:txBody>
          <a:bodyPr anchor="t">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8-2</a:t>
            </a:r>
          </a:p>
        </p:txBody>
      </p:sp>
    </p:spTree>
    <p:extLst>
      <p:ext uri="{BB962C8B-B14F-4D97-AF65-F5344CB8AC3E}">
        <p14:creationId xmlns:p14="http://schemas.microsoft.com/office/powerpoint/2010/main" val="36860426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8-3</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Demand for Business Products</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Demand for business products, also called industrial demand, can be: </a:t>
            </a:r>
          </a:p>
          <a:p>
            <a:pPr lvl="1">
              <a:spcBef>
                <a:spcPts val="0"/>
              </a:spcBef>
              <a:spcAft>
                <a:spcPts val="600"/>
              </a:spcAft>
              <a:buClr>
                <a:srgbClr val="42A8AD"/>
              </a:buClr>
              <a:defRPr/>
            </a:pPr>
            <a:r>
              <a:rPr lang="en-US" b="1" dirty="0">
                <a:solidFill>
                  <a:srgbClr val="42A8AD"/>
                </a:solidFill>
                <a:latin typeface="Candara" panose="020E0502030303020204" pitchFamily="34" charset="0"/>
              </a:rPr>
              <a:t>Derived demand </a:t>
            </a:r>
            <a:r>
              <a:rPr lang="en-US" dirty="0">
                <a:latin typeface="Candara" panose="020E0502030303020204" pitchFamily="34" charset="0"/>
              </a:rPr>
              <a:t>– the demand for business products derives from demand for consumer products</a:t>
            </a:r>
          </a:p>
          <a:p>
            <a:pPr lvl="1">
              <a:spcBef>
                <a:spcPts val="0"/>
              </a:spcBef>
              <a:spcAft>
                <a:spcPts val="600"/>
              </a:spcAft>
              <a:buClr>
                <a:srgbClr val="42A8AD"/>
              </a:buClr>
              <a:defRPr/>
            </a:pPr>
            <a:r>
              <a:rPr lang="en-US" b="1" dirty="0">
                <a:solidFill>
                  <a:srgbClr val="42A8AD"/>
                </a:solidFill>
                <a:latin typeface="Candara" panose="020E0502030303020204" pitchFamily="34" charset="0"/>
              </a:rPr>
              <a:t>Inelastic demand </a:t>
            </a:r>
            <a:r>
              <a:rPr lang="en-US" dirty="0">
                <a:latin typeface="Candara" panose="020E0502030303020204" pitchFamily="34" charset="0"/>
              </a:rPr>
              <a:t>– price increases and decreases will not significantly alter industrial demand</a:t>
            </a:r>
          </a:p>
          <a:p>
            <a:pPr lvl="1">
              <a:spcBef>
                <a:spcPts val="0"/>
              </a:spcBef>
              <a:spcAft>
                <a:spcPts val="600"/>
              </a:spcAft>
              <a:buClr>
                <a:srgbClr val="42A8AD"/>
              </a:buClr>
              <a:defRPr/>
            </a:pPr>
            <a:r>
              <a:rPr lang="en-US" b="1" dirty="0">
                <a:solidFill>
                  <a:srgbClr val="42A8AD"/>
                </a:solidFill>
                <a:latin typeface="Candara" panose="020E0502030303020204" pitchFamily="34" charset="0"/>
              </a:rPr>
              <a:t>Joint  demand </a:t>
            </a:r>
            <a:r>
              <a:rPr lang="en-US" dirty="0">
                <a:latin typeface="Candara" panose="020E0502030303020204" pitchFamily="34" charset="0"/>
              </a:rPr>
              <a:t>– occurs when two or more items are used in combination to produce a product</a:t>
            </a:r>
          </a:p>
          <a:p>
            <a:pPr lvl="2">
              <a:spcBef>
                <a:spcPts val="0"/>
              </a:spcBef>
              <a:spcAft>
                <a:spcPts val="600"/>
              </a:spcAft>
              <a:buClr>
                <a:srgbClr val="42A8AD"/>
              </a:buClr>
              <a:defRPr/>
            </a:pPr>
            <a:r>
              <a:rPr lang="en-US" dirty="0">
                <a:latin typeface="Candara" panose="020E0502030303020204" pitchFamily="34" charset="0"/>
              </a:rPr>
              <a:t>Because demand for business products is derived from consumer demand, it may fluctuate enormously</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0" eaLnBrk="1" hangingPunct="1"/>
            <a:r>
              <a:rPr lang="en-US" altLang="en-US" dirty="0">
                <a:ln>
                  <a:solidFill>
                    <a:srgbClr val="3C999E"/>
                  </a:solidFill>
                </a:ln>
                <a:solidFill>
                  <a:srgbClr val="42A8AD"/>
                </a:solidFill>
                <a:latin typeface="Candara"/>
              </a:rPr>
              <a:t>Derived Demand</a:t>
            </a:r>
            <a:endParaRPr kumimoji="0" lang="en-US" altLang="en-US" i="0" u="none" strike="noStrike" kern="1200" cap="none" spc="0" normalizeH="0" baseline="0" noProof="0" dirty="0">
              <a:ln>
                <a:solidFill>
                  <a:srgbClr val="3C999E"/>
                </a:solidFill>
              </a:ln>
              <a:solidFill>
                <a:srgbClr val="42A8AD"/>
              </a:solidFill>
              <a:effectLst/>
              <a:uLnTx/>
              <a:uFillTx/>
              <a:latin typeface="Candara"/>
            </a:endParaRPr>
          </a:p>
        </p:txBody>
      </p:sp>
      <p:pic>
        <p:nvPicPr>
          <p:cNvPr id="1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873282" y="1735205"/>
            <a:ext cx="7042118" cy="3429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p:cNvPicPr>
          <p:nvPr/>
        </p:nvPicPr>
        <p:blipFill rotWithShape="1">
          <a:blip r:embed="rId3"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16" name="Picture 15"/>
          <p:cNvPicPr>
            <a:picLocks noChangeAspect="1"/>
          </p:cNvPicPr>
          <p:nvPr/>
        </p:nvPicPr>
        <p:blipFill rotWithShape="1">
          <a:blip r:embed="rId4"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8"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
        <p:nvSpPr>
          <p:cNvPr id="10"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8-3</a:t>
            </a:r>
          </a:p>
        </p:txBody>
      </p:sp>
    </p:spTree>
    <p:extLst>
      <p:ext uri="{BB962C8B-B14F-4D97-AF65-F5344CB8AC3E}">
        <p14:creationId xmlns:p14="http://schemas.microsoft.com/office/powerpoint/2010/main" val="27643698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977602"/>
            <a:ext cx="9144000" cy="3880398"/>
          </a:xfrm>
          <a:prstGeom prst="rect">
            <a:avLst/>
          </a:prstGeom>
        </p:spPr>
      </p:pic>
      <p:sp>
        <p:nvSpPr>
          <p:cNvPr id="6" name="Title 3"/>
          <p:cNvSpPr txBox="1">
            <a:spLocks/>
          </p:cNvSpPr>
          <p:nvPr/>
        </p:nvSpPr>
        <p:spPr bwMode="auto">
          <a:xfrm>
            <a:off x="152400" y="228600"/>
            <a:ext cx="2895600"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a:bodyPr>
          <a:lstStyle>
            <a:lvl1pPr algn="l" rtl="0" eaLnBrk="0" fontAlgn="base" hangingPunct="0">
              <a:spcBef>
                <a:spcPct val="0"/>
              </a:spcBef>
              <a:spcAft>
                <a:spcPct val="0"/>
              </a:spcAft>
              <a:defRPr sz="2800" b="0" kern="1200">
                <a:solidFill>
                  <a:srgbClr val="FFFFFF"/>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800" i="0" u="none" strike="noStrike" kern="1200" cap="none" spc="0" normalizeH="0" baseline="0" noProof="0" dirty="0">
                <a:ln>
                  <a:solidFill>
                    <a:srgbClr val="FF8448"/>
                  </a:solidFill>
                </a:ln>
                <a:solidFill>
                  <a:srgbClr val="FAAA53"/>
                </a:solidFill>
                <a:effectLst/>
                <a:uLnTx/>
                <a:uFillTx/>
                <a:latin typeface="Candara"/>
                <a:ea typeface="+mj-ea"/>
                <a:cs typeface="+mj-cs"/>
              </a:rPr>
              <a:t>Discussion Point – Type of Demand</a:t>
            </a:r>
          </a:p>
        </p:txBody>
      </p:sp>
      <p:sp>
        <p:nvSpPr>
          <p:cNvPr id="7" name="Content Placeholder 6"/>
          <p:cNvSpPr txBox="1">
            <a:spLocks/>
          </p:cNvSpPr>
          <p:nvPr/>
        </p:nvSpPr>
        <p:spPr bwMode="auto">
          <a:xfrm>
            <a:off x="3581400" y="228600"/>
            <a:ext cx="5410200" cy="5257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FAAA53"/>
              </a:buClr>
              <a:buSzPct val="120000"/>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Arial" charset="0"/>
              </a:defRPr>
            </a:lvl2pPr>
            <a:lvl3pPr marL="1143000" indent="-228600" algn="l" rtl="0" eaLnBrk="0" fontAlgn="base" hangingPunct="0">
              <a:spcBef>
                <a:spcPct val="20000"/>
              </a:spcBef>
              <a:spcAft>
                <a:spcPct val="0"/>
              </a:spcAft>
              <a:buChar char="•"/>
              <a:defRPr sz="2400">
                <a:solidFill>
                  <a:schemeClr val="tx1"/>
                </a:solidFill>
                <a:latin typeface="Arial" charset="0"/>
              </a:defRPr>
            </a:lvl3pPr>
            <a:lvl4pPr marL="1600200" indent="-228600" algn="l" rtl="0" eaLnBrk="0" fontAlgn="base" hangingPunct="0">
              <a:spcBef>
                <a:spcPct val="20000"/>
              </a:spcBef>
              <a:spcAft>
                <a:spcPct val="0"/>
              </a:spcAft>
              <a:buChar char="–"/>
              <a:defRPr sz="2000">
                <a:solidFill>
                  <a:schemeClr val="tx1"/>
                </a:solidFill>
                <a:latin typeface="Arial" charset="0"/>
              </a:defRPr>
            </a:lvl4pPr>
            <a:lvl5pPr marL="2057400" indent="-228600" algn="l" rtl="0" eaLnBrk="0" fontAlgn="base" hangingPunct="0">
              <a:spcBef>
                <a:spcPct val="20000"/>
              </a:spcBef>
              <a:spcAft>
                <a:spcPct val="0"/>
              </a:spcAft>
              <a:buChar char="»"/>
              <a:defRPr sz="2000">
                <a:solidFill>
                  <a:schemeClr val="tx1"/>
                </a:solidFill>
                <a:latin typeface="Arial" charset="0"/>
              </a:defRPr>
            </a:lvl5pPr>
            <a:lvl6pPr marL="2514600" indent="-228600" algn="l" rtl="0" fontAlgn="base">
              <a:spcBef>
                <a:spcPct val="20000"/>
              </a:spcBef>
              <a:spcAft>
                <a:spcPct val="0"/>
              </a:spcAft>
              <a:buChar char="»"/>
              <a:defRPr sz="2000">
                <a:solidFill>
                  <a:schemeClr val="tx1"/>
                </a:solidFill>
                <a:latin typeface="Arial" charset="0"/>
              </a:defRPr>
            </a:lvl6pPr>
            <a:lvl7pPr marL="2971800" indent="-228600" algn="l" rtl="0" fontAlgn="base">
              <a:spcBef>
                <a:spcPct val="20000"/>
              </a:spcBef>
              <a:spcAft>
                <a:spcPct val="0"/>
              </a:spcAft>
              <a:buChar char="»"/>
              <a:defRPr sz="2000">
                <a:solidFill>
                  <a:schemeClr val="tx1"/>
                </a:solidFill>
                <a:latin typeface="Arial" charset="0"/>
              </a:defRPr>
            </a:lvl7pPr>
            <a:lvl8pPr marL="3429000" indent="-228600" algn="l" rtl="0" fontAlgn="base">
              <a:spcBef>
                <a:spcPct val="20000"/>
              </a:spcBef>
              <a:spcAft>
                <a:spcPct val="0"/>
              </a:spcAft>
              <a:buChar char="»"/>
              <a:defRPr sz="2000">
                <a:solidFill>
                  <a:schemeClr val="tx1"/>
                </a:solidFill>
                <a:latin typeface="Arial" charset="0"/>
              </a:defRPr>
            </a:lvl8pPr>
            <a:lvl9pPr marL="3886200" indent="-228600" algn="l" rtl="0" fontAlgn="base">
              <a:spcBef>
                <a:spcPct val="20000"/>
              </a:spcBef>
              <a:spcAft>
                <a:spcPct val="0"/>
              </a:spcAft>
              <a:buChar char="»"/>
              <a:defRPr sz="2000">
                <a:solidFill>
                  <a:schemeClr val="tx1"/>
                </a:solidFill>
                <a:latin typeface="Arial" charset="0"/>
              </a:defRPr>
            </a:lvl9pPr>
          </a:lstStyle>
          <a:p>
            <a:pPr lvl="0" eaLnBrk="1" hangingPunct="1">
              <a:buSzPct val="85000"/>
              <a:buFont typeface="Wingdings" panose="05000000000000000000" pitchFamily="2" charset="2"/>
              <a:buChar char="Ø"/>
              <a:defRPr/>
            </a:pPr>
            <a:r>
              <a:rPr lang="en-US" sz="2000" kern="0" dirty="0">
                <a:solidFill>
                  <a:srgbClr val="000000"/>
                </a:solidFill>
                <a:latin typeface="Candara" panose="020E0502030303020204" pitchFamily="34" charset="0"/>
              </a:rPr>
              <a:t>A manufacturer of snow tires provides a discount on its products during the summer months. What type of demand is this? </a:t>
            </a:r>
          </a:p>
          <a:p>
            <a:pPr lvl="0" eaLnBrk="1" hangingPunct="1">
              <a:buSzPct val="85000"/>
              <a:buFont typeface="Wingdings" panose="05000000000000000000" pitchFamily="2" charset="2"/>
              <a:buChar char="Ø"/>
              <a:defRPr/>
            </a:pPr>
            <a:r>
              <a:rPr lang="en-US" sz="2000" kern="0" dirty="0">
                <a:solidFill>
                  <a:srgbClr val="000000"/>
                </a:solidFill>
                <a:latin typeface="Candara" panose="020E0502030303020204" pitchFamily="34" charset="0"/>
              </a:rPr>
              <a:t>A grocery store is running low on hamburger buns. They must order more to keep up with demand. Hamburger buns illustrate what type of demand for businesses? </a:t>
            </a:r>
          </a:p>
          <a:p>
            <a:pPr lvl="0" eaLnBrk="1" hangingPunct="1">
              <a:buSzPct val="85000"/>
              <a:buFont typeface="Wingdings" panose="05000000000000000000" pitchFamily="2" charset="2"/>
              <a:buChar char="Ø"/>
              <a:defRPr/>
            </a:pPr>
            <a:r>
              <a:rPr lang="en-US" sz="2000" kern="0" dirty="0">
                <a:solidFill>
                  <a:srgbClr val="000000"/>
                </a:solidFill>
                <a:latin typeface="Candara" panose="020E0502030303020204" pitchFamily="34" charset="0"/>
              </a:rPr>
              <a:t>Fleetwood, an RV manufacturer, is constructing its newest model of RV. The windshield wipers for the RV has risen in price. What type of demand applies to this product?</a:t>
            </a:r>
          </a:p>
          <a:p>
            <a:pPr lvl="0" eaLnBrk="1" hangingPunct="1">
              <a:buSzPct val="85000"/>
              <a:buFont typeface="Wingdings" panose="05000000000000000000" pitchFamily="2" charset="2"/>
              <a:buChar char="Ø"/>
              <a:defRPr/>
            </a:pPr>
            <a:r>
              <a:rPr lang="en-US" sz="2000" kern="0" dirty="0">
                <a:solidFill>
                  <a:srgbClr val="000000"/>
                </a:solidFill>
                <a:latin typeface="Candara" panose="020E0502030303020204" pitchFamily="34" charset="0"/>
              </a:rPr>
              <a:t>Sales of computers are increasing. Intel markets its computer chips to computer manufacturers worldwide. Describe the type of demand for its computer chips.</a:t>
            </a:r>
          </a:p>
        </p:txBody>
      </p:sp>
      <p:sp>
        <p:nvSpPr>
          <p:cNvPr id="9" name="Title 1"/>
          <p:cNvSpPr txBox="1">
            <a:spLocks/>
          </p:cNvSpPr>
          <p:nvPr/>
        </p:nvSpPr>
        <p:spPr>
          <a:xfrm>
            <a:off x="0" y="6248400"/>
            <a:ext cx="838200" cy="609600"/>
          </a:xfrm>
          <a:prstGeom prst="rect">
            <a:avLst/>
          </a:prstGeom>
        </p:spPr>
        <p:txBody>
          <a:bodyPr anchor="t">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8-3</a:t>
            </a:r>
          </a:p>
        </p:txBody>
      </p:sp>
      <p:sp>
        <p:nvSpPr>
          <p:cNvPr id="8" name="Content Placeholder 6"/>
          <p:cNvSpPr txBox="1">
            <a:spLocks/>
          </p:cNvSpPr>
          <p:nvPr/>
        </p:nvSpPr>
        <p:spPr bwMode="auto">
          <a:xfrm>
            <a:off x="152400" y="1219200"/>
            <a:ext cx="3505200" cy="1752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FAAA53"/>
              </a:buClr>
              <a:buSzPct val="120000"/>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Arial" charset="0"/>
              </a:defRPr>
            </a:lvl2pPr>
            <a:lvl3pPr marL="1143000" indent="-228600" algn="l" rtl="0" eaLnBrk="0" fontAlgn="base" hangingPunct="0">
              <a:spcBef>
                <a:spcPct val="20000"/>
              </a:spcBef>
              <a:spcAft>
                <a:spcPct val="0"/>
              </a:spcAft>
              <a:buChar char="•"/>
              <a:defRPr sz="2400">
                <a:solidFill>
                  <a:schemeClr val="tx1"/>
                </a:solidFill>
                <a:latin typeface="Arial" charset="0"/>
              </a:defRPr>
            </a:lvl3pPr>
            <a:lvl4pPr marL="1600200" indent="-228600" algn="l" rtl="0" eaLnBrk="0" fontAlgn="base" hangingPunct="0">
              <a:spcBef>
                <a:spcPct val="20000"/>
              </a:spcBef>
              <a:spcAft>
                <a:spcPct val="0"/>
              </a:spcAft>
              <a:buChar char="–"/>
              <a:defRPr sz="2000">
                <a:solidFill>
                  <a:schemeClr val="tx1"/>
                </a:solidFill>
                <a:latin typeface="Arial" charset="0"/>
              </a:defRPr>
            </a:lvl4pPr>
            <a:lvl5pPr marL="2057400" indent="-228600" algn="l" rtl="0" eaLnBrk="0" fontAlgn="base" hangingPunct="0">
              <a:spcBef>
                <a:spcPct val="20000"/>
              </a:spcBef>
              <a:spcAft>
                <a:spcPct val="0"/>
              </a:spcAft>
              <a:buChar char="»"/>
              <a:defRPr sz="2000">
                <a:solidFill>
                  <a:schemeClr val="tx1"/>
                </a:solidFill>
                <a:latin typeface="Arial" charset="0"/>
              </a:defRPr>
            </a:lvl5pPr>
            <a:lvl6pPr marL="2514600" indent="-228600" algn="l" rtl="0" fontAlgn="base">
              <a:spcBef>
                <a:spcPct val="20000"/>
              </a:spcBef>
              <a:spcAft>
                <a:spcPct val="0"/>
              </a:spcAft>
              <a:buChar char="»"/>
              <a:defRPr sz="2000">
                <a:solidFill>
                  <a:schemeClr val="tx1"/>
                </a:solidFill>
                <a:latin typeface="Arial" charset="0"/>
              </a:defRPr>
            </a:lvl6pPr>
            <a:lvl7pPr marL="2971800" indent="-228600" algn="l" rtl="0" fontAlgn="base">
              <a:spcBef>
                <a:spcPct val="20000"/>
              </a:spcBef>
              <a:spcAft>
                <a:spcPct val="0"/>
              </a:spcAft>
              <a:buChar char="»"/>
              <a:defRPr sz="2000">
                <a:solidFill>
                  <a:schemeClr val="tx1"/>
                </a:solidFill>
                <a:latin typeface="Arial" charset="0"/>
              </a:defRPr>
            </a:lvl7pPr>
            <a:lvl8pPr marL="3429000" indent="-228600" algn="l" rtl="0" fontAlgn="base">
              <a:spcBef>
                <a:spcPct val="20000"/>
              </a:spcBef>
              <a:spcAft>
                <a:spcPct val="0"/>
              </a:spcAft>
              <a:buChar char="»"/>
              <a:defRPr sz="2000">
                <a:solidFill>
                  <a:schemeClr val="tx1"/>
                </a:solidFill>
                <a:latin typeface="Arial" charset="0"/>
              </a:defRPr>
            </a:lvl8pPr>
            <a:lvl9pPr marL="3886200" indent="-228600" algn="l" rtl="0" fontAlgn="base">
              <a:spcBef>
                <a:spcPct val="20000"/>
              </a:spcBef>
              <a:spcAft>
                <a:spcPct val="0"/>
              </a:spcAft>
              <a:buChar char="»"/>
              <a:defRPr sz="2000">
                <a:solidFill>
                  <a:schemeClr val="tx1"/>
                </a:solidFill>
                <a:latin typeface="Arial" charset="0"/>
              </a:defRPr>
            </a:lvl9pPr>
          </a:lstStyle>
          <a:p>
            <a:pPr marL="347472" indent="-347472">
              <a:spcBef>
                <a:spcPts val="576"/>
              </a:spcBef>
              <a:buSzPct val="85000"/>
              <a:buFont typeface="Wingdings" pitchFamily="2" charset="2"/>
              <a:buChar char="Ø"/>
            </a:pPr>
            <a:r>
              <a:rPr lang="en-US" sz="2000" dirty="0">
                <a:latin typeface="Candara" panose="020E0502030303020204" pitchFamily="34" charset="0"/>
              </a:rPr>
              <a:t>There are four types of demand for business products: derived, inelastic, joint, and fluctuating. Look at the following situations. Categorize each according to its demand:</a:t>
            </a:r>
          </a:p>
        </p:txBody>
      </p:sp>
    </p:spTree>
    <p:extLst>
      <p:ext uri="{BB962C8B-B14F-4D97-AF65-F5344CB8AC3E}">
        <p14:creationId xmlns:p14="http://schemas.microsoft.com/office/powerpoint/2010/main" val="9798064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8-4</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Business Buying Decisions</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b="1" dirty="0">
                <a:solidFill>
                  <a:srgbClr val="42A8AD"/>
                </a:solidFill>
                <a:latin typeface="Candara" panose="020E0502030303020204" pitchFamily="34" charset="0"/>
              </a:rPr>
              <a:t>Business (organizational) buying behavior </a:t>
            </a:r>
            <a:r>
              <a:rPr lang="en-US" dirty="0">
                <a:latin typeface="Candara" panose="020E0502030303020204" pitchFamily="34" charset="0"/>
              </a:rPr>
              <a:t>refers to the purchase behavior of producers, government units, institutions and resellers</a:t>
            </a:r>
          </a:p>
          <a:p>
            <a:pPr lvl="1">
              <a:spcBef>
                <a:spcPts val="0"/>
              </a:spcBef>
              <a:spcAft>
                <a:spcPts val="600"/>
              </a:spcAft>
              <a:buClr>
                <a:srgbClr val="42A8AD"/>
              </a:buClr>
              <a:defRPr/>
            </a:pPr>
            <a:r>
              <a:rPr lang="en-US" dirty="0">
                <a:latin typeface="Candara" panose="020E0502030303020204" pitchFamily="34" charset="0"/>
              </a:rPr>
              <a:t>Some purchasing factors are the same as the consumer market but some are unique to business markets</a:t>
            </a:r>
          </a:p>
          <a:p>
            <a:pPr lvl="1">
              <a:spcBef>
                <a:spcPts val="0"/>
              </a:spcBef>
              <a:spcAft>
                <a:spcPts val="600"/>
              </a:spcAft>
              <a:buClr>
                <a:srgbClr val="42A8AD"/>
              </a:buClr>
              <a:defRPr/>
            </a:pPr>
            <a:r>
              <a:rPr lang="en-US" dirty="0">
                <a:latin typeface="Candara" panose="020E0502030303020204" pitchFamily="34" charset="0"/>
              </a:rPr>
              <a:t>We will first look at the buying center which is a group of people within an organization who make business purchase decisions</a:t>
            </a:r>
          </a:p>
          <a:p>
            <a:pPr lvl="1">
              <a:spcBef>
                <a:spcPts val="0"/>
              </a:spcBef>
              <a:spcAft>
                <a:spcPts val="600"/>
              </a:spcAft>
              <a:buClr>
                <a:srgbClr val="42A8AD"/>
              </a:buClr>
              <a:defRPr/>
            </a:pPr>
            <a:r>
              <a:rPr lang="en-US" dirty="0">
                <a:latin typeface="Candara" panose="020E0502030303020204" pitchFamily="34" charset="0"/>
              </a:rPr>
              <a:t>Then we will focus on the stages of the buying decision process and the factors that affect it</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8-4</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The Buying Center</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
        <p:nvSpPr>
          <p:cNvPr id="15"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The people within an organization who make business purchase decisions are called the </a:t>
            </a:r>
            <a:r>
              <a:rPr lang="en-US" b="1" dirty="0">
                <a:solidFill>
                  <a:srgbClr val="42A8AD"/>
                </a:solidFill>
                <a:latin typeface="Candara" panose="020E0502030303020204" pitchFamily="34" charset="0"/>
              </a:rPr>
              <a:t>buying center </a:t>
            </a:r>
            <a:r>
              <a:rPr lang="en-US" dirty="0">
                <a:latin typeface="Candara" panose="020E0502030303020204" pitchFamily="34" charset="0"/>
              </a:rPr>
              <a:t>and includes the following roles:</a:t>
            </a:r>
          </a:p>
          <a:p>
            <a:pPr lvl="1">
              <a:spcBef>
                <a:spcPts val="0"/>
              </a:spcBef>
              <a:spcAft>
                <a:spcPts val="600"/>
              </a:spcAft>
              <a:buClr>
                <a:srgbClr val="42A8AD"/>
              </a:buClr>
              <a:defRPr/>
            </a:pPr>
            <a:r>
              <a:rPr lang="en-US" i="1" dirty="0">
                <a:latin typeface="Candara" panose="020E0502030303020204" pitchFamily="34" charset="0"/>
              </a:rPr>
              <a:t>Users </a:t>
            </a:r>
            <a:r>
              <a:rPr lang="en-US" dirty="0">
                <a:latin typeface="Candara" panose="020E0502030303020204" pitchFamily="34" charset="0"/>
              </a:rPr>
              <a:t>– members who frequently initiate the purchase, use the product and evaluate the product</a:t>
            </a:r>
          </a:p>
          <a:p>
            <a:pPr lvl="1">
              <a:spcBef>
                <a:spcPts val="0"/>
              </a:spcBef>
              <a:spcAft>
                <a:spcPts val="600"/>
              </a:spcAft>
              <a:buClr>
                <a:srgbClr val="42A8AD"/>
              </a:buClr>
              <a:defRPr/>
            </a:pPr>
            <a:r>
              <a:rPr lang="en-US" i="1" dirty="0">
                <a:latin typeface="Candara" panose="020E0502030303020204" pitchFamily="34" charset="0"/>
              </a:rPr>
              <a:t>Influencers</a:t>
            </a:r>
            <a:r>
              <a:rPr lang="en-US" dirty="0">
                <a:latin typeface="Candara" panose="020E0502030303020204" pitchFamily="34" charset="0"/>
              </a:rPr>
              <a:t> – technical personnel who develop the specifications and evaluate alternative products</a:t>
            </a:r>
          </a:p>
        </p:txBody>
      </p:sp>
    </p:spTree>
    <p:extLst>
      <p:ext uri="{BB962C8B-B14F-4D97-AF65-F5344CB8AC3E}">
        <p14:creationId xmlns:p14="http://schemas.microsoft.com/office/powerpoint/2010/main" val="6698886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8-4</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The Buying Center</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
        <p:nvSpPr>
          <p:cNvPr id="15"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defRPr/>
            </a:pPr>
            <a:r>
              <a:rPr lang="en-US" i="1" dirty="0">
                <a:latin typeface="Candara" panose="020E0502030303020204" pitchFamily="34" charset="0"/>
              </a:rPr>
              <a:t>Buyers</a:t>
            </a:r>
            <a:r>
              <a:rPr lang="en-US" dirty="0">
                <a:latin typeface="Candara" panose="020E0502030303020204" pitchFamily="34" charset="0"/>
              </a:rPr>
              <a:t> – select suppliers and negotiate terms </a:t>
            </a:r>
          </a:p>
          <a:p>
            <a:pPr>
              <a:spcBef>
                <a:spcPts val="0"/>
              </a:spcBef>
              <a:spcAft>
                <a:spcPts val="600"/>
              </a:spcAft>
              <a:buClr>
                <a:srgbClr val="42A8AD"/>
              </a:buClr>
              <a:defRPr/>
            </a:pPr>
            <a:r>
              <a:rPr lang="en-US" i="1" dirty="0">
                <a:latin typeface="Candara" panose="020E0502030303020204" pitchFamily="34" charset="0"/>
              </a:rPr>
              <a:t>Deciders</a:t>
            </a:r>
            <a:r>
              <a:rPr lang="en-US" dirty="0">
                <a:latin typeface="Candara" panose="020E0502030303020204" pitchFamily="34" charset="0"/>
              </a:rPr>
              <a:t> – actually choose the products</a:t>
            </a:r>
          </a:p>
          <a:p>
            <a:pPr>
              <a:spcBef>
                <a:spcPts val="0"/>
              </a:spcBef>
              <a:spcAft>
                <a:spcPts val="600"/>
              </a:spcAft>
              <a:buClr>
                <a:srgbClr val="42A8AD"/>
              </a:buClr>
              <a:defRPr/>
            </a:pPr>
            <a:r>
              <a:rPr lang="en-US" i="1" dirty="0">
                <a:latin typeface="Candara" panose="020E0502030303020204" pitchFamily="34" charset="0"/>
              </a:rPr>
              <a:t>Gatekeepers</a:t>
            </a:r>
            <a:r>
              <a:rPr lang="en-US" dirty="0">
                <a:latin typeface="Candara" panose="020E0502030303020204" pitchFamily="34" charset="0"/>
              </a:rPr>
              <a:t> – control the flow of information to and among people who occupy other roles in the buying center</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Tree>
    <p:extLst>
      <p:ext uri="{BB962C8B-B14F-4D97-AF65-F5344CB8AC3E}">
        <p14:creationId xmlns:p14="http://schemas.microsoft.com/office/powerpoint/2010/main" val="29668020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977602"/>
            <a:ext cx="9144000" cy="3880398"/>
          </a:xfrm>
          <a:prstGeom prst="rect">
            <a:avLst/>
          </a:prstGeom>
        </p:spPr>
      </p:pic>
      <p:sp>
        <p:nvSpPr>
          <p:cNvPr id="6" name="Title 3"/>
          <p:cNvSpPr txBox="1">
            <a:spLocks/>
          </p:cNvSpPr>
          <p:nvPr/>
        </p:nvSpPr>
        <p:spPr bwMode="auto">
          <a:xfrm>
            <a:off x="152400" y="228600"/>
            <a:ext cx="2895600"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a:bodyPr>
          <a:lstStyle>
            <a:lvl1pPr algn="l" rtl="0" eaLnBrk="0" fontAlgn="base" hangingPunct="0">
              <a:spcBef>
                <a:spcPct val="0"/>
              </a:spcBef>
              <a:spcAft>
                <a:spcPct val="0"/>
              </a:spcAft>
              <a:defRPr sz="2800" b="0" kern="1200">
                <a:solidFill>
                  <a:srgbClr val="FFFFFF"/>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0">
              <a:defRPr/>
            </a:pPr>
            <a:r>
              <a:rPr kumimoji="0" lang="en-US" altLang="en-US" sz="2800" i="0" u="none" strike="noStrike" kern="1200" cap="none" spc="0" normalizeH="0" noProof="0" dirty="0">
                <a:ln>
                  <a:solidFill>
                    <a:srgbClr val="FF8448"/>
                  </a:solidFill>
                </a:ln>
                <a:solidFill>
                  <a:srgbClr val="FAAA53"/>
                </a:solidFill>
                <a:effectLst/>
                <a:uLnTx/>
                <a:uFillTx/>
                <a:latin typeface="Candara" pitchFamily="34" charset="0"/>
              </a:rPr>
              <a:t>Discussion Point – </a:t>
            </a:r>
            <a:r>
              <a:rPr lang="en-US" dirty="0">
                <a:ln>
                  <a:solidFill>
                    <a:srgbClr val="FF8448"/>
                  </a:solidFill>
                </a:ln>
                <a:solidFill>
                  <a:srgbClr val="FAAA53"/>
                </a:solidFill>
                <a:latin typeface="Candara" pitchFamily="34" charset="0"/>
              </a:rPr>
              <a:t>The Buying Center</a:t>
            </a:r>
            <a:endParaRPr kumimoji="0" lang="en-US" altLang="en-US" sz="2800" i="0" u="none" strike="noStrike" kern="1200" cap="none" spc="0" normalizeH="0" baseline="0" noProof="0" dirty="0">
              <a:ln>
                <a:solidFill>
                  <a:srgbClr val="FF8448"/>
                </a:solidFill>
              </a:ln>
              <a:solidFill>
                <a:srgbClr val="FAAA53"/>
              </a:solidFill>
              <a:effectLst/>
              <a:uLnTx/>
              <a:uFillTx/>
              <a:latin typeface="Candara" pitchFamily="34" charset="0"/>
            </a:endParaRPr>
          </a:p>
        </p:txBody>
      </p:sp>
      <p:sp>
        <p:nvSpPr>
          <p:cNvPr id="7" name="Content Placeholder 6"/>
          <p:cNvSpPr txBox="1">
            <a:spLocks/>
          </p:cNvSpPr>
          <p:nvPr/>
        </p:nvSpPr>
        <p:spPr bwMode="auto">
          <a:xfrm>
            <a:off x="3581400" y="228600"/>
            <a:ext cx="5410200" cy="5257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FAAA53"/>
              </a:buClr>
              <a:buSzPct val="120000"/>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Arial" charset="0"/>
              </a:defRPr>
            </a:lvl2pPr>
            <a:lvl3pPr marL="1143000" indent="-228600" algn="l" rtl="0" eaLnBrk="0" fontAlgn="base" hangingPunct="0">
              <a:spcBef>
                <a:spcPct val="20000"/>
              </a:spcBef>
              <a:spcAft>
                <a:spcPct val="0"/>
              </a:spcAft>
              <a:buChar char="•"/>
              <a:defRPr sz="2400">
                <a:solidFill>
                  <a:schemeClr val="tx1"/>
                </a:solidFill>
                <a:latin typeface="Arial" charset="0"/>
              </a:defRPr>
            </a:lvl3pPr>
            <a:lvl4pPr marL="1600200" indent="-228600" algn="l" rtl="0" eaLnBrk="0" fontAlgn="base" hangingPunct="0">
              <a:spcBef>
                <a:spcPct val="20000"/>
              </a:spcBef>
              <a:spcAft>
                <a:spcPct val="0"/>
              </a:spcAft>
              <a:buChar char="–"/>
              <a:defRPr sz="2000">
                <a:solidFill>
                  <a:schemeClr val="tx1"/>
                </a:solidFill>
                <a:latin typeface="Arial" charset="0"/>
              </a:defRPr>
            </a:lvl4pPr>
            <a:lvl5pPr marL="2057400" indent="-228600" algn="l" rtl="0" eaLnBrk="0" fontAlgn="base" hangingPunct="0">
              <a:spcBef>
                <a:spcPct val="20000"/>
              </a:spcBef>
              <a:spcAft>
                <a:spcPct val="0"/>
              </a:spcAft>
              <a:buChar char="»"/>
              <a:defRPr sz="2000">
                <a:solidFill>
                  <a:schemeClr val="tx1"/>
                </a:solidFill>
                <a:latin typeface="Arial" charset="0"/>
              </a:defRPr>
            </a:lvl5pPr>
            <a:lvl6pPr marL="2514600" indent="-228600" algn="l" rtl="0" fontAlgn="base">
              <a:spcBef>
                <a:spcPct val="20000"/>
              </a:spcBef>
              <a:spcAft>
                <a:spcPct val="0"/>
              </a:spcAft>
              <a:buChar char="»"/>
              <a:defRPr sz="2000">
                <a:solidFill>
                  <a:schemeClr val="tx1"/>
                </a:solidFill>
                <a:latin typeface="Arial" charset="0"/>
              </a:defRPr>
            </a:lvl6pPr>
            <a:lvl7pPr marL="2971800" indent="-228600" algn="l" rtl="0" fontAlgn="base">
              <a:spcBef>
                <a:spcPct val="20000"/>
              </a:spcBef>
              <a:spcAft>
                <a:spcPct val="0"/>
              </a:spcAft>
              <a:buChar char="»"/>
              <a:defRPr sz="2000">
                <a:solidFill>
                  <a:schemeClr val="tx1"/>
                </a:solidFill>
                <a:latin typeface="Arial" charset="0"/>
              </a:defRPr>
            </a:lvl7pPr>
            <a:lvl8pPr marL="3429000" indent="-228600" algn="l" rtl="0" fontAlgn="base">
              <a:spcBef>
                <a:spcPct val="20000"/>
              </a:spcBef>
              <a:spcAft>
                <a:spcPct val="0"/>
              </a:spcAft>
              <a:buChar char="»"/>
              <a:defRPr sz="2000">
                <a:solidFill>
                  <a:schemeClr val="tx1"/>
                </a:solidFill>
                <a:latin typeface="Arial" charset="0"/>
              </a:defRPr>
            </a:lvl8pPr>
            <a:lvl9pPr marL="3886200" indent="-228600" algn="l" rtl="0" fontAlgn="base">
              <a:spcBef>
                <a:spcPct val="20000"/>
              </a:spcBef>
              <a:spcAft>
                <a:spcPct val="0"/>
              </a:spcAft>
              <a:buChar char="»"/>
              <a:defRPr sz="2000">
                <a:solidFill>
                  <a:schemeClr val="tx1"/>
                </a:solidFill>
                <a:latin typeface="Arial" charset="0"/>
              </a:defRPr>
            </a:lvl9pPr>
          </a:lstStyle>
          <a:p>
            <a:pPr eaLnBrk="1" hangingPunct="1">
              <a:buSzPct val="85000"/>
              <a:buFont typeface="Wingdings" pitchFamily="2" charset="2"/>
              <a:buChar char="Ø"/>
            </a:pPr>
            <a:r>
              <a:rPr lang="en-US" sz="2200" dirty="0">
                <a:latin typeface="Candara" panose="020E0502030303020204" pitchFamily="34" charset="0"/>
              </a:rPr>
              <a:t>You are a salesperson in charge of securing a contract with a construction company. You know that there are a lot of people in the company that will influence whether it will choose to do business with your firm. Identify the following people according to their roles. </a:t>
            </a:r>
          </a:p>
          <a:p>
            <a:pPr lvl="1" eaLnBrk="1" hangingPunct="1">
              <a:buClr>
                <a:srgbClr val="FAAA53"/>
              </a:buClr>
              <a:buSzPct val="85000"/>
              <a:buFont typeface="Wingdings" pitchFamily="2" charset="2"/>
              <a:buChar char="Ø"/>
            </a:pPr>
            <a:r>
              <a:rPr lang="en-US" sz="2000" dirty="0">
                <a:latin typeface="Candara" panose="020E0502030303020204" pitchFamily="34" charset="0"/>
              </a:rPr>
              <a:t>Because the company gets a lot of bids, Martha screens salespeople before they can talk to the purchasing department.</a:t>
            </a:r>
          </a:p>
          <a:p>
            <a:pPr lvl="1" eaLnBrk="1" hangingPunct="1">
              <a:buClr>
                <a:srgbClr val="FAAA53"/>
              </a:buClr>
              <a:buSzPct val="85000"/>
              <a:buFont typeface="Wingdings" pitchFamily="2" charset="2"/>
              <a:buChar char="Ø"/>
            </a:pPr>
            <a:r>
              <a:rPr lang="en-US" sz="2000" dirty="0">
                <a:latin typeface="Candara" panose="020E0502030303020204" pitchFamily="34" charset="0"/>
              </a:rPr>
              <a:t>Sam is a trusted manager who has vast knowledge of construction. He gives the purchasing department advice about what to look for.</a:t>
            </a:r>
          </a:p>
          <a:p>
            <a:pPr lvl="1" eaLnBrk="1" hangingPunct="1">
              <a:buClr>
                <a:srgbClr val="FAAA53"/>
              </a:buClr>
              <a:buSzPct val="85000"/>
              <a:buFont typeface="Wingdings" pitchFamily="2" charset="2"/>
              <a:buChar char="Ø"/>
            </a:pPr>
            <a:r>
              <a:rPr lang="en-US" sz="2000" dirty="0">
                <a:latin typeface="Candara" panose="020E0502030303020204" pitchFamily="34" charset="0"/>
              </a:rPr>
              <a:t>After receiving final approval, Dana places the order and approves the transfer of payment. </a:t>
            </a:r>
            <a:endParaRPr kumimoji="0" lang="en-US" sz="2000" b="0" i="0" u="none" strike="noStrike" kern="0" cap="none" spc="0" normalizeH="0" baseline="0" noProof="0" dirty="0">
              <a:ln>
                <a:noFill/>
              </a:ln>
              <a:solidFill>
                <a:srgbClr val="000000"/>
              </a:solidFill>
              <a:effectLst/>
              <a:uLnTx/>
              <a:uFillTx/>
              <a:latin typeface="Candara" panose="020E0502030303020204" pitchFamily="34" charset="0"/>
            </a:endParaRPr>
          </a:p>
        </p:txBody>
      </p:sp>
      <p:sp>
        <p:nvSpPr>
          <p:cNvPr id="9" name="Title 1"/>
          <p:cNvSpPr txBox="1">
            <a:spLocks/>
          </p:cNvSpPr>
          <p:nvPr/>
        </p:nvSpPr>
        <p:spPr>
          <a:xfrm>
            <a:off x="0" y="6248400"/>
            <a:ext cx="838200" cy="609600"/>
          </a:xfrm>
          <a:prstGeom prst="rect">
            <a:avLst/>
          </a:prstGeom>
        </p:spPr>
        <p:txBody>
          <a:bodyPr anchor="t">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8-4</a:t>
            </a:r>
          </a:p>
        </p:txBody>
      </p:sp>
    </p:spTree>
    <p:extLst>
      <p:ext uri="{BB962C8B-B14F-4D97-AF65-F5344CB8AC3E}">
        <p14:creationId xmlns:p14="http://schemas.microsoft.com/office/powerpoint/2010/main" val="12756278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0" eaLnBrk="1" hangingPunct="1"/>
            <a:r>
              <a:rPr lang="en-US" altLang="en-US" sz="3200" dirty="0">
                <a:ln>
                  <a:solidFill>
                    <a:srgbClr val="3C999E"/>
                  </a:solidFill>
                </a:ln>
                <a:solidFill>
                  <a:srgbClr val="42A8AD"/>
                </a:solidFill>
                <a:latin typeface="Candara"/>
              </a:rPr>
              <a:t>Figure 8.2 – Business Buying Decision Process and Factors that May Influence It</a:t>
            </a:r>
            <a:endParaRPr kumimoji="0" lang="en-US" altLang="en-US" sz="32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pic>
        <p:nvPicPr>
          <p:cNvPr id="1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981200" y="1600200"/>
            <a:ext cx="6754858"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p:cNvPicPr>
          <p:nvPr/>
        </p:nvPicPr>
        <p:blipFill rotWithShape="1">
          <a:blip r:embed="rId3"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16" name="Picture 15"/>
          <p:cNvPicPr>
            <a:picLocks noChangeAspect="1"/>
          </p:cNvPicPr>
          <p:nvPr/>
        </p:nvPicPr>
        <p:blipFill rotWithShape="1">
          <a:blip r:embed="rId4"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8"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
        <p:nvSpPr>
          <p:cNvPr id="10"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8-4</a:t>
            </a:r>
          </a:p>
        </p:txBody>
      </p:sp>
    </p:spTree>
    <p:extLst>
      <p:ext uri="{BB962C8B-B14F-4D97-AF65-F5344CB8AC3E}">
        <p14:creationId xmlns:p14="http://schemas.microsoft.com/office/powerpoint/2010/main" val="22883283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8-4</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a:ln>
                  <a:solidFill>
                    <a:srgbClr val="3C999E"/>
                  </a:solidFill>
                </a:ln>
                <a:solidFill>
                  <a:srgbClr val="42A8AD"/>
                </a:solidFill>
                <a:latin typeface="Candara"/>
              </a:rPr>
              <a:t>Stage 1: Problem Recognition</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One or more individuals recognize a problem or need exists</a:t>
            </a:r>
          </a:p>
          <a:p>
            <a:pPr lvl="1">
              <a:spcBef>
                <a:spcPts val="0"/>
              </a:spcBef>
              <a:spcAft>
                <a:spcPts val="600"/>
              </a:spcAft>
              <a:buClr>
                <a:srgbClr val="42A8AD"/>
              </a:buClr>
              <a:defRPr/>
            </a:pPr>
            <a:r>
              <a:rPr lang="en-US" dirty="0">
                <a:latin typeface="Candara" panose="020E0502030303020204" pitchFamily="34" charset="0"/>
              </a:rPr>
              <a:t>Could be individuals in the buying center such as users, influencers or buyers who recognize the need or problem</a:t>
            </a:r>
          </a:p>
          <a:p>
            <a:pPr lvl="1">
              <a:spcBef>
                <a:spcPts val="0"/>
              </a:spcBef>
              <a:spcAft>
                <a:spcPts val="600"/>
              </a:spcAft>
              <a:buClr>
                <a:srgbClr val="42A8AD"/>
              </a:buClr>
              <a:defRPr/>
            </a:pPr>
            <a:r>
              <a:rPr lang="en-US" dirty="0">
                <a:latin typeface="Candara" panose="020E0502030303020204" pitchFamily="34" charset="0"/>
              </a:rPr>
              <a:t>Problems or needs could be identified by external sources such as sales representatives or advertisements</a:t>
            </a: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8-4</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a:ln>
                  <a:solidFill>
                    <a:srgbClr val="3C999E"/>
                  </a:solidFill>
                </a:ln>
                <a:solidFill>
                  <a:srgbClr val="42A8AD"/>
                </a:solidFill>
                <a:latin typeface="Candara"/>
              </a:rPr>
              <a:t>Stage 1: Problem Recognition</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May arise under a variety of circumstances</a:t>
            </a:r>
          </a:p>
          <a:p>
            <a:pPr lvl="1">
              <a:spcBef>
                <a:spcPts val="0"/>
              </a:spcBef>
              <a:spcAft>
                <a:spcPts val="600"/>
              </a:spcAft>
              <a:buClr>
                <a:srgbClr val="42A8AD"/>
              </a:buClr>
              <a:defRPr/>
            </a:pPr>
            <a:r>
              <a:rPr lang="en-US" dirty="0">
                <a:latin typeface="Candara" panose="020E0502030303020204" pitchFamily="34" charset="0"/>
              </a:rPr>
              <a:t>When machines malfunction</a:t>
            </a:r>
          </a:p>
          <a:p>
            <a:pPr lvl="1">
              <a:spcBef>
                <a:spcPts val="0"/>
              </a:spcBef>
              <a:spcAft>
                <a:spcPts val="600"/>
              </a:spcAft>
              <a:buClr>
                <a:srgbClr val="42A8AD"/>
              </a:buClr>
              <a:defRPr/>
            </a:pPr>
            <a:r>
              <a:rPr lang="en-US" dirty="0">
                <a:latin typeface="Candara" panose="020E0502030303020204" pitchFamily="34" charset="0"/>
              </a:rPr>
              <a:t>When an existing product is modified</a:t>
            </a:r>
          </a:p>
          <a:p>
            <a:pPr lvl="1">
              <a:spcBef>
                <a:spcPts val="0"/>
              </a:spcBef>
              <a:spcAft>
                <a:spcPts val="600"/>
              </a:spcAft>
              <a:buClr>
                <a:srgbClr val="42A8AD"/>
              </a:buClr>
              <a:defRPr/>
            </a:pPr>
            <a:r>
              <a:rPr lang="en-US" dirty="0">
                <a:latin typeface="Candara" panose="020E0502030303020204" pitchFamily="34" charset="0"/>
              </a:rPr>
              <a:t>When introducing new products</a:t>
            </a: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5735525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8-4</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Stage 2: Specifications</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The development of product specifications requires the buying center participants assess the problem or need and determine what is necessary to resolve or satisfy it</a:t>
            </a:r>
          </a:p>
          <a:p>
            <a:pPr lvl="0">
              <a:spcBef>
                <a:spcPts val="0"/>
              </a:spcBef>
              <a:spcAft>
                <a:spcPts val="600"/>
              </a:spcAft>
              <a:buClr>
                <a:srgbClr val="42A8AD"/>
              </a:buClr>
              <a:defRPr/>
            </a:pPr>
            <a:r>
              <a:rPr lang="en-US" dirty="0">
                <a:latin typeface="Candara" panose="020E0502030303020204" pitchFamily="34" charset="0"/>
              </a:rPr>
              <a:t>Users and influencers often provide information and advice</a:t>
            </a:r>
          </a:p>
          <a:p>
            <a:pPr lvl="0">
              <a:spcBef>
                <a:spcPts val="0"/>
              </a:spcBef>
              <a:spcAft>
                <a:spcPts val="600"/>
              </a:spcAft>
              <a:buClr>
                <a:srgbClr val="42A8AD"/>
              </a:buClr>
              <a:defRPr/>
            </a:pPr>
            <a:r>
              <a:rPr lang="en-US" dirty="0">
                <a:latin typeface="Candara" panose="020E0502030303020204" pitchFamily="34" charset="0"/>
              </a:rPr>
              <a:t>By assessing and describing needs, the organization should be able to establish product specifications</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8-4</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a:ln>
                  <a:solidFill>
                    <a:srgbClr val="3C999E"/>
                  </a:solidFill>
                </a:ln>
                <a:solidFill>
                  <a:srgbClr val="42A8AD"/>
                </a:solidFill>
                <a:latin typeface="Candara"/>
              </a:rPr>
              <a:t>Stage 3: Potential Products</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Searching for and evaluating potential products and suppliers is the third stage</a:t>
            </a:r>
          </a:p>
          <a:p>
            <a:pPr lvl="0">
              <a:spcBef>
                <a:spcPts val="0"/>
              </a:spcBef>
              <a:spcAft>
                <a:spcPts val="600"/>
              </a:spcAft>
              <a:buClr>
                <a:srgbClr val="42A8AD"/>
              </a:buClr>
              <a:defRPr/>
            </a:pPr>
            <a:endParaRPr lang="en-US" dirty="0">
              <a:latin typeface="Candara" panose="020E0502030303020204" pitchFamily="34" charset="0"/>
            </a:endParaRPr>
          </a:p>
          <a:p>
            <a:pPr>
              <a:spcBef>
                <a:spcPts val="0"/>
              </a:spcBef>
              <a:spcAft>
                <a:spcPts val="600"/>
              </a:spcAft>
              <a:buClr>
                <a:srgbClr val="42A8AD"/>
              </a:buClr>
              <a:defRPr/>
            </a:pPr>
            <a:r>
              <a:rPr lang="en-US" dirty="0">
                <a:latin typeface="Candara" panose="020E0502030303020204" pitchFamily="34" charset="0"/>
              </a:rPr>
              <a:t>Searching may include contacting suppliers for information, soliciting proposals and examining websites, catalogs and trade publications</a:t>
            </a: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8-4</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a:ln>
                  <a:solidFill>
                    <a:srgbClr val="3C999E"/>
                  </a:solidFill>
                </a:ln>
                <a:solidFill>
                  <a:srgbClr val="42A8AD"/>
                </a:solidFill>
                <a:latin typeface="Candara"/>
              </a:rPr>
              <a:t>Stage 3: Potential Products</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defRPr/>
            </a:pPr>
            <a:r>
              <a:rPr lang="en-US" b="1" dirty="0">
                <a:solidFill>
                  <a:srgbClr val="42A8AD"/>
                </a:solidFill>
                <a:latin typeface="Candara" panose="020E0502030303020204" pitchFamily="34" charset="0"/>
              </a:rPr>
              <a:t>Value analysis </a:t>
            </a:r>
            <a:r>
              <a:rPr lang="en-US" dirty="0">
                <a:latin typeface="Candara" panose="020E0502030303020204" pitchFamily="34" charset="0"/>
              </a:rPr>
              <a:t>is an evaluation of each component of the potential purchase</a:t>
            </a:r>
          </a:p>
          <a:p>
            <a:pPr lvl="1">
              <a:spcBef>
                <a:spcPts val="0"/>
              </a:spcBef>
              <a:spcAft>
                <a:spcPts val="600"/>
              </a:spcAft>
              <a:buClr>
                <a:srgbClr val="42A8AD"/>
              </a:buClr>
              <a:defRPr/>
            </a:pPr>
            <a:r>
              <a:rPr lang="en-US" dirty="0">
                <a:latin typeface="Candara" panose="020E0502030303020204" pitchFamily="34" charset="0"/>
              </a:rPr>
              <a:t>Examines quality, design, materials  etc.</a:t>
            </a:r>
          </a:p>
          <a:p>
            <a:pPr>
              <a:spcBef>
                <a:spcPts val="0"/>
              </a:spcBef>
              <a:spcAft>
                <a:spcPts val="600"/>
              </a:spcAft>
              <a:buClr>
                <a:srgbClr val="42A8AD"/>
              </a:buClr>
              <a:defRPr/>
            </a:pPr>
            <a:r>
              <a:rPr lang="en-US" b="1" dirty="0">
                <a:solidFill>
                  <a:srgbClr val="42A8AD"/>
                </a:solidFill>
                <a:latin typeface="Candara" panose="020E0502030303020204" pitchFamily="34" charset="0"/>
              </a:rPr>
              <a:t>Vendor analysis </a:t>
            </a:r>
            <a:r>
              <a:rPr lang="en-US" dirty="0">
                <a:latin typeface="Candara" panose="020E0502030303020204" pitchFamily="34" charset="0"/>
              </a:rPr>
              <a:t>is a formal, systematic evaluation of current and potential vendors</a:t>
            </a:r>
          </a:p>
          <a:p>
            <a:pPr lvl="1">
              <a:spcBef>
                <a:spcPts val="0"/>
              </a:spcBef>
              <a:spcAft>
                <a:spcPts val="600"/>
              </a:spcAft>
              <a:buClr>
                <a:srgbClr val="42A8AD"/>
              </a:buClr>
              <a:defRPr/>
            </a:pPr>
            <a:r>
              <a:rPr lang="en-US" dirty="0">
                <a:latin typeface="Candara" panose="020E0502030303020204" pitchFamily="34" charset="0"/>
              </a:rPr>
              <a:t>Examines price, product quality, delivery service, product availability and overall reliability</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17941819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8-4</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a:ln>
                  <a:solidFill>
                    <a:srgbClr val="3C999E"/>
                  </a:solidFill>
                </a:ln>
                <a:solidFill>
                  <a:srgbClr val="42A8AD"/>
                </a:solidFill>
                <a:latin typeface="Candara"/>
              </a:rPr>
              <a:t>Stage 4: Selection</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The fourth stage is to select the product to be purchased and the supplier or suppliers</a:t>
            </a:r>
          </a:p>
          <a:p>
            <a:pPr lvl="1">
              <a:spcBef>
                <a:spcPts val="0"/>
              </a:spcBef>
              <a:spcAft>
                <a:spcPts val="600"/>
              </a:spcAft>
              <a:buClr>
                <a:srgbClr val="42A8AD"/>
              </a:buClr>
              <a:defRPr/>
            </a:pPr>
            <a:r>
              <a:rPr lang="en-US" b="1" dirty="0">
                <a:solidFill>
                  <a:srgbClr val="42A8AD"/>
                </a:solidFill>
                <a:latin typeface="Candara" panose="020E0502030303020204" pitchFamily="34" charset="0"/>
              </a:rPr>
              <a:t>Multiple Sourcing </a:t>
            </a:r>
            <a:r>
              <a:rPr lang="en-US" dirty="0">
                <a:latin typeface="Candara" panose="020E0502030303020204" pitchFamily="34" charset="0"/>
              </a:rPr>
              <a:t>– when the buyer selects and uses several suppliers</a:t>
            </a:r>
          </a:p>
          <a:p>
            <a:pPr lvl="1">
              <a:spcBef>
                <a:spcPts val="0"/>
              </a:spcBef>
              <a:spcAft>
                <a:spcPts val="600"/>
              </a:spcAft>
              <a:buClr>
                <a:srgbClr val="42A8AD"/>
              </a:buClr>
              <a:defRPr/>
            </a:pPr>
            <a:r>
              <a:rPr lang="en-US" b="1" dirty="0">
                <a:solidFill>
                  <a:srgbClr val="42A8AD"/>
                </a:solidFill>
                <a:latin typeface="Candara" panose="020E0502030303020204" pitchFamily="34" charset="0"/>
              </a:rPr>
              <a:t>Sole Sourcing </a:t>
            </a:r>
            <a:r>
              <a:rPr lang="en-US" dirty="0">
                <a:latin typeface="Candara" panose="020E0502030303020204" pitchFamily="34" charset="0"/>
              </a:rPr>
              <a:t>– when only one supplier is selected</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8-4</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a:ln>
                  <a:solidFill>
                    <a:srgbClr val="3C999E"/>
                  </a:solidFill>
                </a:ln>
                <a:solidFill>
                  <a:srgbClr val="42A8AD"/>
                </a:solidFill>
                <a:latin typeface="Candara"/>
              </a:rPr>
              <a:t>Stage 4: Selection</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This stage is where the actual purchase takes place and the following details finalized</a:t>
            </a:r>
          </a:p>
          <a:p>
            <a:pPr lvl="1">
              <a:spcBef>
                <a:spcPts val="0"/>
              </a:spcBef>
              <a:spcAft>
                <a:spcPts val="600"/>
              </a:spcAft>
              <a:buClr>
                <a:srgbClr val="42A8AD"/>
              </a:buClr>
              <a:defRPr/>
            </a:pPr>
            <a:r>
              <a:rPr lang="en-US" dirty="0">
                <a:latin typeface="Candara" panose="020E0502030303020204" pitchFamily="34" charset="0"/>
              </a:rPr>
              <a:t>Terms and credit arrangements</a:t>
            </a:r>
          </a:p>
          <a:p>
            <a:pPr lvl="1">
              <a:spcBef>
                <a:spcPts val="0"/>
              </a:spcBef>
              <a:spcAft>
                <a:spcPts val="600"/>
              </a:spcAft>
              <a:buClr>
                <a:srgbClr val="42A8AD"/>
              </a:buClr>
              <a:defRPr/>
            </a:pPr>
            <a:r>
              <a:rPr lang="en-US" dirty="0">
                <a:latin typeface="Candara" panose="020E0502030303020204" pitchFamily="34" charset="0"/>
              </a:rPr>
              <a:t>Delivery dates and methods</a:t>
            </a:r>
          </a:p>
          <a:p>
            <a:pPr lvl="1">
              <a:spcBef>
                <a:spcPts val="0"/>
              </a:spcBef>
              <a:spcAft>
                <a:spcPts val="600"/>
              </a:spcAft>
              <a:buClr>
                <a:srgbClr val="42A8AD"/>
              </a:buClr>
              <a:defRPr/>
            </a:pPr>
            <a:r>
              <a:rPr lang="en-US" dirty="0">
                <a:latin typeface="Candara" panose="020E0502030303020204" pitchFamily="34" charset="0"/>
              </a:rPr>
              <a:t>Technical assistance arrangements</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324547179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8-4</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a:ln>
                  <a:solidFill>
                    <a:srgbClr val="3C999E"/>
                  </a:solidFill>
                </a:ln>
                <a:solidFill>
                  <a:srgbClr val="42A8AD"/>
                </a:solidFill>
                <a:latin typeface="Candara"/>
              </a:rPr>
              <a:t>Stage 5: Evaluation</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During the fifth stage the product’s performance is evaluated by comparing it with the specifications</a:t>
            </a:r>
          </a:p>
          <a:p>
            <a:pPr lvl="1">
              <a:spcBef>
                <a:spcPts val="0"/>
              </a:spcBef>
              <a:spcAft>
                <a:spcPts val="600"/>
              </a:spcAft>
              <a:buClr>
                <a:srgbClr val="42A8AD"/>
              </a:buClr>
              <a:defRPr/>
            </a:pPr>
            <a:r>
              <a:rPr lang="en-US" dirty="0">
                <a:latin typeface="Candara" panose="020E0502030303020204" pitchFamily="34" charset="0"/>
              </a:rPr>
              <a:t>If the product meets specifications but does not work – specifications need adjusted</a:t>
            </a:r>
          </a:p>
          <a:p>
            <a:pPr lvl="1">
              <a:spcBef>
                <a:spcPts val="0"/>
              </a:spcBef>
              <a:spcAft>
                <a:spcPts val="600"/>
              </a:spcAft>
              <a:buClr>
                <a:srgbClr val="42A8AD"/>
              </a:buClr>
              <a:defRPr/>
            </a:pPr>
            <a:r>
              <a:rPr lang="en-US" dirty="0">
                <a:latin typeface="Candara" panose="020E0502030303020204" pitchFamily="34" charset="0"/>
              </a:rPr>
              <a:t>Supplier’s performance is also evaluated</a:t>
            </a:r>
          </a:p>
          <a:p>
            <a:pPr lvl="0">
              <a:spcBef>
                <a:spcPts val="0"/>
              </a:spcBef>
              <a:spcAft>
                <a:spcPts val="600"/>
              </a:spcAft>
              <a:buClr>
                <a:srgbClr val="42A8AD"/>
              </a:buClr>
              <a:defRPr/>
            </a:pPr>
            <a:r>
              <a:rPr lang="en-US" dirty="0">
                <a:latin typeface="Candara" panose="020E0502030303020204" pitchFamily="34" charset="0"/>
              </a:rPr>
              <a:t>These 5 steps are used primarily for new-task purchases</a:t>
            </a:r>
          </a:p>
          <a:p>
            <a:pPr lvl="1">
              <a:spcBef>
                <a:spcPts val="0"/>
              </a:spcBef>
              <a:spcAft>
                <a:spcPts val="600"/>
              </a:spcAft>
              <a:buClr>
                <a:srgbClr val="42A8AD"/>
              </a:buClr>
              <a:defRPr/>
            </a:pPr>
            <a:r>
              <a:rPr lang="en-US" dirty="0">
                <a:latin typeface="Candara" panose="020E0502030303020204" pitchFamily="34" charset="0"/>
              </a:rPr>
              <a:t>Several stages, but not all, would be used for straight and modified rebuy</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0" eaLnBrk="1" hangingPunct="1"/>
            <a:r>
              <a:rPr lang="en-US" altLang="en-US" sz="3200" dirty="0">
                <a:ln>
                  <a:solidFill>
                    <a:srgbClr val="3C999E"/>
                  </a:solidFill>
                </a:ln>
                <a:solidFill>
                  <a:srgbClr val="42A8AD"/>
                </a:solidFill>
                <a:latin typeface="Candara"/>
              </a:rPr>
              <a:t>Figure 8.2 – Business Buying Decision Process and Factors that May Influence It</a:t>
            </a:r>
            <a:endParaRPr kumimoji="0" lang="en-US" altLang="en-US" sz="32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pic>
        <p:nvPicPr>
          <p:cNvPr id="1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981200" y="1600200"/>
            <a:ext cx="6754858"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p:cNvPicPr>
          <p:nvPr/>
        </p:nvPicPr>
        <p:blipFill rotWithShape="1">
          <a:blip r:embed="rId3"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16" name="Picture 15"/>
          <p:cNvPicPr>
            <a:picLocks noChangeAspect="1"/>
          </p:cNvPicPr>
          <p:nvPr/>
        </p:nvPicPr>
        <p:blipFill rotWithShape="1">
          <a:blip r:embed="rId4"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8"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
        <p:nvSpPr>
          <p:cNvPr id="10"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8-4</a:t>
            </a:r>
          </a:p>
        </p:txBody>
      </p:sp>
    </p:spTree>
    <p:extLst>
      <p:ext uri="{BB962C8B-B14F-4D97-AF65-F5344CB8AC3E}">
        <p14:creationId xmlns:p14="http://schemas.microsoft.com/office/powerpoint/2010/main" val="363897304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8-4</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a:ln>
                  <a:solidFill>
                    <a:srgbClr val="3C999E"/>
                  </a:solidFill>
                </a:ln>
                <a:solidFill>
                  <a:srgbClr val="42A8AD"/>
                </a:solidFill>
                <a:latin typeface="Candara"/>
              </a:rPr>
              <a:t>Environmental Influences</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Environmental factors that influence buying decisions can be:</a:t>
            </a:r>
          </a:p>
          <a:p>
            <a:pPr lvl="1">
              <a:spcBef>
                <a:spcPts val="0"/>
              </a:spcBef>
              <a:spcAft>
                <a:spcPts val="600"/>
              </a:spcAft>
              <a:buClr>
                <a:srgbClr val="42A8AD"/>
              </a:buClr>
              <a:defRPr/>
            </a:pPr>
            <a:r>
              <a:rPr lang="en-US" dirty="0">
                <a:latin typeface="Candara" panose="020E0502030303020204" pitchFamily="34" charset="0"/>
              </a:rPr>
              <a:t>Competitive and economic factors</a:t>
            </a:r>
          </a:p>
          <a:p>
            <a:pPr lvl="1">
              <a:spcBef>
                <a:spcPts val="0"/>
              </a:spcBef>
              <a:spcAft>
                <a:spcPts val="600"/>
              </a:spcAft>
              <a:buClr>
                <a:srgbClr val="42A8AD"/>
              </a:buClr>
              <a:defRPr/>
            </a:pPr>
            <a:r>
              <a:rPr lang="en-US" dirty="0">
                <a:latin typeface="Candara" panose="020E0502030303020204" pitchFamily="34" charset="0"/>
              </a:rPr>
              <a:t>Political forces</a:t>
            </a:r>
          </a:p>
          <a:p>
            <a:pPr lvl="1">
              <a:spcBef>
                <a:spcPts val="0"/>
              </a:spcBef>
              <a:spcAft>
                <a:spcPts val="600"/>
              </a:spcAft>
              <a:buClr>
                <a:srgbClr val="42A8AD"/>
              </a:buClr>
              <a:defRPr/>
            </a:pPr>
            <a:r>
              <a:rPr lang="en-US" dirty="0">
                <a:latin typeface="Candara" panose="020E0502030303020204" pitchFamily="34" charset="0"/>
              </a:rPr>
              <a:t>Legal and regulatory forces</a:t>
            </a:r>
          </a:p>
          <a:p>
            <a:pPr lvl="1">
              <a:spcBef>
                <a:spcPts val="0"/>
              </a:spcBef>
              <a:spcAft>
                <a:spcPts val="600"/>
              </a:spcAft>
              <a:buClr>
                <a:srgbClr val="42A8AD"/>
              </a:buClr>
              <a:defRPr/>
            </a:pPr>
            <a:r>
              <a:rPr lang="en-US" dirty="0">
                <a:latin typeface="Candara" panose="020E0502030303020204" pitchFamily="34" charset="0"/>
              </a:rPr>
              <a:t>Technological changes</a:t>
            </a:r>
          </a:p>
          <a:p>
            <a:pPr lvl="1">
              <a:spcBef>
                <a:spcPts val="0"/>
              </a:spcBef>
              <a:spcAft>
                <a:spcPts val="600"/>
              </a:spcAft>
              <a:buClr>
                <a:srgbClr val="42A8AD"/>
              </a:buClr>
              <a:defRPr/>
            </a:pPr>
            <a:r>
              <a:rPr lang="en-US" dirty="0">
                <a:latin typeface="Candara" panose="020E0502030303020204" pitchFamily="34" charset="0"/>
              </a:rPr>
              <a:t>Socio-cultural issues</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8-4</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a:ln>
                  <a:solidFill>
                    <a:srgbClr val="3C999E"/>
                  </a:solidFill>
                </a:ln>
                <a:solidFill>
                  <a:srgbClr val="42A8AD"/>
                </a:solidFill>
                <a:latin typeface="Candara"/>
              </a:rPr>
              <a:t>Organizational Influences</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Organizational factors that influence the buying decision process include</a:t>
            </a:r>
          </a:p>
          <a:p>
            <a:pPr lvl="1">
              <a:spcBef>
                <a:spcPts val="0"/>
              </a:spcBef>
              <a:spcAft>
                <a:spcPts val="600"/>
              </a:spcAft>
              <a:buClr>
                <a:srgbClr val="42A8AD"/>
              </a:buClr>
              <a:defRPr/>
            </a:pPr>
            <a:r>
              <a:rPr lang="en-US" dirty="0">
                <a:latin typeface="Candara" panose="020E0502030303020204" pitchFamily="34" charset="0"/>
              </a:rPr>
              <a:t>The company’s objectives</a:t>
            </a:r>
          </a:p>
          <a:p>
            <a:pPr lvl="1">
              <a:spcBef>
                <a:spcPts val="0"/>
              </a:spcBef>
              <a:spcAft>
                <a:spcPts val="600"/>
              </a:spcAft>
              <a:buClr>
                <a:srgbClr val="42A8AD"/>
              </a:buClr>
              <a:defRPr/>
            </a:pPr>
            <a:r>
              <a:rPr lang="en-US" dirty="0">
                <a:latin typeface="Candara" panose="020E0502030303020204" pitchFamily="34" charset="0"/>
              </a:rPr>
              <a:t>Purchasing policies</a:t>
            </a:r>
          </a:p>
          <a:p>
            <a:pPr lvl="1">
              <a:spcBef>
                <a:spcPts val="0"/>
              </a:spcBef>
              <a:spcAft>
                <a:spcPts val="600"/>
              </a:spcAft>
              <a:buClr>
                <a:srgbClr val="42A8AD"/>
              </a:buClr>
              <a:defRPr/>
            </a:pPr>
            <a:r>
              <a:rPr lang="en-US" dirty="0">
                <a:latin typeface="Candara" panose="020E0502030303020204" pitchFamily="34" charset="0"/>
              </a:rPr>
              <a:t>Resources</a:t>
            </a:r>
          </a:p>
          <a:p>
            <a:pPr lvl="1">
              <a:spcBef>
                <a:spcPts val="0"/>
              </a:spcBef>
              <a:spcAft>
                <a:spcPts val="600"/>
              </a:spcAft>
              <a:buClr>
                <a:srgbClr val="42A8AD"/>
              </a:buClr>
              <a:defRPr/>
            </a:pPr>
            <a:r>
              <a:rPr lang="en-US" dirty="0">
                <a:latin typeface="Candara" panose="020E0502030303020204" pitchFamily="34" charset="0"/>
              </a:rPr>
              <a:t>Size and composition of the buying center</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8-4</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a:ln>
                  <a:solidFill>
                    <a:srgbClr val="3C999E"/>
                  </a:solidFill>
                </a:ln>
                <a:solidFill>
                  <a:srgbClr val="42A8AD"/>
                </a:solidFill>
                <a:latin typeface="Candara"/>
              </a:rPr>
              <a:t>Interpersonal Influences</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Interpersonal factors are the relationships among people in the buying center</a:t>
            </a:r>
          </a:p>
          <a:p>
            <a:pPr lvl="1">
              <a:spcBef>
                <a:spcPts val="0"/>
              </a:spcBef>
              <a:spcAft>
                <a:spcPts val="600"/>
              </a:spcAft>
              <a:buClr>
                <a:srgbClr val="42A8AD"/>
              </a:buClr>
              <a:defRPr/>
            </a:pPr>
            <a:r>
              <a:rPr lang="en-US" dirty="0">
                <a:latin typeface="Candara" panose="020E0502030303020204" pitchFamily="34" charset="0"/>
              </a:rPr>
              <a:t>Trust is crucial, especially with customized products</a:t>
            </a:r>
          </a:p>
          <a:p>
            <a:pPr lvl="1">
              <a:spcBef>
                <a:spcPts val="0"/>
              </a:spcBef>
              <a:spcAft>
                <a:spcPts val="600"/>
              </a:spcAft>
              <a:buClr>
                <a:srgbClr val="42A8AD"/>
              </a:buClr>
              <a:defRPr/>
            </a:pPr>
            <a:r>
              <a:rPr lang="en-US" dirty="0">
                <a:latin typeface="Candara" panose="020E0502030303020204" pitchFamily="34" charset="0"/>
              </a:rPr>
              <a:t>Trust and clear communication ensures the satisfaction of all parties</a:t>
            </a:r>
          </a:p>
          <a:p>
            <a:pPr lvl="1">
              <a:spcBef>
                <a:spcPts val="0"/>
              </a:spcBef>
              <a:spcAft>
                <a:spcPts val="600"/>
              </a:spcAft>
              <a:buClr>
                <a:srgbClr val="42A8AD"/>
              </a:buClr>
              <a:defRPr/>
            </a:pPr>
            <a:r>
              <a:rPr lang="en-US" dirty="0">
                <a:latin typeface="Candara" panose="020E0502030303020204" pitchFamily="34" charset="0"/>
              </a:rPr>
              <a:t>These interpersonal dynamics are often hidden, making it difficult for marketers to assess</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8-4</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a:ln>
                  <a:solidFill>
                    <a:srgbClr val="3C999E"/>
                  </a:solidFill>
                </a:ln>
                <a:solidFill>
                  <a:srgbClr val="42A8AD"/>
                </a:solidFill>
                <a:latin typeface="Candara"/>
              </a:rPr>
              <a:t>Individual Influences</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Individual factors are personal characteristics of participants in the buying center, such as:</a:t>
            </a:r>
          </a:p>
          <a:p>
            <a:pPr lvl="0">
              <a:spcBef>
                <a:spcPts val="0"/>
              </a:spcBef>
              <a:spcAft>
                <a:spcPts val="600"/>
              </a:spcAft>
              <a:buClr>
                <a:srgbClr val="42A8AD"/>
              </a:buClr>
              <a:defRPr/>
            </a:pPr>
            <a:endParaRPr lang="en-US" dirty="0">
              <a:latin typeface="Candara" panose="020E0502030303020204" pitchFamily="34" charset="0"/>
            </a:endParaRPr>
          </a:p>
          <a:p>
            <a:pPr lvl="0">
              <a:spcBef>
                <a:spcPts val="0"/>
              </a:spcBef>
              <a:spcAft>
                <a:spcPts val="600"/>
              </a:spcAft>
              <a:buClr>
                <a:srgbClr val="42A8AD"/>
              </a:buClr>
              <a:defRPr/>
            </a:pPr>
            <a:endParaRPr lang="en-US" dirty="0">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graphicFrame>
        <p:nvGraphicFramePr>
          <p:cNvPr id="10" name="Table 9"/>
          <p:cNvGraphicFramePr>
            <a:graphicFrameLocks noGrp="1"/>
          </p:cNvGraphicFramePr>
          <p:nvPr>
            <p:extLst>
              <p:ext uri="{D42A27DB-BD31-4B8C-83A1-F6EECF244321}">
                <p14:modId xmlns:p14="http://schemas.microsoft.com/office/powerpoint/2010/main" val="4033018677"/>
              </p:ext>
            </p:extLst>
          </p:nvPr>
        </p:nvGraphicFramePr>
        <p:xfrm>
          <a:off x="2362200" y="3124200"/>
          <a:ext cx="6096000" cy="914400"/>
        </p:xfrm>
        <a:graphic>
          <a:graphicData uri="http://schemas.openxmlformats.org/drawingml/2006/table">
            <a:tbl>
              <a:tblPr bandRow="1">
                <a:tableStyleId>{0660B408-B3CF-4A94-85FC-2B1E0A45F4A2}</a:tableStyleId>
              </a:tblPr>
              <a:tblGrid>
                <a:gridCol w="2514600">
                  <a:extLst>
                    <a:ext uri="{9D8B030D-6E8A-4147-A177-3AD203B41FA5}">
                      <a16:colId xmlns:a16="http://schemas.microsoft.com/office/drawing/2014/main" val="20000"/>
                    </a:ext>
                  </a:extLst>
                </a:gridCol>
                <a:gridCol w="3581400">
                  <a:extLst>
                    <a:ext uri="{9D8B030D-6E8A-4147-A177-3AD203B41FA5}">
                      <a16:colId xmlns:a16="http://schemas.microsoft.com/office/drawing/2014/main" val="20001"/>
                    </a:ext>
                  </a:extLst>
                </a:gridCol>
              </a:tblGrid>
              <a:tr h="457200">
                <a:tc>
                  <a:txBody>
                    <a:bodyPr/>
                    <a:lstStyle/>
                    <a:p>
                      <a:r>
                        <a:rPr lang="en-US" sz="2000" dirty="0">
                          <a:latin typeface="Candara" panose="020E0502030303020204" pitchFamily="34" charset="0"/>
                          <a:cs typeface="Arial" pitchFamily="34" charset="0"/>
                        </a:rPr>
                        <a:t>Age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dirty="0">
                          <a:latin typeface="Candara" panose="020E0502030303020204" pitchFamily="34" charset="0"/>
                          <a:cs typeface="Arial" pitchFamily="34" charset="0"/>
                        </a:rPr>
                        <a:t>Personality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457200">
                <a:tc>
                  <a:txBody>
                    <a:bodyPr/>
                    <a:lstStyle/>
                    <a:p>
                      <a:r>
                        <a:rPr lang="en-US" sz="2000" dirty="0">
                          <a:latin typeface="Candara" panose="020E0502030303020204" pitchFamily="34" charset="0"/>
                          <a:cs typeface="Arial" pitchFamily="34" charset="0"/>
                        </a:rPr>
                        <a:t>Education</a:t>
                      </a:r>
                      <a:r>
                        <a:rPr lang="en-US" sz="2000" baseline="0" dirty="0">
                          <a:latin typeface="Candara" panose="020E0502030303020204" pitchFamily="34" charset="0"/>
                          <a:cs typeface="Arial" pitchFamily="34" charset="0"/>
                        </a:rPr>
                        <a:t> level</a:t>
                      </a:r>
                      <a:endParaRPr lang="en-US" sz="2000" dirty="0">
                        <a:latin typeface="Candara" panose="020E0502030303020204" pitchFamily="34" charset="0"/>
                        <a:cs typeface="Arial"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dirty="0">
                          <a:latin typeface="Candara" panose="020E0502030303020204" pitchFamily="34" charset="0"/>
                          <a:cs typeface="Arial" pitchFamily="34" charset="0"/>
                        </a:rPr>
                        <a:t>Position in the organization</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66988869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8-4</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a:ln>
                  <a:solidFill>
                    <a:srgbClr val="3C999E"/>
                  </a:solidFill>
                </a:ln>
                <a:solidFill>
                  <a:srgbClr val="42A8AD"/>
                </a:solidFill>
                <a:latin typeface="Candara"/>
              </a:rPr>
              <a:t>Individual Influences</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How influential these factors are depends on:</a:t>
            </a:r>
          </a:p>
          <a:p>
            <a:pPr lvl="1">
              <a:spcBef>
                <a:spcPts val="0"/>
              </a:spcBef>
              <a:spcAft>
                <a:spcPts val="600"/>
              </a:spcAft>
              <a:buClr>
                <a:srgbClr val="42A8AD"/>
              </a:buClr>
              <a:defRPr/>
            </a:pPr>
            <a:r>
              <a:rPr lang="en-US" dirty="0">
                <a:latin typeface="Candara" panose="020E0502030303020204" pitchFamily="34" charset="0"/>
              </a:rPr>
              <a:t>The buying situation</a:t>
            </a:r>
          </a:p>
          <a:p>
            <a:pPr lvl="1">
              <a:spcBef>
                <a:spcPts val="0"/>
              </a:spcBef>
              <a:spcAft>
                <a:spcPts val="600"/>
              </a:spcAft>
              <a:buClr>
                <a:srgbClr val="42A8AD"/>
              </a:buClr>
              <a:defRPr/>
            </a:pPr>
            <a:r>
              <a:rPr lang="en-US" dirty="0">
                <a:latin typeface="Candara" panose="020E0502030303020204" pitchFamily="34" charset="0"/>
              </a:rPr>
              <a:t>The type of product being purchased</a:t>
            </a:r>
          </a:p>
          <a:p>
            <a:pPr lvl="1">
              <a:spcBef>
                <a:spcPts val="0"/>
              </a:spcBef>
              <a:spcAft>
                <a:spcPts val="600"/>
              </a:spcAft>
              <a:buClr>
                <a:srgbClr val="42A8AD"/>
              </a:buClr>
              <a:defRPr/>
            </a:pPr>
            <a:r>
              <a:rPr lang="en-US" dirty="0">
                <a:latin typeface="Candara" panose="020E0502030303020204" pitchFamily="34" charset="0"/>
              </a:rPr>
              <a:t>Whether the purchase is new-task, modified or straight rebuy</a:t>
            </a:r>
          </a:p>
          <a:p>
            <a:pPr lvl="0">
              <a:spcBef>
                <a:spcPts val="0"/>
              </a:spcBef>
              <a:spcAft>
                <a:spcPts val="600"/>
              </a:spcAft>
              <a:buClr>
                <a:srgbClr val="42A8AD"/>
              </a:buClr>
              <a:defRPr/>
            </a:pPr>
            <a:endParaRPr lang="en-US" dirty="0">
              <a:latin typeface="Candara" panose="020E0502030303020204" pitchFamily="34" charset="0"/>
            </a:endParaRPr>
          </a:p>
          <a:p>
            <a:pPr lvl="0">
              <a:spcBef>
                <a:spcPts val="0"/>
              </a:spcBef>
              <a:spcAft>
                <a:spcPts val="600"/>
              </a:spcAft>
              <a:buClr>
                <a:srgbClr val="42A8AD"/>
              </a:buClr>
              <a:defRPr/>
            </a:pPr>
            <a:r>
              <a:rPr lang="en-US" dirty="0">
                <a:latin typeface="Candara" panose="020E0502030303020204" pitchFamily="34" charset="0"/>
              </a:rPr>
              <a:t>Effective marketers must know customers well</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146508249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8-5</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a:ln>
                  <a:solidFill>
                    <a:srgbClr val="3C999E"/>
                  </a:solidFill>
                </a:ln>
                <a:solidFill>
                  <a:srgbClr val="42A8AD"/>
                </a:solidFill>
                <a:latin typeface="Candara"/>
              </a:rPr>
              <a:t>Industrial Classification Systems</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Information about business customers is based on industrial classification systems</a:t>
            </a:r>
          </a:p>
          <a:p>
            <a:pPr lvl="1">
              <a:spcBef>
                <a:spcPts val="0"/>
              </a:spcBef>
              <a:spcAft>
                <a:spcPts val="600"/>
              </a:spcAft>
              <a:buClr>
                <a:srgbClr val="42A8AD"/>
              </a:buClr>
              <a:defRPr/>
            </a:pPr>
            <a:r>
              <a:rPr lang="en-US" dirty="0">
                <a:latin typeface="Candara" panose="020E0502030303020204" pitchFamily="34" charset="0"/>
              </a:rPr>
              <a:t>Standard Industrial Classification (SIC) System was developed by the federal government </a:t>
            </a:r>
            <a:r>
              <a:rPr lang="en-US" dirty="0" smtClean="0">
                <a:latin typeface="Candara" panose="020E0502030303020204" pitchFamily="34" charset="0"/>
              </a:rPr>
              <a:t>International </a:t>
            </a:r>
            <a:r>
              <a:rPr lang="en-US" dirty="0">
                <a:latin typeface="Candara" panose="020E0502030303020204" pitchFamily="34" charset="0"/>
              </a:rPr>
              <a:t>Standard Industrial Classification (ISIC) is used mainly in Europe </a:t>
            </a:r>
          </a:p>
          <a:p>
            <a:pPr lvl="1">
              <a:spcBef>
                <a:spcPts val="0"/>
              </a:spcBef>
              <a:spcAft>
                <a:spcPts val="600"/>
              </a:spcAft>
              <a:buClr>
                <a:srgbClr val="42A8AD"/>
              </a:buClr>
              <a:defRPr/>
            </a:pPr>
            <a:r>
              <a:rPr lang="en-US" b="1" dirty="0">
                <a:solidFill>
                  <a:srgbClr val="42A8AD"/>
                </a:solidFill>
                <a:latin typeface="Candara" panose="020E0502030303020204" pitchFamily="34" charset="0"/>
              </a:rPr>
              <a:t>North American Industry Classification System (NAICS) </a:t>
            </a:r>
            <a:r>
              <a:rPr lang="en-US" dirty="0">
                <a:latin typeface="Candara" panose="020E0502030303020204" pitchFamily="34" charset="0"/>
              </a:rPr>
              <a:t>An industry classification system that generates comparable statistics among the United States, Canada and Mexico </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8-5</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a:ln>
                  <a:solidFill>
                    <a:srgbClr val="3C999E"/>
                  </a:solidFill>
                </a:ln>
                <a:solidFill>
                  <a:srgbClr val="42A8AD"/>
                </a:solidFill>
                <a:latin typeface="Candara"/>
              </a:rPr>
              <a:t>Industrial Classification Uses</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Useful for segmentation, most appropriate when used with other types of </a:t>
            </a:r>
            <a:r>
              <a:rPr lang="en-US" dirty="0" smtClean="0">
                <a:latin typeface="Candara" panose="020E0502030303020204" pitchFamily="34" charset="0"/>
              </a:rPr>
              <a:t>data</a:t>
            </a:r>
            <a:endParaRPr lang="en-US" dirty="0">
              <a:latin typeface="Candara" panose="020E0502030303020204" pitchFamily="34" charset="0"/>
            </a:endParaRPr>
          </a:p>
          <a:p>
            <a:pPr lvl="0">
              <a:spcBef>
                <a:spcPts val="0"/>
              </a:spcBef>
              <a:spcAft>
                <a:spcPts val="600"/>
              </a:spcAft>
              <a:buClr>
                <a:srgbClr val="42A8AD"/>
              </a:buClr>
              <a:defRPr/>
            </a:pPr>
            <a:endParaRPr lang="en-US" dirty="0">
              <a:latin typeface="Candara" panose="020E0502030303020204" pitchFamily="34" charset="0"/>
            </a:endParaRPr>
          </a:p>
          <a:p>
            <a:pPr lvl="0">
              <a:spcBef>
                <a:spcPts val="0"/>
              </a:spcBef>
              <a:spcAft>
                <a:spcPts val="600"/>
              </a:spcAft>
              <a:buClr>
                <a:srgbClr val="42A8AD"/>
              </a:buClr>
              <a:defRPr/>
            </a:pPr>
            <a:r>
              <a:rPr lang="en-US" dirty="0">
                <a:latin typeface="Candara" panose="020E0502030303020204" pitchFamily="34" charset="0"/>
              </a:rPr>
              <a:t>Marketers must locate potential purchasers and estimate their purchase potential by finding a relationship between the potential purchases and a variable from the industrial classification data</a:t>
            </a: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8-5</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a:ln>
                  <a:solidFill>
                    <a:srgbClr val="3C999E"/>
                  </a:solidFill>
                </a:ln>
                <a:solidFill>
                  <a:srgbClr val="42A8AD"/>
                </a:solidFill>
                <a:latin typeface="Candara"/>
              </a:rPr>
              <a:t>Industrial Classification Uses</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Problems with the data include:</a:t>
            </a:r>
          </a:p>
          <a:p>
            <a:pPr lvl="1">
              <a:spcBef>
                <a:spcPts val="0"/>
              </a:spcBef>
              <a:spcAft>
                <a:spcPts val="600"/>
              </a:spcAft>
              <a:buClr>
                <a:srgbClr val="42A8AD"/>
              </a:buClr>
              <a:defRPr/>
            </a:pPr>
            <a:r>
              <a:rPr lang="en-US" dirty="0">
                <a:latin typeface="Candara" panose="020E0502030303020204" pitchFamily="34" charset="0"/>
              </a:rPr>
              <a:t>Some industries do not have a specific designation</a:t>
            </a:r>
          </a:p>
          <a:p>
            <a:pPr lvl="1">
              <a:spcBef>
                <a:spcPts val="0"/>
              </a:spcBef>
              <a:spcAft>
                <a:spcPts val="600"/>
              </a:spcAft>
              <a:buClr>
                <a:srgbClr val="42A8AD"/>
              </a:buClr>
              <a:defRPr/>
            </a:pPr>
            <a:r>
              <a:rPr lang="en-US" dirty="0">
                <a:latin typeface="Candara" panose="020E0502030303020204" pitchFamily="34" charset="0"/>
              </a:rPr>
              <a:t>Double counting of shipments could occur</a:t>
            </a:r>
          </a:p>
          <a:p>
            <a:pPr lvl="1">
              <a:spcBef>
                <a:spcPts val="0"/>
              </a:spcBef>
              <a:spcAft>
                <a:spcPts val="600"/>
              </a:spcAft>
              <a:buClr>
                <a:srgbClr val="42A8AD"/>
              </a:buClr>
              <a:defRPr/>
            </a:pPr>
            <a:r>
              <a:rPr lang="en-US" dirty="0">
                <a:latin typeface="Candara" panose="020E0502030303020204" pitchFamily="34" charset="0"/>
              </a:rPr>
              <a:t>Some data may be understated</a:t>
            </a:r>
          </a:p>
          <a:p>
            <a:pPr lvl="1">
              <a:spcBef>
                <a:spcPts val="0"/>
              </a:spcBef>
              <a:spcAft>
                <a:spcPts val="600"/>
              </a:spcAft>
              <a:buClr>
                <a:srgbClr val="42A8AD"/>
              </a:buClr>
              <a:defRPr/>
            </a:pPr>
            <a:r>
              <a:rPr lang="en-US" dirty="0">
                <a:latin typeface="Candara" panose="020E0502030303020204" pitchFamily="34" charset="0"/>
              </a:rPr>
              <a:t>Currency of data suffers due to lag time</a:t>
            </a:r>
          </a:p>
          <a:p>
            <a:pPr lvl="0">
              <a:spcBef>
                <a:spcPts val="0"/>
              </a:spcBef>
              <a:spcAft>
                <a:spcPts val="600"/>
              </a:spcAft>
              <a:buClr>
                <a:srgbClr val="42A8AD"/>
              </a:buClr>
              <a:defRPr/>
            </a:pPr>
            <a:endParaRPr lang="en-US" dirty="0">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303140607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0" y="0"/>
            <a:ext cx="9144000" cy="6858000"/>
          </a:xfrm>
          <a:prstGeom prst="rect">
            <a:avLst/>
          </a:prstGeom>
        </p:spPr>
      </p:pic>
      <p:sp>
        <p:nvSpPr>
          <p:cNvPr id="8" name="Content Placeholder 4"/>
          <p:cNvSpPr txBox="1">
            <a:spLocks/>
          </p:cNvSpPr>
          <p:nvPr/>
        </p:nvSpPr>
        <p:spPr bwMode="auto">
          <a:xfrm>
            <a:off x="1333500" y="4114800"/>
            <a:ext cx="6477000" cy="2133601"/>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endParaRPr lang="en-US" sz="4000" dirty="0">
              <a:ln>
                <a:solidFill>
                  <a:srgbClr val="3C999E"/>
                </a:solidFill>
              </a:ln>
              <a:solidFill>
                <a:srgbClr val="42A8AD"/>
              </a:solidFill>
              <a:latin typeface="Candara"/>
              <a:ea typeface="+mj-ea"/>
              <a:cs typeface="+mj-cs"/>
            </a:endParaRPr>
          </a:p>
          <a:p>
            <a:pPr>
              <a:spcBef>
                <a:spcPts val="0"/>
              </a:spcBef>
              <a:spcAft>
                <a:spcPts val="600"/>
              </a:spcAft>
              <a:buClr>
                <a:srgbClr val="42A8AD"/>
              </a:buClr>
            </a:pPr>
            <a:endParaRPr lang="en-US" sz="4000" dirty="0">
              <a:ln>
                <a:solidFill>
                  <a:srgbClr val="3C999E"/>
                </a:solidFill>
              </a:ln>
              <a:solidFill>
                <a:srgbClr val="42A8AD"/>
              </a:solidFill>
              <a:latin typeface="Candara"/>
              <a:ea typeface="+mj-ea"/>
              <a:cs typeface="+mj-cs"/>
            </a:endParaRPr>
          </a:p>
          <a:p>
            <a:pPr marL="0" indent="0">
              <a:spcBef>
                <a:spcPts val="0"/>
              </a:spcBef>
              <a:spcAft>
                <a:spcPts val="600"/>
              </a:spcAft>
              <a:buClr>
                <a:srgbClr val="42A8AD"/>
              </a:buClr>
              <a:buNone/>
            </a:pPr>
            <a:r>
              <a:rPr lang="en-US" sz="4000" dirty="0">
                <a:ln>
                  <a:solidFill>
                    <a:srgbClr val="3C999E"/>
                  </a:solidFill>
                </a:ln>
                <a:solidFill>
                  <a:schemeClr val="bg1"/>
                </a:solidFill>
                <a:latin typeface="Candara"/>
                <a:ea typeface="+mj-ea"/>
                <a:cs typeface="+mj-cs"/>
              </a:rPr>
              <a:t>Thank</a:t>
            </a:r>
            <a:r>
              <a:rPr lang="en-US" dirty="0">
                <a:solidFill>
                  <a:schemeClr val="bg1"/>
                </a:solidFill>
                <a:latin typeface="Candara" pitchFamily="34" charset="0"/>
              </a:rPr>
              <a:t> </a:t>
            </a:r>
            <a:r>
              <a:rPr lang="en-US" sz="4000" dirty="0">
                <a:ln>
                  <a:solidFill>
                    <a:srgbClr val="3C999E"/>
                  </a:solidFill>
                </a:ln>
                <a:solidFill>
                  <a:schemeClr val="bg1"/>
                </a:solidFill>
                <a:latin typeface="Candara"/>
                <a:ea typeface="+mj-ea"/>
                <a:cs typeface="+mj-cs"/>
              </a:rPr>
              <a:t>you</a:t>
            </a:r>
            <a:r>
              <a:rPr lang="en-US" dirty="0">
                <a:solidFill>
                  <a:schemeClr val="bg1"/>
                </a:solidFill>
                <a:latin typeface="Candara" pitchFamily="34" charset="0"/>
              </a:rPr>
              <a:t> </a:t>
            </a:r>
            <a:r>
              <a:rPr lang="en-US" sz="4000" dirty="0">
                <a:ln>
                  <a:solidFill>
                    <a:srgbClr val="3C999E"/>
                  </a:solidFill>
                </a:ln>
                <a:solidFill>
                  <a:schemeClr val="bg1"/>
                </a:solidFill>
                <a:latin typeface="Candara"/>
                <a:ea typeface="+mj-ea"/>
                <a:cs typeface="+mj-cs"/>
              </a:rPr>
              <a:t>for</a:t>
            </a:r>
            <a:r>
              <a:rPr lang="en-US" dirty="0">
                <a:solidFill>
                  <a:schemeClr val="bg1"/>
                </a:solidFill>
                <a:latin typeface="Candara" pitchFamily="34" charset="0"/>
              </a:rPr>
              <a:t> </a:t>
            </a:r>
            <a:r>
              <a:rPr lang="en-US" sz="4000" dirty="0">
                <a:ln>
                  <a:solidFill>
                    <a:srgbClr val="3C999E"/>
                  </a:solidFill>
                </a:ln>
                <a:solidFill>
                  <a:schemeClr val="bg1"/>
                </a:solidFill>
                <a:latin typeface="Candara"/>
                <a:ea typeface="+mj-ea"/>
                <a:cs typeface="+mj-cs"/>
              </a:rPr>
              <a:t>your</a:t>
            </a:r>
            <a:r>
              <a:rPr lang="en-US" dirty="0">
                <a:solidFill>
                  <a:schemeClr val="bg1"/>
                </a:solidFill>
                <a:latin typeface="Candara" pitchFamily="34" charset="0"/>
              </a:rPr>
              <a:t> </a:t>
            </a:r>
            <a:r>
              <a:rPr lang="en-US" sz="4000" dirty="0">
                <a:ln>
                  <a:solidFill>
                    <a:srgbClr val="3C999E"/>
                  </a:solidFill>
                </a:ln>
                <a:solidFill>
                  <a:schemeClr val="bg1"/>
                </a:solidFill>
                <a:latin typeface="Candara"/>
                <a:ea typeface="+mj-ea"/>
                <a:cs typeface="+mj-cs"/>
              </a:rPr>
              <a:t>attention!</a:t>
            </a: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Tree>
    <p:extLst>
      <p:ext uri="{BB962C8B-B14F-4D97-AF65-F5344CB8AC3E}">
        <p14:creationId xmlns:p14="http://schemas.microsoft.com/office/powerpoint/2010/main" val="12744058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2910</TotalTime>
  <Words>2402</Words>
  <Application>Microsoft Office PowerPoint</Application>
  <PresentationFormat>Экран (4:3)</PresentationFormat>
  <Paragraphs>334</Paragraphs>
  <Slides>44</Slides>
  <Notes>6</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44</vt:i4>
      </vt:variant>
    </vt:vector>
  </HeadingPairs>
  <TitlesOfParts>
    <vt:vector size="53" baseType="lpstr">
      <vt:lpstr>Arial</vt:lpstr>
      <vt:lpstr>Brush Script MT</vt:lpstr>
      <vt:lpstr>Calibri</vt:lpstr>
      <vt:lpstr>Candara</vt:lpstr>
      <vt:lpstr>Franklin Gothic Book</vt:lpstr>
      <vt:lpstr>Gill Sans MT</vt:lpstr>
      <vt:lpstr>Times New Roman</vt:lpstr>
      <vt:lpstr>Wingdings</vt:lpstr>
      <vt:lpstr>Office Theme</vt:lpstr>
      <vt:lpstr>Chapter 8                              Business Markets and Buying Behavior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BrettN</dc:creator>
  <cp:lastModifiedBy>USER</cp:lastModifiedBy>
  <cp:revision>107</cp:revision>
  <cp:lastPrinted>2014-07-29T05:16:57Z</cp:lastPrinted>
  <dcterms:created xsi:type="dcterms:W3CDTF">2014-07-29T05:05:36Z</dcterms:created>
  <dcterms:modified xsi:type="dcterms:W3CDTF">2020-04-10T13:43:26Z</dcterms:modified>
</cp:coreProperties>
</file>