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345" r:id="rId2"/>
    <p:sldId id="260" r:id="rId3"/>
    <p:sldId id="258" r:id="rId4"/>
    <p:sldId id="261" r:id="rId5"/>
    <p:sldId id="347" r:id="rId6"/>
    <p:sldId id="262" r:id="rId7"/>
    <p:sldId id="319" r:id="rId8"/>
    <p:sldId id="263" r:id="rId9"/>
    <p:sldId id="348" r:id="rId10"/>
    <p:sldId id="264" r:id="rId11"/>
    <p:sldId id="265" r:id="rId12"/>
    <p:sldId id="297" r:id="rId13"/>
    <p:sldId id="349" r:id="rId14"/>
    <p:sldId id="266" r:id="rId15"/>
    <p:sldId id="267" r:id="rId16"/>
    <p:sldId id="307" r:id="rId17"/>
    <p:sldId id="268" r:id="rId18"/>
    <p:sldId id="333" r:id="rId19"/>
    <p:sldId id="320" r:id="rId20"/>
    <p:sldId id="269" r:id="rId21"/>
    <p:sldId id="270" r:id="rId22"/>
    <p:sldId id="321" r:id="rId23"/>
    <p:sldId id="272" r:id="rId24"/>
    <p:sldId id="331" r:id="rId25"/>
    <p:sldId id="322" r:id="rId26"/>
    <p:sldId id="323" r:id="rId27"/>
    <p:sldId id="271" r:id="rId28"/>
    <p:sldId id="273" r:id="rId29"/>
    <p:sldId id="324" r:id="rId30"/>
    <p:sldId id="274" r:id="rId31"/>
    <p:sldId id="275" r:id="rId32"/>
    <p:sldId id="278" r:id="rId33"/>
    <p:sldId id="279" r:id="rId34"/>
    <p:sldId id="280" r:id="rId35"/>
    <p:sldId id="281" r:id="rId36"/>
    <p:sldId id="325" r:id="rId37"/>
    <p:sldId id="282" r:id="rId38"/>
    <p:sldId id="283" r:id="rId39"/>
    <p:sldId id="284" r:id="rId40"/>
    <p:sldId id="285" r:id="rId41"/>
    <p:sldId id="286" r:id="rId42"/>
    <p:sldId id="350" r:id="rId43"/>
    <p:sldId id="287" r:id="rId44"/>
    <p:sldId id="352" r:id="rId45"/>
    <p:sldId id="288" r:id="rId46"/>
    <p:sldId id="351" r:id="rId47"/>
    <p:sldId id="334" r:id="rId48"/>
    <p:sldId id="290" r:id="rId49"/>
    <p:sldId id="291" r:id="rId50"/>
    <p:sldId id="332" r:id="rId51"/>
    <p:sldId id="326" r:id="rId52"/>
    <p:sldId id="292" r:id="rId53"/>
    <p:sldId id="353" r:id="rId54"/>
    <p:sldId id="294" r:id="rId55"/>
    <p:sldId id="295" r:id="rId56"/>
    <p:sldId id="328" r:id="rId57"/>
    <p:sldId id="335" r:id="rId58"/>
    <p:sldId id="329" r:id="rId59"/>
    <p:sldId id="330" r:id="rId60"/>
    <p:sldId id="354" r:id="rId61"/>
    <p:sldId id="327" r:id="rId62"/>
    <p:sldId id="309" r:id="rId63"/>
    <p:sldId id="346" r:id="rId6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A8AD"/>
    <a:srgbClr val="FFDE80"/>
    <a:srgbClr val="FAAA53"/>
    <a:srgbClr val="FF8448"/>
    <a:srgbClr val="3C999E"/>
    <a:srgbClr val="FFF87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68" autoAdjust="0"/>
    <p:restoredTop sz="76225" autoAdjust="0"/>
  </p:normalViewPr>
  <p:slideViewPr>
    <p:cSldViewPr>
      <p:cViewPr>
        <p:scale>
          <a:sx n="48" d="100"/>
          <a:sy n="48" d="100"/>
        </p:scale>
        <p:origin x="1716" y="228"/>
      </p:cViewPr>
      <p:guideLst/>
    </p:cSldViewPr>
  </p:slideViewPr>
  <p:notesTextViewPr>
    <p:cViewPr>
      <p:scale>
        <a:sx n="1" d="1"/>
        <a:sy n="1" d="1"/>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D965E0-D227-4609-9FD5-15DAE0DDB5C2}" type="doc">
      <dgm:prSet loTypeId="urn:microsoft.com/office/officeart/2005/8/layout/radial1" loCatId="relationship" qsTypeId="urn:microsoft.com/office/officeart/2005/8/quickstyle/simple1#1" qsCatId="simple" csTypeId="urn:microsoft.com/office/officeart/2005/8/colors/accent1_2#1" csCatId="accent1" phldr="1"/>
      <dgm:spPr/>
    </dgm:pt>
    <dgm:pt modelId="{2032312E-7B33-4626-BC55-8D0582BE7EBE}">
      <dgm:prSet custT="1"/>
      <dgm:spPr>
        <a:solidFill>
          <a:srgbClr val="42A8AD"/>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dirty="0">
              <a:ln>
                <a:noFill/>
              </a:ln>
              <a:solidFill>
                <a:schemeClr val="bg1"/>
              </a:solidFill>
              <a:effectLst/>
              <a:latin typeface="Candara" panose="020E0502030303020204" pitchFamily="34" charset="0"/>
            </a:rPr>
            <a:t>Situational</a:t>
          </a:r>
          <a:br>
            <a:rPr kumimoji="0" lang="en-US" sz="1700" b="1" i="0" u="none" strike="noStrike" cap="none" normalizeH="0" baseline="0" dirty="0">
              <a:ln>
                <a:noFill/>
              </a:ln>
              <a:solidFill>
                <a:schemeClr val="bg1"/>
              </a:solidFill>
              <a:effectLst/>
              <a:latin typeface="Candara" panose="020E0502030303020204" pitchFamily="34" charset="0"/>
            </a:rPr>
          </a:br>
          <a:r>
            <a:rPr kumimoji="0" lang="en-US" sz="1700" b="1" i="0" u="none" strike="noStrike" cap="none" normalizeH="0" baseline="0" dirty="0">
              <a:ln>
                <a:noFill/>
              </a:ln>
              <a:solidFill>
                <a:schemeClr val="bg1"/>
              </a:solidFill>
              <a:effectLst/>
              <a:latin typeface="Candara" panose="020E0502030303020204" pitchFamily="34" charset="0"/>
            </a:rPr>
            <a:t>Influences</a:t>
          </a:r>
        </a:p>
      </dgm:t>
    </dgm:pt>
    <dgm:pt modelId="{1056C1D0-5B59-494C-8687-7597CB2C1F09}" type="parTrans" cxnId="{339A4000-4932-44F6-8C08-CFB63145BD48}">
      <dgm:prSet/>
      <dgm:spPr/>
      <dgm:t>
        <a:bodyPr/>
        <a:lstStyle/>
        <a:p>
          <a:endParaRPr lang="en-US"/>
        </a:p>
      </dgm:t>
    </dgm:pt>
    <dgm:pt modelId="{E47E05A5-3DC6-469A-A021-073F63A34C10}" type="sibTrans" cxnId="{339A4000-4932-44F6-8C08-CFB63145BD48}">
      <dgm:prSet/>
      <dgm:spPr/>
      <dgm:t>
        <a:bodyPr/>
        <a:lstStyle/>
        <a:p>
          <a:endParaRPr lang="en-US"/>
        </a:p>
      </dgm:t>
    </dgm:pt>
    <dgm:pt modelId="{69BC2F5B-0460-4AAC-B81E-F46432A536F2}">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andara" panose="020E0502030303020204" pitchFamily="34" charset="0"/>
            </a:rPr>
            <a:t>Physical</a:t>
          </a:r>
          <a:br>
            <a:rPr kumimoji="0" lang="en-US" sz="1400" b="1" i="0" u="none" strike="noStrike" cap="none" normalizeH="0" baseline="0" dirty="0">
              <a:ln>
                <a:noFill/>
              </a:ln>
              <a:solidFill>
                <a:schemeClr val="tx1"/>
              </a:solidFill>
              <a:effectLst/>
              <a:latin typeface="Candara" panose="020E0502030303020204" pitchFamily="34" charset="0"/>
            </a:rPr>
          </a:br>
          <a:r>
            <a:rPr kumimoji="0" lang="en-US" sz="1400" b="1" i="0" u="none" strike="noStrike" cap="none" normalizeH="0" baseline="0" dirty="0">
              <a:ln>
                <a:noFill/>
              </a:ln>
              <a:solidFill>
                <a:schemeClr val="tx1"/>
              </a:solidFill>
              <a:effectLst/>
              <a:latin typeface="Candara" panose="020E0502030303020204" pitchFamily="34" charset="0"/>
            </a:rPr>
            <a:t>Surroundings</a:t>
          </a:r>
        </a:p>
      </dgm:t>
    </dgm:pt>
    <dgm:pt modelId="{B62EA695-DDA1-47E4-BD62-4972D260DA8C}" type="parTrans" cxnId="{C4D21E5E-EB74-49F9-8405-D9E642393E56}">
      <dgm:prSet/>
      <dgm:spPr/>
      <dgm:t>
        <a:bodyPr/>
        <a:lstStyle/>
        <a:p>
          <a:endParaRPr lang="en-US" b="0" dirty="0"/>
        </a:p>
      </dgm:t>
    </dgm:pt>
    <dgm:pt modelId="{FF91E1AF-B4B3-4035-8543-D976AB5F0183}" type="sibTrans" cxnId="{C4D21E5E-EB74-49F9-8405-D9E642393E56}">
      <dgm:prSet/>
      <dgm:spPr/>
      <dgm:t>
        <a:bodyPr/>
        <a:lstStyle/>
        <a:p>
          <a:endParaRPr lang="en-US"/>
        </a:p>
      </dgm:t>
    </dgm:pt>
    <dgm:pt modelId="{FBD93D06-F769-44E5-9CAD-E1D1A908FE60}">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andara" panose="020E0502030303020204" pitchFamily="34" charset="0"/>
            </a:rPr>
            <a:t>Social </a:t>
          </a:r>
          <a:br>
            <a:rPr kumimoji="0" lang="en-US" sz="1400" b="1" i="0" u="none" strike="noStrike" cap="none" normalizeH="0" baseline="0" dirty="0">
              <a:ln>
                <a:noFill/>
              </a:ln>
              <a:solidFill>
                <a:schemeClr val="tx1"/>
              </a:solidFill>
              <a:effectLst/>
              <a:latin typeface="Candara" panose="020E0502030303020204" pitchFamily="34" charset="0"/>
            </a:rPr>
          </a:br>
          <a:r>
            <a:rPr kumimoji="0" lang="en-US" sz="1400" b="1" i="0" u="none" strike="noStrike" cap="none" normalizeH="0" baseline="0" dirty="0">
              <a:ln>
                <a:noFill/>
              </a:ln>
              <a:solidFill>
                <a:schemeClr val="tx1"/>
              </a:solidFill>
              <a:effectLst/>
              <a:latin typeface="Candara" panose="020E0502030303020204" pitchFamily="34" charset="0"/>
            </a:rPr>
            <a:t>Surroundings</a:t>
          </a:r>
        </a:p>
      </dgm:t>
    </dgm:pt>
    <dgm:pt modelId="{552C7542-5557-4B7D-845F-F2E6326B4520}" type="parTrans" cxnId="{9F53AA79-5DE3-4933-86EF-564CDFF8DFBD}">
      <dgm:prSet/>
      <dgm:spPr/>
      <dgm:t>
        <a:bodyPr/>
        <a:lstStyle/>
        <a:p>
          <a:endParaRPr lang="en-US" b="0" dirty="0"/>
        </a:p>
      </dgm:t>
    </dgm:pt>
    <dgm:pt modelId="{68E84B90-CAE2-4A80-9B70-E5C9525E5C2D}" type="sibTrans" cxnId="{9F53AA79-5DE3-4933-86EF-564CDFF8DFBD}">
      <dgm:prSet/>
      <dgm:spPr/>
      <dgm:t>
        <a:bodyPr/>
        <a:lstStyle/>
        <a:p>
          <a:endParaRPr lang="en-US"/>
        </a:p>
      </dgm:t>
    </dgm:pt>
    <dgm:pt modelId="{CBD86EC9-DA1F-4423-A7FA-7CCBDE3CC7D3}">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andara" panose="020E0502030303020204" pitchFamily="34" charset="0"/>
            </a:rPr>
            <a:t>Time</a:t>
          </a:r>
          <a:br>
            <a:rPr kumimoji="0" lang="en-US" sz="1400" b="1" i="0" u="none" strike="noStrike" cap="none" normalizeH="0" baseline="0" dirty="0">
              <a:ln>
                <a:noFill/>
              </a:ln>
              <a:solidFill>
                <a:schemeClr val="tx1"/>
              </a:solidFill>
              <a:effectLst/>
              <a:latin typeface="Candara" panose="020E0502030303020204" pitchFamily="34" charset="0"/>
            </a:rPr>
          </a:br>
          <a:r>
            <a:rPr kumimoji="0" lang="en-US" sz="1400" b="1" i="0" u="none" strike="noStrike" cap="none" normalizeH="0" baseline="0" dirty="0">
              <a:ln>
                <a:noFill/>
              </a:ln>
              <a:solidFill>
                <a:schemeClr val="tx1"/>
              </a:solidFill>
              <a:effectLst/>
              <a:latin typeface="Candara" panose="020E0502030303020204" pitchFamily="34" charset="0"/>
            </a:rPr>
            <a:t>Dimension</a:t>
          </a:r>
        </a:p>
      </dgm:t>
    </dgm:pt>
    <dgm:pt modelId="{870EDB97-ACC0-482C-96B0-7067500D6EA1}" type="parTrans" cxnId="{79D343AB-8A9D-4EC3-94A3-94F8833D098B}">
      <dgm:prSet/>
      <dgm:spPr/>
      <dgm:t>
        <a:bodyPr/>
        <a:lstStyle/>
        <a:p>
          <a:endParaRPr lang="en-US" b="0" dirty="0"/>
        </a:p>
      </dgm:t>
    </dgm:pt>
    <dgm:pt modelId="{2F9BCFC8-D4AB-434E-9152-82C8353A0611}" type="sibTrans" cxnId="{79D343AB-8A9D-4EC3-94A3-94F8833D098B}">
      <dgm:prSet/>
      <dgm:spPr/>
      <dgm:t>
        <a:bodyPr/>
        <a:lstStyle/>
        <a:p>
          <a:endParaRPr lang="en-US"/>
        </a:p>
      </dgm:t>
    </dgm:pt>
    <dgm:pt modelId="{A66743A4-7F83-4BBE-B295-5B4AA6703F7B}">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andara" panose="020E0502030303020204" pitchFamily="34" charset="0"/>
            </a:rPr>
            <a:t>Purchase</a:t>
          </a:r>
          <a:br>
            <a:rPr kumimoji="0" lang="en-US" sz="1400" b="1" i="0" u="none" strike="noStrike" cap="none" normalizeH="0" baseline="0" dirty="0">
              <a:ln>
                <a:noFill/>
              </a:ln>
              <a:solidFill>
                <a:schemeClr val="tx1"/>
              </a:solidFill>
              <a:effectLst/>
              <a:latin typeface="Candara" panose="020E0502030303020204" pitchFamily="34" charset="0"/>
            </a:rPr>
          </a:br>
          <a:r>
            <a:rPr kumimoji="0" lang="en-US" sz="1400" b="1" i="0" u="none" strike="noStrike" cap="none" normalizeH="0" baseline="0" dirty="0">
              <a:ln>
                <a:noFill/>
              </a:ln>
              <a:solidFill>
                <a:schemeClr val="tx1"/>
              </a:solidFill>
              <a:effectLst/>
              <a:latin typeface="Candara" panose="020E0502030303020204" pitchFamily="34" charset="0"/>
            </a:rPr>
            <a:t>Reason</a:t>
          </a:r>
        </a:p>
      </dgm:t>
    </dgm:pt>
    <dgm:pt modelId="{8D2D8891-96A8-4EE7-932D-14E6D7C52995}" type="parTrans" cxnId="{B536F43C-BE24-4941-8943-F243159211DA}">
      <dgm:prSet/>
      <dgm:spPr/>
      <dgm:t>
        <a:bodyPr/>
        <a:lstStyle/>
        <a:p>
          <a:endParaRPr lang="en-US" b="0" dirty="0"/>
        </a:p>
      </dgm:t>
    </dgm:pt>
    <dgm:pt modelId="{AD47EAC2-A84E-407C-9C9F-168ACAA11E8F}" type="sibTrans" cxnId="{B536F43C-BE24-4941-8943-F243159211DA}">
      <dgm:prSet/>
      <dgm:spPr/>
      <dgm:t>
        <a:bodyPr/>
        <a:lstStyle/>
        <a:p>
          <a:endParaRPr lang="en-US"/>
        </a:p>
      </dgm:t>
    </dgm:pt>
    <dgm:pt modelId="{979DFEC2-AE51-4764-8FD6-E127DE9B47E1}">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andara" panose="020E0502030303020204" pitchFamily="34" charset="0"/>
            </a:rPr>
            <a:t>Mood of </a:t>
          </a:r>
          <a:br>
            <a:rPr kumimoji="0" lang="en-US" sz="1400" b="1" i="0" u="none" strike="noStrike" cap="none" normalizeH="0" baseline="0" dirty="0">
              <a:ln>
                <a:noFill/>
              </a:ln>
              <a:solidFill>
                <a:schemeClr val="tx1"/>
              </a:solidFill>
              <a:effectLst/>
              <a:latin typeface="Candara" panose="020E0502030303020204" pitchFamily="34" charset="0"/>
            </a:rPr>
          </a:br>
          <a:r>
            <a:rPr kumimoji="0" lang="en-US" sz="1400" b="1" i="0" u="none" strike="noStrike" cap="none" normalizeH="0" baseline="0" dirty="0">
              <a:ln>
                <a:noFill/>
              </a:ln>
              <a:solidFill>
                <a:schemeClr val="tx1"/>
              </a:solidFill>
              <a:effectLst/>
              <a:latin typeface="Candara" panose="020E0502030303020204" pitchFamily="34" charset="0"/>
            </a:rPr>
            <a:t>Consumer</a:t>
          </a:r>
        </a:p>
      </dgm:t>
    </dgm:pt>
    <dgm:pt modelId="{00D08633-6FFC-4774-B7B8-451E8A317C8E}" type="parTrans" cxnId="{677195B2-8CDD-4C75-80ED-CCE37FF71699}">
      <dgm:prSet/>
      <dgm:spPr/>
      <dgm:t>
        <a:bodyPr/>
        <a:lstStyle/>
        <a:p>
          <a:endParaRPr lang="en-US" b="0" dirty="0"/>
        </a:p>
      </dgm:t>
    </dgm:pt>
    <dgm:pt modelId="{7DD01B6E-AC84-40E8-8056-5BA27C79593D}" type="sibTrans" cxnId="{677195B2-8CDD-4C75-80ED-CCE37FF71699}">
      <dgm:prSet/>
      <dgm:spPr/>
      <dgm:t>
        <a:bodyPr/>
        <a:lstStyle/>
        <a:p>
          <a:endParaRPr lang="en-US"/>
        </a:p>
      </dgm:t>
    </dgm:pt>
    <dgm:pt modelId="{AC835DB5-2985-40FB-9FA1-501DA9B9C27A}" type="pres">
      <dgm:prSet presAssocID="{5DD965E0-D227-4609-9FD5-15DAE0DDB5C2}" presName="cycle" presStyleCnt="0">
        <dgm:presLayoutVars>
          <dgm:chMax val="1"/>
          <dgm:dir/>
          <dgm:animLvl val="ctr"/>
          <dgm:resizeHandles val="exact"/>
        </dgm:presLayoutVars>
      </dgm:prSet>
      <dgm:spPr/>
    </dgm:pt>
    <dgm:pt modelId="{173A877D-77C6-42B0-840E-5A4A3906FC9E}" type="pres">
      <dgm:prSet presAssocID="{2032312E-7B33-4626-BC55-8D0582BE7EBE}" presName="centerShape" presStyleLbl="node0" presStyleIdx="0" presStyleCnt="1" custScaleX="114652" custScaleY="110729"/>
      <dgm:spPr/>
      <dgm:t>
        <a:bodyPr/>
        <a:lstStyle/>
        <a:p>
          <a:endParaRPr lang="ru-RU"/>
        </a:p>
      </dgm:t>
    </dgm:pt>
    <dgm:pt modelId="{F456F81B-5694-4411-BA12-A324D73A3CA3}" type="pres">
      <dgm:prSet presAssocID="{B62EA695-DDA1-47E4-BD62-4972D260DA8C}" presName="Name9" presStyleLbl="parChTrans1D2" presStyleIdx="0" presStyleCnt="5"/>
      <dgm:spPr/>
      <dgm:t>
        <a:bodyPr/>
        <a:lstStyle/>
        <a:p>
          <a:endParaRPr lang="ru-RU"/>
        </a:p>
      </dgm:t>
    </dgm:pt>
    <dgm:pt modelId="{DE1D143D-E007-4675-8273-72E853392FC7}" type="pres">
      <dgm:prSet presAssocID="{B62EA695-DDA1-47E4-BD62-4972D260DA8C}" presName="connTx" presStyleLbl="parChTrans1D2" presStyleIdx="0" presStyleCnt="5"/>
      <dgm:spPr/>
      <dgm:t>
        <a:bodyPr/>
        <a:lstStyle/>
        <a:p>
          <a:endParaRPr lang="ru-RU"/>
        </a:p>
      </dgm:t>
    </dgm:pt>
    <dgm:pt modelId="{E03F70ED-7AA7-489B-B011-7E2AF505FDBD}" type="pres">
      <dgm:prSet presAssocID="{69BC2F5B-0460-4AAC-B81E-F46432A536F2}" presName="node" presStyleLbl="node1" presStyleIdx="0" presStyleCnt="5" custScaleX="119188" custScaleY="110504" custRadScaleRad="100000" custRadScaleInc="0">
        <dgm:presLayoutVars>
          <dgm:bulletEnabled val="1"/>
        </dgm:presLayoutVars>
      </dgm:prSet>
      <dgm:spPr/>
      <dgm:t>
        <a:bodyPr/>
        <a:lstStyle/>
        <a:p>
          <a:endParaRPr lang="ru-RU"/>
        </a:p>
      </dgm:t>
    </dgm:pt>
    <dgm:pt modelId="{36BF6036-8E4F-4EB0-9320-D3F8BF5E9A1F}" type="pres">
      <dgm:prSet presAssocID="{552C7542-5557-4B7D-845F-F2E6326B4520}" presName="Name9" presStyleLbl="parChTrans1D2" presStyleIdx="1" presStyleCnt="5"/>
      <dgm:spPr/>
      <dgm:t>
        <a:bodyPr/>
        <a:lstStyle/>
        <a:p>
          <a:endParaRPr lang="ru-RU"/>
        </a:p>
      </dgm:t>
    </dgm:pt>
    <dgm:pt modelId="{C361E923-4DAB-4550-97D5-71F8FFA5A04C}" type="pres">
      <dgm:prSet presAssocID="{552C7542-5557-4B7D-845F-F2E6326B4520}" presName="connTx" presStyleLbl="parChTrans1D2" presStyleIdx="1" presStyleCnt="5"/>
      <dgm:spPr/>
      <dgm:t>
        <a:bodyPr/>
        <a:lstStyle/>
        <a:p>
          <a:endParaRPr lang="ru-RU"/>
        </a:p>
      </dgm:t>
    </dgm:pt>
    <dgm:pt modelId="{3EE8F738-2C33-4DF5-A37E-EC75A26280C3}" type="pres">
      <dgm:prSet presAssocID="{FBD93D06-F769-44E5-9CAD-E1D1A908FE60}" presName="node" presStyleLbl="node1" presStyleIdx="1" presStyleCnt="5" custScaleX="119188" custScaleY="110504" custRadScaleRad="100000" custRadScaleInc="0">
        <dgm:presLayoutVars>
          <dgm:bulletEnabled val="1"/>
        </dgm:presLayoutVars>
      </dgm:prSet>
      <dgm:spPr/>
      <dgm:t>
        <a:bodyPr/>
        <a:lstStyle/>
        <a:p>
          <a:endParaRPr lang="ru-RU"/>
        </a:p>
      </dgm:t>
    </dgm:pt>
    <dgm:pt modelId="{3C25DACA-E495-4265-A300-8BF2538E872F}" type="pres">
      <dgm:prSet presAssocID="{870EDB97-ACC0-482C-96B0-7067500D6EA1}" presName="Name9" presStyleLbl="parChTrans1D2" presStyleIdx="2" presStyleCnt="5"/>
      <dgm:spPr/>
      <dgm:t>
        <a:bodyPr/>
        <a:lstStyle/>
        <a:p>
          <a:endParaRPr lang="ru-RU"/>
        </a:p>
      </dgm:t>
    </dgm:pt>
    <dgm:pt modelId="{C87AED61-9B1C-4B46-B0AD-586C546CBC8D}" type="pres">
      <dgm:prSet presAssocID="{870EDB97-ACC0-482C-96B0-7067500D6EA1}" presName="connTx" presStyleLbl="parChTrans1D2" presStyleIdx="2" presStyleCnt="5"/>
      <dgm:spPr/>
      <dgm:t>
        <a:bodyPr/>
        <a:lstStyle/>
        <a:p>
          <a:endParaRPr lang="ru-RU"/>
        </a:p>
      </dgm:t>
    </dgm:pt>
    <dgm:pt modelId="{348276B3-93DA-416C-96FC-23D7F7274D21}" type="pres">
      <dgm:prSet presAssocID="{CBD86EC9-DA1F-4423-A7FA-7CCBDE3CC7D3}" presName="node" presStyleLbl="node1" presStyleIdx="2" presStyleCnt="5" custScaleX="119188" custScaleY="110504" custRadScaleRad="100000" custRadScaleInc="0">
        <dgm:presLayoutVars>
          <dgm:bulletEnabled val="1"/>
        </dgm:presLayoutVars>
      </dgm:prSet>
      <dgm:spPr/>
      <dgm:t>
        <a:bodyPr/>
        <a:lstStyle/>
        <a:p>
          <a:endParaRPr lang="ru-RU"/>
        </a:p>
      </dgm:t>
    </dgm:pt>
    <dgm:pt modelId="{63FDBFD7-B5DD-455B-99EE-F23891B50264}" type="pres">
      <dgm:prSet presAssocID="{8D2D8891-96A8-4EE7-932D-14E6D7C52995}" presName="Name9" presStyleLbl="parChTrans1D2" presStyleIdx="3" presStyleCnt="5"/>
      <dgm:spPr/>
      <dgm:t>
        <a:bodyPr/>
        <a:lstStyle/>
        <a:p>
          <a:endParaRPr lang="ru-RU"/>
        </a:p>
      </dgm:t>
    </dgm:pt>
    <dgm:pt modelId="{F996070F-59F8-4D5B-AADD-83CCDA9C4BF4}" type="pres">
      <dgm:prSet presAssocID="{8D2D8891-96A8-4EE7-932D-14E6D7C52995}" presName="connTx" presStyleLbl="parChTrans1D2" presStyleIdx="3" presStyleCnt="5"/>
      <dgm:spPr/>
      <dgm:t>
        <a:bodyPr/>
        <a:lstStyle/>
        <a:p>
          <a:endParaRPr lang="ru-RU"/>
        </a:p>
      </dgm:t>
    </dgm:pt>
    <dgm:pt modelId="{9567106B-AEFB-4DB9-865D-C48C3162F359}" type="pres">
      <dgm:prSet presAssocID="{A66743A4-7F83-4BBE-B295-5B4AA6703F7B}" presName="node" presStyleLbl="node1" presStyleIdx="3" presStyleCnt="5" custScaleX="119188" custScaleY="110504" custRadScaleRad="100000" custRadScaleInc="0">
        <dgm:presLayoutVars>
          <dgm:bulletEnabled val="1"/>
        </dgm:presLayoutVars>
      </dgm:prSet>
      <dgm:spPr/>
      <dgm:t>
        <a:bodyPr/>
        <a:lstStyle/>
        <a:p>
          <a:endParaRPr lang="ru-RU"/>
        </a:p>
      </dgm:t>
    </dgm:pt>
    <dgm:pt modelId="{8DCD78D5-9246-42C1-9079-B35DBA6C9816}" type="pres">
      <dgm:prSet presAssocID="{00D08633-6FFC-4774-B7B8-451E8A317C8E}" presName="Name9" presStyleLbl="parChTrans1D2" presStyleIdx="4" presStyleCnt="5"/>
      <dgm:spPr/>
      <dgm:t>
        <a:bodyPr/>
        <a:lstStyle/>
        <a:p>
          <a:endParaRPr lang="ru-RU"/>
        </a:p>
      </dgm:t>
    </dgm:pt>
    <dgm:pt modelId="{1028B404-2F8D-4E0F-B3AC-23A129BCA5C9}" type="pres">
      <dgm:prSet presAssocID="{00D08633-6FFC-4774-B7B8-451E8A317C8E}" presName="connTx" presStyleLbl="parChTrans1D2" presStyleIdx="4" presStyleCnt="5"/>
      <dgm:spPr/>
      <dgm:t>
        <a:bodyPr/>
        <a:lstStyle/>
        <a:p>
          <a:endParaRPr lang="ru-RU"/>
        </a:p>
      </dgm:t>
    </dgm:pt>
    <dgm:pt modelId="{08DA4745-2849-4540-9C7D-9BC9330920A4}" type="pres">
      <dgm:prSet presAssocID="{979DFEC2-AE51-4764-8FD6-E127DE9B47E1}" presName="node" presStyleLbl="node1" presStyleIdx="4" presStyleCnt="5" custScaleX="119188" custScaleY="110504" custRadScaleRad="100000" custRadScaleInc="0">
        <dgm:presLayoutVars>
          <dgm:bulletEnabled val="1"/>
        </dgm:presLayoutVars>
      </dgm:prSet>
      <dgm:spPr/>
      <dgm:t>
        <a:bodyPr/>
        <a:lstStyle/>
        <a:p>
          <a:endParaRPr lang="ru-RU"/>
        </a:p>
      </dgm:t>
    </dgm:pt>
  </dgm:ptLst>
  <dgm:cxnLst>
    <dgm:cxn modelId="{C214E4FB-6EEB-4576-9EE8-4969313AD7F0}" type="presOf" srcId="{B62EA695-DDA1-47E4-BD62-4972D260DA8C}" destId="{DE1D143D-E007-4675-8273-72E853392FC7}" srcOrd="1" destOrd="0" presId="urn:microsoft.com/office/officeart/2005/8/layout/radial1"/>
    <dgm:cxn modelId="{9F53AA79-5DE3-4933-86EF-564CDFF8DFBD}" srcId="{2032312E-7B33-4626-BC55-8D0582BE7EBE}" destId="{FBD93D06-F769-44E5-9CAD-E1D1A908FE60}" srcOrd="1" destOrd="0" parTransId="{552C7542-5557-4B7D-845F-F2E6326B4520}" sibTransId="{68E84B90-CAE2-4A80-9B70-E5C9525E5C2D}"/>
    <dgm:cxn modelId="{0299FF86-AA1D-410D-9E40-05A00484B62D}" type="presOf" srcId="{FBD93D06-F769-44E5-9CAD-E1D1A908FE60}" destId="{3EE8F738-2C33-4DF5-A37E-EC75A26280C3}" srcOrd="0" destOrd="0" presId="urn:microsoft.com/office/officeart/2005/8/layout/radial1"/>
    <dgm:cxn modelId="{4F85B2FF-FC8F-4917-82F6-0F82F5969397}" type="presOf" srcId="{5DD965E0-D227-4609-9FD5-15DAE0DDB5C2}" destId="{AC835DB5-2985-40FB-9FA1-501DA9B9C27A}" srcOrd="0" destOrd="0" presId="urn:microsoft.com/office/officeart/2005/8/layout/radial1"/>
    <dgm:cxn modelId="{B536F43C-BE24-4941-8943-F243159211DA}" srcId="{2032312E-7B33-4626-BC55-8D0582BE7EBE}" destId="{A66743A4-7F83-4BBE-B295-5B4AA6703F7B}" srcOrd="3" destOrd="0" parTransId="{8D2D8891-96A8-4EE7-932D-14E6D7C52995}" sibTransId="{AD47EAC2-A84E-407C-9C9F-168ACAA11E8F}"/>
    <dgm:cxn modelId="{794EF050-B2A2-49C1-8C00-5DEBD23BA3F1}" type="presOf" srcId="{552C7542-5557-4B7D-845F-F2E6326B4520}" destId="{36BF6036-8E4F-4EB0-9320-D3F8BF5E9A1F}" srcOrd="0" destOrd="0" presId="urn:microsoft.com/office/officeart/2005/8/layout/radial1"/>
    <dgm:cxn modelId="{7CB332B6-6256-419E-AC06-8D7E14EDC0B4}" type="presOf" srcId="{8D2D8891-96A8-4EE7-932D-14E6D7C52995}" destId="{63FDBFD7-B5DD-455B-99EE-F23891B50264}" srcOrd="0" destOrd="0" presId="urn:microsoft.com/office/officeart/2005/8/layout/radial1"/>
    <dgm:cxn modelId="{B1F87579-CEB0-471B-B920-133819BAC30E}" type="presOf" srcId="{CBD86EC9-DA1F-4423-A7FA-7CCBDE3CC7D3}" destId="{348276B3-93DA-416C-96FC-23D7F7274D21}" srcOrd="0" destOrd="0" presId="urn:microsoft.com/office/officeart/2005/8/layout/radial1"/>
    <dgm:cxn modelId="{7C5A63FA-261A-4AB1-AD30-30ED9D0E7514}" type="presOf" srcId="{870EDB97-ACC0-482C-96B0-7067500D6EA1}" destId="{3C25DACA-E495-4265-A300-8BF2538E872F}" srcOrd="0" destOrd="0" presId="urn:microsoft.com/office/officeart/2005/8/layout/radial1"/>
    <dgm:cxn modelId="{C19F31D3-A6D5-4937-A99C-BDF04F4EF0EA}" type="presOf" srcId="{870EDB97-ACC0-482C-96B0-7067500D6EA1}" destId="{C87AED61-9B1C-4B46-B0AD-586C546CBC8D}" srcOrd="1" destOrd="0" presId="urn:microsoft.com/office/officeart/2005/8/layout/radial1"/>
    <dgm:cxn modelId="{BF4C9F3C-1848-4A0E-83EB-04486869DF0A}" type="presOf" srcId="{69BC2F5B-0460-4AAC-B81E-F46432A536F2}" destId="{E03F70ED-7AA7-489B-B011-7E2AF505FDBD}" srcOrd="0" destOrd="0" presId="urn:microsoft.com/office/officeart/2005/8/layout/radial1"/>
    <dgm:cxn modelId="{677195B2-8CDD-4C75-80ED-CCE37FF71699}" srcId="{2032312E-7B33-4626-BC55-8D0582BE7EBE}" destId="{979DFEC2-AE51-4764-8FD6-E127DE9B47E1}" srcOrd="4" destOrd="0" parTransId="{00D08633-6FFC-4774-B7B8-451E8A317C8E}" sibTransId="{7DD01B6E-AC84-40E8-8056-5BA27C79593D}"/>
    <dgm:cxn modelId="{E2DC03E4-A183-4814-9EE9-888535A3777B}" type="presOf" srcId="{979DFEC2-AE51-4764-8FD6-E127DE9B47E1}" destId="{08DA4745-2849-4540-9C7D-9BC9330920A4}" srcOrd="0" destOrd="0" presId="urn:microsoft.com/office/officeart/2005/8/layout/radial1"/>
    <dgm:cxn modelId="{EB4BE47F-D318-4DDF-BD21-447236E0C4E2}" type="presOf" srcId="{00D08633-6FFC-4774-B7B8-451E8A317C8E}" destId="{8DCD78D5-9246-42C1-9079-B35DBA6C9816}" srcOrd="0" destOrd="0" presId="urn:microsoft.com/office/officeart/2005/8/layout/radial1"/>
    <dgm:cxn modelId="{93EF1473-C654-483D-A3A7-22B716BCDE11}" type="presOf" srcId="{B62EA695-DDA1-47E4-BD62-4972D260DA8C}" destId="{F456F81B-5694-4411-BA12-A324D73A3CA3}" srcOrd="0" destOrd="0" presId="urn:microsoft.com/office/officeart/2005/8/layout/radial1"/>
    <dgm:cxn modelId="{B712AB2D-D41F-48ED-B85C-F1B139CA0DFF}" type="presOf" srcId="{00D08633-6FFC-4774-B7B8-451E8A317C8E}" destId="{1028B404-2F8D-4E0F-B3AC-23A129BCA5C9}" srcOrd="1" destOrd="0" presId="urn:microsoft.com/office/officeart/2005/8/layout/radial1"/>
    <dgm:cxn modelId="{C4D21E5E-EB74-49F9-8405-D9E642393E56}" srcId="{2032312E-7B33-4626-BC55-8D0582BE7EBE}" destId="{69BC2F5B-0460-4AAC-B81E-F46432A536F2}" srcOrd="0" destOrd="0" parTransId="{B62EA695-DDA1-47E4-BD62-4972D260DA8C}" sibTransId="{FF91E1AF-B4B3-4035-8543-D976AB5F0183}"/>
    <dgm:cxn modelId="{E3854DE4-F9BC-4574-A3A3-7943824D8CCF}" type="presOf" srcId="{8D2D8891-96A8-4EE7-932D-14E6D7C52995}" destId="{F996070F-59F8-4D5B-AADD-83CCDA9C4BF4}" srcOrd="1" destOrd="0" presId="urn:microsoft.com/office/officeart/2005/8/layout/radial1"/>
    <dgm:cxn modelId="{339A4000-4932-44F6-8C08-CFB63145BD48}" srcId="{5DD965E0-D227-4609-9FD5-15DAE0DDB5C2}" destId="{2032312E-7B33-4626-BC55-8D0582BE7EBE}" srcOrd="0" destOrd="0" parTransId="{1056C1D0-5B59-494C-8687-7597CB2C1F09}" sibTransId="{E47E05A5-3DC6-469A-A021-073F63A34C10}"/>
    <dgm:cxn modelId="{24CC260F-6B07-4267-BACC-26BFD0E12537}" type="presOf" srcId="{A66743A4-7F83-4BBE-B295-5B4AA6703F7B}" destId="{9567106B-AEFB-4DB9-865D-C48C3162F359}" srcOrd="0" destOrd="0" presId="urn:microsoft.com/office/officeart/2005/8/layout/radial1"/>
    <dgm:cxn modelId="{A25EEA5D-EC1B-434F-A2F7-C00111490954}" type="presOf" srcId="{552C7542-5557-4B7D-845F-F2E6326B4520}" destId="{C361E923-4DAB-4550-97D5-71F8FFA5A04C}" srcOrd="1" destOrd="0" presId="urn:microsoft.com/office/officeart/2005/8/layout/radial1"/>
    <dgm:cxn modelId="{3E86F99B-ECF7-4863-A570-11D96843A2DC}" type="presOf" srcId="{2032312E-7B33-4626-BC55-8D0582BE7EBE}" destId="{173A877D-77C6-42B0-840E-5A4A3906FC9E}" srcOrd="0" destOrd="0" presId="urn:microsoft.com/office/officeart/2005/8/layout/radial1"/>
    <dgm:cxn modelId="{79D343AB-8A9D-4EC3-94A3-94F8833D098B}" srcId="{2032312E-7B33-4626-BC55-8D0582BE7EBE}" destId="{CBD86EC9-DA1F-4423-A7FA-7CCBDE3CC7D3}" srcOrd="2" destOrd="0" parTransId="{870EDB97-ACC0-482C-96B0-7067500D6EA1}" sibTransId="{2F9BCFC8-D4AB-434E-9152-82C8353A0611}"/>
    <dgm:cxn modelId="{9AAE476C-29DE-47E9-AA0D-5B1FB552AF59}" type="presParOf" srcId="{AC835DB5-2985-40FB-9FA1-501DA9B9C27A}" destId="{173A877D-77C6-42B0-840E-5A4A3906FC9E}" srcOrd="0" destOrd="0" presId="urn:microsoft.com/office/officeart/2005/8/layout/radial1"/>
    <dgm:cxn modelId="{DE575D03-30EB-49A3-B156-4CFAC307E2CA}" type="presParOf" srcId="{AC835DB5-2985-40FB-9FA1-501DA9B9C27A}" destId="{F456F81B-5694-4411-BA12-A324D73A3CA3}" srcOrd="1" destOrd="0" presId="urn:microsoft.com/office/officeart/2005/8/layout/radial1"/>
    <dgm:cxn modelId="{60089650-8F1C-4C0A-9E11-1A6D0EB42A7B}" type="presParOf" srcId="{F456F81B-5694-4411-BA12-A324D73A3CA3}" destId="{DE1D143D-E007-4675-8273-72E853392FC7}" srcOrd="0" destOrd="0" presId="urn:microsoft.com/office/officeart/2005/8/layout/radial1"/>
    <dgm:cxn modelId="{0B9341D7-EB02-4260-A08B-CA8E4C75D94B}" type="presParOf" srcId="{AC835DB5-2985-40FB-9FA1-501DA9B9C27A}" destId="{E03F70ED-7AA7-489B-B011-7E2AF505FDBD}" srcOrd="2" destOrd="0" presId="urn:microsoft.com/office/officeart/2005/8/layout/radial1"/>
    <dgm:cxn modelId="{8DFAC59C-3D38-4FCC-A700-ED3265888066}" type="presParOf" srcId="{AC835DB5-2985-40FB-9FA1-501DA9B9C27A}" destId="{36BF6036-8E4F-4EB0-9320-D3F8BF5E9A1F}" srcOrd="3" destOrd="0" presId="urn:microsoft.com/office/officeart/2005/8/layout/radial1"/>
    <dgm:cxn modelId="{CEEC9C5E-C04E-4DCD-8ED3-4DE2E8E7AACF}" type="presParOf" srcId="{36BF6036-8E4F-4EB0-9320-D3F8BF5E9A1F}" destId="{C361E923-4DAB-4550-97D5-71F8FFA5A04C}" srcOrd="0" destOrd="0" presId="urn:microsoft.com/office/officeart/2005/8/layout/radial1"/>
    <dgm:cxn modelId="{64568574-2B45-49B1-AF7E-97AB80FA5912}" type="presParOf" srcId="{AC835DB5-2985-40FB-9FA1-501DA9B9C27A}" destId="{3EE8F738-2C33-4DF5-A37E-EC75A26280C3}" srcOrd="4" destOrd="0" presId="urn:microsoft.com/office/officeart/2005/8/layout/radial1"/>
    <dgm:cxn modelId="{083FCD5E-3088-44EC-A35B-AD2029A4F8E9}" type="presParOf" srcId="{AC835DB5-2985-40FB-9FA1-501DA9B9C27A}" destId="{3C25DACA-E495-4265-A300-8BF2538E872F}" srcOrd="5" destOrd="0" presId="urn:microsoft.com/office/officeart/2005/8/layout/radial1"/>
    <dgm:cxn modelId="{F6736E9A-59DE-4AF8-A10D-77664ED24B36}" type="presParOf" srcId="{3C25DACA-E495-4265-A300-8BF2538E872F}" destId="{C87AED61-9B1C-4B46-B0AD-586C546CBC8D}" srcOrd="0" destOrd="0" presId="urn:microsoft.com/office/officeart/2005/8/layout/radial1"/>
    <dgm:cxn modelId="{E7ACF1A0-29A0-4DE1-B7DA-C11C0DD15425}" type="presParOf" srcId="{AC835DB5-2985-40FB-9FA1-501DA9B9C27A}" destId="{348276B3-93DA-416C-96FC-23D7F7274D21}" srcOrd="6" destOrd="0" presId="urn:microsoft.com/office/officeart/2005/8/layout/radial1"/>
    <dgm:cxn modelId="{C9BCEBFF-94A0-4CBC-B89F-352050F57ECE}" type="presParOf" srcId="{AC835DB5-2985-40FB-9FA1-501DA9B9C27A}" destId="{63FDBFD7-B5DD-455B-99EE-F23891B50264}" srcOrd="7" destOrd="0" presId="urn:microsoft.com/office/officeart/2005/8/layout/radial1"/>
    <dgm:cxn modelId="{F0C5648F-7733-4CEF-B4C1-D70E2E5DBEFE}" type="presParOf" srcId="{63FDBFD7-B5DD-455B-99EE-F23891B50264}" destId="{F996070F-59F8-4D5B-AADD-83CCDA9C4BF4}" srcOrd="0" destOrd="0" presId="urn:microsoft.com/office/officeart/2005/8/layout/radial1"/>
    <dgm:cxn modelId="{40682174-0933-4776-8ADD-E3290A533F5E}" type="presParOf" srcId="{AC835DB5-2985-40FB-9FA1-501DA9B9C27A}" destId="{9567106B-AEFB-4DB9-865D-C48C3162F359}" srcOrd="8" destOrd="0" presId="urn:microsoft.com/office/officeart/2005/8/layout/radial1"/>
    <dgm:cxn modelId="{B30025C5-2E76-4BE2-A9F4-E484249B9733}" type="presParOf" srcId="{AC835DB5-2985-40FB-9FA1-501DA9B9C27A}" destId="{8DCD78D5-9246-42C1-9079-B35DBA6C9816}" srcOrd="9" destOrd="0" presId="urn:microsoft.com/office/officeart/2005/8/layout/radial1"/>
    <dgm:cxn modelId="{C6F1001F-5BC1-4D2E-A0BC-8E6D16723E93}" type="presParOf" srcId="{8DCD78D5-9246-42C1-9079-B35DBA6C9816}" destId="{1028B404-2F8D-4E0F-B3AC-23A129BCA5C9}" srcOrd="0" destOrd="0" presId="urn:microsoft.com/office/officeart/2005/8/layout/radial1"/>
    <dgm:cxn modelId="{E6E0BCDA-4BE7-4719-9050-82A3032C636F}" type="presParOf" srcId="{AC835DB5-2985-40FB-9FA1-501DA9B9C27A}" destId="{08DA4745-2849-4540-9C7D-9BC9330920A4}" srcOrd="10"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B125EA6-E2C4-408F-AAFC-1B9F6C27BE0D}" type="doc">
      <dgm:prSet loTypeId="urn:microsoft.com/office/officeart/2005/8/layout/radial1" loCatId="relationship" qsTypeId="urn:microsoft.com/office/officeart/2005/8/quickstyle/simple1#2" qsCatId="simple" csTypeId="urn:microsoft.com/office/officeart/2005/8/colors/accent1_2#2" csCatId="accent1" phldr="1"/>
      <dgm:spPr/>
    </dgm:pt>
    <dgm:pt modelId="{A83C78FF-0EB7-457F-AED3-1C3D8CFB6327}">
      <dgm:prSet custT="1"/>
      <dgm:spPr>
        <a:solidFill>
          <a:srgbClr val="42A8AD"/>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bg1"/>
              </a:solidFill>
              <a:effectLst/>
              <a:latin typeface="Candara" panose="020E0502030303020204" pitchFamily="34" charset="0"/>
            </a:rPr>
            <a:t>Social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bg1"/>
              </a:solidFill>
              <a:effectLst/>
              <a:latin typeface="Candara" panose="020E0502030303020204" pitchFamily="34" charset="0"/>
            </a:rPr>
            <a:t>Influences</a:t>
          </a:r>
        </a:p>
      </dgm:t>
    </dgm:pt>
    <dgm:pt modelId="{83F8F82A-A2D8-4CEA-9249-394E784001B0}" type="parTrans" cxnId="{4D8DB3D3-ADA9-4C2B-B324-B188E61074C9}">
      <dgm:prSet/>
      <dgm:spPr/>
      <dgm:t>
        <a:bodyPr/>
        <a:lstStyle/>
        <a:p>
          <a:endParaRPr lang="en-US"/>
        </a:p>
      </dgm:t>
    </dgm:pt>
    <dgm:pt modelId="{FB7B62C9-265C-4D9D-8A6C-ADDF47FDFFF2}" type="sibTrans" cxnId="{4D8DB3D3-ADA9-4C2B-B324-B188E61074C9}">
      <dgm:prSet/>
      <dgm:spPr/>
      <dgm:t>
        <a:bodyPr/>
        <a:lstStyle/>
        <a:p>
          <a:endParaRPr lang="en-US"/>
        </a:p>
      </dgm:t>
    </dgm:pt>
    <dgm:pt modelId="{9B26C5C9-EE07-41B5-9A7B-7EFD75DDCBF8}">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Roles</a:t>
          </a:r>
        </a:p>
      </dgm:t>
    </dgm:pt>
    <dgm:pt modelId="{0047ADDE-88AD-40CE-9F83-E486BC936663}" type="parTrans" cxnId="{CD8515DE-7FB5-448E-A730-DF814B3E2BE1}">
      <dgm:prSet/>
      <dgm:spPr/>
      <dgm:t>
        <a:bodyPr/>
        <a:lstStyle/>
        <a:p>
          <a:endParaRPr lang="en-US" b="0"/>
        </a:p>
      </dgm:t>
    </dgm:pt>
    <dgm:pt modelId="{58F45E25-57C9-432E-AB68-6FF4B53CAE65}" type="sibTrans" cxnId="{CD8515DE-7FB5-448E-A730-DF814B3E2BE1}">
      <dgm:prSet/>
      <dgm:spPr/>
      <dgm:t>
        <a:bodyPr/>
        <a:lstStyle/>
        <a:p>
          <a:endParaRPr lang="en-US"/>
        </a:p>
      </dgm:t>
    </dgm:pt>
    <dgm:pt modelId="{FBA0490E-A241-4F47-BB2A-974BD98E9E02}">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Family</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Influences</a:t>
          </a:r>
        </a:p>
      </dgm:t>
    </dgm:pt>
    <dgm:pt modelId="{F9C48AE6-7449-4E3C-BAE1-AB727DAC937D}" type="parTrans" cxnId="{6EB28EF1-4605-4B3A-A8CB-2E4F1EC18FE6}">
      <dgm:prSet/>
      <dgm:spPr/>
      <dgm:t>
        <a:bodyPr/>
        <a:lstStyle/>
        <a:p>
          <a:endParaRPr lang="en-US" b="0"/>
        </a:p>
      </dgm:t>
    </dgm:pt>
    <dgm:pt modelId="{05173525-C5B0-4263-896A-718B2945894D}" type="sibTrans" cxnId="{6EB28EF1-4605-4B3A-A8CB-2E4F1EC18FE6}">
      <dgm:prSet/>
      <dgm:spPr/>
      <dgm:t>
        <a:bodyPr/>
        <a:lstStyle/>
        <a:p>
          <a:endParaRPr lang="en-US"/>
        </a:p>
      </dgm:t>
    </dgm:pt>
    <dgm:pt modelId="{D4EBADE4-17F7-4AE9-8F1A-641385090483}">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Reference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Groups</a:t>
          </a:r>
        </a:p>
      </dgm:t>
    </dgm:pt>
    <dgm:pt modelId="{240B1A73-E5D6-46D0-B451-110B537C59C0}" type="parTrans" cxnId="{F5564A9B-BDFF-4F63-8925-32871C09FAD5}">
      <dgm:prSet/>
      <dgm:spPr/>
      <dgm:t>
        <a:bodyPr/>
        <a:lstStyle/>
        <a:p>
          <a:endParaRPr lang="en-US" b="0"/>
        </a:p>
      </dgm:t>
    </dgm:pt>
    <dgm:pt modelId="{D96156A4-524F-4DF0-87E6-75C7E4EA5ACF}" type="sibTrans" cxnId="{F5564A9B-BDFF-4F63-8925-32871C09FAD5}">
      <dgm:prSet/>
      <dgm:spPr/>
      <dgm:t>
        <a:bodyPr/>
        <a:lstStyle/>
        <a:p>
          <a:endParaRPr lang="en-US"/>
        </a:p>
      </dgm:t>
    </dgm:pt>
    <dgm:pt modelId="{B34BAA67-A8F3-4FB9-B88E-179D51BF490C}">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Opinion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Leaders</a:t>
          </a:r>
        </a:p>
      </dgm:t>
    </dgm:pt>
    <dgm:pt modelId="{5E9C6110-502E-4EDD-8F17-D45F0CD7655B}" type="parTrans" cxnId="{4339C145-CC91-4071-B170-618BEA45BE15}">
      <dgm:prSet/>
      <dgm:spPr/>
      <dgm:t>
        <a:bodyPr/>
        <a:lstStyle/>
        <a:p>
          <a:endParaRPr lang="en-US" b="0"/>
        </a:p>
      </dgm:t>
    </dgm:pt>
    <dgm:pt modelId="{31243492-8251-4632-926E-DA366B12E4D8}" type="sibTrans" cxnId="{4339C145-CC91-4071-B170-618BEA45BE15}">
      <dgm:prSet/>
      <dgm:spPr/>
      <dgm:t>
        <a:bodyPr/>
        <a:lstStyle/>
        <a:p>
          <a:endParaRPr lang="en-US"/>
        </a:p>
      </dgm:t>
    </dgm:pt>
    <dgm:pt modelId="{A200084A-E2D7-48BB-BBB6-92A3897FB3B5}">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Digital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Networks</a:t>
          </a:r>
        </a:p>
      </dgm:t>
    </dgm:pt>
    <dgm:pt modelId="{7D3D3354-411B-4194-845B-C567706E7BFB}" type="parTrans" cxnId="{30BF84FE-FC15-4C9E-9082-3DA5067671B4}">
      <dgm:prSet/>
      <dgm:spPr/>
      <dgm:t>
        <a:bodyPr/>
        <a:lstStyle/>
        <a:p>
          <a:endParaRPr lang="en-US" b="0"/>
        </a:p>
      </dgm:t>
    </dgm:pt>
    <dgm:pt modelId="{F9CB7A47-748F-4B47-BF6D-6AF97481280A}" type="sibTrans" cxnId="{30BF84FE-FC15-4C9E-9082-3DA5067671B4}">
      <dgm:prSet/>
      <dgm:spPr/>
      <dgm:t>
        <a:bodyPr/>
        <a:lstStyle/>
        <a:p>
          <a:endParaRPr lang="en-US"/>
        </a:p>
      </dgm:t>
    </dgm:pt>
    <dgm:pt modelId="{0C083AFD-27BE-4749-BECD-9D8C8FAF7BA2}">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Social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Classes</a:t>
          </a:r>
        </a:p>
      </dgm:t>
    </dgm:pt>
    <dgm:pt modelId="{B2AA62B5-69DF-4D66-B0CE-0FA165612F0B}" type="parTrans" cxnId="{469C9C35-9ACB-40D6-9429-DA307B7F4651}">
      <dgm:prSet/>
      <dgm:spPr/>
      <dgm:t>
        <a:bodyPr/>
        <a:lstStyle/>
        <a:p>
          <a:endParaRPr lang="en-US" b="0"/>
        </a:p>
      </dgm:t>
    </dgm:pt>
    <dgm:pt modelId="{FFE51F90-979A-44C7-9E34-520C3D8129F5}" type="sibTrans" cxnId="{469C9C35-9ACB-40D6-9429-DA307B7F4651}">
      <dgm:prSet/>
      <dgm:spPr/>
      <dgm:t>
        <a:bodyPr/>
        <a:lstStyle/>
        <a:p>
          <a:endParaRPr lang="en-US"/>
        </a:p>
      </dgm:t>
    </dgm:pt>
    <dgm:pt modelId="{84FF5689-BDD0-46F7-9AB8-F820751949AA}">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Culture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and</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dirty="0">
              <a:ln>
                <a:noFill/>
              </a:ln>
              <a:solidFill>
                <a:schemeClr val="tx1"/>
              </a:solidFill>
              <a:effectLst/>
              <a:latin typeface="Candara" panose="020E0502030303020204" pitchFamily="34" charset="0"/>
            </a:rPr>
            <a:t>Subcultures</a:t>
          </a:r>
        </a:p>
      </dgm:t>
    </dgm:pt>
    <dgm:pt modelId="{2F9F232B-1167-4BE2-8923-180A0BC27272}" type="parTrans" cxnId="{38947051-B7B9-4727-8037-7F2A39C411E4}">
      <dgm:prSet/>
      <dgm:spPr/>
      <dgm:t>
        <a:bodyPr/>
        <a:lstStyle/>
        <a:p>
          <a:endParaRPr lang="en-US" b="0"/>
        </a:p>
      </dgm:t>
    </dgm:pt>
    <dgm:pt modelId="{33D39237-718C-48B2-91B9-95CA27381549}" type="sibTrans" cxnId="{38947051-B7B9-4727-8037-7F2A39C411E4}">
      <dgm:prSet/>
      <dgm:spPr/>
      <dgm:t>
        <a:bodyPr/>
        <a:lstStyle/>
        <a:p>
          <a:endParaRPr lang="en-US"/>
        </a:p>
      </dgm:t>
    </dgm:pt>
    <dgm:pt modelId="{C5EDAC2B-EC78-466A-903F-B4B8AD6CF60E}" type="pres">
      <dgm:prSet presAssocID="{EB125EA6-E2C4-408F-AAFC-1B9F6C27BE0D}" presName="cycle" presStyleCnt="0">
        <dgm:presLayoutVars>
          <dgm:chMax val="1"/>
          <dgm:dir/>
          <dgm:animLvl val="ctr"/>
          <dgm:resizeHandles val="exact"/>
        </dgm:presLayoutVars>
      </dgm:prSet>
      <dgm:spPr/>
    </dgm:pt>
    <dgm:pt modelId="{0E37C955-70DC-496C-BA83-A6ED41803622}" type="pres">
      <dgm:prSet presAssocID="{A83C78FF-0EB7-457F-AED3-1C3D8CFB6327}" presName="centerShape" presStyleLbl="node0" presStyleIdx="0" presStyleCnt="1" custScaleX="128516" custScaleY="125904"/>
      <dgm:spPr/>
      <dgm:t>
        <a:bodyPr/>
        <a:lstStyle/>
        <a:p>
          <a:endParaRPr lang="ru-RU"/>
        </a:p>
      </dgm:t>
    </dgm:pt>
    <dgm:pt modelId="{DAB849B3-0449-4451-B3D1-43AC0A250A6E}" type="pres">
      <dgm:prSet presAssocID="{0047ADDE-88AD-40CE-9F83-E486BC936663}" presName="Name9" presStyleLbl="parChTrans1D2" presStyleIdx="0" presStyleCnt="7"/>
      <dgm:spPr/>
      <dgm:t>
        <a:bodyPr/>
        <a:lstStyle/>
        <a:p>
          <a:endParaRPr lang="ru-RU"/>
        </a:p>
      </dgm:t>
    </dgm:pt>
    <dgm:pt modelId="{DD6A9135-0FBE-43FF-B031-953D7ED7DBCE}" type="pres">
      <dgm:prSet presAssocID="{0047ADDE-88AD-40CE-9F83-E486BC936663}" presName="connTx" presStyleLbl="parChTrans1D2" presStyleIdx="0" presStyleCnt="7"/>
      <dgm:spPr/>
      <dgm:t>
        <a:bodyPr/>
        <a:lstStyle/>
        <a:p>
          <a:endParaRPr lang="ru-RU"/>
        </a:p>
      </dgm:t>
    </dgm:pt>
    <dgm:pt modelId="{95F03323-0A47-4DEE-8937-324A2A908EE5}" type="pres">
      <dgm:prSet presAssocID="{9B26C5C9-EE07-41B5-9A7B-7EFD75DDCBF8}" presName="node" presStyleLbl="node1" presStyleIdx="0" presStyleCnt="7" custScaleX="117883" custScaleY="120436">
        <dgm:presLayoutVars>
          <dgm:bulletEnabled val="1"/>
        </dgm:presLayoutVars>
      </dgm:prSet>
      <dgm:spPr/>
      <dgm:t>
        <a:bodyPr/>
        <a:lstStyle/>
        <a:p>
          <a:endParaRPr lang="ru-RU"/>
        </a:p>
      </dgm:t>
    </dgm:pt>
    <dgm:pt modelId="{220F392F-24EF-444D-A705-BF7ED030B944}" type="pres">
      <dgm:prSet presAssocID="{F9C48AE6-7449-4E3C-BAE1-AB727DAC937D}" presName="Name9" presStyleLbl="parChTrans1D2" presStyleIdx="1" presStyleCnt="7"/>
      <dgm:spPr/>
      <dgm:t>
        <a:bodyPr/>
        <a:lstStyle/>
        <a:p>
          <a:endParaRPr lang="ru-RU"/>
        </a:p>
      </dgm:t>
    </dgm:pt>
    <dgm:pt modelId="{746FF27A-CD24-4161-831A-5C50179C07EF}" type="pres">
      <dgm:prSet presAssocID="{F9C48AE6-7449-4E3C-BAE1-AB727DAC937D}" presName="connTx" presStyleLbl="parChTrans1D2" presStyleIdx="1" presStyleCnt="7"/>
      <dgm:spPr/>
      <dgm:t>
        <a:bodyPr/>
        <a:lstStyle/>
        <a:p>
          <a:endParaRPr lang="ru-RU"/>
        </a:p>
      </dgm:t>
    </dgm:pt>
    <dgm:pt modelId="{34FE644D-219D-4900-8A84-06ADE32E07F0}" type="pres">
      <dgm:prSet presAssocID="{FBA0490E-A241-4F47-BB2A-974BD98E9E02}" presName="node" presStyleLbl="node1" presStyleIdx="1" presStyleCnt="7" custScaleX="117883" custScaleY="120436">
        <dgm:presLayoutVars>
          <dgm:bulletEnabled val="1"/>
        </dgm:presLayoutVars>
      </dgm:prSet>
      <dgm:spPr/>
      <dgm:t>
        <a:bodyPr/>
        <a:lstStyle/>
        <a:p>
          <a:endParaRPr lang="ru-RU"/>
        </a:p>
      </dgm:t>
    </dgm:pt>
    <dgm:pt modelId="{515C5211-3281-4944-9ADD-C3A6240DEB64}" type="pres">
      <dgm:prSet presAssocID="{240B1A73-E5D6-46D0-B451-110B537C59C0}" presName="Name9" presStyleLbl="parChTrans1D2" presStyleIdx="2" presStyleCnt="7"/>
      <dgm:spPr/>
      <dgm:t>
        <a:bodyPr/>
        <a:lstStyle/>
        <a:p>
          <a:endParaRPr lang="ru-RU"/>
        </a:p>
      </dgm:t>
    </dgm:pt>
    <dgm:pt modelId="{B8DD0B29-3119-4163-A57B-BEBF20F52784}" type="pres">
      <dgm:prSet presAssocID="{240B1A73-E5D6-46D0-B451-110B537C59C0}" presName="connTx" presStyleLbl="parChTrans1D2" presStyleIdx="2" presStyleCnt="7"/>
      <dgm:spPr/>
      <dgm:t>
        <a:bodyPr/>
        <a:lstStyle/>
        <a:p>
          <a:endParaRPr lang="ru-RU"/>
        </a:p>
      </dgm:t>
    </dgm:pt>
    <dgm:pt modelId="{EC83ACA4-CEF1-43A0-A097-A7DD68AE94FB}" type="pres">
      <dgm:prSet presAssocID="{D4EBADE4-17F7-4AE9-8F1A-641385090483}" presName="node" presStyleLbl="node1" presStyleIdx="2" presStyleCnt="7" custScaleX="117883" custScaleY="120436">
        <dgm:presLayoutVars>
          <dgm:bulletEnabled val="1"/>
        </dgm:presLayoutVars>
      </dgm:prSet>
      <dgm:spPr/>
      <dgm:t>
        <a:bodyPr/>
        <a:lstStyle/>
        <a:p>
          <a:endParaRPr lang="ru-RU"/>
        </a:p>
      </dgm:t>
    </dgm:pt>
    <dgm:pt modelId="{C9AA3EA5-965E-4F72-8954-24206F6A304C}" type="pres">
      <dgm:prSet presAssocID="{5E9C6110-502E-4EDD-8F17-D45F0CD7655B}" presName="Name9" presStyleLbl="parChTrans1D2" presStyleIdx="3" presStyleCnt="7"/>
      <dgm:spPr/>
      <dgm:t>
        <a:bodyPr/>
        <a:lstStyle/>
        <a:p>
          <a:endParaRPr lang="ru-RU"/>
        </a:p>
      </dgm:t>
    </dgm:pt>
    <dgm:pt modelId="{4F561289-BE14-440C-AE6D-4D428919C928}" type="pres">
      <dgm:prSet presAssocID="{5E9C6110-502E-4EDD-8F17-D45F0CD7655B}" presName="connTx" presStyleLbl="parChTrans1D2" presStyleIdx="3" presStyleCnt="7"/>
      <dgm:spPr/>
      <dgm:t>
        <a:bodyPr/>
        <a:lstStyle/>
        <a:p>
          <a:endParaRPr lang="ru-RU"/>
        </a:p>
      </dgm:t>
    </dgm:pt>
    <dgm:pt modelId="{20E2BEE3-043F-437C-8BD6-652C7BF3475E}" type="pres">
      <dgm:prSet presAssocID="{B34BAA67-A8F3-4FB9-B88E-179D51BF490C}" presName="node" presStyleLbl="node1" presStyleIdx="3" presStyleCnt="7" custScaleX="117883" custScaleY="120436">
        <dgm:presLayoutVars>
          <dgm:bulletEnabled val="1"/>
        </dgm:presLayoutVars>
      </dgm:prSet>
      <dgm:spPr/>
      <dgm:t>
        <a:bodyPr/>
        <a:lstStyle/>
        <a:p>
          <a:endParaRPr lang="ru-RU"/>
        </a:p>
      </dgm:t>
    </dgm:pt>
    <dgm:pt modelId="{32BA2CF1-ECB4-443D-BD42-D6559B0D8C41}" type="pres">
      <dgm:prSet presAssocID="{7D3D3354-411B-4194-845B-C567706E7BFB}" presName="Name9" presStyleLbl="parChTrans1D2" presStyleIdx="4" presStyleCnt="7"/>
      <dgm:spPr/>
      <dgm:t>
        <a:bodyPr/>
        <a:lstStyle/>
        <a:p>
          <a:endParaRPr lang="ru-RU"/>
        </a:p>
      </dgm:t>
    </dgm:pt>
    <dgm:pt modelId="{2A2881BF-EB6B-44F4-A645-A4695EC8B135}" type="pres">
      <dgm:prSet presAssocID="{7D3D3354-411B-4194-845B-C567706E7BFB}" presName="connTx" presStyleLbl="parChTrans1D2" presStyleIdx="4" presStyleCnt="7"/>
      <dgm:spPr/>
      <dgm:t>
        <a:bodyPr/>
        <a:lstStyle/>
        <a:p>
          <a:endParaRPr lang="ru-RU"/>
        </a:p>
      </dgm:t>
    </dgm:pt>
    <dgm:pt modelId="{87768C17-99BD-4407-ADBD-4D700452AF74}" type="pres">
      <dgm:prSet presAssocID="{A200084A-E2D7-48BB-BBB6-92A3897FB3B5}" presName="node" presStyleLbl="node1" presStyleIdx="4" presStyleCnt="7" custScaleX="117883" custScaleY="120436">
        <dgm:presLayoutVars>
          <dgm:bulletEnabled val="1"/>
        </dgm:presLayoutVars>
      </dgm:prSet>
      <dgm:spPr/>
      <dgm:t>
        <a:bodyPr/>
        <a:lstStyle/>
        <a:p>
          <a:endParaRPr lang="ru-RU"/>
        </a:p>
      </dgm:t>
    </dgm:pt>
    <dgm:pt modelId="{F4081A4C-1F63-435B-BDB3-15BB4433BB47}" type="pres">
      <dgm:prSet presAssocID="{B2AA62B5-69DF-4D66-B0CE-0FA165612F0B}" presName="Name9" presStyleLbl="parChTrans1D2" presStyleIdx="5" presStyleCnt="7"/>
      <dgm:spPr/>
      <dgm:t>
        <a:bodyPr/>
        <a:lstStyle/>
        <a:p>
          <a:endParaRPr lang="ru-RU"/>
        </a:p>
      </dgm:t>
    </dgm:pt>
    <dgm:pt modelId="{7C32A7EB-0D06-4DE3-91B3-FEA8E84B61ED}" type="pres">
      <dgm:prSet presAssocID="{B2AA62B5-69DF-4D66-B0CE-0FA165612F0B}" presName="connTx" presStyleLbl="parChTrans1D2" presStyleIdx="5" presStyleCnt="7"/>
      <dgm:spPr/>
      <dgm:t>
        <a:bodyPr/>
        <a:lstStyle/>
        <a:p>
          <a:endParaRPr lang="ru-RU"/>
        </a:p>
      </dgm:t>
    </dgm:pt>
    <dgm:pt modelId="{95924E95-821E-4A8F-B0A2-05BCCB8F7191}" type="pres">
      <dgm:prSet presAssocID="{0C083AFD-27BE-4749-BECD-9D8C8FAF7BA2}" presName="node" presStyleLbl="node1" presStyleIdx="5" presStyleCnt="7" custScaleX="117883" custScaleY="120436">
        <dgm:presLayoutVars>
          <dgm:bulletEnabled val="1"/>
        </dgm:presLayoutVars>
      </dgm:prSet>
      <dgm:spPr/>
      <dgm:t>
        <a:bodyPr/>
        <a:lstStyle/>
        <a:p>
          <a:endParaRPr lang="ru-RU"/>
        </a:p>
      </dgm:t>
    </dgm:pt>
    <dgm:pt modelId="{1DE635AE-EDE0-4CDF-8344-787E1589F667}" type="pres">
      <dgm:prSet presAssocID="{2F9F232B-1167-4BE2-8923-180A0BC27272}" presName="Name9" presStyleLbl="parChTrans1D2" presStyleIdx="6" presStyleCnt="7"/>
      <dgm:spPr/>
      <dgm:t>
        <a:bodyPr/>
        <a:lstStyle/>
        <a:p>
          <a:endParaRPr lang="ru-RU"/>
        </a:p>
      </dgm:t>
    </dgm:pt>
    <dgm:pt modelId="{0DE019E5-0937-4DDC-B2D9-EE16F6538AC3}" type="pres">
      <dgm:prSet presAssocID="{2F9F232B-1167-4BE2-8923-180A0BC27272}" presName="connTx" presStyleLbl="parChTrans1D2" presStyleIdx="6" presStyleCnt="7"/>
      <dgm:spPr/>
      <dgm:t>
        <a:bodyPr/>
        <a:lstStyle/>
        <a:p>
          <a:endParaRPr lang="ru-RU"/>
        </a:p>
      </dgm:t>
    </dgm:pt>
    <dgm:pt modelId="{8BFE362E-6C0A-42A8-820E-4521FC6DCC6A}" type="pres">
      <dgm:prSet presAssocID="{84FF5689-BDD0-46F7-9AB8-F820751949AA}" presName="node" presStyleLbl="node1" presStyleIdx="6" presStyleCnt="7" custScaleX="117883" custScaleY="120436">
        <dgm:presLayoutVars>
          <dgm:bulletEnabled val="1"/>
        </dgm:presLayoutVars>
      </dgm:prSet>
      <dgm:spPr/>
      <dgm:t>
        <a:bodyPr/>
        <a:lstStyle/>
        <a:p>
          <a:endParaRPr lang="ru-RU"/>
        </a:p>
      </dgm:t>
    </dgm:pt>
  </dgm:ptLst>
  <dgm:cxnLst>
    <dgm:cxn modelId="{469C9C35-9ACB-40D6-9429-DA307B7F4651}" srcId="{A83C78FF-0EB7-457F-AED3-1C3D8CFB6327}" destId="{0C083AFD-27BE-4749-BECD-9D8C8FAF7BA2}" srcOrd="5" destOrd="0" parTransId="{B2AA62B5-69DF-4D66-B0CE-0FA165612F0B}" sibTransId="{FFE51F90-979A-44C7-9E34-520C3D8129F5}"/>
    <dgm:cxn modelId="{4339C145-CC91-4071-B170-618BEA45BE15}" srcId="{A83C78FF-0EB7-457F-AED3-1C3D8CFB6327}" destId="{B34BAA67-A8F3-4FB9-B88E-179D51BF490C}" srcOrd="3" destOrd="0" parTransId="{5E9C6110-502E-4EDD-8F17-D45F0CD7655B}" sibTransId="{31243492-8251-4632-926E-DA366B12E4D8}"/>
    <dgm:cxn modelId="{57741C94-D5A9-45E4-A25B-0D1005F40D1F}" type="presOf" srcId="{B2AA62B5-69DF-4D66-B0CE-0FA165612F0B}" destId="{7C32A7EB-0D06-4DE3-91B3-FEA8E84B61ED}" srcOrd="1" destOrd="0" presId="urn:microsoft.com/office/officeart/2005/8/layout/radial1"/>
    <dgm:cxn modelId="{936B070D-0BE6-4065-A4F7-44502F247A60}" type="presOf" srcId="{5E9C6110-502E-4EDD-8F17-D45F0CD7655B}" destId="{C9AA3EA5-965E-4F72-8954-24206F6A304C}" srcOrd="0" destOrd="0" presId="urn:microsoft.com/office/officeart/2005/8/layout/radial1"/>
    <dgm:cxn modelId="{1FE59278-833D-415B-80C1-7E6139A25D76}" type="presOf" srcId="{2F9F232B-1167-4BE2-8923-180A0BC27272}" destId="{0DE019E5-0937-4DDC-B2D9-EE16F6538AC3}" srcOrd="1" destOrd="0" presId="urn:microsoft.com/office/officeart/2005/8/layout/radial1"/>
    <dgm:cxn modelId="{150264ED-6F79-4CDC-9B6C-420CA4E3FD41}" type="presOf" srcId="{0047ADDE-88AD-40CE-9F83-E486BC936663}" destId="{DAB849B3-0449-4451-B3D1-43AC0A250A6E}" srcOrd="0" destOrd="0" presId="urn:microsoft.com/office/officeart/2005/8/layout/radial1"/>
    <dgm:cxn modelId="{5BDE3824-D85D-4B30-AF74-2DF211F6F981}" type="presOf" srcId="{EB125EA6-E2C4-408F-AAFC-1B9F6C27BE0D}" destId="{C5EDAC2B-EC78-466A-903F-B4B8AD6CF60E}" srcOrd="0" destOrd="0" presId="urn:microsoft.com/office/officeart/2005/8/layout/radial1"/>
    <dgm:cxn modelId="{ECB5EEFD-A3B9-45D4-951F-85BE6AAAF1E0}" type="presOf" srcId="{B2AA62B5-69DF-4D66-B0CE-0FA165612F0B}" destId="{F4081A4C-1F63-435B-BDB3-15BB4433BB47}" srcOrd="0" destOrd="0" presId="urn:microsoft.com/office/officeart/2005/8/layout/radial1"/>
    <dgm:cxn modelId="{93E40DBA-4583-435B-A7B2-00536E41E33C}" type="presOf" srcId="{84FF5689-BDD0-46F7-9AB8-F820751949AA}" destId="{8BFE362E-6C0A-42A8-820E-4521FC6DCC6A}" srcOrd="0" destOrd="0" presId="urn:microsoft.com/office/officeart/2005/8/layout/radial1"/>
    <dgm:cxn modelId="{4D8DB3D3-ADA9-4C2B-B324-B188E61074C9}" srcId="{EB125EA6-E2C4-408F-AAFC-1B9F6C27BE0D}" destId="{A83C78FF-0EB7-457F-AED3-1C3D8CFB6327}" srcOrd="0" destOrd="0" parTransId="{83F8F82A-A2D8-4CEA-9249-394E784001B0}" sibTransId="{FB7B62C9-265C-4D9D-8A6C-ADDF47FDFFF2}"/>
    <dgm:cxn modelId="{217C2578-F640-49F0-BB97-CA96497E022C}" type="presOf" srcId="{A83C78FF-0EB7-457F-AED3-1C3D8CFB6327}" destId="{0E37C955-70DC-496C-BA83-A6ED41803622}" srcOrd="0" destOrd="0" presId="urn:microsoft.com/office/officeart/2005/8/layout/radial1"/>
    <dgm:cxn modelId="{51256C53-38BA-455D-ACB1-F27F72D89771}" type="presOf" srcId="{5E9C6110-502E-4EDD-8F17-D45F0CD7655B}" destId="{4F561289-BE14-440C-AE6D-4D428919C928}" srcOrd="1" destOrd="0" presId="urn:microsoft.com/office/officeart/2005/8/layout/radial1"/>
    <dgm:cxn modelId="{FF57145D-8B32-4A37-A95E-CCD6EBDE3FC9}" type="presOf" srcId="{240B1A73-E5D6-46D0-B451-110B537C59C0}" destId="{515C5211-3281-4944-9ADD-C3A6240DEB64}" srcOrd="0" destOrd="0" presId="urn:microsoft.com/office/officeart/2005/8/layout/radial1"/>
    <dgm:cxn modelId="{C83CC8AD-E509-49FE-915A-68334144D26C}" type="presOf" srcId="{D4EBADE4-17F7-4AE9-8F1A-641385090483}" destId="{EC83ACA4-CEF1-43A0-A097-A7DD68AE94FB}" srcOrd="0" destOrd="0" presId="urn:microsoft.com/office/officeart/2005/8/layout/radial1"/>
    <dgm:cxn modelId="{22B6960E-A034-4193-A209-73ED99A71A3F}" type="presOf" srcId="{A200084A-E2D7-48BB-BBB6-92A3897FB3B5}" destId="{87768C17-99BD-4407-ADBD-4D700452AF74}" srcOrd="0" destOrd="0" presId="urn:microsoft.com/office/officeart/2005/8/layout/radial1"/>
    <dgm:cxn modelId="{AC1FC5F2-9F43-4DED-8A7D-C52B7DCF2BFE}" type="presOf" srcId="{7D3D3354-411B-4194-845B-C567706E7BFB}" destId="{2A2881BF-EB6B-44F4-A645-A4695EC8B135}" srcOrd="1" destOrd="0" presId="urn:microsoft.com/office/officeart/2005/8/layout/radial1"/>
    <dgm:cxn modelId="{20B747BE-BEA8-4268-80E7-C72EA61D8160}" type="presOf" srcId="{FBA0490E-A241-4F47-BB2A-974BD98E9E02}" destId="{34FE644D-219D-4900-8A84-06ADE32E07F0}" srcOrd="0" destOrd="0" presId="urn:microsoft.com/office/officeart/2005/8/layout/radial1"/>
    <dgm:cxn modelId="{D6836BF3-8C48-4C65-9700-1327520477C8}" type="presOf" srcId="{2F9F232B-1167-4BE2-8923-180A0BC27272}" destId="{1DE635AE-EDE0-4CDF-8344-787E1589F667}" srcOrd="0" destOrd="0" presId="urn:microsoft.com/office/officeart/2005/8/layout/radial1"/>
    <dgm:cxn modelId="{128AC582-472C-45B7-A486-F2B8852DEA40}" type="presOf" srcId="{B34BAA67-A8F3-4FB9-B88E-179D51BF490C}" destId="{20E2BEE3-043F-437C-8BD6-652C7BF3475E}" srcOrd="0" destOrd="0" presId="urn:microsoft.com/office/officeart/2005/8/layout/radial1"/>
    <dgm:cxn modelId="{A75C4BD2-4138-43B6-88BF-768CEC6A3B24}" type="presOf" srcId="{F9C48AE6-7449-4E3C-BAE1-AB727DAC937D}" destId="{220F392F-24EF-444D-A705-BF7ED030B944}" srcOrd="0" destOrd="0" presId="urn:microsoft.com/office/officeart/2005/8/layout/radial1"/>
    <dgm:cxn modelId="{AE392BDF-7DEA-4C2B-A004-6DEB2FFE7850}" type="presOf" srcId="{0047ADDE-88AD-40CE-9F83-E486BC936663}" destId="{DD6A9135-0FBE-43FF-B031-953D7ED7DBCE}" srcOrd="1" destOrd="0" presId="urn:microsoft.com/office/officeart/2005/8/layout/radial1"/>
    <dgm:cxn modelId="{6EB28EF1-4605-4B3A-A8CB-2E4F1EC18FE6}" srcId="{A83C78FF-0EB7-457F-AED3-1C3D8CFB6327}" destId="{FBA0490E-A241-4F47-BB2A-974BD98E9E02}" srcOrd="1" destOrd="0" parTransId="{F9C48AE6-7449-4E3C-BAE1-AB727DAC937D}" sibTransId="{05173525-C5B0-4263-896A-718B2945894D}"/>
    <dgm:cxn modelId="{F5564A9B-BDFF-4F63-8925-32871C09FAD5}" srcId="{A83C78FF-0EB7-457F-AED3-1C3D8CFB6327}" destId="{D4EBADE4-17F7-4AE9-8F1A-641385090483}" srcOrd="2" destOrd="0" parTransId="{240B1A73-E5D6-46D0-B451-110B537C59C0}" sibTransId="{D96156A4-524F-4DF0-87E6-75C7E4EA5ACF}"/>
    <dgm:cxn modelId="{642DBA6E-37FE-4C2E-A1A2-61B7FD99C8A7}" type="presOf" srcId="{7D3D3354-411B-4194-845B-C567706E7BFB}" destId="{32BA2CF1-ECB4-443D-BD42-D6559B0D8C41}" srcOrd="0" destOrd="0" presId="urn:microsoft.com/office/officeart/2005/8/layout/radial1"/>
    <dgm:cxn modelId="{7BB7AB48-1E2B-46B6-8171-4FD69D84BEAA}" type="presOf" srcId="{9B26C5C9-EE07-41B5-9A7B-7EFD75DDCBF8}" destId="{95F03323-0A47-4DEE-8937-324A2A908EE5}" srcOrd="0" destOrd="0" presId="urn:microsoft.com/office/officeart/2005/8/layout/radial1"/>
    <dgm:cxn modelId="{38E111A0-32EA-424F-911A-7F5FBC38FC5A}" type="presOf" srcId="{F9C48AE6-7449-4E3C-BAE1-AB727DAC937D}" destId="{746FF27A-CD24-4161-831A-5C50179C07EF}" srcOrd="1" destOrd="0" presId="urn:microsoft.com/office/officeart/2005/8/layout/radial1"/>
    <dgm:cxn modelId="{30BF84FE-FC15-4C9E-9082-3DA5067671B4}" srcId="{A83C78FF-0EB7-457F-AED3-1C3D8CFB6327}" destId="{A200084A-E2D7-48BB-BBB6-92A3897FB3B5}" srcOrd="4" destOrd="0" parTransId="{7D3D3354-411B-4194-845B-C567706E7BFB}" sibTransId="{F9CB7A47-748F-4B47-BF6D-6AF97481280A}"/>
    <dgm:cxn modelId="{BEC761AE-FFC8-4FBF-A49E-452100936574}" type="presOf" srcId="{240B1A73-E5D6-46D0-B451-110B537C59C0}" destId="{B8DD0B29-3119-4163-A57B-BEBF20F52784}" srcOrd="1" destOrd="0" presId="urn:microsoft.com/office/officeart/2005/8/layout/radial1"/>
    <dgm:cxn modelId="{CD8515DE-7FB5-448E-A730-DF814B3E2BE1}" srcId="{A83C78FF-0EB7-457F-AED3-1C3D8CFB6327}" destId="{9B26C5C9-EE07-41B5-9A7B-7EFD75DDCBF8}" srcOrd="0" destOrd="0" parTransId="{0047ADDE-88AD-40CE-9F83-E486BC936663}" sibTransId="{58F45E25-57C9-432E-AB68-6FF4B53CAE65}"/>
    <dgm:cxn modelId="{D1BB07DB-D044-4548-A8B3-08E3AA663FB5}" type="presOf" srcId="{0C083AFD-27BE-4749-BECD-9D8C8FAF7BA2}" destId="{95924E95-821E-4A8F-B0A2-05BCCB8F7191}" srcOrd="0" destOrd="0" presId="urn:microsoft.com/office/officeart/2005/8/layout/radial1"/>
    <dgm:cxn modelId="{38947051-B7B9-4727-8037-7F2A39C411E4}" srcId="{A83C78FF-0EB7-457F-AED3-1C3D8CFB6327}" destId="{84FF5689-BDD0-46F7-9AB8-F820751949AA}" srcOrd="6" destOrd="0" parTransId="{2F9F232B-1167-4BE2-8923-180A0BC27272}" sibTransId="{33D39237-718C-48B2-91B9-95CA27381549}"/>
    <dgm:cxn modelId="{AFCD4991-5F04-4513-B77A-ACC5BD227DD7}" type="presParOf" srcId="{C5EDAC2B-EC78-466A-903F-B4B8AD6CF60E}" destId="{0E37C955-70DC-496C-BA83-A6ED41803622}" srcOrd="0" destOrd="0" presId="urn:microsoft.com/office/officeart/2005/8/layout/radial1"/>
    <dgm:cxn modelId="{57EADB8D-E9B8-489C-8649-561029E3C490}" type="presParOf" srcId="{C5EDAC2B-EC78-466A-903F-B4B8AD6CF60E}" destId="{DAB849B3-0449-4451-B3D1-43AC0A250A6E}" srcOrd="1" destOrd="0" presId="urn:microsoft.com/office/officeart/2005/8/layout/radial1"/>
    <dgm:cxn modelId="{960B17FB-C6AC-44FE-8433-D79C333EF46A}" type="presParOf" srcId="{DAB849B3-0449-4451-B3D1-43AC0A250A6E}" destId="{DD6A9135-0FBE-43FF-B031-953D7ED7DBCE}" srcOrd="0" destOrd="0" presId="urn:microsoft.com/office/officeart/2005/8/layout/radial1"/>
    <dgm:cxn modelId="{3CDD335B-CE54-4EC8-A1E7-9A28738ADFEE}" type="presParOf" srcId="{C5EDAC2B-EC78-466A-903F-B4B8AD6CF60E}" destId="{95F03323-0A47-4DEE-8937-324A2A908EE5}" srcOrd="2" destOrd="0" presId="urn:microsoft.com/office/officeart/2005/8/layout/radial1"/>
    <dgm:cxn modelId="{6444D858-7664-44A2-8113-8FA314639A9F}" type="presParOf" srcId="{C5EDAC2B-EC78-466A-903F-B4B8AD6CF60E}" destId="{220F392F-24EF-444D-A705-BF7ED030B944}" srcOrd="3" destOrd="0" presId="urn:microsoft.com/office/officeart/2005/8/layout/radial1"/>
    <dgm:cxn modelId="{4C24C77C-07DF-4413-907F-6BF4E06DB25E}" type="presParOf" srcId="{220F392F-24EF-444D-A705-BF7ED030B944}" destId="{746FF27A-CD24-4161-831A-5C50179C07EF}" srcOrd="0" destOrd="0" presId="urn:microsoft.com/office/officeart/2005/8/layout/radial1"/>
    <dgm:cxn modelId="{74D1CDEF-82F5-44FF-94C8-E0412E57F0E6}" type="presParOf" srcId="{C5EDAC2B-EC78-466A-903F-B4B8AD6CF60E}" destId="{34FE644D-219D-4900-8A84-06ADE32E07F0}" srcOrd="4" destOrd="0" presId="urn:microsoft.com/office/officeart/2005/8/layout/radial1"/>
    <dgm:cxn modelId="{1B976A73-EC4D-46F7-A130-245DEC826358}" type="presParOf" srcId="{C5EDAC2B-EC78-466A-903F-B4B8AD6CF60E}" destId="{515C5211-3281-4944-9ADD-C3A6240DEB64}" srcOrd="5" destOrd="0" presId="urn:microsoft.com/office/officeart/2005/8/layout/radial1"/>
    <dgm:cxn modelId="{90948C91-6068-486A-AEDD-01C2C7F09E09}" type="presParOf" srcId="{515C5211-3281-4944-9ADD-C3A6240DEB64}" destId="{B8DD0B29-3119-4163-A57B-BEBF20F52784}" srcOrd="0" destOrd="0" presId="urn:microsoft.com/office/officeart/2005/8/layout/radial1"/>
    <dgm:cxn modelId="{6FA2193D-647D-45FD-91C2-72E9F08F275A}" type="presParOf" srcId="{C5EDAC2B-EC78-466A-903F-B4B8AD6CF60E}" destId="{EC83ACA4-CEF1-43A0-A097-A7DD68AE94FB}" srcOrd="6" destOrd="0" presId="urn:microsoft.com/office/officeart/2005/8/layout/radial1"/>
    <dgm:cxn modelId="{497C88C9-BCE1-4197-81FA-667268D2B950}" type="presParOf" srcId="{C5EDAC2B-EC78-466A-903F-B4B8AD6CF60E}" destId="{C9AA3EA5-965E-4F72-8954-24206F6A304C}" srcOrd="7" destOrd="0" presId="urn:microsoft.com/office/officeart/2005/8/layout/radial1"/>
    <dgm:cxn modelId="{841791E3-4ADE-45F0-9ED7-6913B1BC2610}" type="presParOf" srcId="{C9AA3EA5-965E-4F72-8954-24206F6A304C}" destId="{4F561289-BE14-440C-AE6D-4D428919C928}" srcOrd="0" destOrd="0" presId="urn:microsoft.com/office/officeart/2005/8/layout/radial1"/>
    <dgm:cxn modelId="{4D2F2361-8044-425B-84A5-27C5C6F4C71F}" type="presParOf" srcId="{C5EDAC2B-EC78-466A-903F-B4B8AD6CF60E}" destId="{20E2BEE3-043F-437C-8BD6-652C7BF3475E}" srcOrd="8" destOrd="0" presId="urn:microsoft.com/office/officeart/2005/8/layout/radial1"/>
    <dgm:cxn modelId="{1754A7F3-4224-4821-80C6-B28D5F9E9366}" type="presParOf" srcId="{C5EDAC2B-EC78-466A-903F-B4B8AD6CF60E}" destId="{32BA2CF1-ECB4-443D-BD42-D6559B0D8C41}" srcOrd="9" destOrd="0" presId="urn:microsoft.com/office/officeart/2005/8/layout/radial1"/>
    <dgm:cxn modelId="{84445DEA-E632-4463-8372-C6F6A48D92BE}" type="presParOf" srcId="{32BA2CF1-ECB4-443D-BD42-D6559B0D8C41}" destId="{2A2881BF-EB6B-44F4-A645-A4695EC8B135}" srcOrd="0" destOrd="0" presId="urn:microsoft.com/office/officeart/2005/8/layout/radial1"/>
    <dgm:cxn modelId="{A2A690A0-6E6B-4C52-8A09-EDE06C04F972}" type="presParOf" srcId="{C5EDAC2B-EC78-466A-903F-B4B8AD6CF60E}" destId="{87768C17-99BD-4407-ADBD-4D700452AF74}" srcOrd="10" destOrd="0" presId="urn:microsoft.com/office/officeart/2005/8/layout/radial1"/>
    <dgm:cxn modelId="{FA1995E5-6A29-49F3-AF16-C892B6EBF770}" type="presParOf" srcId="{C5EDAC2B-EC78-466A-903F-B4B8AD6CF60E}" destId="{F4081A4C-1F63-435B-BDB3-15BB4433BB47}" srcOrd="11" destOrd="0" presId="urn:microsoft.com/office/officeart/2005/8/layout/radial1"/>
    <dgm:cxn modelId="{A5BCC613-0215-4627-8603-1D23CC440821}" type="presParOf" srcId="{F4081A4C-1F63-435B-BDB3-15BB4433BB47}" destId="{7C32A7EB-0D06-4DE3-91B3-FEA8E84B61ED}" srcOrd="0" destOrd="0" presId="urn:microsoft.com/office/officeart/2005/8/layout/radial1"/>
    <dgm:cxn modelId="{49B4B018-D7FB-48C2-B382-A2C2F001C74B}" type="presParOf" srcId="{C5EDAC2B-EC78-466A-903F-B4B8AD6CF60E}" destId="{95924E95-821E-4A8F-B0A2-05BCCB8F7191}" srcOrd="12" destOrd="0" presId="urn:microsoft.com/office/officeart/2005/8/layout/radial1"/>
    <dgm:cxn modelId="{9B46BA29-0537-498E-860D-0F52EE1A61B8}" type="presParOf" srcId="{C5EDAC2B-EC78-466A-903F-B4B8AD6CF60E}" destId="{1DE635AE-EDE0-4CDF-8344-787E1589F667}" srcOrd="13" destOrd="0" presId="urn:microsoft.com/office/officeart/2005/8/layout/radial1"/>
    <dgm:cxn modelId="{C5D4F255-72C0-4556-9E7D-1406CC9DDA54}" type="presParOf" srcId="{1DE635AE-EDE0-4CDF-8344-787E1589F667}" destId="{0DE019E5-0937-4DDC-B2D9-EE16F6538AC3}" srcOrd="0" destOrd="0" presId="urn:microsoft.com/office/officeart/2005/8/layout/radial1"/>
    <dgm:cxn modelId="{7A2A4A14-CFC7-4D28-B1A3-C281130A3606}" type="presParOf" srcId="{C5EDAC2B-EC78-466A-903F-B4B8AD6CF60E}" destId="{8BFE362E-6C0A-42A8-820E-4521FC6DCC6A}" srcOrd="14"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3A877D-77C6-42B0-840E-5A4A3906FC9E}">
      <dsp:nvSpPr>
        <dsp:cNvPr id="0" name=""/>
        <dsp:cNvSpPr/>
      </dsp:nvSpPr>
      <dsp:spPr>
        <a:xfrm>
          <a:off x="2764615" y="1676404"/>
          <a:ext cx="1523991" cy="1471846"/>
        </a:xfrm>
        <a:prstGeom prst="ellipse">
          <a:avLst/>
        </a:prstGeom>
        <a:solidFill>
          <a:srgbClr val="42A8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a:ln>
                <a:noFill/>
              </a:ln>
              <a:solidFill>
                <a:schemeClr val="bg1"/>
              </a:solidFill>
              <a:effectLst/>
              <a:latin typeface="Candara" panose="020E0502030303020204" pitchFamily="34" charset="0"/>
            </a:rPr>
            <a:t>Situational</a:t>
          </a:r>
          <a:br>
            <a:rPr kumimoji="0" lang="en-US" sz="1700" b="1" i="0" u="none" strike="noStrike" kern="1200" cap="none" normalizeH="0" baseline="0" dirty="0">
              <a:ln>
                <a:noFill/>
              </a:ln>
              <a:solidFill>
                <a:schemeClr val="bg1"/>
              </a:solidFill>
              <a:effectLst/>
              <a:latin typeface="Candara" panose="020E0502030303020204" pitchFamily="34" charset="0"/>
            </a:rPr>
          </a:br>
          <a:r>
            <a:rPr kumimoji="0" lang="en-US" sz="1700" b="1" i="0" u="none" strike="noStrike" kern="1200" cap="none" normalizeH="0" baseline="0" dirty="0">
              <a:ln>
                <a:noFill/>
              </a:ln>
              <a:solidFill>
                <a:schemeClr val="bg1"/>
              </a:solidFill>
              <a:effectLst/>
              <a:latin typeface="Candara" panose="020E0502030303020204" pitchFamily="34" charset="0"/>
            </a:rPr>
            <a:t>Influences</a:t>
          </a:r>
        </a:p>
      </dsp:txBody>
      <dsp:txXfrm>
        <a:off x="2987798" y="1891951"/>
        <a:ext cx="1077625" cy="1040752"/>
      </dsp:txXfrm>
    </dsp:sp>
    <dsp:sp modelId="{F456F81B-5694-4411-BA12-A324D73A3CA3}">
      <dsp:nvSpPr>
        <dsp:cNvPr id="0" name=""/>
        <dsp:cNvSpPr/>
      </dsp:nvSpPr>
      <dsp:spPr>
        <a:xfrm rot="16200000">
          <a:off x="3396300" y="1529131"/>
          <a:ext cx="260622" cy="33922"/>
        </a:xfrm>
        <a:custGeom>
          <a:avLst/>
          <a:gdLst/>
          <a:ahLst/>
          <a:cxnLst/>
          <a:rect l="0" t="0" r="0" b="0"/>
          <a:pathLst>
            <a:path>
              <a:moveTo>
                <a:pt x="0" y="16961"/>
              </a:moveTo>
              <a:lnTo>
                <a:pt x="260622" y="169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a:off x="3520095" y="1539577"/>
        <a:ext cx="13031" cy="13031"/>
      </dsp:txXfrm>
    </dsp:sp>
    <dsp:sp modelId="{E03F70ED-7AA7-489B-B011-7E2AF505FDBD}">
      <dsp:nvSpPr>
        <dsp:cNvPr id="0" name=""/>
        <dsp:cNvSpPr/>
      </dsp:nvSpPr>
      <dsp:spPr>
        <a:xfrm>
          <a:off x="2734468" y="-53074"/>
          <a:ext cx="1584285" cy="1468855"/>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Candara" panose="020E0502030303020204" pitchFamily="34" charset="0"/>
            </a:rPr>
            <a:t>Physical</a:t>
          </a:r>
          <a:br>
            <a:rPr kumimoji="0" lang="en-US" sz="1400" b="1" i="0" u="none" strike="noStrike" kern="1200" cap="none" normalizeH="0" baseline="0" dirty="0">
              <a:ln>
                <a:noFill/>
              </a:ln>
              <a:solidFill>
                <a:schemeClr val="tx1"/>
              </a:solidFill>
              <a:effectLst/>
              <a:latin typeface="Candara" panose="020E0502030303020204" pitchFamily="34" charset="0"/>
            </a:rPr>
          </a:br>
          <a:r>
            <a:rPr kumimoji="0" lang="en-US" sz="1400" b="1" i="0" u="none" strike="noStrike" kern="1200" cap="none" normalizeH="0" baseline="0" dirty="0">
              <a:ln>
                <a:noFill/>
              </a:ln>
              <a:solidFill>
                <a:schemeClr val="tx1"/>
              </a:solidFill>
              <a:effectLst/>
              <a:latin typeface="Candara" panose="020E0502030303020204" pitchFamily="34" charset="0"/>
            </a:rPr>
            <a:t>Surroundings</a:t>
          </a:r>
        </a:p>
      </dsp:txBody>
      <dsp:txXfrm>
        <a:off x="2966481" y="162035"/>
        <a:ext cx="1120259" cy="1038637"/>
      </dsp:txXfrm>
    </dsp:sp>
    <dsp:sp modelId="{36BF6036-8E4F-4EB0-9320-D3F8BF5E9A1F}">
      <dsp:nvSpPr>
        <dsp:cNvPr id="0" name=""/>
        <dsp:cNvSpPr/>
      </dsp:nvSpPr>
      <dsp:spPr>
        <a:xfrm rot="20520000">
          <a:off x="4244289" y="2132033"/>
          <a:ext cx="185551" cy="33922"/>
        </a:xfrm>
        <a:custGeom>
          <a:avLst/>
          <a:gdLst/>
          <a:ahLst/>
          <a:cxnLst/>
          <a:rect l="0" t="0" r="0" b="0"/>
          <a:pathLst>
            <a:path>
              <a:moveTo>
                <a:pt x="0" y="16961"/>
              </a:moveTo>
              <a:lnTo>
                <a:pt x="185551" y="169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a:off x="4332426" y="2144356"/>
        <a:ext cx="9277" cy="9277"/>
      </dsp:txXfrm>
    </dsp:sp>
    <dsp:sp modelId="{3EE8F738-2C33-4DF5-A37E-EC75A26280C3}">
      <dsp:nvSpPr>
        <dsp:cNvPr id="0" name=""/>
        <dsp:cNvSpPr/>
      </dsp:nvSpPr>
      <dsp:spPr>
        <a:xfrm>
          <a:off x="4380722" y="1142999"/>
          <a:ext cx="1584285" cy="1468855"/>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Candara" panose="020E0502030303020204" pitchFamily="34" charset="0"/>
            </a:rPr>
            <a:t>Social </a:t>
          </a:r>
          <a:br>
            <a:rPr kumimoji="0" lang="en-US" sz="1400" b="1" i="0" u="none" strike="noStrike" kern="1200" cap="none" normalizeH="0" baseline="0" dirty="0">
              <a:ln>
                <a:noFill/>
              </a:ln>
              <a:solidFill>
                <a:schemeClr val="tx1"/>
              </a:solidFill>
              <a:effectLst/>
              <a:latin typeface="Candara" panose="020E0502030303020204" pitchFamily="34" charset="0"/>
            </a:rPr>
          </a:br>
          <a:r>
            <a:rPr kumimoji="0" lang="en-US" sz="1400" b="1" i="0" u="none" strike="noStrike" kern="1200" cap="none" normalizeH="0" baseline="0" dirty="0">
              <a:ln>
                <a:noFill/>
              </a:ln>
              <a:solidFill>
                <a:schemeClr val="tx1"/>
              </a:solidFill>
              <a:effectLst/>
              <a:latin typeface="Candara" panose="020E0502030303020204" pitchFamily="34" charset="0"/>
            </a:rPr>
            <a:t>Surroundings</a:t>
          </a:r>
        </a:p>
      </dsp:txBody>
      <dsp:txXfrm>
        <a:off x="4612735" y="1358108"/>
        <a:ext cx="1120259" cy="1038637"/>
      </dsp:txXfrm>
    </dsp:sp>
    <dsp:sp modelId="{3C25DACA-E495-4265-A300-8BF2538E872F}">
      <dsp:nvSpPr>
        <dsp:cNvPr id="0" name=""/>
        <dsp:cNvSpPr/>
      </dsp:nvSpPr>
      <dsp:spPr>
        <a:xfrm rot="3240000">
          <a:off x="3916179" y="3092205"/>
          <a:ext cx="233430" cy="33922"/>
        </a:xfrm>
        <a:custGeom>
          <a:avLst/>
          <a:gdLst/>
          <a:ahLst/>
          <a:cxnLst/>
          <a:rect l="0" t="0" r="0" b="0"/>
          <a:pathLst>
            <a:path>
              <a:moveTo>
                <a:pt x="0" y="16961"/>
              </a:moveTo>
              <a:lnTo>
                <a:pt x="233430" y="169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a:off x="4027059" y="3103331"/>
        <a:ext cx="11671" cy="11671"/>
      </dsp:txXfrm>
    </dsp:sp>
    <dsp:sp modelId="{348276B3-93DA-416C-96FC-23D7F7274D21}">
      <dsp:nvSpPr>
        <dsp:cNvPr id="0" name=""/>
        <dsp:cNvSpPr/>
      </dsp:nvSpPr>
      <dsp:spPr>
        <a:xfrm>
          <a:off x="3751909" y="3078286"/>
          <a:ext cx="1584285" cy="1468855"/>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Candara" panose="020E0502030303020204" pitchFamily="34" charset="0"/>
            </a:rPr>
            <a:t>Time</a:t>
          </a:r>
          <a:br>
            <a:rPr kumimoji="0" lang="en-US" sz="1400" b="1" i="0" u="none" strike="noStrike" kern="1200" cap="none" normalizeH="0" baseline="0" dirty="0">
              <a:ln>
                <a:noFill/>
              </a:ln>
              <a:solidFill>
                <a:schemeClr val="tx1"/>
              </a:solidFill>
              <a:effectLst/>
              <a:latin typeface="Candara" panose="020E0502030303020204" pitchFamily="34" charset="0"/>
            </a:rPr>
          </a:br>
          <a:r>
            <a:rPr kumimoji="0" lang="en-US" sz="1400" b="1" i="0" u="none" strike="noStrike" kern="1200" cap="none" normalizeH="0" baseline="0" dirty="0">
              <a:ln>
                <a:noFill/>
              </a:ln>
              <a:solidFill>
                <a:schemeClr val="tx1"/>
              </a:solidFill>
              <a:effectLst/>
              <a:latin typeface="Candara" panose="020E0502030303020204" pitchFamily="34" charset="0"/>
            </a:rPr>
            <a:t>Dimension</a:t>
          </a:r>
        </a:p>
      </dsp:txBody>
      <dsp:txXfrm>
        <a:off x="3983922" y="3293395"/>
        <a:ext cx="1120259" cy="1038637"/>
      </dsp:txXfrm>
    </dsp:sp>
    <dsp:sp modelId="{63FDBFD7-B5DD-455B-99EE-F23891B50264}">
      <dsp:nvSpPr>
        <dsp:cNvPr id="0" name=""/>
        <dsp:cNvSpPr/>
      </dsp:nvSpPr>
      <dsp:spPr>
        <a:xfrm rot="7560000">
          <a:off x="2903612" y="3092205"/>
          <a:ext cx="233430" cy="33922"/>
        </a:xfrm>
        <a:custGeom>
          <a:avLst/>
          <a:gdLst/>
          <a:ahLst/>
          <a:cxnLst/>
          <a:rect l="0" t="0" r="0" b="0"/>
          <a:pathLst>
            <a:path>
              <a:moveTo>
                <a:pt x="0" y="16961"/>
              </a:moveTo>
              <a:lnTo>
                <a:pt x="233430" y="169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rot="10800000">
        <a:off x="3014492" y="3103331"/>
        <a:ext cx="11671" cy="11671"/>
      </dsp:txXfrm>
    </dsp:sp>
    <dsp:sp modelId="{9567106B-AEFB-4DB9-865D-C48C3162F359}">
      <dsp:nvSpPr>
        <dsp:cNvPr id="0" name=""/>
        <dsp:cNvSpPr/>
      </dsp:nvSpPr>
      <dsp:spPr>
        <a:xfrm>
          <a:off x="1717027" y="3078286"/>
          <a:ext cx="1584285" cy="1468855"/>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Candara" panose="020E0502030303020204" pitchFamily="34" charset="0"/>
            </a:rPr>
            <a:t>Purchase</a:t>
          </a:r>
          <a:br>
            <a:rPr kumimoji="0" lang="en-US" sz="1400" b="1" i="0" u="none" strike="noStrike" kern="1200" cap="none" normalizeH="0" baseline="0" dirty="0">
              <a:ln>
                <a:noFill/>
              </a:ln>
              <a:solidFill>
                <a:schemeClr val="tx1"/>
              </a:solidFill>
              <a:effectLst/>
              <a:latin typeface="Candara" panose="020E0502030303020204" pitchFamily="34" charset="0"/>
            </a:rPr>
          </a:br>
          <a:r>
            <a:rPr kumimoji="0" lang="en-US" sz="1400" b="1" i="0" u="none" strike="noStrike" kern="1200" cap="none" normalizeH="0" baseline="0" dirty="0">
              <a:ln>
                <a:noFill/>
              </a:ln>
              <a:solidFill>
                <a:schemeClr val="tx1"/>
              </a:solidFill>
              <a:effectLst/>
              <a:latin typeface="Candara" panose="020E0502030303020204" pitchFamily="34" charset="0"/>
            </a:rPr>
            <a:t>Reason</a:t>
          </a:r>
        </a:p>
      </dsp:txBody>
      <dsp:txXfrm>
        <a:off x="1949040" y="3293395"/>
        <a:ext cx="1120259" cy="1038637"/>
      </dsp:txXfrm>
    </dsp:sp>
    <dsp:sp modelId="{8DCD78D5-9246-42C1-9079-B35DBA6C9816}">
      <dsp:nvSpPr>
        <dsp:cNvPr id="0" name=""/>
        <dsp:cNvSpPr/>
      </dsp:nvSpPr>
      <dsp:spPr>
        <a:xfrm rot="11880000">
          <a:off x="2623381" y="2132033"/>
          <a:ext cx="185551" cy="33922"/>
        </a:xfrm>
        <a:custGeom>
          <a:avLst/>
          <a:gdLst/>
          <a:ahLst/>
          <a:cxnLst/>
          <a:rect l="0" t="0" r="0" b="0"/>
          <a:pathLst>
            <a:path>
              <a:moveTo>
                <a:pt x="0" y="16961"/>
              </a:moveTo>
              <a:lnTo>
                <a:pt x="185551" y="169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rot="10800000">
        <a:off x="2711518" y="2144356"/>
        <a:ext cx="9277" cy="9277"/>
      </dsp:txXfrm>
    </dsp:sp>
    <dsp:sp modelId="{08DA4745-2849-4540-9C7D-9BC9330920A4}">
      <dsp:nvSpPr>
        <dsp:cNvPr id="0" name=""/>
        <dsp:cNvSpPr/>
      </dsp:nvSpPr>
      <dsp:spPr>
        <a:xfrm>
          <a:off x="1088214" y="1142999"/>
          <a:ext cx="1584285" cy="1468855"/>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kern="1200" cap="none" normalizeH="0" baseline="0" dirty="0">
              <a:ln>
                <a:noFill/>
              </a:ln>
              <a:solidFill>
                <a:schemeClr val="tx1"/>
              </a:solidFill>
              <a:effectLst/>
              <a:latin typeface="Candara" panose="020E0502030303020204" pitchFamily="34" charset="0"/>
            </a:rPr>
            <a:t>Mood of </a:t>
          </a:r>
          <a:br>
            <a:rPr kumimoji="0" lang="en-US" sz="1400" b="1" i="0" u="none" strike="noStrike" kern="1200" cap="none" normalizeH="0" baseline="0" dirty="0">
              <a:ln>
                <a:noFill/>
              </a:ln>
              <a:solidFill>
                <a:schemeClr val="tx1"/>
              </a:solidFill>
              <a:effectLst/>
              <a:latin typeface="Candara" panose="020E0502030303020204" pitchFamily="34" charset="0"/>
            </a:rPr>
          </a:br>
          <a:r>
            <a:rPr kumimoji="0" lang="en-US" sz="1400" b="1" i="0" u="none" strike="noStrike" kern="1200" cap="none" normalizeH="0" baseline="0" dirty="0">
              <a:ln>
                <a:noFill/>
              </a:ln>
              <a:solidFill>
                <a:schemeClr val="tx1"/>
              </a:solidFill>
              <a:effectLst/>
              <a:latin typeface="Candara" panose="020E0502030303020204" pitchFamily="34" charset="0"/>
            </a:rPr>
            <a:t>Consumer</a:t>
          </a:r>
        </a:p>
      </dsp:txBody>
      <dsp:txXfrm>
        <a:off x="1320227" y="1358108"/>
        <a:ext cx="1120259" cy="10386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37C955-70DC-496C-BA83-A6ED41803622}">
      <dsp:nvSpPr>
        <dsp:cNvPr id="0" name=""/>
        <dsp:cNvSpPr/>
      </dsp:nvSpPr>
      <dsp:spPr>
        <a:xfrm>
          <a:off x="2895602" y="1708838"/>
          <a:ext cx="1600195" cy="1567672"/>
        </a:xfrm>
        <a:prstGeom prst="ellipse">
          <a:avLst/>
        </a:prstGeom>
        <a:solidFill>
          <a:srgbClr val="42A8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kern="1200" cap="none" normalizeH="0" baseline="0" dirty="0">
              <a:ln>
                <a:noFill/>
              </a:ln>
              <a:solidFill>
                <a:schemeClr val="bg1"/>
              </a:solidFill>
              <a:effectLst/>
              <a:latin typeface="Candara" panose="020E0502030303020204" pitchFamily="34" charset="0"/>
            </a:rPr>
            <a:t>Social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kern="1200" cap="none" normalizeH="0" baseline="0" dirty="0">
              <a:ln>
                <a:noFill/>
              </a:ln>
              <a:solidFill>
                <a:schemeClr val="bg1"/>
              </a:solidFill>
              <a:effectLst/>
              <a:latin typeface="Candara" panose="020E0502030303020204" pitchFamily="34" charset="0"/>
            </a:rPr>
            <a:t>Influences</a:t>
          </a:r>
        </a:p>
      </dsp:txBody>
      <dsp:txXfrm>
        <a:off x="3129945" y="1938418"/>
        <a:ext cx="1131509" cy="1108512"/>
      </dsp:txXfrm>
    </dsp:sp>
    <dsp:sp modelId="{DAB849B3-0449-4451-B3D1-43AC0A250A6E}">
      <dsp:nvSpPr>
        <dsp:cNvPr id="0" name=""/>
        <dsp:cNvSpPr/>
      </dsp:nvSpPr>
      <dsp:spPr>
        <a:xfrm rot="16200000">
          <a:off x="3529727" y="1527705"/>
          <a:ext cx="331944" cy="30322"/>
        </a:xfrm>
        <a:custGeom>
          <a:avLst/>
          <a:gdLst/>
          <a:ahLst/>
          <a:cxnLst/>
          <a:rect l="0" t="0" r="0" b="0"/>
          <a:pathLst>
            <a:path>
              <a:moveTo>
                <a:pt x="0" y="15161"/>
              </a:moveTo>
              <a:lnTo>
                <a:pt x="331944" y="151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a:p>
      </dsp:txBody>
      <dsp:txXfrm>
        <a:off x="3687401" y="1534567"/>
        <a:ext cx="16597" cy="16597"/>
      </dsp:txXfrm>
    </dsp:sp>
    <dsp:sp modelId="{95F03323-0A47-4DEE-8937-324A2A908EE5}">
      <dsp:nvSpPr>
        <dsp:cNvPr id="0" name=""/>
        <dsp:cNvSpPr/>
      </dsp:nvSpPr>
      <dsp:spPr>
        <a:xfrm>
          <a:off x="2961799" y="-122694"/>
          <a:ext cx="1467800" cy="1499588"/>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Roles</a:t>
          </a:r>
        </a:p>
      </dsp:txBody>
      <dsp:txXfrm>
        <a:off x="3176753" y="96916"/>
        <a:ext cx="1037892" cy="1060368"/>
      </dsp:txXfrm>
    </dsp:sp>
    <dsp:sp modelId="{220F392F-24EF-444D-A705-BF7ED030B944}">
      <dsp:nvSpPr>
        <dsp:cNvPr id="0" name=""/>
        <dsp:cNvSpPr/>
      </dsp:nvSpPr>
      <dsp:spPr>
        <a:xfrm rot="19285714">
          <a:off x="4279994" y="1879190"/>
          <a:ext cx="331960" cy="30322"/>
        </a:xfrm>
        <a:custGeom>
          <a:avLst/>
          <a:gdLst/>
          <a:ahLst/>
          <a:cxnLst/>
          <a:rect l="0" t="0" r="0" b="0"/>
          <a:pathLst>
            <a:path>
              <a:moveTo>
                <a:pt x="0" y="15161"/>
              </a:moveTo>
              <a:lnTo>
                <a:pt x="331960" y="151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a:p>
      </dsp:txBody>
      <dsp:txXfrm>
        <a:off x="4437675" y="1886052"/>
        <a:ext cx="16598" cy="16598"/>
      </dsp:txXfrm>
    </dsp:sp>
    <dsp:sp modelId="{34FE644D-219D-4900-8A84-06ADE32E07F0}">
      <dsp:nvSpPr>
        <dsp:cNvPr id="0" name=""/>
        <dsp:cNvSpPr/>
      </dsp:nvSpPr>
      <dsp:spPr>
        <a:xfrm>
          <a:off x="4420365" y="579713"/>
          <a:ext cx="1467800" cy="1499588"/>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Family</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Influences</a:t>
          </a:r>
        </a:p>
      </dsp:txBody>
      <dsp:txXfrm>
        <a:off x="4635319" y="799323"/>
        <a:ext cx="1037892" cy="1060368"/>
      </dsp:txXfrm>
    </dsp:sp>
    <dsp:sp modelId="{515C5211-3281-4944-9ADD-C3A6240DEB64}">
      <dsp:nvSpPr>
        <dsp:cNvPr id="0" name=""/>
        <dsp:cNvSpPr/>
      </dsp:nvSpPr>
      <dsp:spPr>
        <a:xfrm rot="771429">
          <a:off x="4470771" y="2692266"/>
          <a:ext cx="331642" cy="30322"/>
        </a:xfrm>
        <a:custGeom>
          <a:avLst/>
          <a:gdLst/>
          <a:ahLst/>
          <a:cxnLst/>
          <a:rect l="0" t="0" r="0" b="0"/>
          <a:pathLst>
            <a:path>
              <a:moveTo>
                <a:pt x="0" y="15161"/>
              </a:moveTo>
              <a:lnTo>
                <a:pt x="331642" y="151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a:p>
      </dsp:txBody>
      <dsp:txXfrm>
        <a:off x="4628302" y="2699136"/>
        <a:ext cx="16582" cy="16582"/>
      </dsp:txXfrm>
    </dsp:sp>
    <dsp:sp modelId="{EC83ACA4-CEF1-43A0-A097-A7DD68AE94FB}">
      <dsp:nvSpPr>
        <dsp:cNvPr id="0" name=""/>
        <dsp:cNvSpPr/>
      </dsp:nvSpPr>
      <dsp:spPr>
        <a:xfrm>
          <a:off x="4780600" y="2158010"/>
          <a:ext cx="1467800" cy="1499588"/>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Reference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Groups</a:t>
          </a:r>
        </a:p>
      </dsp:txBody>
      <dsp:txXfrm>
        <a:off x="4995554" y="2377620"/>
        <a:ext cx="1037892" cy="1060368"/>
      </dsp:txXfrm>
    </dsp:sp>
    <dsp:sp modelId="{C9AA3EA5-965E-4F72-8954-24206F6A304C}">
      <dsp:nvSpPr>
        <dsp:cNvPr id="0" name=""/>
        <dsp:cNvSpPr/>
      </dsp:nvSpPr>
      <dsp:spPr>
        <a:xfrm rot="3857143">
          <a:off x="3943105" y="3335990"/>
          <a:ext cx="332029" cy="30322"/>
        </a:xfrm>
        <a:custGeom>
          <a:avLst/>
          <a:gdLst/>
          <a:ahLst/>
          <a:cxnLst/>
          <a:rect l="0" t="0" r="0" b="0"/>
          <a:pathLst>
            <a:path>
              <a:moveTo>
                <a:pt x="0" y="15161"/>
              </a:moveTo>
              <a:lnTo>
                <a:pt x="332029" y="151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a:p>
      </dsp:txBody>
      <dsp:txXfrm>
        <a:off x="4100819" y="3342850"/>
        <a:ext cx="16601" cy="16601"/>
      </dsp:txXfrm>
    </dsp:sp>
    <dsp:sp modelId="{20E2BEE3-043F-437C-8BD6-652C7BF3475E}">
      <dsp:nvSpPr>
        <dsp:cNvPr id="0" name=""/>
        <dsp:cNvSpPr/>
      </dsp:nvSpPr>
      <dsp:spPr>
        <a:xfrm>
          <a:off x="3771242" y="3423705"/>
          <a:ext cx="1467800" cy="1499588"/>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Opinion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Leaders</a:t>
          </a:r>
        </a:p>
      </dsp:txBody>
      <dsp:txXfrm>
        <a:off x="3986196" y="3643315"/>
        <a:ext cx="1037892" cy="1060368"/>
      </dsp:txXfrm>
    </dsp:sp>
    <dsp:sp modelId="{32BA2CF1-ECB4-443D-BD42-D6559B0D8C41}">
      <dsp:nvSpPr>
        <dsp:cNvPr id="0" name=""/>
        <dsp:cNvSpPr/>
      </dsp:nvSpPr>
      <dsp:spPr>
        <a:xfrm rot="6942857">
          <a:off x="3116264" y="3335990"/>
          <a:ext cx="332029" cy="30322"/>
        </a:xfrm>
        <a:custGeom>
          <a:avLst/>
          <a:gdLst/>
          <a:ahLst/>
          <a:cxnLst/>
          <a:rect l="0" t="0" r="0" b="0"/>
          <a:pathLst>
            <a:path>
              <a:moveTo>
                <a:pt x="0" y="15161"/>
              </a:moveTo>
              <a:lnTo>
                <a:pt x="332029" y="151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a:p>
      </dsp:txBody>
      <dsp:txXfrm rot="10800000">
        <a:off x="3273978" y="3342850"/>
        <a:ext cx="16601" cy="16601"/>
      </dsp:txXfrm>
    </dsp:sp>
    <dsp:sp modelId="{87768C17-99BD-4407-ADBD-4D700452AF74}">
      <dsp:nvSpPr>
        <dsp:cNvPr id="0" name=""/>
        <dsp:cNvSpPr/>
      </dsp:nvSpPr>
      <dsp:spPr>
        <a:xfrm>
          <a:off x="2152357" y="3423705"/>
          <a:ext cx="1467800" cy="1499588"/>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Digital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Networks</a:t>
          </a:r>
        </a:p>
      </dsp:txBody>
      <dsp:txXfrm>
        <a:off x="2367311" y="3643315"/>
        <a:ext cx="1037892" cy="1060368"/>
      </dsp:txXfrm>
    </dsp:sp>
    <dsp:sp modelId="{F4081A4C-1F63-435B-BDB3-15BB4433BB47}">
      <dsp:nvSpPr>
        <dsp:cNvPr id="0" name=""/>
        <dsp:cNvSpPr/>
      </dsp:nvSpPr>
      <dsp:spPr>
        <a:xfrm rot="10028571">
          <a:off x="2588985" y="2692266"/>
          <a:ext cx="331642" cy="30322"/>
        </a:xfrm>
        <a:custGeom>
          <a:avLst/>
          <a:gdLst/>
          <a:ahLst/>
          <a:cxnLst/>
          <a:rect l="0" t="0" r="0" b="0"/>
          <a:pathLst>
            <a:path>
              <a:moveTo>
                <a:pt x="0" y="15161"/>
              </a:moveTo>
              <a:lnTo>
                <a:pt x="331642" y="151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a:p>
      </dsp:txBody>
      <dsp:txXfrm rot="10800000">
        <a:off x="2746515" y="2699136"/>
        <a:ext cx="16582" cy="16582"/>
      </dsp:txXfrm>
    </dsp:sp>
    <dsp:sp modelId="{95924E95-821E-4A8F-B0A2-05BCCB8F7191}">
      <dsp:nvSpPr>
        <dsp:cNvPr id="0" name=""/>
        <dsp:cNvSpPr/>
      </dsp:nvSpPr>
      <dsp:spPr>
        <a:xfrm>
          <a:off x="1142998" y="2158010"/>
          <a:ext cx="1467800" cy="1499588"/>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Social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Classes</a:t>
          </a:r>
        </a:p>
      </dsp:txBody>
      <dsp:txXfrm>
        <a:off x="1357952" y="2377620"/>
        <a:ext cx="1037892" cy="1060368"/>
      </dsp:txXfrm>
    </dsp:sp>
    <dsp:sp modelId="{1DE635AE-EDE0-4CDF-8344-787E1589F667}">
      <dsp:nvSpPr>
        <dsp:cNvPr id="0" name=""/>
        <dsp:cNvSpPr/>
      </dsp:nvSpPr>
      <dsp:spPr>
        <a:xfrm rot="13114286">
          <a:off x="2779445" y="1879190"/>
          <a:ext cx="331960" cy="30322"/>
        </a:xfrm>
        <a:custGeom>
          <a:avLst/>
          <a:gdLst/>
          <a:ahLst/>
          <a:cxnLst/>
          <a:rect l="0" t="0" r="0" b="0"/>
          <a:pathLst>
            <a:path>
              <a:moveTo>
                <a:pt x="0" y="15161"/>
              </a:moveTo>
              <a:lnTo>
                <a:pt x="331960" y="151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a:p>
      </dsp:txBody>
      <dsp:txXfrm rot="10800000">
        <a:off x="2937126" y="1886052"/>
        <a:ext cx="16598" cy="16598"/>
      </dsp:txXfrm>
    </dsp:sp>
    <dsp:sp modelId="{8BFE362E-6C0A-42A8-820E-4521FC6DCC6A}">
      <dsp:nvSpPr>
        <dsp:cNvPr id="0" name=""/>
        <dsp:cNvSpPr/>
      </dsp:nvSpPr>
      <dsp:spPr>
        <a:xfrm>
          <a:off x="1503234" y="579713"/>
          <a:ext cx="1467800" cy="1499588"/>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Culture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and</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kern="1200" cap="none" normalizeH="0" baseline="0" dirty="0">
              <a:ln>
                <a:noFill/>
              </a:ln>
              <a:solidFill>
                <a:schemeClr val="tx1"/>
              </a:solidFill>
              <a:effectLst/>
              <a:latin typeface="Candara" panose="020E0502030303020204" pitchFamily="34" charset="0"/>
            </a:rPr>
            <a:t>Subcultures</a:t>
          </a:r>
        </a:p>
      </dsp:txBody>
      <dsp:txXfrm>
        <a:off x="1718188" y="799323"/>
        <a:ext cx="1037892" cy="1060368"/>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4E6710-BB7F-4CB4-8A58-F6347636B1D6}" type="datetimeFigureOut">
              <a:rPr lang="en-US" smtClean="0"/>
              <a:pPr/>
              <a:t>4/10/2020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4B8F9D-41B9-4DC9-8F74-FFC509277D82}" type="slidenum">
              <a:rPr lang="en-US" smtClean="0"/>
              <a:pPr/>
              <a:t>‹#›</a:t>
            </a:fld>
            <a:endParaRPr lang="en-US" dirty="0"/>
          </a:p>
        </p:txBody>
      </p:sp>
    </p:spTree>
    <p:extLst>
      <p:ext uri="{BB962C8B-B14F-4D97-AF65-F5344CB8AC3E}">
        <p14:creationId xmlns:p14="http://schemas.microsoft.com/office/powerpoint/2010/main" val="1633730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a:t>
            </a:fld>
            <a:endParaRPr lang="en-US" dirty="0"/>
          </a:p>
        </p:txBody>
      </p:sp>
    </p:spTree>
    <p:extLst>
      <p:ext uri="{BB962C8B-B14F-4D97-AF65-F5344CB8AC3E}">
        <p14:creationId xmlns:p14="http://schemas.microsoft.com/office/powerpoint/2010/main" val="3307145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10"/>
          </p:nvPr>
        </p:nvSpPr>
        <p:spPr/>
        <p:txBody>
          <a:bodyPr/>
          <a:lstStyle/>
          <a:p>
            <a:fld id="{554B8F9D-41B9-4DC9-8F74-FFC509277D82}" type="slidenum">
              <a:rPr lang="en-US" smtClean="0"/>
              <a:pPr/>
              <a:t>10</a:t>
            </a:fld>
            <a:endParaRPr lang="en-US" dirty="0"/>
          </a:p>
        </p:txBody>
      </p:sp>
    </p:spTree>
    <p:extLst>
      <p:ext uri="{BB962C8B-B14F-4D97-AF65-F5344CB8AC3E}">
        <p14:creationId xmlns:p14="http://schemas.microsoft.com/office/powerpoint/2010/main" val="2079032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10"/>
          </p:nvPr>
        </p:nvSpPr>
        <p:spPr/>
        <p:txBody>
          <a:bodyPr/>
          <a:lstStyle/>
          <a:p>
            <a:fld id="{554B8F9D-41B9-4DC9-8F74-FFC509277D82}" type="slidenum">
              <a:rPr lang="en-US" smtClean="0"/>
              <a:pPr/>
              <a:t>13</a:t>
            </a:fld>
            <a:endParaRPr lang="en-US" dirty="0"/>
          </a:p>
        </p:txBody>
      </p:sp>
    </p:spTree>
    <p:extLst>
      <p:ext uri="{BB962C8B-B14F-4D97-AF65-F5344CB8AC3E}">
        <p14:creationId xmlns:p14="http://schemas.microsoft.com/office/powerpoint/2010/main" val="359572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Extended</a:t>
            </a:r>
          </a:p>
          <a:p>
            <a:pPr marL="228600" indent="-228600">
              <a:buAutoNum type="arabicPeriod"/>
            </a:pPr>
            <a:r>
              <a:rPr lang="en-US" dirty="0"/>
              <a:t>Psychological—perceptions</a:t>
            </a:r>
            <a:r>
              <a:rPr lang="en-US" baseline="0" dirty="0"/>
              <a:t> and attitudes toward this brand are very important to whether it succeeds, as well as personality and self-concept. Social influences could also be important as the Coach brand is seen to be higher status.</a:t>
            </a:r>
          </a:p>
          <a:p>
            <a:pPr marL="228600" indent="-228600">
              <a:buAutoNum type="arabicPeriod"/>
            </a:pPr>
            <a:r>
              <a:rPr lang="en-US" baseline="0" dirty="0"/>
              <a:t>Most likely the motive would be for social or esteem purposes since a Coach bag is thought to convey higher status and portrays a certain image about the person.</a:t>
            </a:r>
            <a:endParaRPr lang="en-US" dirty="0"/>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18</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Learning</a:t>
            </a:r>
          </a:p>
          <a:p>
            <a:pPr marL="228600" indent="-228600">
              <a:buAutoNum type="arabicPeriod"/>
            </a:pPr>
            <a:r>
              <a:rPr lang="en-US" dirty="0"/>
              <a:t>Attitude</a:t>
            </a:r>
          </a:p>
          <a:p>
            <a:pPr marL="228600" indent="-228600">
              <a:buAutoNum type="arabicPeriod"/>
            </a:pPr>
            <a:r>
              <a:rPr lang="en-US" dirty="0"/>
              <a:t>Self-concept</a:t>
            </a:r>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47</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Reject—Car</a:t>
            </a:r>
            <a:r>
              <a:rPr lang="en-US" baseline="0" dirty="0"/>
              <a:t> ownership is actually decreasing among younger people, and there tends to be more favorability toward foreign cars</a:t>
            </a:r>
          </a:p>
          <a:p>
            <a:pPr marL="228600" indent="-228600">
              <a:buAutoNum type="arabicPeriod"/>
            </a:pPr>
            <a:r>
              <a:rPr lang="en-US" baseline="0" dirty="0"/>
              <a:t>Accept—Millennials like the organic and local movements</a:t>
            </a:r>
          </a:p>
          <a:p>
            <a:pPr marL="228600" indent="-228600">
              <a:buAutoNum type="arabicPeriod"/>
            </a:pPr>
            <a:r>
              <a:rPr lang="en-US" baseline="0" dirty="0"/>
              <a:t>Accept—Apple symbolizes change and technology</a:t>
            </a:r>
          </a:p>
          <a:p>
            <a:pPr marL="228600" indent="-228600">
              <a:buAutoNum type="arabicPeriod"/>
            </a:pPr>
            <a:r>
              <a:rPr lang="en-US" baseline="0" dirty="0"/>
              <a:t>Reject—McDonald’s is struggling to re-orient itself to target Millennials</a:t>
            </a:r>
          </a:p>
          <a:p>
            <a:pPr marL="228600" indent="-228600">
              <a:buAutoNum type="arabicPeriod"/>
            </a:pPr>
            <a:r>
              <a:rPr lang="en-US" baseline="0" dirty="0"/>
              <a:t>Accept—a very popular brand among Millennials</a:t>
            </a:r>
          </a:p>
          <a:p>
            <a:pPr marL="228600" indent="-228600">
              <a:buAutoNum type="arabicPeriod"/>
            </a:pPr>
            <a:r>
              <a:rPr lang="en-US" baseline="0"/>
              <a:t>Probably reject—Again, Walmart is trying to change its image to appeal to Millennials</a:t>
            </a:r>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57</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Answers:</a:t>
            </a:r>
          </a:p>
          <a:p>
            <a:pPr marL="228600" indent="-228600">
              <a:buAutoNum type="arabicPeriod"/>
            </a:pPr>
            <a:r>
              <a:rPr lang="en-US" dirty="0"/>
              <a:t>Experiencer</a:t>
            </a:r>
          </a:p>
          <a:p>
            <a:pPr marL="228600" indent="-228600">
              <a:buAutoNum type="arabicPeriod"/>
            </a:pPr>
            <a:r>
              <a:rPr lang="en-US" dirty="0"/>
              <a:t>Believer</a:t>
            </a:r>
          </a:p>
          <a:p>
            <a:pPr marL="228600" indent="-228600">
              <a:buAutoNum type="arabicPeriod"/>
            </a:pPr>
            <a:r>
              <a:rPr lang="en-US" dirty="0"/>
              <a:t>Innovator</a:t>
            </a:r>
          </a:p>
          <a:p>
            <a:pPr marL="228600" indent="-228600">
              <a:buAutoNum type="arabicPeriod"/>
            </a:pPr>
            <a:r>
              <a:rPr lang="en-US" dirty="0"/>
              <a:t>Maker</a:t>
            </a:r>
          </a:p>
          <a:p>
            <a:pPr marL="228600" indent="-228600">
              <a:buAutoNum type="arabicPeriod"/>
            </a:pPr>
            <a:r>
              <a:rPr lang="en-US" dirty="0"/>
              <a:t>Achiever</a:t>
            </a:r>
          </a:p>
        </p:txBody>
      </p:sp>
      <p:sp>
        <p:nvSpPr>
          <p:cNvPr id="4" name="Slide Number Placeholder 3"/>
          <p:cNvSpPr>
            <a:spLocks noGrp="1"/>
          </p:cNvSpPr>
          <p:nvPr>
            <p:ph type="sldNum" sz="quarter" idx="10"/>
          </p:nvPr>
        </p:nvSpPr>
        <p:spPr/>
        <p:txBody>
          <a:bodyPr/>
          <a:lstStyle/>
          <a:p>
            <a:fld id="{554B8F9D-41B9-4DC9-8F74-FFC509277D82}" type="slidenum">
              <a:rPr lang="en-US" smtClean="0"/>
              <a:pPr/>
              <a:t>62</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63</a:t>
            </a:fld>
            <a:endParaRPr lang="en-US" dirty="0"/>
          </a:p>
        </p:txBody>
      </p:sp>
    </p:spTree>
    <p:extLst>
      <p:ext uri="{BB962C8B-B14F-4D97-AF65-F5344CB8AC3E}">
        <p14:creationId xmlns:p14="http://schemas.microsoft.com/office/powerpoint/2010/main" val="2908343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309598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152000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003012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45128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82179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74775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300711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829577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4106046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91327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53932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90021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2.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jpeg"/><Relationship Id="rId7" Type="http://schemas.openxmlformats.org/officeDocument/2006/relationships/diagramColors" Target="../diagrams/colors1.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jpeg"/><Relationship Id="rId7" Type="http://schemas.openxmlformats.org/officeDocument/2006/relationships/diagramColors" Target="../diagrams/colors2.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1" y="7936"/>
            <a:ext cx="9126897" cy="6845173"/>
          </a:xfrm>
          <a:prstGeom prst="rect">
            <a:avLst/>
          </a:prstGeom>
        </p:spPr>
      </p:pic>
      <p:sp>
        <p:nvSpPr>
          <p:cNvPr id="5" name="AutoShape 2" descr="Image result for webster university in tashk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p:cNvPicPr>
            <a:picLocks noChangeAspect="1"/>
          </p:cNvPicPr>
          <p:nvPr/>
        </p:nvPicPr>
        <p:blipFill>
          <a:blip r:embed="rId4"/>
          <a:stretch>
            <a:fillRect/>
          </a:stretch>
        </p:blipFill>
        <p:spPr>
          <a:xfrm>
            <a:off x="163512" y="160338"/>
            <a:ext cx="2143125" cy="2143125"/>
          </a:xfrm>
          <a:prstGeom prst="rect">
            <a:avLst/>
          </a:prstGeom>
        </p:spPr>
      </p:pic>
      <p:pic>
        <p:nvPicPr>
          <p:cNvPr id="10" name="Picture 9"/>
          <p:cNvPicPr>
            <a:picLocks noChangeAspect="1"/>
          </p:cNvPicPr>
          <p:nvPr/>
        </p:nvPicPr>
        <p:blipFill>
          <a:blip r:embed="rId5"/>
          <a:stretch>
            <a:fillRect/>
          </a:stretch>
        </p:blipFill>
        <p:spPr>
          <a:xfrm>
            <a:off x="7010400" y="154476"/>
            <a:ext cx="2016620" cy="2049462"/>
          </a:xfrm>
          <a:prstGeom prst="rect">
            <a:avLst/>
          </a:prstGeom>
        </p:spPr>
      </p:pic>
      <p:sp>
        <p:nvSpPr>
          <p:cNvPr id="13" name="Title 12"/>
          <p:cNvSpPr>
            <a:spLocks noGrp="1"/>
          </p:cNvSpPr>
          <p:nvPr>
            <p:ph type="ctrTitle"/>
          </p:nvPr>
        </p:nvSpPr>
        <p:spPr/>
        <p:txBody>
          <a:bodyPr>
            <a:normAutofit fontScale="90000"/>
          </a:bodyPr>
          <a:lstStyle/>
          <a:p>
            <a:pPr lvl="0">
              <a:spcBef>
                <a:spcPts val="0"/>
              </a:spcBef>
              <a:defRPr/>
            </a:pPr>
            <a:r>
              <a:rPr lang="en-US" sz="5000" b="1">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t>Chapter 7</a:t>
            </a:r>
            <a: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t/>
            </a:r>
            <a:b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Consumer Buying Behavior</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rgbClr val="42A8AD"/>
                </a:solidFill>
                <a:latin typeface="Candara" panose="020E0502030303020204" pitchFamily="34" charset="0"/>
                <a:ea typeface="+mn-ea"/>
                <a:cs typeface="Times New Roman" pitchFamily="18" charset="0"/>
              </a:rPr>
              <a:t/>
            </a:r>
            <a:br>
              <a:rPr lang="en-US" sz="3200" b="1" dirty="0">
                <a:ln>
                  <a:solidFill>
                    <a:srgbClr val="3C999E"/>
                  </a:solidFill>
                </a:ln>
                <a:solidFill>
                  <a:srgbClr val="42A8AD"/>
                </a:solidFill>
                <a:latin typeface="Candara" panose="020E0502030303020204" pitchFamily="34" charset="0"/>
                <a:ea typeface="+mn-ea"/>
                <a:cs typeface="Times New Roman" pitchFamily="18" charset="0"/>
              </a:rPr>
            </a:br>
            <a:endParaRPr lang="en-US" dirty="0"/>
          </a:p>
        </p:txBody>
      </p:sp>
      <p:sp>
        <p:nvSpPr>
          <p:cNvPr id="14" name="Subtitle 13"/>
          <p:cNvSpPr>
            <a:spLocks noGrp="1"/>
          </p:cNvSpPr>
          <p:nvPr>
            <p:ph type="subTitle" idx="1"/>
          </p:nvPr>
        </p:nvSpPr>
        <p:spPr/>
        <p:txBody>
          <a:bodyPr>
            <a:normAutofit/>
          </a:bodyPr>
          <a:lstStyle/>
          <a:p>
            <a:r>
              <a:rPr lang="en-US" sz="2800" dirty="0">
                <a:solidFill>
                  <a:schemeClr val="bg1"/>
                </a:solidFill>
              </a:rPr>
              <a:t>Course Instructor:</a:t>
            </a:r>
          </a:p>
          <a:p>
            <a:r>
              <a:rPr lang="en-US" sz="2800" dirty="0">
                <a:solidFill>
                  <a:schemeClr val="bg1"/>
                </a:solidFill>
              </a:rPr>
              <a:t>Mamurjon Rahimov</a:t>
            </a:r>
          </a:p>
        </p:txBody>
      </p:sp>
      <p:pic>
        <p:nvPicPr>
          <p:cNvPr id="15" name="Picture 14"/>
          <p:cNvPicPr>
            <a:picLocks noChangeAspect="1"/>
          </p:cNvPicPr>
          <p:nvPr/>
        </p:nvPicPr>
        <p:blipFill>
          <a:blip r:embed="rId6"/>
          <a:stretch>
            <a:fillRect/>
          </a:stretch>
        </p:blipFill>
        <p:spPr>
          <a:xfrm>
            <a:off x="3791565" y="4995990"/>
            <a:ext cx="1560870" cy="1857120"/>
          </a:xfrm>
          <a:prstGeom prst="rect">
            <a:avLst/>
          </a:prstGeom>
        </p:spPr>
      </p:pic>
    </p:spTree>
    <p:extLst>
      <p:ext uri="{BB962C8B-B14F-4D97-AF65-F5344CB8AC3E}">
        <p14:creationId xmlns:p14="http://schemas.microsoft.com/office/powerpoint/2010/main" val="151101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5" y="3284457"/>
            <a:ext cx="5520309" cy="1626780"/>
          </a:xfrm>
          <a:prstGeom prst="rect">
            <a:avLst/>
          </a:prstGeom>
        </p:spPr>
      </p:pic>
      <p:sp>
        <p:nvSpPr>
          <p:cNvPr id="5"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rPr>
              <a:t>Learning Objectives</a:t>
            </a:r>
          </a:p>
        </p:txBody>
      </p:sp>
      <p:sp>
        <p:nvSpPr>
          <p:cNvPr id="6" name="Content Placeholder 4"/>
          <p:cNvSpPr txBox="1">
            <a:spLocks/>
          </p:cNvSpPr>
          <p:nvPr/>
        </p:nvSpPr>
        <p:spPr bwMode="auto">
          <a:xfrm>
            <a:off x="1828800" y="1371600"/>
            <a:ext cx="71628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400" b="1" dirty="0">
                <a:solidFill>
                  <a:srgbClr val="42A8AD"/>
                </a:solidFill>
                <a:latin typeface="Candara" panose="020E0502030303020204" pitchFamily="34" charset="0"/>
              </a:rPr>
              <a:t>LO 7-1</a:t>
            </a:r>
            <a:r>
              <a:rPr lang="en-US" sz="2400" dirty="0">
                <a:latin typeface="Candara" panose="020E0502030303020204" pitchFamily="34" charset="0"/>
              </a:rPr>
              <a:t>	Recognize the stages of the consumer 	buying decision process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400" b="1" i="0" u="none" strike="noStrike" kern="1200" cap="none" spc="0" normalizeH="0" baseline="0" noProof="0" dirty="0">
                <a:ln>
                  <a:noFill/>
                </a:ln>
                <a:solidFill>
                  <a:srgbClr val="42A8AD"/>
                </a:solidFill>
                <a:effectLst/>
                <a:uLnTx/>
                <a:uFillTx/>
                <a:latin typeface="Candara" panose="020E0502030303020204" pitchFamily="34" charset="0"/>
              </a:rPr>
              <a:t>LO 7-2</a:t>
            </a:r>
            <a:r>
              <a:rPr kumimoji="0" lang="en-US" sz="2400" i="0" u="none" strike="noStrike" kern="1200" cap="none" spc="0" normalizeH="0" baseline="0" noProof="0" dirty="0">
                <a:ln>
                  <a:noFill/>
                </a:ln>
                <a:effectLst/>
                <a:uLnTx/>
                <a:uFillTx/>
                <a:latin typeface="Candara" panose="020E0502030303020204" pitchFamily="34" charset="0"/>
              </a:rPr>
              <a:t>	Describe the types of consumer decision 	making and the level of involvement</a:t>
            </a:r>
            <a:endParaRPr kumimoji="0" lang="en-US" sz="2400" i="0" u="none" strike="noStrike" kern="1200" cap="none" spc="0" normalizeH="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400" b="1" dirty="0">
                <a:solidFill>
                  <a:srgbClr val="42A8AD"/>
                </a:solidFill>
                <a:latin typeface="Candara" panose="020E0502030303020204" pitchFamily="34" charset="0"/>
              </a:rPr>
              <a:t>LO 7-3</a:t>
            </a:r>
            <a:r>
              <a:rPr lang="en-US" sz="2400" dirty="0">
                <a:latin typeface="Candara" panose="020E0502030303020204" pitchFamily="34" charset="0"/>
              </a:rPr>
              <a:t>	Explain how situational influences may 	affect the consumer buying decision 	process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400" b="1" i="0" u="none" strike="noStrike" kern="1200" cap="none" spc="0" normalizeH="0" noProof="0" dirty="0">
                <a:ln>
                  <a:noFill/>
                </a:ln>
                <a:solidFill>
                  <a:srgbClr val="42A8AD"/>
                </a:solidFill>
                <a:effectLst/>
                <a:uLnTx/>
                <a:uFillTx/>
                <a:latin typeface="Candara" panose="020E0502030303020204" pitchFamily="34" charset="0"/>
              </a:rPr>
              <a:t>LO 7-4</a:t>
            </a:r>
            <a:r>
              <a:rPr kumimoji="0" lang="en-US" sz="2400" i="0" u="none" strike="noStrike" kern="1200" cap="none" spc="0" normalizeH="0" noProof="0" dirty="0">
                <a:ln>
                  <a:noFill/>
                </a:ln>
                <a:effectLst/>
                <a:uLnTx/>
                <a:uFillTx/>
                <a:latin typeface="Candara" panose="020E0502030303020204" pitchFamily="34" charset="0"/>
              </a:rPr>
              <a:t>	Identify the psychological influences that may 	affect the consumer buying decision process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400" b="1" dirty="0">
                <a:solidFill>
                  <a:srgbClr val="42A8AD"/>
                </a:solidFill>
                <a:latin typeface="Candara" panose="020E0502030303020204" pitchFamily="34" charset="0"/>
              </a:rPr>
              <a:t>LO 7-5</a:t>
            </a:r>
            <a:r>
              <a:rPr lang="en-US" sz="2400" dirty="0">
                <a:latin typeface="Candara" panose="020E0502030303020204" pitchFamily="34" charset="0"/>
              </a:rPr>
              <a:t>	Describe the social influences that may 	affect the consumer buying decision 	process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400" b="1" i="0" u="none" strike="noStrike" kern="1200" cap="none" spc="0" normalizeH="0" noProof="0" dirty="0">
                <a:ln>
                  <a:noFill/>
                </a:ln>
                <a:solidFill>
                  <a:srgbClr val="42A8AD"/>
                </a:solidFill>
                <a:effectLst/>
                <a:uLnTx/>
                <a:uFillTx/>
                <a:latin typeface="Candara" panose="020E0502030303020204" pitchFamily="34" charset="0"/>
              </a:rPr>
              <a:t>LO 7-6</a:t>
            </a:r>
            <a:r>
              <a:rPr kumimoji="0" lang="en-US" sz="2400" i="0" u="none" strike="noStrike" kern="1200" cap="none" spc="0" normalizeH="0" noProof="0" dirty="0">
                <a:ln>
                  <a:noFill/>
                </a:ln>
                <a:effectLst/>
                <a:uLnTx/>
                <a:uFillTx/>
                <a:latin typeface="Candara" panose="020E0502030303020204" pitchFamily="34" charset="0"/>
              </a:rPr>
              <a:t>	Discuss consumer misbehavior</a:t>
            </a: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800" i="0" u="none" strike="noStrike" kern="1200" cap="none" spc="0" normalizeH="0" noProof="0" dirty="0">
              <a:ln>
                <a:noFill/>
              </a:ln>
              <a:effectLst/>
              <a:uLnTx/>
              <a:uFillTx/>
              <a:latin typeface="Franklin Gothic Book"/>
            </a:endParaRP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400" b="0" i="0" u="none" strike="noStrike" kern="1200" cap="none" spc="0" normalizeH="0" baseline="0" noProof="0" dirty="0">
              <a:ln>
                <a:noFill/>
              </a:ln>
              <a:effectLst/>
              <a:uLnTx/>
              <a:uFillTx/>
              <a:latin typeface="Franklin Gothic Book"/>
              <a:ea typeface="+mn-ea"/>
              <a:cs typeface="+mn-cs"/>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7"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154669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rPr>
              <a:t>Buying Behavior</a:t>
            </a: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Buying Behavior</a:t>
            </a:r>
          </a:p>
          <a:p>
            <a:pPr lvl="1">
              <a:spcBef>
                <a:spcPts val="0"/>
              </a:spcBef>
              <a:spcAft>
                <a:spcPts val="600"/>
              </a:spcAft>
              <a:buClr>
                <a:srgbClr val="42A8AD"/>
              </a:buClr>
              <a:defRPr/>
            </a:pPr>
            <a:r>
              <a:rPr lang="en-US" dirty="0">
                <a:latin typeface="Candara" panose="020E0502030303020204" pitchFamily="34" charset="0"/>
              </a:rPr>
              <a:t>The decision processes and actions of people involved in buying and using products</a:t>
            </a:r>
          </a:p>
          <a:p>
            <a:pPr lvl="1">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b="1" dirty="0">
                <a:solidFill>
                  <a:srgbClr val="42A8AD"/>
                </a:solidFill>
                <a:latin typeface="Candara" panose="020E0502030303020204" pitchFamily="34" charset="0"/>
              </a:rPr>
              <a:t>Consumer Buying Behavior</a:t>
            </a:r>
          </a:p>
          <a:p>
            <a:pPr lvl="1">
              <a:spcBef>
                <a:spcPts val="0"/>
              </a:spcBef>
              <a:spcAft>
                <a:spcPts val="600"/>
              </a:spcAft>
              <a:buClr>
                <a:srgbClr val="42A8AD"/>
              </a:buClr>
              <a:defRPr/>
            </a:pPr>
            <a:r>
              <a:rPr lang="en-US" dirty="0">
                <a:latin typeface="Candara" panose="020E0502030303020204" pitchFamily="34" charset="0"/>
              </a:rPr>
              <a:t>The decision processes and purchasing activities of people who purchase products for personal or household use and not for business purposes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Understanding Buying Behavior</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3448"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Customers’ overall opinions and attitudes toward a firm’s products have a great impact on the firm’s success</a:t>
            </a:r>
          </a:p>
          <a:p>
            <a:pPr lvl="1">
              <a:spcBef>
                <a:spcPts val="0"/>
              </a:spcBef>
              <a:spcAft>
                <a:spcPts val="600"/>
              </a:spcAft>
              <a:buClr>
                <a:srgbClr val="42A8AD"/>
              </a:buClr>
              <a:defRPr/>
            </a:pPr>
            <a:r>
              <a:rPr lang="en-US" dirty="0">
                <a:latin typeface="Candara" panose="020E0502030303020204" pitchFamily="34" charset="0"/>
              </a:rPr>
              <a:t>To find out what satisfies buyers, marketers must examine the main influences on what, where, when, and how consumers buy</a:t>
            </a:r>
          </a:p>
          <a:p>
            <a:pPr lvl="1">
              <a:spcBef>
                <a:spcPts val="0"/>
              </a:spcBef>
              <a:spcAft>
                <a:spcPts val="600"/>
              </a:spcAft>
              <a:buClr>
                <a:srgbClr val="42A8AD"/>
              </a:buClr>
              <a:defRPr/>
            </a:pPr>
            <a:r>
              <a:rPr lang="en-US" dirty="0">
                <a:latin typeface="Candara" panose="020E0502030303020204" pitchFamily="34" charset="0"/>
              </a:rPr>
              <a:t>By gaining a deeper understanding of the factors that affect buying behavior, marketers are in a better position to predict how consumers will respond to marketing strategies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2"/>
          <a:stretch>
            <a:fillRect/>
          </a:stretch>
        </p:blipFill>
        <p:spPr>
          <a:xfrm>
            <a:off x="-381000" y="0"/>
            <a:ext cx="10287000" cy="6858000"/>
          </a:xfrm>
          <a:prstGeom prst="rect">
            <a:avLst/>
          </a:prstGeom>
        </p:spPr>
      </p:pic>
    </p:spTree>
    <p:extLst>
      <p:ext uri="{BB962C8B-B14F-4D97-AF65-F5344CB8AC3E}">
        <p14:creationId xmlns:p14="http://schemas.microsoft.com/office/powerpoint/2010/main" val="4227861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Consumer Buying Decision Process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Five stages:</a:t>
            </a:r>
          </a:p>
          <a:p>
            <a:pPr lvl="1">
              <a:spcBef>
                <a:spcPts val="0"/>
              </a:spcBef>
              <a:spcAft>
                <a:spcPts val="600"/>
              </a:spcAft>
              <a:buClr>
                <a:srgbClr val="42A8AD"/>
              </a:buClr>
              <a:defRPr/>
            </a:pPr>
            <a:r>
              <a:rPr lang="en-US" dirty="0">
                <a:latin typeface="Candara" panose="020E0502030303020204" pitchFamily="34" charset="0"/>
              </a:rPr>
              <a:t>Problem recognition</a:t>
            </a:r>
          </a:p>
          <a:p>
            <a:pPr lvl="1">
              <a:spcBef>
                <a:spcPts val="0"/>
              </a:spcBef>
              <a:spcAft>
                <a:spcPts val="600"/>
              </a:spcAft>
              <a:buClr>
                <a:srgbClr val="42A8AD"/>
              </a:buClr>
              <a:defRPr/>
            </a:pPr>
            <a:r>
              <a:rPr lang="en-US" dirty="0">
                <a:latin typeface="Candara" panose="020E0502030303020204" pitchFamily="34" charset="0"/>
              </a:rPr>
              <a:t>Information search</a:t>
            </a:r>
          </a:p>
          <a:p>
            <a:pPr lvl="1">
              <a:spcBef>
                <a:spcPts val="0"/>
              </a:spcBef>
              <a:spcAft>
                <a:spcPts val="600"/>
              </a:spcAft>
              <a:buClr>
                <a:srgbClr val="42A8AD"/>
              </a:buClr>
              <a:defRPr/>
            </a:pPr>
            <a:r>
              <a:rPr lang="en-US" dirty="0">
                <a:latin typeface="Candara" panose="020E0502030303020204" pitchFamily="34" charset="0"/>
              </a:rPr>
              <a:t>Evaluation of alternatives</a:t>
            </a:r>
          </a:p>
          <a:p>
            <a:pPr lvl="1">
              <a:spcBef>
                <a:spcPts val="0"/>
              </a:spcBef>
              <a:spcAft>
                <a:spcPts val="600"/>
              </a:spcAft>
              <a:buClr>
                <a:srgbClr val="42A8AD"/>
              </a:buClr>
              <a:defRPr/>
            </a:pPr>
            <a:r>
              <a:rPr lang="en-US" dirty="0">
                <a:latin typeface="Candara" panose="020E0502030303020204" pitchFamily="34" charset="0"/>
              </a:rPr>
              <a:t>Purchase</a:t>
            </a:r>
          </a:p>
          <a:p>
            <a:pPr lvl="1">
              <a:spcBef>
                <a:spcPts val="0"/>
              </a:spcBef>
              <a:spcAft>
                <a:spcPts val="600"/>
              </a:spcAft>
              <a:buClr>
                <a:srgbClr val="42A8AD"/>
              </a:buClr>
              <a:defRPr/>
            </a:pPr>
            <a:r>
              <a:rPr lang="en-US" dirty="0">
                <a:latin typeface="Candara" panose="020E0502030303020204" pitchFamily="34" charset="0"/>
              </a:rPr>
              <a:t>Postpurchase evaluation</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7.1 – Consumer Buying Decisions Process and Possible Influences on the Process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34608" y="1524000"/>
            <a:ext cx="7080792" cy="3894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Tree>
    <p:extLst>
      <p:ext uri="{BB962C8B-B14F-4D97-AF65-F5344CB8AC3E}">
        <p14:creationId xmlns:p14="http://schemas.microsoft.com/office/powerpoint/2010/main" val="378710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Problem Recognition Stage</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Occurs when a buyer becomes aware of a difference between a desired state and an actual condition</a:t>
            </a:r>
          </a:p>
          <a:p>
            <a:pPr lvl="1">
              <a:spcBef>
                <a:spcPts val="0"/>
              </a:spcBef>
              <a:spcAft>
                <a:spcPts val="600"/>
              </a:spcAft>
              <a:buClr>
                <a:srgbClr val="42A8AD"/>
              </a:buClr>
              <a:defRPr/>
            </a:pPr>
            <a:r>
              <a:rPr lang="en-US" dirty="0">
                <a:latin typeface="Candara" panose="020E0502030303020204" pitchFamily="34" charset="0"/>
              </a:rPr>
              <a:t>Speed of consumer problem recognition can be rapid or slow</a:t>
            </a:r>
          </a:p>
          <a:p>
            <a:pPr lvl="1">
              <a:spcBef>
                <a:spcPts val="0"/>
              </a:spcBef>
              <a:spcAft>
                <a:spcPts val="600"/>
              </a:spcAft>
              <a:buClr>
                <a:srgbClr val="42A8AD"/>
              </a:buClr>
              <a:defRPr/>
            </a:pPr>
            <a:r>
              <a:rPr lang="en-US" dirty="0">
                <a:latin typeface="Candara" panose="020E0502030303020204" pitchFamily="34" charset="0"/>
              </a:rPr>
              <a:t>Some consumers are unaware of their problems or needs</a:t>
            </a:r>
          </a:p>
          <a:p>
            <a:pPr lvl="1">
              <a:spcBef>
                <a:spcPts val="0"/>
              </a:spcBef>
              <a:spcAft>
                <a:spcPts val="600"/>
              </a:spcAft>
              <a:buClr>
                <a:srgbClr val="42A8AD"/>
              </a:buClr>
              <a:defRPr/>
            </a:pPr>
            <a:r>
              <a:rPr lang="en-US" dirty="0">
                <a:latin typeface="Candara" panose="020E0502030303020204" pitchFamily="34" charset="0"/>
              </a:rPr>
              <a:t>Marketers use sales personnel, advertising, and packaging to help trigger recognition of such needs or problems </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ast Iron Pot"/>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029365"/>
            <a:ext cx="8229600" cy="444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3300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Information Search Stage</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After recognizing the problem, consumers seek to satisfy their need</a:t>
            </a:r>
          </a:p>
          <a:p>
            <a:pPr lvl="0">
              <a:spcBef>
                <a:spcPts val="0"/>
              </a:spcBef>
              <a:spcAft>
                <a:spcPts val="600"/>
              </a:spcAft>
              <a:buClr>
                <a:srgbClr val="42A8AD"/>
              </a:buClr>
              <a:defRPr/>
            </a:pPr>
            <a:r>
              <a:rPr lang="en-US" dirty="0">
                <a:latin typeface="Candara" panose="020E0502030303020204" pitchFamily="34" charset="0"/>
              </a:rPr>
              <a:t>Consumers seek out product information</a:t>
            </a:r>
          </a:p>
          <a:p>
            <a:pPr lvl="0">
              <a:spcBef>
                <a:spcPts val="0"/>
              </a:spcBef>
              <a:spcAft>
                <a:spcPts val="600"/>
              </a:spcAft>
              <a:buClr>
                <a:srgbClr val="42A8AD"/>
              </a:buClr>
              <a:defRPr/>
            </a:pPr>
            <a:r>
              <a:rPr lang="en-US" b="1" dirty="0">
                <a:solidFill>
                  <a:srgbClr val="42A8AD"/>
                </a:solidFill>
                <a:latin typeface="Candara" panose="020E0502030303020204" pitchFamily="34" charset="0"/>
              </a:rPr>
              <a:t>Internal search</a:t>
            </a:r>
          </a:p>
          <a:p>
            <a:pPr lvl="1">
              <a:spcBef>
                <a:spcPts val="0"/>
              </a:spcBef>
              <a:spcAft>
                <a:spcPts val="600"/>
              </a:spcAft>
              <a:buClr>
                <a:srgbClr val="42A8AD"/>
              </a:buClr>
              <a:defRPr/>
            </a:pPr>
            <a:r>
              <a:rPr lang="en-US" dirty="0">
                <a:latin typeface="Candara" panose="020E0502030303020204" pitchFamily="34" charset="0"/>
              </a:rPr>
              <a:t>An information search in which buyers search their memories for information about products that might solve their problem</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Information Search Stage</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External search</a:t>
            </a:r>
          </a:p>
          <a:p>
            <a:pPr lvl="1">
              <a:spcBef>
                <a:spcPts val="0"/>
              </a:spcBef>
              <a:spcAft>
                <a:spcPts val="600"/>
              </a:spcAft>
              <a:buClr>
                <a:srgbClr val="42A8AD"/>
              </a:buClr>
              <a:defRPr/>
            </a:pPr>
            <a:r>
              <a:rPr lang="en-US" dirty="0">
                <a:latin typeface="Candara" panose="020E0502030303020204" pitchFamily="34" charset="0"/>
              </a:rPr>
              <a:t>An information search in which buyers seek information from sources other than their memories</a:t>
            </a:r>
          </a:p>
          <a:p>
            <a:pPr lvl="2">
              <a:spcBef>
                <a:spcPts val="0"/>
              </a:spcBef>
              <a:spcAft>
                <a:spcPts val="600"/>
              </a:spcAft>
              <a:buClr>
                <a:srgbClr val="42A8AD"/>
              </a:buClr>
              <a:defRPr/>
            </a:pPr>
            <a:r>
              <a:rPr lang="en-US" dirty="0">
                <a:latin typeface="Candara" panose="020E0502030303020204" pitchFamily="34" charset="0"/>
              </a:rPr>
              <a:t>Personal contacts are often influential sources of information</a:t>
            </a:r>
          </a:p>
          <a:p>
            <a:pPr lvl="2">
              <a:spcBef>
                <a:spcPts val="0"/>
              </a:spcBef>
              <a:spcAft>
                <a:spcPts val="600"/>
              </a:spcAft>
              <a:buClr>
                <a:srgbClr val="42A8AD"/>
              </a:buClr>
              <a:defRPr/>
            </a:pPr>
            <a:r>
              <a:rPr lang="en-US" dirty="0">
                <a:latin typeface="Candara" panose="020E0502030303020204" pitchFamily="34" charset="0"/>
              </a:rPr>
              <a:t>The Internet has become a major information source during the consumer buying decision process</a:t>
            </a:r>
          </a:p>
          <a:p>
            <a:pPr lvl="2">
              <a:spcBef>
                <a:spcPts val="0"/>
              </a:spcBef>
              <a:spcAft>
                <a:spcPts val="600"/>
              </a:spcAft>
              <a:buClr>
                <a:srgbClr val="42A8AD"/>
              </a:buClr>
              <a:defRPr/>
            </a:pPr>
            <a:r>
              <a:rPr lang="en-US" dirty="0">
                <a:latin typeface="Candara" panose="020E0502030303020204" pitchFamily="34" charset="0"/>
              </a:rPr>
              <a:t>Buyers obtain information from independent sources such as government reports, news presentations, and reports from product-testing organizations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Evaluation of Alternatives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b="1" dirty="0">
                <a:solidFill>
                  <a:srgbClr val="42A8AD"/>
                </a:solidFill>
                <a:latin typeface="Candara" panose="020E0502030303020204" pitchFamily="34" charset="0"/>
              </a:rPr>
              <a:t>Consideration Set</a:t>
            </a:r>
          </a:p>
          <a:p>
            <a:pPr lvl="1">
              <a:spcBef>
                <a:spcPts val="0"/>
              </a:spcBef>
              <a:spcAft>
                <a:spcPts val="600"/>
              </a:spcAft>
              <a:buClr>
                <a:srgbClr val="42A8AD"/>
              </a:buClr>
              <a:defRPr/>
            </a:pPr>
            <a:r>
              <a:rPr lang="en-US" dirty="0">
                <a:latin typeface="Candara" panose="020E0502030303020204" pitchFamily="34" charset="0"/>
              </a:rPr>
              <a:t>A group of brands within a product category that a buyer views as alternatives for possible purchase</a:t>
            </a:r>
          </a:p>
          <a:p>
            <a:pPr>
              <a:spcBef>
                <a:spcPts val="0"/>
              </a:spcBef>
              <a:spcAft>
                <a:spcPts val="600"/>
              </a:spcAft>
              <a:buClr>
                <a:srgbClr val="42A8AD"/>
              </a:buClr>
              <a:defRPr/>
            </a:pPr>
            <a:r>
              <a:rPr lang="en-US" b="1" dirty="0">
                <a:solidFill>
                  <a:srgbClr val="42A8AD"/>
                </a:solidFill>
                <a:latin typeface="Candara" panose="020E0502030303020204" pitchFamily="34" charset="0"/>
              </a:rPr>
              <a:t>Evaluative Criteria</a:t>
            </a:r>
          </a:p>
          <a:p>
            <a:pPr lvl="1">
              <a:spcBef>
                <a:spcPts val="0"/>
              </a:spcBef>
              <a:spcAft>
                <a:spcPts val="600"/>
              </a:spcAft>
              <a:buClr>
                <a:srgbClr val="42A8AD"/>
              </a:buClr>
              <a:defRPr/>
            </a:pPr>
            <a:r>
              <a:rPr lang="en-US" dirty="0">
                <a:latin typeface="Candara" panose="020E0502030303020204" pitchFamily="34" charset="0"/>
              </a:rPr>
              <a:t>Objective and subjective product characteristics that are important to a buyer</a:t>
            </a:r>
          </a:p>
          <a:p>
            <a:pPr lvl="1">
              <a:spcBef>
                <a:spcPts val="0"/>
              </a:spcBef>
              <a:spcAft>
                <a:spcPts val="600"/>
              </a:spcAft>
              <a:buClr>
                <a:srgbClr val="42A8AD"/>
              </a:buClr>
              <a:defRPr/>
            </a:pPr>
            <a:r>
              <a:rPr lang="en-US" dirty="0">
                <a:latin typeface="Candara" panose="020E0502030303020204" pitchFamily="34" charset="0"/>
              </a:rPr>
              <a:t>Marketers can influence customers by framing the alternatives in a certain way</a:t>
            </a:r>
          </a:p>
          <a:p>
            <a:pPr lvl="2">
              <a:spcBef>
                <a:spcPts val="0"/>
              </a:spcBef>
              <a:spcAft>
                <a:spcPts val="600"/>
              </a:spcAft>
              <a:buClr>
                <a:srgbClr val="42A8AD"/>
              </a:buClr>
              <a:defRPr/>
            </a:pPr>
            <a:r>
              <a:rPr lang="en-US" dirty="0">
                <a:latin typeface="Candara" panose="020E0502030303020204" pitchFamily="34" charset="0"/>
              </a:rPr>
              <a:t>Framing probably influences the decision processes of inexperienced buyers more than those of experienced ones</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oca-Cola Spent $4.24bn for Advertising in 2019, $20bn in the Last ..."/>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5892" y="152400"/>
            <a:ext cx="9098108" cy="6238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887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
        <p:nvSpPr>
          <p:cNvPr id="6" name="Footer Placeholder 2"/>
          <p:cNvSpPr txBox="1">
            <a:spLocks/>
          </p:cNvSpPr>
          <p:nvPr/>
        </p:nvSpPr>
        <p:spPr bwMode="auto">
          <a:xfrm>
            <a:off x="1676400" y="6569075"/>
            <a:ext cx="7467600" cy="365125"/>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eaLnBrk="0" hangingPunct="0"/>
            <a:r>
              <a:rPr lang="en-US" dirty="0">
                <a:solidFill>
                  <a:prstClr val="black"/>
                </a:solidFill>
                <a:latin typeface="Gill Sans MT" pitchFamily="34" charset="0"/>
                <a:cs typeface="Arial" charset="0"/>
              </a:rPr>
              <a:t>© 2016 Cengage Learning. All Rights Reserved. May not be copied, scanned, or duplicated, in whole or in part, except for use as permitted in a license distributed with a certain product or service or otherwise on a password-protected website for classroom use. </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Purchase Stage</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The buyer:</a:t>
            </a:r>
          </a:p>
          <a:p>
            <a:pPr lvl="1">
              <a:spcBef>
                <a:spcPts val="0"/>
              </a:spcBef>
              <a:spcAft>
                <a:spcPts val="600"/>
              </a:spcAft>
              <a:buClr>
                <a:srgbClr val="42A8AD"/>
              </a:buClr>
              <a:defRPr/>
            </a:pPr>
            <a:r>
              <a:rPr lang="en-US" dirty="0">
                <a:latin typeface="Candara" panose="020E0502030303020204" pitchFamily="34" charset="0"/>
              </a:rPr>
              <a:t>Chooses the product or brand to be bought</a:t>
            </a:r>
          </a:p>
          <a:p>
            <a:pPr lvl="2">
              <a:spcBef>
                <a:spcPts val="0"/>
              </a:spcBef>
              <a:spcAft>
                <a:spcPts val="600"/>
              </a:spcAft>
              <a:buClr>
                <a:srgbClr val="42A8AD"/>
              </a:buClr>
              <a:defRPr/>
            </a:pPr>
            <a:r>
              <a:rPr lang="en-US" dirty="0">
                <a:latin typeface="Candara" panose="020E0502030303020204" pitchFamily="34" charset="0"/>
              </a:rPr>
              <a:t>Product availability may influence the decision</a:t>
            </a:r>
          </a:p>
          <a:p>
            <a:pPr lvl="1">
              <a:spcBef>
                <a:spcPts val="0"/>
              </a:spcBef>
              <a:spcAft>
                <a:spcPts val="600"/>
              </a:spcAft>
              <a:buClr>
                <a:srgbClr val="42A8AD"/>
              </a:buClr>
              <a:defRPr/>
            </a:pPr>
            <a:r>
              <a:rPr lang="en-US" dirty="0">
                <a:latin typeface="Candara" panose="020E0502030303020204" pitchFamily="34" charset="0"/>
              </a:rPr>
              <a:t>Chooses the seller</a:t>
            </a:r>
          </a:p>
          <a:p>
            <a:pPr lvl="1">
              <a:spcBef>
                <a:spcPts val="0"/>
              </a:spcBef>
              <a:spcAft>
                <a:spcPts val="600"/>
              </a:spcAft>
              <a:buClr>
                <a:srgbClr val="42A8AD"/>
              </a:buClr>
              <a:defRPr/>
            </a:pPr>
            <a:r>
              <a:rPr lang="en-US" dirty="0">
                <a:latin typeface="Candara" panose="020E0502030303020204" pitchFamily="34" charset="0"/>
              </a:rPr>
              <a:t>Negotiates the terms of the transaction</a:t>
            </a:r>
          </a:p>
          <a:p>
            <a:pPr lvl="1">
              <a:spcBef>
                <a:spcPts val="0"/>
              </a:spcBef>
              <a:spcAft>
                <a:spcPts val="600"/>
              </a:spcAft>
              <a:buClr>
                <a:srgbClr val="42A8AD"/>
              </a:buClr>
              <a:defRPr/>
            </a:pPr>
            <a:r>
              <a:rPr lang="en-US" dirty="0">
                <a:latin typeface="Candara" panose="020E0502030303020204" pitchFamily="34" charset="0"/>
              </a:rPr>
              <a:t>Makes the actual purchase or terminates the process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Postpurchase Evaluation Stage</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After purchase, the buyer evaluates the product</a:t>
            </a:r>
          </a:p>
          <a:p>
            <a:pPr lvl="0">
              <a:spcBef>
                <a:spcPts val="0"/>
              </a:spcBef>
              <a:spcAft>
                <a:spcPts val="600"/>
              </a:spcAft>
              <a:buClr>
                <a:srgbClr val="42A8AD"/>
              </a:buClr>
              <a:defRPr/>
            </a:pPr>
            <a:r>
              <a:rPr lang="en-US" dirty="0">
                <a:latin typeface="Candara" panose="020E0502030303020204" pitchFamily="34" charset="0"/>
              </a:rPr>
              <a:t>Does its actual performance meet expected levels?</a:t>
            </a:r>
          </a:p>
          <a:p>
            <a:pPr lvl="1">
              <a:spcBef>
                <a:spcPts val="0"/>
              </a:spcBef>
              <a:spcAft>
                <a:spcPts val="600"/>
              </a:spcAft>
              <a:buClr>
                <a:srgbClr val="42A8AD"/>
              </a:buClr>
              <a:defRPr/>
            </a:pPr>
            <a:r>
              <a:rPr lang="en-US" dirty="0">
                <a:latin typeface="Candara" panose="020E0502030303020204" pitchFamily="34" charset="0"/>
              </a:rPr>
              <a:t>Is either satisfied or dissatisfied</a:t>
            </a:r>
          </a:p>
          <a:p>
            <a:pPr lvl="0">
              <a:spcBef>
                <a:spcPts val="0"/>
              </a:spcBef>
              <a:spcAft>
                <a:spcPts val="600"/>
              </a:spcAft>
              <a:buClr>
                <a:srgbClr val="42A8AD"/>
              </a:buClr>
              <a:defRPr/>
            </a:pPr>
            <a:r>
              <a:rPr lang="en-US" b="1" dirty="0">
                <a:solidFill>
                  <a:srgbClr val="42A8AD"/>
                </a:solidFill>
                <a:latin typeface="Candara" panose="020E0502030303020204" pitchFamily="34" charset="0"/>
              </a:rPr>
              <a:t>Cognitive Dissonance</a:t>
            </a:r>
          </a:p>
          <a:p>
            <a:pPr lvl="1">
              <a:spcBef>
                <a:spcPts val="0"/>
              </a:spcBef>
              <a:spcAft>
                <a:spcPts val="600"/>
              </a:spcAft>
              <a:buClr>
                <a:srgbClr val="42A8AD"/>
              </a:buClr>
              <a:defRPr/>
            </a:pPr>
            <a:r>
              <a:rPr lang="en-US" dirty="0">
                <a:latin typeface="Candara" panose="020E0502030303020204" pitchFamily="34" charset="0"/>
              </a:rPr>
              <a:t>A buyer’s doubts shortly after a purchase about whether the decision was the right one</a:t>
            </a:r>
          </a:p>
          <a:p>
            <a:pPr lvl="1">
              <a:spcBef>
                <a:spcPts val="0"/>
              </a:spcBef>
              <a:spcAft>
                <a:spcPts val="600"/>
              </a:spcAft>
              <a:buClr>
                <a:srgbClr val="42A8AD"/>
              </a:buClr>
              <a:defRPr/>
            </a:pPr>
            <a:r>
              <a:rPr lang="en-US" dirty="0">
                <a:latin typeface="Candara" panose="020E0502030303020204" pitchFamily="34" charset="0"/>
              </a:rPr>
              <a:t>Often occurs after expensive, high-involvement purchases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Level of Involvement with Products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High-involvement products – Products that are visible to others and/or are expensive</a:t>
            </a:r>
          </a:p>
          <a:p>
            <a:pPr lvl="1">
              <a:spcBef>
                <a:spcPts val="0"/>
              </a:spcBef>
              <a:spcAft>
                <a:spcPts val="600"/>
              </a:spcAft>
              <a:buClr>
                <a:srgbClr val="42A8AD"/>
              </a:buClr>
              <a:defRPr/>
            </a:pPr>
            <a:r>
              <a:rPr lang="en-US" dirty="0">
                <a:latin typeface="Candara" panose="020E0502030303020204" pitchFamily="34" charset="0"/>
              </a:rPr>
              <a:t>Healthcare, a home</a:t>
            </a:r>
          </a:p>
          <a:p>
            <a:pPr lvl="1">
              <a:spcBef>
                <a:spcPts val="0"/>
              </a:spcBef>
              <a:spcAft>
                <a:spcPts val="600"/>
              </a:spcAft>
              <a:buClr>
                <a:srgbClr val="42A8AD"/>
              </a:buClr>
              <a:defRPr/>
            </a:pPr>
            <a:r>
              <a:rPr lang="en-US" dirty="0">
                <a:latin typeface="Candara" panose="020E0502030303020204" pitchFamily="34" charset="0"/>
              </a:rPr>
              <a:t>Associated with high levels of involvement</a:t>
            </a:r>
          </a:p>
          <a:p>
            <a:pPr>
              <a:spcBef>
                <a:spcPts val="0"/>
              </a:spcBef>
              <a:spcAft>
                <a:spcPts val="600"/>
              </a:spcAft>
              <a:buClr>
                <a:srgbClr val="42A8AD"/>
              </a:buClr>
              <a:defRPr/>
            </a:pPr>
            <a:r>
              <a:rPr lang="en-US" dirty="0">
                <a:latin typeface="Candara" panose="020E0502030303020204" pitchFamily="34" charset="0"/>
              </a:rPr>
              <a:t>Low-involvement products – Products that tend to be less expensive and have less associated social risk</a:t>
            </a:r>
          </a:p>
          <a:p>
            <a:pPr lvl="1">
              <a:spcBef>
                <a:spcPts val="0"/>
              </a:spcBef>
              <a:spcAft>
                <a:spcPts val="600"/>
              </a:spcAft>
              <a:buClr>
                <a:srgbClr val="42A8AD"/>
              </a:buClr>
              <a:defRPr/>
            </a:pPr>
            <a:r>
              <a:rPr lang="en-US" dirty="0">
                <a:latin typeface="Candara" panose="020E0502030303020204" pitchFamily="34" charset="0"/>
              </a:rPr>
              <a:t>Grocery items, a T-shirt</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Level of Involvement</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An individual’s degree of interest in a product and the importance of the product for that person</a:t>
            </a:r>
          </a:p>
          <a:p>
            <a:pPr lvl="1">
              <a:spcBef>
                <a:spcPts val="0"/>
              </a:spcBef>
              <a:spcAft>
                <a:spcPts val="600"/>
              </a:spcAft>
              <a:buClr>
                <a:srgbClr val="42A8AD"/>
              </a:buClr>
              <a:defRPr/>
            </a:pPr>
            <a:r>
              <a:rPr lang="en-US" dirty="0">
                <a:latin typeface="Candara" panose="020E0502030303020204" pitchFamily="34" charset="0"/>
              </a:rPr>
              <a:t>Enduring involvement – Ongoing and long-term involvement with a product or product category </a:t>
            </a:r>
          </a:p>
          <a:p>
            <a:pPr lvl="1">
              <a:spcBef>
                <a:spcPts val="0"/>
              </a:spcBef>
              <a:spcAft>
                <a:spcPts val="600"/>
              </a:spcAft>
              <a:buClr>
                <a:srgbClr val="42A8AD"/>
              </a:buClr>
              <a:defRPr/>
            </a:pPr>
            <a:r>
              <a:rPr lang="en-US" dirty="0">
                <a:latin typeface="Candara" panose="020E0502030303020204" pitchFamily="34" charset="0"/>
              </a:rPr>
              <a:t>Situational involvement – Temporary or dynamic involvement resulting from a particular set of circumstances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Buying Coach</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lvl="0" eaLnBrk="1" hangingPunct="1">
              <a:buSzPct val="85000"/>
              <a:buFont typeface="Wingdings" panose="05000000000000000000" pitchFamily="2" charset="2"/>
              <a:buChar char="Ø"/>
              <a:defRPr/>
            </a:pPr>
            <a:r>
              <a:rPr lang="en-US" sz="2200" kern="0" dirty="0">
                <a:solidFill>
                  <a:srgbClr val="000000"/>
                </a:solidFill>
                <a:latin typeface="Candara" panose="020E0502030303020204" pitchFamily="34" charset="0"/>
              </a:rPr>
              <a:t>You have decided to buy a coach bag for somebody special. Coach is a luxury leather goods company that specializes in handbags, wallets, briefcases, and luggage. You want this present to be special but cannot purchase anything more than $600.  The person you are buying for has very specific tastes in accessories.</a:t>
            </a:r>
          </a:p>
          <a:p>
            <a:pPr lvl="1" eaLnBrk="1" hangingPunct="1">
              <a:buClr>
                <a:srgbClr val="FAAA53"/>
              </a:buClr>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What level of involvement would be appropriate for this shopping experience?</a:t>
            </a:r>
          </a:p>
          <a:p>
            <a:pPr lvl="1" eaLnBrk="1" hangingPunct="1">
              <a:buClr>
                <a:srgbClr val="FAAA53"/>
              </a:buClr>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What influences will be important in determining which handbag you will buy? There can be more than one answer.</a:t>
            </a:r>
          </a:p>
          <a:p>
            <a:pPr lvl="1" eaLnBrk="1" hangingPunct="1">
              <a:buClr>
                <a:srgbClr val="FAAA53"/>
              </a:buClr>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What motive would a consumer have to purchase a Coach bag in particular,    using Maslow’s hierarchy?</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Tree>
    <p:extLst>
      <p:ext uri="{BB962C8B-B14F-4D97-AF65-F5344CB8AC3E}">
        <p14:creationId xmlns:p14="http://schemas.microsoft.com/office/powerpoint/2010/main" val="1085500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Table 7.1 – Consumer Decision Making</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73282" y="2215565"/>
            <a:ext cx="7042118" cy="2468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Tree>
    <p:extLst>
      <p:ext uri="{BB962C8B-B14F-4D97-AF65-F5344CB8AC3E}">
        <p14:creationId xmlns:p14="http://schemas.microsoft.com/office/powerpoint/2010/main" val="265613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Consumer Decision Making Strategies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pSp>
        <p:nvGrpSpPr>
          <p:cNvPr id="10" name="Group 3"/>
          <p:cNvGrpSpPr>
            <a:grpSpLocks/>
          </p:cNvGrpSpPr>
          <p:nvPr/>
        </p:nvGrpSpPr>
        <p:grpSpPr bwMode="auto">
          <a:xfrm>
            <a:off x="1981200" y="1916113"/>
            <a:ext cx="6858000" cy="3722687"/>
            <a:chOff x="432" y="960"/>
            <a:chExt cx="4944" cy="2256"/>
          </a:xfrm>
        </p:grpSpPr>
        <p:sp>
          <p:nvSpPr>
            <p:cNvPr id="11" name="Rectangle 4" descr="Yellowbox01"/>
            <p:cNvSpPr>
              <a:spLocks noChangeArrowheads="1"/>
            </p:cNvSpPr>
            <p:nvPr/>
          </p:nvSpPr>
          <p:spPr bwMode="auto">
            <a:xfrm>
              <a:off x="2208" y="960"/>
              <a:ext cx="1328" cy="912"/>
            </a:xfrm>
            <a:prstGeom prst="rect">
              <a:avLst/>
            </a:prstGeom>
            <a:blipFill dpi="0" rotWithShape="1">
              <a:blip r:embed="rId4" cstate="print"/>
              <a:srcRect/>
              <a:stretch>
                <a:fillRect/>
              </a:stretch>
            </a:blipFill>
            <a:ln w="9525">
              <a:noFill/>
              <a:miter lim="800000"/>
              <a:headEnd/>
              <a:tailEnd/>
            </a:ln>
          </p:spPr>
          <p:txBody>
            <a:bodyPr wrap="none" anchor="ctr"/>
            <a:lstStyle/>
            <a:p>
              <a:pPr marL="61913" indent="169863" algn="ctr"/>
              <a:r>
                <a:rPr lang="en-US" sz="2000" b="1" dirty="0">
                  <a:latin typeface="Candara" panose="020E0502030303020204" pitchFamily="34" charset="0"/>
                </a:rPr>
                <a:t>Consumer</a:t>
              </a:r>
              <a:br>
                <a:rPr lang="en-US" sz="2000" b="1" dirty="0">
                  <a:latin typeface="Candara" panose="020E0502030303020204" pitchFamily="34" charset="0"/>
                </a:rPr>
              </a:br>
              <a:r>
                <a:rPr lang="en-US" sz="2000" b="1" dirty="0">
                  <a:latin typeface="Candara" panose="020E0502030303020204" pitchFamily="34" charset="0"/>
                </a:rPr>
                <a:t>Buying </a:t>
              </a:r>
              <a:br>
                <a:rPr lang="en-US" sz="2000" b="1" dirty="0">
                  <a:latin typeface="Candara" panose="020E0502030303020204" pitchFamily="34" charset="0"/>
                </a:rPr>
              </a:br>
              <a:r>
                <a:rPr lang="en-US" sz="2000" b="1" dirty="0">
                  <a:latin typeface="Candara" panose="020E0502030303020204" pitchFamily="34" charset="0"/>
                </a:rPr>
                <a:t>Behaviors</a:t>
              </a:r>
            </a:p>
          </p:txBody>
        </p:sp>
        <p:sp>
          <p:nvSpPr>
            <p:cNvPr id="12" name="Rectangle 5" descr="Purplebox01"/>
            <p:cNvSpPr>
              <a:spLocks noChangeArrowheads="1"/>
            </p:cNvSpPr>
            <p:nvPr/>
          </p:nvSpPr>
          <p:spPr bwMode="auto">
            <a:xfrm>
              <a:off x="432" y="2448"/>
              <a:ext cx="1056" cy="768"/>
            </a:xfrm>
            <a:prstGeom prst="rect">
              <a:avLst/>
            </a:prstGeom>
            <a:blipFill dpi="0" rotWithShape="1">
              <a:blip r:embed="rId5" cstate="print"/>
              <a:srcRect/>
              <a:stretch>
                <a:fillRect/>
              </a:stretch>
            </a:blipFill>
            <a:ln w="9525">
              <a:noFill/>
              <a:miter lim="800000"/>
              <a:headEnd/>
              <a:tailEnd/>
            </a:ln>
          </p:spPr>
          <p:txBody>
            <a:bodyPr wrap="none" anchor="ctr" anchorCtr="1"/>
            <a:lstStyle/>
            <a:p>
              <a:pPr algn="ctr"/>
              <a:r>
                <a:rPr lang="en-US" b="1" dirty="0">
                  <a:solidFill>
                    <a:schemeClr val="bg1"/>
                  </a:solidFill>
                  <a:latin typeface="Candara" panose="020E0502030303020204" pitchFamily="34" charset="0"/>
                </a:rPr>
                <a:t>Routinized</a:t>
              </a:r>
              <a:br>
                <a:rPr lang="en-US" b="1" dirty="0">
                  <a:solidFill>
                    <a:schemeClr val="bg1"/>
                  </a:solidFill>
                  <a:latin typeface="Candara" panose="020E0502030303020204" pitchFamily="34" charset="0"/>
                </a:rPr>
              </a:br>
              <a:r>
                <a:rPr lang="en-US" b="1" dirty="0">
                  <a:solidFill>
                    <a:schemeClr val="bg1"/>
                  </a:solidFill>
                  <a:latin typeface="Candara" panose="020E0502030303020204" pitchFamily="34" charset="0"/>
                </a:rPr>
                <a:t>Response</a:t>
              </a:r>
            </a:p>
          </p:txBody>
        </p:sp>
        <p:sp>
          <p:nvSpPr>
            <p:cNvPr id="13" name="Rectangle 6" descr="Purplebox01"/>
            <p:cNvSpPr>
              <a:spLocks noChangeArrowheads="1"/>
            </p:cNvSpPr>
            <p:nvPr/>
          </p:nvSpPr>
          <p:spPr bwMode="auto">
            <a:xfrm>
              <a:off x="1728" y="2448"/>
              <a:ext cx="1056" cy="768"/>
            </a:xfrm>
            <a:prstGeom prst="rect">
              <a:avLst/>
            </a:prstGeom>
            <a:blipFill dpi="0" rotWithShape="1">
              <a:blip r:embed="rId5" cstate="print"/>
              <a:srcRect/>
              <a:stretch>
                <a:fillRect/>
              </a:stretch>
            </a:blipFill>
            <a:ln w="9525">
              <a:noFill/>
              <a:miter lim="800000"/>
              <a:headEnd/>
              <a:tailEnd/>
            </a:ln>
          </p:spPr>
          <p:txBody>
            <a:bodyPr wrap="none" anchor="ctr" anchorCtr="1"/>
            <a:lstStyle/>
            <a:p>
              <a:pPr algn="ctr"/>
              <a:r>
                <a:rPr lang="en-US" b="1" dirty="0">
                  <a:solidFill>
                    <a:schemeClr val="bg1"/>
                  </a:solidFill>
                  <a:latin typeface="Candara" panose="020E0502030303020204" pitchFamily="34" charset="0"/>
                </a:rPr>
                <a:t>Limited</a:t>
              </a:r>
              <a:br>
                <a:rPr lang="en-US" b="1" dirty="0">
                  <a:solidFill>
                    <a:schemeClr val="bg1"/>
                  </a:solidFill>
                  <a:latin typeface="Candara" panose="020E0502030303020204" pitchFamily="34" charset="0"/>
                </a:rPr>
              </a:br>
              <a:r>
                <a:rPr lang="en-US" b="1" dirty="0">
                  <a:solidFill>
                    <a:schemeClr val="bg1"/>
                  </a:solidFill>
                  <a:latin typeface="Candara" panose="020E0502030303020204" pitchFamily="34" charset="0"/>
                </a:rPr>
                <a:t>Problem</a:t>
              </a:r>
              <a:br>
                <a:rPr lang="en-US" b="1" dirty="0">
                  <a:solidFill>
                    <a:schemeClr val="bg1"/>
                  </a:solidFill>
                  <a:latin typeface="Candara" panose="020E0502030303020204" pitchFamily="34" charset="0"/>
                </a:rPr>
              </a:br>
              <a:r>
                <a:rPr lang="en-US" b="1" dirty="0">
                  <a:solidFill>
                    <a:schemeClr val="bg1"/>
                  </a:solidFill>
                  <a:latin typeface="Candara" panose="020E0502030303020204" pitchFamily="34" charset="0"/>
                </a:rPr>
                <a:t>Solving</a:t>
              </a:r>
            </a:p>
          </p:txBody>
        </p:sp>
        <p:sp>
          <p:nvSpPr>
            <p:cNvPr id="14" name="Rectangle 7" descr="Purplebox01"/>
            <p:cNvSpPr>
              <a:spLocks noChangeArrowheads="1"/>
            </p:cNvSpPr>
            <p:nvPr/>
          </p:nvSpPr>
          <p:spPr bwMode="auto">
            <a:xfrm>
              <a:off x="3024" y="2448"/>
              <a:ext cx="1056" cy="768"/>
            </a:xfrm>
            <a:prstGeom prst="rect">
              <a:avLst/>
            </a:prstGeom>
            <a:blipFill dpi="0" rotWithShape="1">
              <a:blip r:embed="rId5" cstate="print"/>
              <a:srcRect/>
              <a:stretch>
                <a:fillRect/>
              </a:stretch>
            </a:blipFill>
            <a:ln w="9525">
              <a:noFill/>
              <a:miter lim="800000"/>
              <a:headEnd/>
              <a:tailEnd/>
            </a:ln>
          </p:spPr>
          <p:txBody>
            <a:bodyPr wrap="none" anchor="ctr" anchorCtr="1"/>
            <a:lstStyle/>
            <a:p>
              <a:pPr algn="ctr"/>
              <a:r>
                <a:rPr lang="en-US" b="1" dirty="0">
                  <a:solidFill>
                    <a:schemeClr val="bg1"/>
                  </a:solidFill>
                  <a:latin typeface="Candara" panose="020E0502030303020204" pitchFamily="34" charset="0"/>
                </a:rPr>
                <a:t>Extended</a:t>
              </a:r>
              <a:br>
                <a:rPr lang="en-US" b="1" dirty="0">
                  <a:solidFill>
                    <a:schemeClr val="bg1"/>
                  </a:solidFill>
                  <a:latin typeface="Candara" panose="020E0502030303020204" pitchFamily="34" charset="0"/>
                </a:rPr>
              </a:br>
              <a:r>
                <a:rPr lang="en-US" b="1" dirty="0">
                  <a:solidFill>
                    <a:schemeClr val="bg1"/>
                  </a:solidFill>
                  <a:latin typeface="Candara" panose="020E0502030303020204" pitchFamily="34" charset="0"/>
                </a:rPr>
                <a:t>Problem</a:t>
              </a:r>
              <a:br>
                <a:rPr lang="en-US" b="1" dirty="0">
                  <a:solidFill>
                    <a:schemeClr val="bg1"/>
                  </a:solidFill>
                  <a:latin typeface="Candara" panose="020E0502030303020204" pitchFamily="34" charset="0"/>
                </a:rPr>
              </a:br>
              <a:r>
                <a:rPr lang="en-US" b="1" dirty="0">
                  <a:solidFill>
                    <a:schemeClr val="bg1"/>
                  </a:solidFill>
                  <a:latin typeface="Candara" panose="020E0502030303020204" pitchFamily="34" charset="0"/>
                </a:rPr>
                <a:t>Solving</a:t>
              </a:r>
            </a:p>
          </p:txBody>
        </p:sp>
        <p:sp>
          <p:nvSpPr>
            <p:cNvPr id="15" name="Rectangle 8" descr="Purplebox01"/>
            <p:cNvSpPr>
              <a:spLocks noChangeArrowheads="1"/>
            </p:cNvSpPr>
            <p:nvPr/>
          </p:nvSpPr>
          <p:spPr bwMode="auto">
            <a:xfrm>
              <a:off x="4320" y="2448"/>
              <a:ext cx="1056" cy="768"/>
            </a:xfrm>
            <a:prstGeom prst="rect">
              <a:avLst/>
            </a:prstGeom>
            <a:blipFill dpi="0" rotWithShape="1">
              <a:blip r:embed="rId5" cstate="print"/>
              <a:srcRect/>
              <a:stretch>
                <a:fillRect/>
              </a:stretch>
            </a:blipFill>
            <a:ln w="9525">
              <a:noFill/>
              <a:miter lim="800000"/>
              <a:headEnd/>
              <a:tailEnd/>
            </a:ln>
          </p:spPr>
          <p:txBody>
            <a:bodyPr wrap="none" anchor="ctr" anchorCtr="1"/>
            <a:lstStyle/>
            <a:p>
              <a:pPr algn="ctr"/>
              <a:r>
                <a:rPr lang="en-US" b="1" dirty="0">
                  <a:solidFill>
                    <a:schemeClr val="bg1"/>
                  </a:solidFill>
                  <a:latin typeface="Candara" panose="020E0502030303020204" pitchFamily="34" charset="0"/>
                </a:rPr>
                <a:t>Impulse</a:t>
              </a:r>
              <a:br>
                <a:rPr lang="en-US" b="1" dirty="0">
                  <a:solidFill>
                    <a:schemeClr val="bg1"/>
                  </a:solidFill>
                  <a:latin typeface="Candara" panose="020E0502030303020204" pitchFamily="34" charset="0"/>
                </a:rPr>
              </a:br>
              <a:r>
                <a:rPr lang="en-US" b="1" dirty="0">
                  <a:solidFill>
                    <a:schemeClr val="bg1"/>
                  </a:solidFill>
                  <a:latin typeface="Candara" panose="020E0502030303020204" pitchFamily="34" charset="0"/>
                </a:rPr>
                <a:t>Buying</a:t>
              </a:r>
            </a:p>
          </p:txBody>
        </p:sp>
        <p:cxnSp>
          <p:nvCxnSpPr>
            <p:cNvPr id="16" name="AutoShape 9"/>
            <p:cNvCxnSpPr>
              <a:cxnSpLocks noChangeShapeType="1"/>
              <a:stCxn id="11" idx="2"/>
              <a:endCxn id="12" idx="0"/>
            </p:cNvCxnSpPr>
            <p:nvPr/>
          </p:nvCxnSpPr>
          <p:spPr bwMode="auto">
            <a:xfrm rot="5400000">
              <a:off x="1628" y="1204"/>
              <a:ext cx="576" cy="1912"/>
            </a:xfrm>
            <a:prstGeom prst="bentConnector3">
              <a:avLst>
                <a:gd name="adj1" fmla="val 50000"/>
              </a:avLst>
            </a:prstGeom>
            <a:noFill/>
            <a:ln w="57150">
              <a:solidFill>
                <a:schemeClr val="accent2"/>
              </a:solidFill>
              <a:miter lim="800000"/>
              <a:headEnd/>
              <a:tailEnd type="triangle" w="med" len="med"/>
            </a:ln>
          </p:spPr>
        </p:cxnSp>
        <p:cxnSp>
          <p:nvCxnSpPr>
            <p:cNvPr id="17" name="AutoShape 10"/>
            <p:cNvCxnSpPr>
              <a:cxnSpLocks noChangeShapeType="1"/>
              <a:stCxn id="11" idx="2"/>
              <a:endCxn id="13" idx="0"/>
            </p:cNvCxnSpPr>
            <p:nvPr/>
          </p:nvCxnSpPr>
          <p:spPr bwMode="auto">
            <a:xfrm rot="5400000">
              <a:off x="2276" y="1852"/>
              <a:ext cx="576" cy="616"/>
            </a:xfrm>
            <a:prstGeom prst="bentConnector3">
              <a:avLst>
                <a:gd name="adj1" fmla="val 50000"/>
              </a:avLst>
            </a:prstGeom>
            <a:noFill/>
            <a:ln w="57150">
              <a:solidFill>
                <a:schemeClr val="accent2"/>
              </a:solidFill>
              <a:miter lim="800000"/>
              <a:headEnd/>
              <a:tailEnd type="triangle" w="med" len="med"/>
            </a:ln>
          </p:spPr>
        </p:cxnSp>
        <p:cxnSp>
          <p:nvCxnSpPr>
            <p:cNvPr id="18" name="AutoShape 11"/>
            <p:cNvCxnSpPr>
              <a:cxnSpLocks noChangeShapeType="1"/>
              <a:stCxn id="11" idx="2"/>
              <a:endCxn id="14" idx="0"/>
            </p:cNvCxnSpPr>
            <p:nvPr/>
          </p:nvCxnSpPr>
          <p:spPr bwMode="auto">
            <a:xfrm rot="16200000" flipH="1">
              <a:off x="2924" y="1820"/>
              <a:ext cx="576" cy="680"/>
            </a:xfrm>
            <a:prstGeom prst="bentConnector3">
              <a:avLst>
                <a:gd name="adj1" fmla="val 50000"/>
              </a:avLst>
            </a:prstGeom>
            <a:noFill/>
            <a:ln w="57150">
              <a:solidFill>
                <a:schemeClr val="accent2"/>
              </a:solidFill>
              <a:miter lim="800000"/>
              <a:headEnd/>
              <a:tailEnd type="triangle" w="med" len="med"/>
            </a:ln>
          </p:spPr>
        </p:cxnSp>
        <p:cxnSp>
          <p:nvCxnSpPr>
            <p:cNvPr id="19" name="AutoShape 12"/>
            <p:cNvCxnSpPr>
              <a:cxnSpLocks noChangeShapeType="1"/>
              <a:stCxn id="11" idx="2"/>
              <a:endCxn id="15" idx="0"/>
            </p:cNvCxnSpPr>
            <p:nvPr/>
          </p:nvCxnSpPr>
          <p:spPr bwMode="auto">
            <a:xfrm rot="16200000" flipH="1">
              <a:off x="3572" y="1172"/>
              <a:ext cx="576" cy="1976"/>
            </a:xfrm>
            <a:prstGeom prst="bentConnector3">
              <a:avLst>
                <a:gd name="adj1" fmla="val 50000"/>
              </a:avLst>
            </a:prstGeom>
            <a:noFill/>
            <a:ln w="57150">
              <a:solidFill>
                <a:schemeClr val="accent2"/>
              </a:solidFill>
              <a:prstDash val="dash"/>
              <a:miter lim="800000"/>
              <a:headEnd/>
              <a:tailEnd type="triangle" w="med" len="med"/>
            </a:ln>
          </p:spPr>
        </p:cxnSp>
      </p:grpSp>
    </p:spTree>
    <p:extLst>
      <p:ext uri="{BB962C8B-B14F-4D97-AF65-F5344CB8AC3E}">
        <p14:creationId xmlns:p14="http://schemas.microsoft.com/office/powerpoint/2010/main" val="6698886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Consumer Decision Making Strategies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5"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Routinized response behavior </a:t>
            </a:r>
            <a:r>
              <a:rPr lang="en-US" dirty="0">
                <a:latin typeface="Candara" panose="020E0502030303020204" pitchFamily="34" charset="0"/>
              </a:rPr>
              <a:t>– A consumer decision-making process used when buying frequently purchased, low-cost items that require very little search-and-decision effort</a:t>
            </a:r>
          </a:p>
          <a:p>
            <a:pPr lvl="1">
              <a:spcBef>
                <a:spcPts val="0"/>
              </a:spcBef>
              <a:spcAft>
                <a:spcPts val="600"/>
              </a:spcAft>
              <a:buClr>
                <a:srgbClr val="42A8AD"/>
              </a:buClr>
              <a:defRPr/>
            </a:pPr>
            <a:r>
              <a:rPr lang="en-US" dirty="0">
                <a:latin typeface="Candara" panose="020E0502030303020204" pitchFamily="34" charset="0"/>
              </a:rPr>
              <a:t>Selecting soft drinks or cereals</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669888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Consumer Decision Making Strategies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5"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Limited decision making </a:t>
            </a:r>
            <a:r>
              <a:rPr lang="en-US" dirty="0">
                <a:latin typeface="Candara" panose="020E0502030303020204" pitchFamily="34" charset="0"/>
              </a:rPr>
              <a:t>– A consumer decision-making process used when purchasing products occasionally or needing information about an unfamiliar brand in a familiar product category</a:t>
            </a:r>
          </a:p>
          <a:p>
            <a:pPr lvl="1">
              <a:spcBef>
                <a:spcPts val="0"/>
              </a:spcBef>
              <a:spcAft>
                <a:spcPts val="600"/>
              </a:spcAft>
              <a:buClr>
                <a:srgbClr val="42A8AD"/>
              </a:buClr>
              <a:defRPr/>
            </a:pPr>
            <a:r>
              <a:rPr lang="en-US" dirty="0">
                <a:latin typeface="Candara" panose="020E0502030303020204" pitchFamily="34" charset="0"/>
              </a:rPr>
              <a:t>Requires a moderate amount of time for information gathering and deliberation</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40083604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Consumer Decision Making Strategies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Extended decision making </a:t>
            </a:r>
            <a:r>
              <a:rPr lang="en-US" dirty="0">
                <a:latin typeface="Candara" panose="020E0502030303020204" pitchFamily="34" charset="0"/>
              </a:rPr>
              <a:t>– A consumer decision-making process employed when purchasing unfamiliar, expensive, or infrequently bought products</a:t>
            </a:r>
          </a:p>
          <a:p>
            <a:pPr lvl="1">
              <a:spcBef>
                <a:spcPts val="0"/>
              </a:spcBef>
              <a:spcAft>
                <a:spcPts val="600"/>
              </a:spcAft>
              <a:buClr>
                <a:srgbClr val="42A8AD"/>
              </a:buClr>
              <a:defRPr/>
            </a:pPr>
            <a:r>
              <a:rPr lang="en-US" dirty="0">
                <a:latin typeface="Candara" panose="020E0502030303020204" pitchFamily="34" charset="0"/>
              </a:rPr>
              <a:t>A car, home, or college education</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dirty="0">
                <a:ln>
                  <a:solidFill>
                    <a:srgbClr val="3C999E"/>
                  </a:solidFill>
                </a:ln>
                <a:solidFill>
                  <a:srgbClr val="42A8AD"/>
                </a:solidFill>
                <a:latin typeface="Candara"/>
              </a:rPr>
              <a:t>Consumer Decision Making Strategies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pic>
        <p:nvPicPr>
          <p:cNvPr id="1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1768751" y="1447800"/>
            <a:ext cx="7347671"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Tree>
    <p:extLst>
      <p:ext uri="{BB962C8B-B14F-4D97-AF65-F5344CB8AC3E}">
        <p14:creationId xmlns:p14="http://schemas.microsoft.com/office/powerpoint/2010/main" val="23001502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Consumer Decision Making Strategies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Impulse buying </a:t>
            </a:r>
            <a:r>
              <a:rPr lang="en-US" dirty="0">
                <a:latin typeface="Candara" panose="020E0502030303020204" pitchFamily="34" charset="0"/>
              </a:rPr>
              <a:t>– An unplanned buying behavior resulting from a powerful urge to buy something immediately</a:t>
            </a:r>
          </a:p>
          <a:p>
            <a:pPr lvl="1">
              <a:spcBef>
                <a:spcPts val="0"/>
              </a:spcBef>
              <a:spcAft>
                <a:spcPts val="600"/>
              </a:spcAft>
              <a:buClr>
                <a:srgbClr val="42A8AD"/>
              </a:buClr>
              <a:defRPr/>
            </a:pPr>
            <a:r>
              <a:rPr lang="en-US" i="1" dirty="0">
                <a:latin typeface="Candara" panose="020E0502030303020204" pitchFamily="34" charset="0"/>
              </a:rPr>
              <a:t>When have you made a purchase solely on impulse?</a:t>
            </a:r>
          </a:p>
          <a:p>
            <a:pPr lvl="1">
              <a:spcBef>
                <a:spcPts val="0"/>
              </a:spcBef>
              <a:spcAft>
                <a:spcPts val="600"/>
              </a:spcAft>
              <a:buClr>
                <a:srgbClr val="42A8AD"/>
              </a:buClr>
              <a:defRPr/>
            </a:pPr>
            <a:r>
              <a:rPr lang="en-US" i="1" dirty="0">
                <a:latin typeface="Candara" panose="020E0502030303020204" pitchFamily="34" charset="0"/>
              </a:rPr>
              <a:t>Were you satisfied or dissatisfied with the purchase?</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5706754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7.1 – Consumer Buying Decisions Process and Possible Influences on the Process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34608" y="1524000"/>
            <a:ext cx="7080792" cy="3894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7-3</a:t>
            </a:r>
          </a:p>
        </p:txBody>
      </p:sp>
    </p:spTree>
    <p:extLst>
      <p:ext uri="{BB962C8B-B14F-4D97-AF65-F5344CB8AC3E}">
        <p14:creationId xmlns:p14="http://schemas.microsoft.com/office/powerpoint/2010/main" val="28125323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2500" lnSpcReduction="10000"/>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Situational Influences on the Buying Decision Process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1" name="Diagram 10"/>
          <p:cNvGraphicFramePr/>
          <p:nvPr>
            <p:extLst>
              <p:ext uri="{D42A27DB-BD31-4B8C-83A1-F6EECF244321}">
                <p14:modId xmlns:p14="http://schemas.microsoft.com/office/powerpoint/2010/main" val="28396501"/>
              </p:ext>
            </p:extLst>
          </p:nvPr>
        </p:nvGraphicFramePr>
        <p:xfrm>
          <a:off x="1862177" y="1676400"/>
          <a:ext cx="7053223" cy="44940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69888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Situational Influences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Influences that result from circumstances, time, and location that affect the consumer buying decision process</a:t>
            </a:r>
          </a:p>
          <a:p>
            <a:pPr lvl="1">
              <a:spcBef>
                <a:spcPts val="0"/>
              </a:spcBef>
              <a:spcAft>
                <a:spcPts val="600"/>
              </a:spcAft>
              <a:buClr>
                <a:srgbClr val="42A8AD"/>
              </a:buClr>
              <a:defRPr/>
            </a:pPr>
            <a:r>
              <a:rPr lang="en-US" dirty="0">
                <a:latin typeface="Candara" panose="020E0502030303020204" pitchFamily="34" charset="0"/>
              </a:rPr>
              <a:t>Can influence the decision making process at any stage</a:t>
            </a:r>
          </a:p>
          <a:p>
            <a:pPr lvl="0">
              <a:spcBef>
                <a:spcPts val="0"/>
              </a:spcBef>
              <a:spcAft>
                <a:spcPts val="600"/>
              </a:spcAft>
              <a:buClr>
                <a:srgbClr val="42A8AD"/>
              </a:buClr>
              <a:defRPr/>
            </a:pPr>
            <a:endParaRPr lang="en-US" dirty="0">
              <a:latin typeface="Candara" panose="020E0502030303020204" pitchFamily="34" charset="0"/>
            </a:endParaRP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Situational Influences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Five categories of situational influences:</a:t>
            </a:r>
          </a:p>
          <a:p>
            <a:pPr lvl="1">
              <a:spcBef>
                <a:spcPts val="0"/>
              </a:spcBef>
              <a:spcAft>
                <a:spcPts val="600"/>
              </a:spcAft>
              <a:buClr>
                <a:srgbClr val="42A8AD"/>
              </a:buClr>
              <a:defRPr/>
            </a:pPr>
            <a:r>
              <a:rPr lang="en-US" dirty="0">
                <a:latin typeface="Candara" panose="020E0502030303020204" pitchFamily="34" charset="0"/>
              </a:rPr>
              <a:t>Physical surroundings</a:t>
            </a:r>
          </a:p>
          <a:p>
            <a:pPr lvl="1">
              <a:spcBef>
                <a:spcPts val="0"/>
              </a:spcBef>
              <a:spcAft>
                <a:spcPts val="600"/>
              </a:spcAft>
              <a:buClr>
                <a:srgbClr val="42A8AD"/>
              </a:buClr>
              <a:defRPr/>
            </a:pPr>
            <a:r>
              <a:rPr lang="en-US" dirty="0">
                <a:latin typeface="Candara" panose="020E0502030303020204" pitchFamily="34" charset="0"/>
              </a:rPr>
              <a:t>Social surroundings</a:t>
            </a:r>
          </a:p>
          <a:p>
            <a:pPr lvl="1">
              <a:spcBef>
                <a:spcPts val="0"/>
              </a:spcBef>
              <a:spcAft>
                <a:spcPts val="600"/>
              </a:spcAft>
              <a:buClr>
                <a:srgbClr val="42A8AD"/>
              </a:buClr>
              <a:defRPr/>
            </a:pPr>
            <a:r>
              <a:rPr lang="en-US" dirty="0">
                <a:latin typeface="Candara" panose="020E0502030303020204" pitchFamily="34" charset="0"/>
              </a:rPr>
              <a:t>Time perspective</a:t>
            </a:r>
          </a:p>
          <a:p>
            <a:pPr lvl="1">
              <a:spcBef>
                <a:spcPts val="0"/>
              </a:spcBef>
              <a:spcAft>
                <a:spcPts val="600"/>
              </a:spcAft>
              <a:buClr>
                <a:srgbClr val="42A8AD"/>
              </a:buClr>
              <a:defRPr/>
            </a:pPr>
            <a:r>
              <a:rPr lang="en-US" dirty="0">
                <a:latin typeface="Candara" panose="020E0502030303020204" pitchFamily="34" charset="0"/>
              </a:rPr>
              <a:t>Reason for purchase</a:t>
            </a:r>
          </a:p>
          <a:p>
            <a:pPr lvl="1">
              <a:spcBef>
                <a:spcPts val="0"/>
              </a:spcBef>
              <a:spcAft>
                <a:spcPts val="600"/>
              </a:spcAft>
              <a:buClr>
                <a:srgbClr val="42A8AD"/>
              </a:buClr>
              <a:defRPr/>
            </a:pPr>
            <a:r>
              <a:rPr lang="en-US" dirty="0">
                <a:latin typeface="Candara" panose="020E0502030303020204" pitchFamily="34" charset="0"/>
              </a:rPr>
              <a:t>Buyer’s momentary mood and condition</a:t>
            </a:r>
          </a:p>
          <a:p>
            <a:pPr lvl="0">
              <a:spcBef>
                <a:spcPts val="0"/>
              </a:spcBef>
              <a:spcAft>
                <a:spcPts val="600"/>
              </a:spcAft>
              <a:buClr>
                <a:srgbClr val="42A8AD"/>
              </a:buClr>
              <a:defRPr/>
            </a:pPr>
            <a:endParaRPr lang="en-US" dirty="0">
              <a:latin typeface="Candara" panose="020E0502030303020204" pitchFamily="34" charset="0"/>
            </a:endParaRP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2644698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Psychological Influences on the Buying Decision Process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pSp>
        <p:nvGrpSpPr>
          <p:cNvPr id="10" name="Group 3"/>
          <p:cNvGrpSpPr>
            <a:grpSpLocks/>
          </p:cNvGrpSpPr>
          <p:nvPr/>
        </p:nvGrpSpPr>
        <p:grpSpPr bwMode="auto">
          <a:xfrm>
            <a:off x="2667000" y="1752600"/>
            <a:ext cx="5341938" cy="4610100"/>
            <a:chOff x="1440" y="744"/>
            <a:chExt cx="3318" cy="3336"/>
          </a:xfrm>
        </p:grpSpPr>
        <p:pic>
          <p:nvPicPr>
            <p:cNvPr id="11" name="Picture 4" descr="Sixcircles01"/>
            <p:cNvPicPr>
              <a:picLocks noChangeAspect="1" noChangeArrowheads="1"/>
            </p:cNvPicPr>
            <p:nvPr/>
          </p:nvPicPr>
          <p:blipFill>
            <a:blip r:embed="rId4" cstate="print"/>
            <a:srcRect/>
            <a:stretch>
              <a:fillRect/>
            </a:stretch>
          </p:blipFill>
          <p:spPr bwMode="auto">
            <a:xfrm>
              <a:off x="1440" y="744"/>
              <a:ext cx="3254" cy="3336"/>
            </a:xfrm>
            <a:prstGeom prst="rect">
              <a:avLst/>
            </a:prstGeom>
            <a:noFill/>
            <a:ln w="9525">
              <a:noFill/>
              <a:miter lim="800000"/>
              <a:headEnd/>
              <a:tailEnd/>
            </a:ln>
          </p:spPr>
        </p:pic>
        <p:sp>
          <p:nvSpPr>
            <p:cNvPr id="12" name="Text Box 5"/>
            <p:cNvSpPr txBox="1">
              <a:spLocks noChangeArrowheads="1"/>
            </p:cNvSpPr>
            <p:nvPr/>
          </p:nvSpPr>
          <p:spPr bwMode="auto">
            <a:xfrm>
              <a:off x="2544" y="2178"/>
              <a:ext cx="1037" cy="512"/>
            </a:xfrm>
            <a:prstGeom prst="rect">
              <a:avLst/>
            </a:prstGeom>
            <a:noFill/>
            <a:ln w="9525">
              <a:noFill/>
              <a:miter lim="800000"/>
              <a:headEnd/>
              <a:tailEnd/>
            </a:ln>
          </p:spPr>
          <p:txBody>
            <a:bodyPr>
              <a:spAutoFit/>
            </a:bodyPr>
            <a:lstStyle/>
            <a:p>
              <a:pPr algn="ctr">
                <a:spcBef>
                  <a:spcPct val="50000"/>
                </a:spcBef>
              </a:pPr>
              <a:r>
                <a:rPr lang="en-US" sz="2000" b="1" dirty="0">
                  <a:solidFill>
                    <a:schemeClr val="bg1"/>
                  </a:solidFill>
                  <a:latin typeface="Candara" panose="020E0502030303020204" pitchFamily="34" charset="0"/>
                  <a:cs typeface="Arial" pitchFamily="34" charset="0"/>
                </a:rPr>
                <a:t>Psychological Influences </a:t>
              </a:r>
            </a:p>
          </p:txBody>
        </p:sp>
        <p:sp>
          <p:nvSpPr>
            <p:cNvPr id="13" name="Text Box 6"/>
            <p:cNvSpPr txBox="1">
              <a:spLocks noChangeArrowheads="1"/>
            </p:cNvSpPr>
            <p:nvPr/>
          </p:nvSpPr>
          <p:spPr bwMode="auto">
            <a:xfrm>
              <a:off x="2652" y="1051"/>
              <a:ext cx="864" cy="267"/>
            </a:xfrm>
            <a:prstGeom prst="rect">
              <a:avLst/>
            </a:prstGeom>
            <a:noFill/>
            <a:ln w="9525">
              <a:noFill/>
              <a:miter lim="800000"/>
              <a:headEnd/>
              <a:tailEnd/>
            </a:ln>
          </p:spPr>
          <p:txBody>
            <a:bodyPr anchor="ctr" anchorCtr="1">
              <a:spAutoFit/>
            </a:bodyPr>
            <a:lstStyle/>
            <a:p>
              <a:pPr algn="ctr">
                <a:spcBef>
                  <a:spcPct val="50000"/>
                </a:spcBef>
              </a:pPr>
              <a:r>
                <a:rPr lang="en-US" b="1" dirty="0">
                  <a:latin typeface="Candara" panose="020E0502030303020204" pitchFamily="34" charset="0"/>
                  <a:cs typeface="Arial" pitchFamily="34" charset="0"/>
                </a:rPr>
                <a:t>Perception</a:t>
              </a:r>
            </a:p>
          </p:txBody>
        </p:sp>
        <p:sp>
          <p:nvSpPr>
            <p:cNvPr id="14" name="Text Box 7"/>
            <p:cNvSpPr txBox="1">
              <a:spLocks noChangeArrowheads="1"/>
            </p:cNvSpPr>
            <p:nvPr/>
          </p:nvSpPr>
          <p:spPr bwMode="auto">
            <a:xfrm>
              <a:off x="3802" y="1664"/>
              <a:ext cx="821" cy="267"/>
            </a:xfrm>
            <a:prstGeom prst="rect">
              <a:avLst/>
            </a:prstGeom>
            <a:noFill/>
            <a:ln w="9525">
              <a:noFill/>
              <a:miter lim="800000"/>
              <a:headEnd/>
              <a:tailEnd/>
            </a:ln>
          </p:spPr>
          <p:txBody>
            <a:bodyPr lIns="0" rIns="0" anchor="ctr" anchorCtr="1">
              <a:spAutoFit/>
            </a:bodyPr>
            <a:lstStyle/>
            <a:p>
              <a:pPr algn="ctr">
                <a:spcBef>
                  <a:spcPct val="50000"/>
                </a:spcBef>
              </a:pPr>
              <a:r>
                <a:rPr lang="en-US" b="1" dirty="0">
                  <a:latin typeface="Candara" panose="020E0502030303020204" pitchFamily="34" charset="0"/>
                  <a:cs typeface="Arial" pitchFamily="34" charset="0"/>
                </a:rPr>
                <a:t>Motives</a:t>
              </a:r>
            </a:p>
          </p:txBody>
        </p:sp>
        <p:sp>
          <p:nvSpPr>
            <p:cNvPr id="15" name="Text Box 8"/>
            <p:cNvSpPr txBox="1">
              <a:spLocks noChangeArrowheads="1"/>
            </p:cNvSpPr>
            <p:nvPr/>
          </p:nvSpPr>
          <p:spPr bwMode="auto">
            <a:xfrm>
              <a:off x="1511" y="1669"/>
              <a:ext cx="865" cy="267"/>
            </a:xfrm>
            <a:prstGeom prst="rect">
              <a:avLst/>
            </a:prstGeom>
            <a:noFill/>
            <a:ln w="9525">
              <a:noFill/>
              <a:miter lim="800000"/>
              <a:headEnd/>
              <a:tailEnd/>
            </a:ln>
          </p:spPr>
          <p:txBody>
            <a:bodyPr anchor="ctr" anchorCtr="1">
              <a:spAutoFit/>
            </a:bodyPr>
            <a:lstStyle/>
            <a:p>
              <a:pPr algn="ctr">
                <a:spcBef>
                  <a:spcPct val="50000"/>
                </a:spcBef>
              </a:pPr>
              <a:r>
                <a:rPr lang="en-US" b="1" dirty="0">
                  <a:latin typeface="Candara" panose="020E0502030303020204" pitchFamily="34" charset="0"/>
                  <a:cs typeface="Arial" pitchFamily="34" charset="0"/>
                </a:rPr>
                <a:t>Lifestyle</a:t>
              </a:r>
            </a:p>
          </p:txBody>
        </p:sp>
        <p:sp>
          <p:nvSpPr>
            <p:cNvPr id="16" name="Text Box 9"/>
            <p:cNvSpPr txBox="1">
              <a:spLocks noChangeArrowheads="1"/>
            </p:cNvSpPr>
            <p:nvPr/>
          </p:nvSpPr>
          <p:spPr bwMode="auto">
            <a:xfrm>
              <a:off x="1511" y="2693"/>
              <a:ext cx="865" cy="668"/>
            </a:xfrm>
            <a:prstGeom prst="rect">
              <a:avLst/>
            </a:prstGeom>
            <a:noFill/>
            <a:ln w="9525">
              <a:noFill/>
              <a:miter lim="800000"/>
              <a:headEnd/>
              <a:tailEnd/>
            </a:ln>
          </p:spPr>
          <p:txBody>
            <a:bodyPr anchor="ctr" anchorCtr="1">
              <a:spAutoFit/>
            </a:bodyPr>
            <a:lstStyle/>
            <a:p>
              <a:pPr algn="ctr">
                <a:spcBef>
                  <a:spcPct val="50000"/>
                </a:spcBef>
              </a:pPr>
              <a:r>
                <a:rPr lang="en-US" b="1" dirty="0">
                  <a:latin typeface="Candara" panose="020E0502030303020204" pitchFamily="34" charset="0"/>
                  <a:cs typeface="Arial" pitchFamily="34" charset="0"/>
                </a:rPr>
                <a:t>Personality and Self-Concept</a:t>
              </a:r>
            </a:p>
          </p:txBody>
        </p:sp>
        <p:sp>
          <p:nvSpPr>
            <p:cNvPr id="17" name="Text Box 10"/>
            <p:cNvSpPr txBox="1">
              <a:spLocks noChangeArrowheads="1"/>
            </p:cNvSpPr>
            <p:nvPr/>
          </p:nvSpPr>
          <p:spPr bwMode="auto">
            <a:xfrm>
              <a:off x="3715" y="2883"/>
              <a:ext cx="1043" cy="267"/>
            </a:xfrm>
            <a:prstGeom prst="rect">
              <a:avLst/>
            </a:prstGeom>
            <a:noFill/>
            <a:ln w="9525">
              <a:noFill/>
              <a:miter lim="800000"/>
              <a:headEnd/>
              <a:tailEnd/>
            </a:ln>
          </p:spPr>
          <p:txBody>
            <a:bodyPr lIns="0" anchor="ctr" anchorCtr="1">
              <a:spAutoFit/>
            </a:bodyPr>
            <a:lstStyle/>
            <a:p>
              <a:pPr algn="ctr">
                <a:spcBef>
                  <a:spcPct val="50000"/>
                </a:spcBef>
              </a:pPr>
              <a:r>
                <a:rPr lang="en-US" b="1" dirty="0">
                  <a:latin typeface="Candara" panose="020E0502030303020204" pitchFamily="34" charset="0"/>
                  <a:cs typeface="Arial" pitchFamily="34" charset="0"/>
                </a:rPr>
                <a:t>Learning</a:t>
              </a:r>
            </a:p>
          </p:txBody>
        </p:sp>
        <p:sp>
          <p:nvSpPr>
            <p:cNvPr id="18" name="Text Box 11"/>
            <p:cNvSpPr txBox="1">
              <a:spLocks noChangeArrowheads="1"/>
            </p:cNvSpPr>
            <p:nvPr/>
          </p:nvSpPr>
          <p:spPr bwMode="auto">
            <a:xfrm>
              <a:off x="2546" y="3501"/>
              <a:ext cx="1042" cy="267"/>
            </a:xfrm>
            <a:prstGeom prst="rect">
              <a:avLst/>
            </a:prstGeom>
            <a:noFill/>
            <a:ln w="9525">
              <a:noFill/>
              <a:miter lim="800000"/>
              <a:headEnd/>
              <a:tailEnd/>
            </a:ln>
          </p:spPr>
          <p:txBody>
            <a:bodyPr anchor="ctr" anchorCtr="1">
              <a:spAutoFit/>
            </a:bodyPr>
            <a:lstStyle/>
            <a:p>
              <a:pPr algn="ctr">
                <a:spcBef>
                  <a:spcPct val="50000"/>
                </a:spcBef>
              </a:pPr>
              <a:r>
                <a:rPr lang="en-US" b="1" dirty="0">
                  <a:latin typeface="Candara" panose="020E0502030303020204" pitchFamily="34" charset="0"/>
                  <a:cs typeface="Arial" pitchFamily="34" charset="0"/>
                </a:rPr>
                <a:t>Attitudes</a:t>
              </a:r>
            </a:p>
          </p:txBody>
        </p:sp>
      </p:grpSp>
    </p:spTree>
    <p:extLst>
      <p:ext uri="{BB962C8B-B14F-4D97-AF65-F5344CB8AC3E}">
        <p14:creationId xmlns:p14="http://schemas.microsoft.com/office/powerpoint/2010/main" val="669888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Psychological Influences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Factors that in part determine people’s general behavior, thus influencing their behavior as consumers</a:t>
            </a:r>
          </a:p>
          <a:p>
            <a:pPr lvl="1">
              <a:spcBef>
                <a:spcPts val="0"/>
              </a:spcBef>
              <a:spcAft>
                <a:spcPts val="600"/>
              </a:spcAft>
              <a:buClr>
                <a:srgbClr val="42A8AD"/>
              </a:buClr>
              <a:defRPr/>
            </a:pPr>
            <a:r>
              <a:rPr lang="en-US" dirty="0">
                <a:latin typeface="Candara" panose="020E0502030303020204" pitchFamily="34" charset="0"/>
              </a:rPr>
              <a:t>Operate on buyers internally, but are acted on by outside forces</a:t>
            </a:r>
          </a:p>
          <a:p>
            <a:pPr lvl="0">
              <a:spcBef>
                <a:spcPts val="0"/>
              </a:spcBef>
              <a:spcAft>
                <a:spcPts val="600"/>
              </a:spcAft>
              <a:buClr>
                <a:srgbClr val="42A8AD"/>
              </a:buClr>
              <a:defRPr/>
            </a:pPr>
            <a:r>
              <a:rPr lang="en-US" dirty="0">
                <a:latin typeface="Candara" panose="020E0502030303020204" pitchFamily="34" charset="0"/>
              </a:rPr>
              <a:t>Six categories of psychological influences: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0" name="Table 9"/>
          <p:cNvGraphicFramePr>
            <a:graphicFrameLocks noGrp="1"/>
          </p:cNvGraphicFramePr>
          <p:nvPr>
            <p:extLst>
              <p:ext uri="{D42A27DB-BD31-4B8C-83A1-F6EECF244321}">
                <p14:modId xmlns:p14="http://schemas.microsoft.com/office/powerpoint/2010/main" val="1529714306"/>
              </p:ext>
            </p:extLst>
          </p:nvPr>
        </p:nvGraphicFramePr>
        <p:xfrm>
          <a:off x="2286000" y="5288280"/>
          <a:ext cx="6096000" cy="1188720"/>
        </p:xfrm>
        <a:graphic>
          <a:graphicData uri="http://schemas.openxmlformats.org/drawingml/2006/table">
            <a:tbl>
              <a:tblPr bandRow="1">
                <a:tableStyleId>{5C22544A-7EE6-4342-B048-85BDC9FD1C3A}</a:tableStyleId>
              </a:tblPr>
              <a:tblGrid>
                <a:gridCol w="33528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tblGrid>
              <a:tr h="370840">
                <a:tc>
                  <a:txBody>
                    <a:bodyPr/>
                    <a:lstStyle/>
                    <a:p>
                      <a:pPr algn="l"/>
                      <a:r>
                        <a:rPr lang="en-US" sz="2000" b="1" dirty="0">
                          <a:latin typeface="Candara" panose="020E0502030303020204" pitchFamily="34" charset="0"/>
                        </a:rPr>
                        <a:t>Perception</a:t>
                      </a:r>
                      <a:endParaRPr lang="en-US" sz="2000" b="1" dirty="0">
                        <a:solidFill>
                          <a:schemeClr val="tx1"/>
                        </a:solidFill>
                        <a:latin typeface="Candara" panose="020E0502030303020204" pitchFamily="34" charset="0"/>
                      </a:endParaRPr>
                    </a:p>
                  </a:txBody>
                  <a:tcPr/>
                </a:tc>
                <a:tc>
                  <a:txBody>
                    <a:bodyPr/>
                    <a:lstStyle/>
                    <a:p>
                      <a:r>
                        <a:rPr lang="en-US" sz="2000" b="1" dirty="0">
                          <a:latin typeface="Candara" panose="020E0502030303020204" pitchFamily="34" charset="0"/>
                        </a:rPr>
                        <a:t>Motives</a:t>
                      </a:r>
                      <a:endParaRPr lang="en-US" sz="2000" b="1" dirty="0">
                        <a:solidFill>
                          <a:schemeClr val="tx1"/>
                        </a:solidFill>
                        <a:latin typeface="Candara" panose="020E0502030303020204" pitchFamily="34" charset="0"/>
                      </a:endParaRPr>
                    </a:p>
                  </a:txBody>
                  <a:tcPr/>
                </a:tc>
                <a:extLst>
                  <a:ext uri="{0D108BD9-81ED-4DB2-BD59-A6C34878D82A}">
                    <a16:rowId xmlns:a16="http://schemas.microsoft.com/office/drawing/2014/main" val="10000"/>
                  </a:ext>
                </a:extLst>
              </a:tr>
              <a:tr h="370840">
                <a:tc>
                  <a:txBody>
                    <a:bodyPr/>
                    <a:lstStyle/>
                    <a:p>
                      <a:r>
                        <a:rPr lang="en-US" sz="2000" b="1" dirty="0">
                          <a:solidFill>
                            <a:schemeClr val="dk1"/>
                          </a:solidFill>
                          <a:latin typeface="Candara" panose="020E0502030303020204" pitchFamily="34" charset="0"/>
                        </a:rPr>
                        <a:t>Learning</a:t>
                      </a:r>
                      <a:endParaRPr lang="en-US" sz="2000" b="1" dirty="0">
                        <a:solidFill>
                          <a:schemeClr val="tx1"/>
                        </a:solidFill>
                        <a:latin typeface="Candara" panose="020E0502030303020204" pitchFamily="34" charset="0"/>
                      </a:endParaRPr>
                    </a:p>
                  </a:txBody>
                  <a:tcPr/>
                </a:tc>
                <a:tc>
                  <a:txBody>
                    <a:bodyPr/>
                    <a:lstStyle/>
                    <a:p>
                      <a:r>
                        <a:rPr lang="en-US" sz="2000" b="1" dirty="0">
                          <a:latin typeface="Candara" panose="020E0502030303020204" pitchFamily="34" charset="0"/>
                        </a:rPr>
                        <a:t>Attitudes</a:t>
                      </a:r>
                      <a:endParaRPr lang="en-US" sz="2000" b="1" dirty="0">
                        <a:solidFill>
                          <a:schemeClr val="tx1"/>
                        </a:solidFill>
                        <a:latin typeface="Candara" panose="020E0502030303020204" pitchFamily="34" charset="0"/>
                      </a:endParaRPr>
                    </a:p>
                  </a:txBody>
                  <a:tcPr/>
                </a:tc>
                <a:extLst>
                  <a:ext uri="{0D108BD9-81ED-4DB2-BD59-A6C34878D82A}">
                    <a16:rowId xmlns:a16="http://schemas.microsoft.com/office/drawing/2014/main" val="10001"/>
                  </a:ext>
                </a:extLst>
              </a:tr>
              <a:tr h="370840">
                <a:tc>
                  <a:txBody>
                    <a:bodyPr/>
                    <a:lstStyle/>
                    <a:p>
                      <a:r>
                        <a:rPr lang="en-US" sz="2000" b="1" dirty="0">
                          <a:latin typeface="Candara" panose="020E0502030303020204" pitchFamily="34" charset="0"/>
                        </a:rPr>
                        <a:t>Personality &amp; self-concept</a:t>
                      </a:r>
                      <a:endParaRPr lang="en-US" sz="2000" b="1" dirty="0">
                        <a:solidFill>
                          <a:schemeClr val="tx1"/>
                        </a:solidFill>
                        <a:latin typeface="Candara" panose="020E0502030303020204" pitchFamily="34" charset="0"/>
                      </a:endParaRPr>
                    </a:p>
                  </a:txBody>
                  <a:tcPr/>
                </a:tc>
                <a:tc>
                  <a:txBody>
                    <a:bodyPr/>
                    <a:lstStyle/>
                    <a:p>
                      <a:r>
                        <a:rPr lang="en-US" sz="2000" b="1" dirty="0">
                          <a:latin typeface="Candara" panose="020E0502030303020204" pitchFamily="34" charset="0"/>
                        </a:rPr>
                        <a:t>Lifestyles</a:t>
                      </a:r>
                      <a:endParaRPr lang="en-US" sz="2000" b="1" dirty="0">
                        <a:solidFill>
                          <a:schemeClr val="tx1"/>
                        </a:solidFill>
                        <a:latin typeface="Candara" panose="020E0502030303020204" pitchFamily="34" charset="0"/>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69888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The process of selecting, organizing, and interpreting information inputs to produce meaning</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Perception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2743200"/>
            <a:ext cx="4045774" cy="36575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endParaRPr lang="en-US" b="1" dirty="0">
              <a:solidFill>
                <a:srgbClr val="42A8AD"/>
              </a:solidFill>
              <a:latin typeface="Candara" panose="020E0502030303020204" pitchFamily="34" charset="0"/>
            </a:endParaRPr>
          </a:p>
          <a:p>
            <a:pPr lvl="0">
              <a:spcBef>
                <a:spcPts val="0"/>
              </a:spcBef>
              <a:spcAft>
                <a:spcPts val="600"/>
              </a:spcAft>
              <a:buClr>
                <a:srgbClr val="42A8AD"/>
              </a:buClr>
              <a:defRPr/>
            </a:pPr>
            <a:r>
              <a:rPr lang="en-US" b="1" dirty="0">
                <a:solidFill>
                  <a:srgbClr val="42A8AD"/>
                </a:solidFill>
                <a:latin typeface="Candara" panose="020E0502030303020204" pitchFamily="34" charset="0"/>
              </a:rPr>
              <a:t>Information inputs</a:t>
            </a:r>
          </a:p>
          <a:p>
            <a:pPr lvl="1">
              <a:spcBef>
                <a:spcPts val="0"/>
              </a:spcBef>
              <a:spcAft>
                <a:spcPts val="600"/>
              </a:spcAft>
              <a:buClr>
                <a:srgbClr val="42A8AD"/>
              </a:buClr>
              <a:defRPr/>
            </a:pPr>
            <a:r>
              <a:rPr lang="en-US" dirty="0">
                <a:latin typeface="Candara" panose="020E0502030303020204" pitchFamily="34" charset="0"/>
              </a:rPr>
              <a:t>Sensations received through sight, taste, hearing, smell, and touch</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pic>
        <p:nvPicPr>
          <p:cNvPr id="10"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5715000" y="2438400"/>
            <a:ext cx="3045021"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9888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The Perception Process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pSp>
        <p:nvGrpSpPr>
          <p:cNvPr id="10" name="Group 9"/>
          <p:cNvGrpSpPr>
            <a:grpSpLocks/>
          </p:cNvGrpSpPr>
          <p:nvPr/>
        </p:nvGrpSpPr>
        <p:grpSpPr bwMode="auto">
          <a:xfrm>
            <a:off x="1828800" y="1905000"/>
            <a:ext cx="7010400" cy="3962400"/>
            <a:chOff x="720" y="1128"/>
            <a:chExt cx="4272" cy="2376"/>
          </a:xfrm>
        </p:grpSpPr>
        <p:pic>
          <p:nvPicPr>
            <p:cNvPr id="11" name="Picture 14" descr="3BoxCircle02"/>
            <p:cNvPicPr>
              <a:picLocks noChangeAspect="1" noChangeArrowheads="1"/>
            </p:cNvPicPr>
            <p:nvPr/>
          </p:nvPicPr>
          <p:blipFill>
            <a:blip r:embed="rId4" cstate="print"/>
            <a:srcRect/>
            <a:stretch>
              <a:fillRect/>
            </a:stretch>
          </p:blipFill>
          <p:spPr bwMode="auto">
            <a:xfrm>
              <a:off x="720" y="1128"/>
              <a:ext cx="4272" cy="2376"/>
            </a:xfrm>
            <a:prstGeom prst="rect">
              <a:avLst/>
            </a:prstGeom>
            <a:noFill/>
            <a:ln w="9525">
              <a:noFill/>
              <a:miter lim="800000"/>
              <a:headEnd/>
              <a:tailEnd/>
            </a:ln>
          </p:spPr>
        </p:pic>
        <p:sp>
          <p:nvSpPr>
            <p:cNvPr id="12" name="Text Box 15"/>
            <p:cNvSpPr txBox="1">
              <a:spLocks noChangeArrowheads="1"/>
            </p:cNvSpPr>
            <p:nvPr/>
          </p:nvSpPr>
          <p:spPr bwMode="auto">
            <a:xfrm>
              <a:off x="2153" y="1261"/>
              <a:ext cx="161" cy="240"/>
            </a:xfrm>
            <a:prstGeom prst="rect">
              <a:avLst/>
            </a:prstGeom>
            <a:noFill/>
            <a:ln w="9525">
              <a:noFill/>
              <a:miter lim="800000"/>
              <a:headEnd/>
              <a:tailEnd/>
            </a:ln>
          </p:spPr>
          <p:txBody>
            <a:bodyPr>
              <a:spAutoFit/>
            </a:bodyPr>
            <a:lstStyle/>
            <a:p>
              <a:pPr>
                <a:spcBef>
                  <a:spcPct val="50000"/>
                </a:spcBef>
              </a:pPr>
              <a:r>
                <a:rPr lang="en-US" sz="2000" b="1" dirty="0">
                  <a:solidFill>
                    <a:schemeClr val="bg1"/>
                  </a:solidFill>
                  <a:latin typeface="Candara" panose="020E0502030303020204" pitchFamily="34" charset="0"/>
                  <a:cs typeface="Times New Roman" pitchFamily="18" charset="0"/>
                </a:rPr>
                <a:t>1</a:t>
              </a:r>
            </a:p>
          </p:txBody>
        </p:sp>
        <p:sp>
          <p:nvSpPr>
            <p:cNvPr id="13" name="Text Box 17"/>
            <p:cNvSpPr txBox="1">
              <a:spLocks noChangeArrowheads="1"/>
            </p:cNvSpPr>
            <p:nvPr/>
          </p:nvSpPr>
          <p:spPr bwMode="auto">
            <a:xfrm>
              <a:off x="754" y="2622"/>
              <a:ext cx="162" cy="240"/>
            </a:xfrm>
            <a:prstGeom prst="rect">
              <a:avLst/>
            </a:prstGeom>
            <a:noFill/>
            <a:ln w="9525">
              <a:noFill/>
              <a:miter lim="800000"/>
              <a:headEnd/>
              <a:tailEnd/>
            </a:ln>
          </p:spPr>
          <p:txBody>
            <a:bodyPr>
              <a:spAutoFit/>
            </a:bodyPr>
            <a:lstStyle/>
            <a:p>
              <a:pPr>
                <a:spcBef>
                  <a:spcPct val="50000"/>
                </a:spcBef>
              </a:pPr>
              <a:r>
                <a:rPr lang="en-US" sz="2000" b="1" dirty="0">
                  <a:solidFill>
                    <a:schemeClr val="bg1"/>
                  </a:solidFill>
                  <a:latin typeface="Candara" panose="020E0502030303020204" pitchFamily="34" charset="0"/>
                  <a:cs typeface="Times New Roman" pitchFamily="18" charset="0"/>
                </a:rPr>
                <a:t>3</a:t>
              </a:r>
            </a:p>
          </p:txBody>
        </p:sp>
        <p:sp>
          <p:nvSpPr>
            <p:cNvPr id="14" name="Text Box 18"/>
            <p:cNvSpPr txBox="1">
              <a:spLocks noChangeArrowheads="1"/>
            </p:cNvSpPr>
            <p:nvPr/>
          </p:nvSpPr>
          <p:spPr bwMode="auto">
            <a:xfrm>
              <a:off x="3569" y="2624"/>
              <a:ext cx="162" cy="240"/>
            </a:xfrm>
            <a:prstGeom prst="rect">
              <a:avLst/>
            </a:prstGeom>
            <a:noFill/>
            <a:ln w="9525">
              <a:noFill/>
              <a:miter lim="800000"/>
              <a:headEnd/>
              <a:tailEnd/>
            </a:ln>
          </p:spPr>
          <p:txBody>
            <a:bodyPr>
              <a:spAutoFit/>
            </a:bodyPr>
            <a:lstStyle/>
            <a:p>
              <a:pPr>
                <a:spcBef>
                  <a:spcPct val="50000"/>
                </a:spcBef>
              </a:pPr>
              <a:r>
                <a:rPr lang="en-US" sz="2000" b="1" dirty="0">
                  <a:solidFill>
                    <a:schemeClr val="bg1"/>
                  </a:solidFill>
                  <a:latin typeface="Candara" panose="020E0502030303020204" pitchFamily="34" charset="0"/>
                  <a:cs typeface="Times New Roman" pitchFamily="18" charset="0"/>
                </a:rPr>
                <a:t>2</a:t>
              </a:r>
            </a:p>
          </p:txBody>
        </p:sp>
        <p:sp>
          <p:nvSpPr>
            <p:cNvPr id="15" name="Text Box 19"/>
            <p:cNvSpPr txBox="1">
              <a:spLocks noChangeArrowheads="1"/>
            </p:cNvSpPr>
            <p:nvPr/>
          </p:nvSpPr>
          <p:spPr bwMode="auto">
            <a:xfrm>
              <a:off x="2370" y="1180"/>
              <a:ext cx="1134" cy="388"/>
            </a:xfrm>
            <a:prstGeom prst="rect">
              <a:avLst/>
            </a:prstGeom>
            <a:noFill/>
            <a:ln w="9525">
              <a:noFill/>
              <a:miter lim="800000"/>
              <a:headEnd/>
              <a:tailEnd/>
            </a:ln>
          </p:spPr>
          <p:txBody>
            <a:bodyPr>
              <a:spAutoFit/>
            </a:bodyPr>
            <a:lstStyle/>
            <a:p>
              <a:pPr algn="ctr">
                <a:spcBef>
                  <a:spcPct val="50000"/>
                </a:spcBef>
              </a:pPr>
              <a:r>
                <a:rPr lang="en-US" b="1" dirty="0">
                  <a:latin typeface="Candara" panose="020E0502030303020204" pitchFamily="34" charset="0"/>
                  <a:cs typeface="Times New Roman" pitchFamily="18" charset="0"/>
                </a:rPr>
                <a:t>Selective Exposure</a:t>
              </a:r>
            </a:p>
          </p:txBody>
        </p:sp>
        <p:sp>
          <p:nvSpPr>
            <p:cNvPr id="16" name="Text Box 21"/>
            <p:cNvSpPr txBox="1">
              <a:spLocks noChangeArrowheads="1"/>
            </p:cNvSpPr>
            <p:nvPr/>
          </p:nvSpPr>
          <p:spPr bwMode="auto">
            <a:xfrm>
              <a:off x="3793" y="2554"/>
              <a:ext cx="1151" cy="388"/>
            </a:xfrm>
            <a:prstGeom prst="rect">
              <a:avLst/>
            </a:prstGeom>
            <a:noFill/>
            <a:ln w="9525">
              <a:noFill/>
              <a:miter lim="800000"/>
              <a:headEnd/>
              <a:tailEnd/>
            </a:ln>
          </p:spPr>
          <p:txBody>
            <a:bodyPr>
              <a:spAutoFit/>
            </a:bodyPr>
            <a:lstStyle/>
            <a:p>
              <a:pPr algn="ctr">
                <a:spcBef>
                  <a:spcPct val="50000"/>
                </a:spcBef>
              </a:pPr>
              <a:r>
                <a:rPr lang="en-US" b="1" dirty="0">
                  <a:latin typeface="Candara" panose="020E0502030303020204" pitchFamily="34" charset="0"/>
                  <a:cs typeface="Times New Roman" pitchFamily="18" charset="0"/>
                </a:rPr>
                <a:t>Selective Distortion</a:t>
              </a:r>
            </a:p>
          </p:txBody>
        </p:sp>
        <p:sp>
          <p:nvSpPr>
            <p:cNvPr id="17" name="Rectangle 22"/>
            <p:cNvSpPr>
              <a:spLocks noChangeArrowheads="1"/>
            </p:cNvSpPr>
            <p:nvPr/>
          </p:nvSpPr>
          <p:spPr bwMode="auto">
            <a:xfrm>
              <a:off x="960" y="2544"/>
              <a:ext cx="1124" cy="388"/>
            </a:xfrm>
            <a:prstGeom prst="rect">
              <a:avLst/>
            </a:prstGeom>
            <a:noFill/>
            <a:ln w="9525">
              <a:noFill/>
              <a:miter lim="800000"/>
              <a:headEnd/>
              <a:tailEnd/>
            </a:ln>
          </p:spPr>
          <p:txBody>
            <a:bodyPr>
              <a:spAutoFit/>
            </a:bodyPr>
            <a:lstStyle/>
            <a:p>
              <a:pPr algn="ctr"/>
              <a:r>
                <a:rPr lang="en-US" b="1" dirty="0">
                  <a:latin typeface="Candara" panose="020E0502030303020204" pitchFamily="34" charset="0"/>
                  <a:cs typeface="Times New Roman" pitchFamily="18" charset="0"/>
                </a:rPr>
                <a:t>Selective</a:t>
              </a:r>
              <a:br>
                <a:rPr lang="en-US" b="1" dirty="0">
                  <a:latin typeface="Candara" panose="020E0502030303020204" pitchFamily="34" charset="0"/>
                  <a:cs typeface="Times New Roman" pitchFamily="18" charset="0"/>
                </a:rPr>
              </a:br>
              <a:r>
                <a:rPr lang="en-US" b="1" dirty="0">
                  <a:latin typeface="Candara" panose="020E0502030303020204" pitchFamily="34" charset="0"/>
                  <a:cs typeface="Times New Roman" pitchFamily="18" charset="0"/>
                </a:rPr>
                <a:t>Retention</a:t>
              </a:r>
            </a:p>
          </p:txBody>
        </p:sp>
      </p:grpSp>
    </p:spTree>
    <p:extLst>
      <p:ext uri="{BB962C8B-B14F-4D97-AF65-F5344CB8AC3E}">
        <p14:creationId xmlns:p14="http://schemas.microsoft.com/office/powerpoint/2010/main" val="6698886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The Perception Process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Selective exposure</a:t>
            </a:r>
          </a:p>
          <a:p>
            <a:pPr lvl="1">
              <a:spcBef>
                <a:spcPts val="0"/>
              </a:spcBef>
              <a:spcAft>
                <a:spcPts val="600"/>
              </a:spcAft>
              <a:buClr>
                <a:srgbClr val="42A8AD"/>
              </a:buClr>
              <a:defRPr/>
            </a:pPr>
            <a:r>
              <a:rPr lang="en-US" dirty="0">
                <a:latin typeface="Candara" panose="020E0502030303020204" pitchFamily="34" charset="0"/>
              </a:rPr>
              <a:t>The process by which some inputs are selected to reach awareness and others are not</a:t>
            </a:r>
          </a:p>
          <a:p>
            <a:pPr lvl="0">
              <a:spcBef>
                <a:spcPts val="0"/>
              </a:spcBef>
              <a:spcAft>
                <a:spcPts val="600"/>
              </a:spcAft>
              <a:buClr>
                <a:srgbClr val="42A8AD"/>
              </a:buClr>
              <a:defRPr/>
            </a:pPr>
            <a:r>
              <a:rPr lang="en-US" b="1" dirty="0">
                <a:solidFill>
                  <a:srgbClr val="42A8AD"/>
                </a:solidFill>
                <a:latin typeface="Candara" panose="020E0502030303020204" pitchFamily="34" charset="0"/>
              </a:rPr>
              <a:t>Selective distortion</a:t>
            </a:r>
          </a:p>
          <a:p>
            <a:pPr lvl="1">
              <a:spcBef>
                <a:spcPts val="0"/>
              </a:spcBef>
              <a:spcAft>
                <a:spcPts val="600"/>
              </a:spcAft>
              <a:buClr>
                <a:srgbClr val="42A8AD"/>
              </a:buClr>
              <a:defRPr/>
            </a:pPr>
            <a:r>
              <a:rPr lang="en-US" dirty="0">
                <a:latin typeface="Candara" panose="020E0502030303020204" pitchFamily="34" charset="0"/>
              </a:rPr>
              <a:t>An individual’s changing or twisting of information that is inconsistent with personal feelings or beliefs</a:t>
            </a:r>
          </a:p>
          <a:p>
            <a:pPr lvl="0">
              <a:spcBef>
                <a:spcPts val="0"/>
              </a:spcBef>
              <a:spcAft>
                <a:spcPts val="600"/>
              </a:spcAft>
              <a:buClr>
                <a:srgbClr val="42A8AD"/>
              </a:buClr>
              <a:defRPr/>
            </a:pPr>
            <a:r>
              <a:rPr lang="en-US" b="1" dirty="0">
                <a:solidFill>
                  <a:srgbClr val="42A8AD"/>
                </a:solidFill>
                <a:latin typeface="Candara" panose="020E0502030303020204" pitchFamily="34" charset="0"/>
              </a:rPr>
              <a:t>Selective retention</a:t>
            </a:r>
          </a:p>
          <a:p>
            <a:pPr lvl="1">
              <a:spcBef>
                <a:spcPts val="0"/>
              </a:spcBef>
              <a:spcAft>
                <a:spcPts val="600"/>
              </a:spcAft>
              <a:buClr>
                <a:srgbClr val="42A8AD"/>
              </a:buClr>
              <a:defRPr/>
            </a:pPr>
            <a:r>
              <a:rPr lang="en-US" dirty="0">
                <a:latin typeface="Candara" panose="020E0502030303020204" pitchFamily="34" charset="0"/>
              </a:rPr>
              <a:t>Remembering information inputs that support personal feelings and beliefs and forgetting inputs that do not</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Motives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Motive</a:t>
            </a:r>
          </a:p>
          <a:p>
            <a:pPr lvl="1">
              <a:spcBef>
                <a:spcPts val="0"/>
              </a:spcBef>
              <a:spcAft>
                <a:spcPts val="600"/>
              </a:spcAft>
              <a:buClr>
                <a:srgbClr val="42A8AD"/>
              </a:buClr>
              <a:defRPr/>
            </a:pPr>
            <a:r>
              <a:rPr lang="en-US" dirty="0">
                <a:latin typeface="Candara" panose="020E0502030303020204" pitchFamily="34" charset="0"/>
              </a:rPr>
              <a:t>An internal energizing force that directs a person’s behavior toward satisfying needs or achieving goals</a:t>
            </a:r>
          </a:p>
          <a:p>
            <a:pPr lvl="0">
              <a:spcBef>
                <a:spcPts val="0"/>
              </a:spcBef>
              <a:spcAft>
                <a:spcPts val="600"/>
              </a:spcAft>
              <a:buClr>
                <a:srgbClr val="42A8AD"/>
              </a:buClr>
              <a:defRPr/>
            </a:pPr>
            <a:r>
              <a:rPr lang="en-US" b="1" dirty="0">
                <a:solidFill>
                  <a:srgbClr val="42A8AD"/>
                </a:solidFill>
                <a:latin typeface="Candara" panose="020E0502030303020204" pitchFamily="34" charset="0"/>
              </a:rPr>
              <a:t>Maslow’s Hierarchy of Needs</a:t>
            </a:r>
          </a:p>
          <a:p>
            <a:pPr lvl="1">
              <a:spcBef>
                <a:spcPts val="0"/>
              </a:spcBef>
              <a:spcAft>
                <a:spcPts val="600"/>
              </a:spcAft>
              <a:buClr>
                <a:srgbClr val="42A8AD"/>
              </a:buClr>
              <a:defRPr/>
            </a:pPr>
            <a:r>
              <a:rPr lang="en-US" dirty="0">
                <a:latin typeface="Candara" panose="020E0502030303020204" pitchFamily="34" charset="0"/>
              </a:rPr>
              <a:t>The five levels of needs that humans seek to satisfy, from most to least important</a:t>
            </a:r>
          </a:p>
          <a:p>
            <a:pPr lvl="0">
              <a:spcBef>
                <a:spcPts val="0"/>
              </a:spcBef>
              <a:spcAft>
                <a:spcPts val="600"/>
              </a:spcAft>
              <a:buClr>
                <a:srgbClr val="42A8AD"/>
              </a:buClr>
              <a:defRPr/>
            </a:pPr>
            <a:r>
              <a:rPr lang="en-US" b="1" dirty="0">
                <a:solidFill>
                  <a:srgbClr val="42A8AD"/>
                </a:solidFill>
                <a:latin typeface="Candara" panose="020E0502030303020204" pitchFamily="34" charset="0"/>
              </a:rPr>
              <a:t>Patronage Motives</a:t>
            </a:r>
          </a:p>
          <a:p>
            <a:pPr lvl="1">
              <a:spcBef>
                <a:spcPts val="0"/>
              </a:spcBef>
              <a:spcAft>
                <a:spcPts val="600"/>
              </a:spcAft>
              <a:buClr>
                <a:srgbClr val="42A8AD"/>
              </a:buClr>
              <a:defRPr/>
            </a:pPr>
            <a:r>
              <a:rPr lang="en-US" dirty="0">
                <a:latin typeface="Candara" panose="020E0502030303020204" pitchFamily="34" charset="0"/>
              </a:rPr>
              <a:t>Motives that influence where a person purchases products on a regular basis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7.2 – Maslow’s Hierarchy of Needs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20826" y="1600200"/>
            <a:ext cx="7327714" cy="3692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Tree>
    <p:extLst>
      <p:ext uri="{BB962C8B-B14F-4D97-AF65-F5344CB8AC3E}">
        <p14:creationId xmlns:p14="http://schemas.microsoft.com/office/powerpoint/2010/main" val="36161420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Learning</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Changes in an individual’s thought processes and behavior caused by information and experience</a:t>
            </a:r>
          </a:p>
          <a:p>
            <a:pPr lvl="0">
              <a:spcBef>
                <a:spcPts val="0"/>
              </a:spcBef>
              <a:spcAft>
                <a:spcPts val="600"/>
              </a:spcAft>
              <a:buClr>
                <a:srgbClr val="42A8AD"/>
              </a:buClr>
              <a:defRPr/>
            </a:pPr>
            <a:r>
              <a:rPr lang="en-US" dirty="0">
                <a:latin typeface="Candara" panose="020E0502030303020204" pitchFamily="34" charset="0"/>
              </a:rPr>
              <a:t>Sources of learning:</a:t>
            </a:r>
          </a:p>
          <a:p>
            <a:pPr lvl="1">
              <a:spcBef>
                <a:spcPts val="0"/>
              </a:spcBef>
              <a:spcAft>
                <a:spcPts val="600"/>
              </a:spcAft>
              <a:buClr>
                <a:srgbClr val="42A8AD"/>
              </a:buClr>
              <a:defRPr/>
            </a:pPr>
            <a:r>
              <a:rPr lang="en-US" dirty="0">
                <a:latin typeface="Candara" panose="020E0502030303020204" pitchFamily="34" charset="0"/>
              </a:rPr>
              <a:t>Behavioral consequences</a:t>
            </a:r>
          </a:p>
          <a:p>
            <a:pPr lvl="1">
              <a:spcBef>
                <a:spcPts val="0"/>
              </a:spcBef>
              <a:spcAft>
                <a:spcPts val="600"/>
              </a:spcAft>
              <a:buClr>
                <a:srgbClr val="42A8AD"/>
              </a:buClr>
              <a:defRPr/>
            </a:pPr>
            <a:r>
              <a:rPr lang="en-US" dirty="0">
                <a:latin typeface="Candara" panose="020E0502030303020204" pitchFamily="34" charset="0"/>
              </a:rPr>
              <a:t>Information processing</a:t>
            </a:r>
          </a:p>
          <a:p>
            <a:pPr lvl="1">
              <a:spcBef>
                <a:spcPts val="0"/>
              </a:spcBef>
              <a:spcAft>
                <a:spcPts val="600"/>
              </a:spcAft>
              <a:buClr>
                <a:srgbClr val="42A8AD"/>
              </a:buClr>
              <a:defRPr/>
            </a:pPr>
            <a:r>
              <a:rPr lang="en-US" dirty="0">
                <a:latin typeface="Candara" panose="020E0502030303020204" pitchFamily="34" charset="0"/>
              </a:rPr>
              <a:t>Experience</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Attitudes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An individual’s enduring evaluation of feelings about and behavioral tendencies toward an object or idea</a:t>
            </a:r>
          </a:p>
          <a:p>
            <a:pPr lvl="0">
              <a:spcBef>
                <a:spcPts val="0"/>
              </a:spcBef>
              <a:spcAft>
                <a:spcPts val="600"/>
              </a:spcAft>
              <a:buClr>
                <a:srgbClr val="42A8AD"/>
              </a:buClr>
              <a:defRPr/>
            </a:pPr>
            <a:r>
              <a:rPr lang="en-US" dirty="0">
                <a:latin typeface="Candara" panose="020E0502030303020204" pitchFamily="34" charset="0"/>
              </a:rPr>
              <a:t>Can be positive or negative</a:t>
            </a:r>
          </a:p>
          <a:p>
            <a:pPr lvl="0">
              <a:spcBef>
                <a:spcPts val="0"/>
              </a:spcBef>
              <a:spcAft>
                <a:spcPts val="600"/>
              </a:spcAft>
              <a:buClr>
                <a:srgbClr val="42A8AD"/>
              </a:buClr>
              <a:defRPr/>
            </a:pPr>
            <a:r>
              <a:rPr lang="en-US" dirty="0">
                <a:latin typeface="Candara" panose="020E0502030303020204" pitchFamily="34" charset="0"/>
              </a:rPr>
              <a:t>Three major components:</a:t>
            </a:r>
          </a:p>
          <a:p>
            <a:pPr lvl="1">
              <a:spcBef>
                <a:spcPts val="0"/>
              </a:spcBef>
              <a:spcAft>
                <a:spcPts val="600"/>
              </a:spcAft>
              <a:buClr>
                <a:srgbClr val="42A8AD"/>
              </a:buClr>
              <a:defRPr/>
            </a:pPr>
            <a:r>
              <a:rPr lang="en-US" i="1" dirty="0">
                <a:latin typeface="Candara" panose="020E0502030303020204" pitchFamily="34" charset="0"/>
              </a:rPr>
              <a:t>Cognitive</a:t>
            </a:r>
            <a:r>
              <a:rPr lang="en-US" dirty="0">
                <a:latin typeface="Candara" panose="020E0502030303020204" pitchFamily="34" charset="0"/>
              </a:rPr>
              <a:t> – Knowledge and information</a:t>
            </a:r>
          </a:p>
          <a:p>
            <a:pPr lvl="1">
              <a:spcBef>
                <a:spcPts val="0"/>
              </a:spcBef>
              <a:spcAft>
                <a:spcPts val="600"/>
              </a:spcAft>
              <a:buClr>
                <a:srgbClr val="42A8AD"/>
              </a:buClr>
              <a:defRPr/>
            </a:pPr>
            <a:r>
              <a:rPr lang="en-US" i="1" dirty="0">
                <a:latin typeface="Candara" panose="020E0502030303020204" pitchFamily="34" charset="0"/>
              </a:rPr>
              <a:t>Affective</a:t>
            </a:r>
            <a:r>
              <a:rPr lang="en-US" dirty="0">
                <a:latin typeface="Candara" panose="020E0502030303020204" pitchFamily="34" charset="0"/>
              </a:rPr>
              <a:t> – Feelings and emotions</a:t>
            </a:r>
          </a:p>
          <a:p>
            <a:pPr lvl="1">
              <a:spcBef>
                <a:spcPts val="0"/>
              </a:spcBef>
              <a:spcAft>
                <a:spcPts val="600"/>
              </a:spcAft>
              <a:buClr>
                <a:srgbClr val="42A8AD"/>
              </a:buClr>
              <a:defRPr/>
            </a:pPr>
            <a:r>
              <a:rPr lang="en-US" i="1" dirty="0">
                <a:latin typeface="Candara" panose="020E0502030303020204" pitchFamily="34" charset="0"/>
              </a:rPr>
              <a:t>Behavioral</a:t>
            </a:r>
            <a:r>
              <a:rPr lang="en-US" dirty="0">
                <a:latin typeface="Candara" panose="020E0502030303020204" pitchFamily="34" charset="0"/>
              </a:rPr>
              <a:t> – Actions regarding the object or idea</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Role of Attitudes in Decision Making</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Seeking to understand attitudes has resulted in two major academic models:</a:t>
            </a:r>
          </a:p>
          <a:p>
            <a:pPr lvl="1">
              <a:spcBef>
                <a:spcPts val="0"/>
              </a:spcBef>
              <a:spcAft>
                <a:spcPts val="600"/>
              </a:spcAft>
              <a:buClr>
                <a:srgbClr val="42A8AD"/>
              </a:buClr>
            </a:pPr>
            <a:r>
              <a:rPr lang="en-US" dirty="0">
                <a:latin typeface="Candara" pitchFamily="34" charset="0"/>
              </a:rPr>
              <a:t>Attitude toward the object (the Fishbein model)</a:t>
            </a:r>
          </a:p>
          <a:p>
            <a:pPr lvl="2">
              <a:spcBef>
                <a:spcPts val="0"/>
              </a:spcBef>
              <a:spcAft>
                <a:spcPts val="600"/>
              </a:spcAft>
              <a:buClr>
                <a:srgbClr val="42A8AD"/>
              </a:buClr>
            </a:pPr>
            <a:r>
              <a:rPr lang="en-US" dirty="0">
                <a:latin typeface="Candara" pitchFamily="34" charset="0"/>
              </a:rPr>
              <a:t>Can be used to understand, and possibly predict, a consumer’s attitude</a:t>
            </a:r>
          </a:p>
          <a:p>
            <a:pPr lvl="1">
              <a:spcBef>
                <a:spcPts val="0"/>
              </a:spcBef>
              <a:spcAft>
                <a:spcPts val="600"/>
              </a:spcAft>
              <a:buClr>
                <a:srgbClr val="42A8AD"/>
              </a:buClr>
            </a:pPr>
            <a:r>
              <a:rPr lang="en-US" dirty="0">
                <a:latin typeface="Candara" pitchFamily="34" charset="0"/>
              </a:rPr>
              <a:t>Behavioral intentions model (the Theory of Reasoned Action)</a:t>
            </a:r>
          </a:p>
          <a:p>
            <a:pPr lvl="2">
              <a:spcBef>
                <a:spcPts val="0"/>
              </a:spcBef>
              <a:spcAft>
                <a:spcPts val="600"/>
              </a:spcAft>
              <a:buClr>
                <a:srgbClr val="42A8AD"/>
              </a:buClr>
            </a:pPr>
            <a:r>
              <a:rPr lang="en-US" dirty="0">
                <a:latin typeface="Candara" pitchFamily="34" charset="0"/>
              </a:rPr>
              <a:t>Rather than focusing on attributes, focuses on intentions to act or purchase</a:t>
            </a:r>
          </a:p>
          <a:p>
            <a:pPr lvl="2">
              <a:spcBef>
                <a:spcPts val="0"/>
              </a:spcBef>
              <a:spcAft>
                <a:spcPts val="600"/>
              </a:spcAft>
              <a:buClr>
                <a:srgbClr val="42A8AD"/>
              </a:buClr>
            </a:pPr>
            <a:r>
              <a:rPr lang="en-US" dirty="0">
                <a:latin typeface="Candara" pitchFamily="34" charset="0"/>
              </a:rPr>
              <a:t>Considers consumer perceptions of what other people, such as peers, believe is the best choice among a set of alternatives</a:t>
            </a:r>
          </a:p>
          <a:p>
            <a:pPr lvl="2">
              <a:buClr>
                <a:srgbClr val="42A8AD"/>
              </a:buClr>
              <a:buNone/>
              <a:defRPr/>
            </a:pPr>
            <a:endParaRPr kumimoji="0" lang="en-US" sz="20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lvl="2">
              <a:buClr>
                <a:srgbClr val="297FD5"/>
              </a:buClr>
              <a:defRPr/>
            </a:pPr>
            <a:endParaRPr kumimoji="0" lang="en-US" sz="20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Attitude Scales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Marketers evaluate attitudes through </a:t>
            </a:r>
            <a:r>
              <a:rPr lang="en-US" b="1" dirty="0">
                <a:solidFill>
                  <a:srgbClr val="42A8AD"/>
                </a:solidFill>
                <a:latin typeface="Candara" pitchFamily="34" charset="0"/>
              </a:rPr>
              <a:t>attitude scales </a:t>
            </a:r>
            <a:r>
              <a:rPr lang="en-US" dirty="0">
                <a:latin typeface="Candara" pitchFamily="34" charset="0"/>
              </a:rPr>
              <a:t>– A means of measuring consumer attitudes by gauging the intensity of individuals’ reactions to adjectives, phrases, or sentences about an object</a:t>
            </a:r>
          </a:p>
          <a:p>
            <a:pPr lvl="1">
              <a:spcBef>
                <a:spcPts val="0"/>
              </a:spcBef>
              <a:spcAft>
                <a:spcPts val="600"/>
              </a:spcAft>
              <a:buClr>
                <a:srgbClr val="42A8AD"/>
              </a:buClr>
            </a:pPr>
            <a:r>
              <a:rPr lang="en-US" dirty="0">
                <a:latin typeface="Candara" pitchFamily="34" charset="0"/>
              </a:rPr>
              <a:t>Respondents indicate the intensity of their feelings toward the object by reacting to the adjectives, phrases, or sentences in a certain way</a:t>
            </a:r>
          </a:p>
          <a:p>
            <a:pPr lvl="1">
              <a:spcBef>
                <a:spcPts val="0"/>
              </a:spcBef>
              <a:spcAft>
                <a:spcPts val="600"/>
              </a:spcAft>
              <a:buClr>
                <a:srgbClr val="42A8AD"/>
              </a:buClr>
            </a:pPr>
            <a:r>
              <a:rPr lang="en-US" i="1" dirty="0">
                <a:latin typeface="Candara" panose="020E0502030303020204" pitchFamily="34" charset="0"/>
                <a:cs typeface="Arial" pitchFamily="34" charset="0"/>
              </a:rPr>
              <a:t>Why are marketers concerned about consumer attitudes?</a:t>
            </a:r>
          </a:p>
          <a:p>
            <a:pPr lvl="1">
              <a:spcBef>
                <a:spcPts val="0"/>
              </a:spcBef>
              <a:spcAft>
                <a:spcPts val="600"/>
              </a:spcAft>
              <a:buClr>
                <a:srgbClr val="42A8AD"/>
              </a:buClr>
            </a:pPr>
            <a:endParaRPr lang="en-US" dirty="0">
              <a:latin typeface="Candara" pitchFamily="34" charset="0"/>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Personality</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 set of internal traits and distinct behavioral tendencies that result in consistent patterns of behavior in certain situations</a:t>
            </a:r>
          </a:p>
          <a:p>
            <a:pPr lvl="1">
              <a:spcBef>
                <a:spcPts val="0"/>
              </a:spcBef>
              <a:spcAft>
                <a:spcPts val="600"/>
              </a:spcAft>
              <a:buClr>
                <a:srgbClr val="42A8AD"/>
              </a:buClr>
            </a:pPr>
            <a:r>
              <a:rPr lang="en-US" dirty="0">
                <a:latin typeface="Candara" pitchFamily="34" charset="0"/>
              </a:rPr>
              <a:t>There is a weak association between personality and buying behavior</a:t>
            </a:r>
          </a:p>
          <a:p>
            <a:pPr lvl="1">
              <a:spcBef>
                <a:spcPts val="0"/>
              </a:spcBef>
              <a:spcAft>
                <a:spcPts val="600"/>
              </a:spcAft>
              <a:buClr>
                <a:srgbClr val="42A8AD"/>
              </a:buClr>
            </a:pPr>
            <a:r>
              <a:rPr lang="en-US" dirty="0">
                <a:latin typeface="Candara" pitchFamily="34" charset="0"/>
              </a:rPr>
              <a:t>However, a number of marketers are convinced that consumers’ personalities do influence types and brands of products purchased</a:t>
            </a:r>
          </a:p>
          <a:p>
            <a:pPr lvl="1">
              <a:spcBef>
                <a:spcPts val="0"/>
              </a:spcBef>
              <a:spcAft>
                <a:spcPts val="600"/>
              </a:spcAft>
              <a:buClr>
                <a:srgbClr val="42A8AD"/>
              </a:buClr>
            </a:pPr>
            <a:r>
              <a:rPr lang="en-US" dirty="0">
                <a:latin typeface="Candara" pitchFamily="34" charset="0"/>
              </a:rPr>
              <a:t>Marketers take aim at personality types in their campaigns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819400" y="0"/>
            <a:ext cx="12190095" cy="6858000"/>
          </a:xfrm>
          <a:prstGeom prst="rect">
            <a:avLst/>
          </a:prstGeom>
        </p:spPr>
      </p:pic>
    </p:spTree>
    <p:extLst>
      <p:ext uri="{BB962C8B-B14F-4D97-AF65-F5344CB8AC3E}">
        <p14:creationId xmlns:p14="http://schemas.microsoft.com/office/powerpoint/2010/main" val="3706430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Self-Concept</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 perception or view of oneself</a:t>
            </a:r>
          </a:p>
          <a:p>
            <a:pPr lvl="1">
              <a:spcBef>
                <a:spcPts val="0"/>
              </a:spcBef>
              <a:spcAft>
                <a:spcPts val="600"/>
              </a:spcAft>
              <a:buClr>
                <a:srgbClr val="42A8AD"/>
              </a:buClr>
            </a:pPr>
            <a:r>
              <a:rPr lang="en-US" dirty="0">
                <a:latin typeface="Candara" pitchFamily="34" charset="0"/>
              </a:rPr>
              <a:t>Closely linked to personality</a:t>
            </a:r>
          </a:p>
          <a:p>
            <a:pPr lvl="1">
              <a:spcBef>
                <a:spcPts val="0"/>
              </a:spcBef>
              <a:spcAft>
                <a:spcPts val="600"/>
              </a:spcAft>
              <a:buClr>
                <a:srgbClr val="42A8AD"/>
              </a:buClr>
            </a:pPr>
            <a:r>
              <a:rPr lang="en-US" dirty="0">
                <a:latin typeface="Candara" pitchFamily="34" charset="0"/>
              </a:rPr>
              <a:t>Individuals develop and alter their self-concepts based on an interaction between psychological and social dimensions</a:t>
            </a:r>
          </a:p>
          <a:p>
            <a:pPr>
              <a:spcBef>
                <a:spcPts val="0"/>
              </a:spcBef>
              <a:spcAft>
                <a:spcPts val="600"/>
              </a:spcAft>
              <a:buClr>
                <a:srgbClr val="42A8AD"/>
              </a:buClr>
            </a:pPr>
            <a:r>
              <a:rPr lang="en-US" dirty="0">
                <a:latin typeface="Candara" pitchFamily="34" charset="0"/>
              </a:rPr>
              <a:t>Research shows that:</a:t>
            </a:r>
          </a:p>
          <a:p>
            <a:pPr lvl="1">
              <a:spcBef>
                <a:spcPts val="0"/>
              </a:spcBef>
              <a:spcAft>
                <a:spcPts val="600"/>
              </a:spcAft>
              <a:buClr>
                <a:srgbClr val="42A8AD"/>
              </a:buClr>
            </a:pPr>
            <a:r>
              <a:rPr lang="en-US" dirty="0">
                <a:latin typeface="Candara" pitchFamily="34" charset="0"/>
              </a:rPr>
              <a:t>Buyers purchase products that reflect and enhance their self-concepts</a:t>
            </a:r>
          </a:p>
          <a:p>
            <a:pPr lvl="1">
              <a:spcBef>
                <a:spcPts val="0"/>
              </a:spcBef>
              <a:spcAft>
                <a:spcPts val="600"/>
              </a:spcAft>
              <a:buClr>
                <a:srgbClr val="42A8AD"/>
              </a:buClr>
            </a:pPr>
            <a:r>
              <a:rPr lang="en-US" dirty="0">
                <a:latin typeface="Candara" pitchFamily="34" charset="0"/>
              </a:rPr>
              <a:t>Purchase decisions are important to the development and maintenance of a stable self-concept</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en-US"/>
          </a:p>
        </p:txBody>
      </p:sp>
      <p:pic>
        <p:nvPicPr>
          <p:cNvPr id="6" name="Объект 5"/>
          <p:cNvPicPr>
            <a:picLocks noGrp="1" noChangeAspect="1"/>
          </p:cNvPicPr>
          <p:nvPr>
            <p:ph idx="1"/>
          </p:nvPr>
        </p:nvPicPr>
        <p:blipFill>
          <a:blip r:embed="rId2"/>
          <a:stretch>
            <a:fillRect/>
          </a:stretch>
        </p:blipFill>
        <p:spPr>
          <a:xfrm>
            <a:off x="-381000" y="6626"/>
            <a:ext cx="10310320" cy="6851374"/>
          </a:xfrm>
          <a:prstGeom prst="rect">
            <a:avLst/>
          </a:prstGeom>
        </p:spPr>
      </p:pic>
    </p:spTree>
    <p:extLst>
      <p:ext uri="{BB962C8B-B14F-4D97-AF65-F5344CB8AC3E}">
        <p14:creationId xmlns:p14="http://schemas.microsoft.com/office/powerpoint/2010/main" val="302078048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Lifestyles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An individual’s pattern of living expressed through activities, interests, and opinions</a:t>
            </a:r>
          </a:p>
          <a:p>
            <a:pPr lvl="1">
              <a:spcBef>
                <a:spcPts val="0"/>
              </a:spcBef>
              <a:spcAft>
                <a:spcPts val="600"/>
              </a:spcAft>
              <a:buClr>
                <a:srgbClr val="42A8AD"/>
              </a:buClr>
            </a:pPr>
            <a:r>
              <a:rPr lang="en-US" dirty="0">
                <a:latin typeface="Candara" pitchFamily="34" charset="0"/>
              </a:rPr>
              <a:t>Strongly influences the buying decision process</a:t>
            </a:r>
          </a:p>
          <a:p>
            <a:pPr lvl="1">
              <a:spcBef>
                <a:spcPts val="0"/>
              </a:spcBef>
              <a:spcAft>
                <a:spcPts val="600"/>
              </a:spcAft>
              <a:buClr>
                <a:srgbClr val="42A8AD"/>
              </a:buClr>
            </a:pPr>
            <a:r>
              <a:rPr lang="en-US" dirty="0">
                <a:latin typeface="Candara" pitchFamily="34" charset="0"/>
              </a:rPr>
              <a:t>Many marketers segment markets by lifestyle</a:t>
            </a:r>
          </a:p>
          <a:p>
            <a:pPr lvl="1">
              <a:spcBef>
                <a:spcPts val="0"/>
              </a:spcBef>
              <a:spcAft>
                <a:spcPts val="600"/>
              </a:spcAft>
              <a:buClr>
                <a:srgbClr val="42A8AD"/>
              </a:buClr>
            </a:pPr>
            <a:r>
              <a:rPr lang="en-US" dirty="0">
                <a:latin typeface="Candara" pitchFamily="34" charset="0"/>
              </a:rPr>
              <a:t>Lifestyles influence consumers’ product needs, brand preferences, types of media used, and how and where they shop</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en-US"/>
          </a:p>
        </p:txBody>
      </p:sp>
      <p:pic>
        <p:nvPicPr>
          <p:cNvPr id="4" name="Объект 3"/>
          <p:cNvPicPr>
            <a:picLocks noGrp="1" noChangeAspect="1"/>
          </p:cNvPicPr>
          <p:nvPr>
            <p:ph idx="1"/>
          </p:nvPr>
        </p:nvPicPr>
        <p:blipFill>
          <a:blip r:embed="rId2"/>
          <a:stretch>
            <a:fillRect/>
          </a:stretch>
        </p:blipFill>
        <p:spPr>
          <a:xfrm>
            <a:off x="-1219200" y="-31230"/>
            <a:ext cx="10589730" cy="6889230"/>
          </a:xfrm>
          <a:prstGeom prst="rect">
            <a:avLst/>
          </a:prstGeom>
        </p:spPr>
      </p:pic>
    </p:spTree>
    <p:extLst>
      <p:ext uri="{BB962C8B-B14F-4D97-AF65-F5344CB8AC3E}">
        <p14:creationId xmlns:p14="http://schemas.microsoft.com/office/powerpoint/2010/main" val="100057912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Apple Products</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lvl="0" eaLnBrk="1" hangingPunct="1">
              <a:spcBef>
                <a:spcPts val="576"/>
              </a:spcBef>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Apple products are admired for their sleek design and longevity (they tend to last longer than PCs). Look at the different situations below. Determine whether the psychological influence involves learning, self-concept, or attitude.</a:t>
            </a:r>
          </a:p>
          <a:p>
            <a:pPr lvl="1" eaLnBrk="1" hangingPunct="1">
              <a:spcBef>
                <a:spcPts val="576"/>
              </a:spcBef>
              <a:buClr>
                <a:srgbClr val="FAAA53"/>
              </a:buClr>
              <a:buSzPct val="85000"/>
              <a:buFont typeface="Wingdings" panose="05000000000000000000" pitchFamily="2" charset="2"/>
              <a:buChar char="Ø"/>
              <a:defRPr/>
            </a:pPr>
            <a:r>
              <a:rPr lang="en-US" sz="1800" kern="0" dirty="0">
                <a:solidFill>
                  <a:srgbClr val="000000"/>
                </a:solidFill>
                <a:latin typeface="Candara" panose="020E0502030303020204" pitchFamily="34" charset="0"/>
              </a:rPr>
              <a:t>Although Martha grew up with PCs, she used Apple computers in the college computer lab and gained an appreciation for the brand’s high quality. She now wants a Mac of her own.</a:t>
            </a:r>
          </a:p>
          <a:p>
            <a:pPr lvl="1" eaLnBrk="1" hangingPunct="1">
              <a:spcBef>
                <a:spcPts val="576"/>
              </a:spcBef>
              <a:buClr>
                <a:srgbClr val="FAAA53"/>
              </a:buClr>
              <a:buSzPct val="85000"/>
              <a:buFont typeface="Wingdings" panose="05000000000000000000" pitchFamily="2" charset="2"/>
              <a:buChar char="Ø"/>
              <a:defRPr/>
            </a:pPr>
            <a:r>
              <a:rPr lang="en-US" sz="1800" kern="0" dirty="0">
                <a:solidFill>
                  <a:srgbClr val="000000"/>
                </a:solidFill>
                <a:latin typeface="Candara" panose="020E0502030303020204" pitchFamily="34" charset="0"/>
              </a:rPr>
              <a:t>Fred has strong feels about Apple products, viewing the brand as high-quality. Even negative criticism from his friends about Apple’s newest product does not dissuade him.</a:t>
            </a:r>
          </a:p>
          <a:p>
            <a:pPr lvl="1" eaLnBrk="1" hangingPunct="1">
              <a:spcBef>
                <a:spcPts val="576"/>
              </a:spcBef>
              <a:buClr>
                <a:srgbClr val="FAAA53"/>
              </a:buClr>
              <a:buSzPct val="85000"/>
              <a:buFont typeface="Wingdings" panose="05000000000000000000" pitchFamily="2" charset="2"/>
              <a:buChar char="Ø"/>
              <a:defRPr/>
            </a:pPr>
            <a:r>
              <a:rPr lang="en-US" sz="1800" kern="0" dirty="0">
                <a:solidFill>
                  <a:srgbClr val="000000"/>
                </a:solidFill>
                <a:latin typeface="Candara" panose="020E0502030303020204" pitchFamily="34" charset="0"/>
              </a:rPr>
              <a:t>Jenny cares more about what the Apple product says about her than in how it functions.</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7-4</a:t>
            </a:r>
          </a:p>
        </p:txBody>
      </p:sp>
    </p:spTree>
    <p:extLst>
      <p:ext uri="{BB962C8B-B14F-4D97-AF65-F5344CB8AC3E}">
        <p14:creationId xmlns:p14="http://schemas.microsoft.com/office/powerpoint/2010/main" val="87007473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Social Influences on the Buying Decision Process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0" name="Diagram 9"/>
          <p:cNvGraphicFramePr/>
          <p:nvPr>
            <p:extLst>
              <p:ext uri="{D42A27DB-BD31-4B8C-83A1-F6EECF244321}">
                <p14:modId xmlns:p14="http://schemas.microsoft.com/office/powerpoint/2010/main" val="2224098936"/>
              </p:ext>
            </p:extLst>
          </p:nvPr>
        </p:nvGraphicFramePr>
        <p:xfrm>
          <a:off x="1676400" y="1600200"/>
          <a:ext cx="7391400" cy="4800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698886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Social Influences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The forces other people exert on one’s buying behavior</a:t>
            </a:r>
          </a:p>
          <a:p>
            <a:pPr lvl="1">
              <a:spcBef>
                <a:spcPts val="0"/>
              </a:spcBef>
              <a:spcAft>
                <a:spcPts val="600"/>
              </a:spcAft>
              <a:buClr>
                <a:srgbClr val="42A8AD"/>
              </a:buClr>
            </a:pPr>
            <a:r>
              <a:rPr lang="en-US" b="1" dirty="0">
                <a:solidFill>
                  <a:srgbClr val="42A8AD"/>
                </a:solidFill>
                <a:latin typeface="Candara" pitchFamily="34" charset="0"/>
              </a:rPr>
              <a:t>Roles</a:t>
            </a:r>
            <a:r>
              <a:rPr lang="en-US" dirty="0">
                <a:latin typeface="Candara" pitchFamily="34" charset="0"/>
              </a:rPr>
              <a:t> – Actions and activities that a person in a particular position is supposed to perform based on expectations of the individual and surrounding persons</a:t>
            </a:r>
          </a:p>
          <a:p>
            <a:pPr lvl="1">
              <a:spcBef>
                <a:spcPts val="0"/>
              </a:spcBef>
              <a:spcAft>
                <a:spcPts val="600"/>
              </a:spcAft>
              <a:buClr>
                <a:srgbClr val="42A8AD"/>
              </a:buClr>
            </a:pPr>
            <a:r>
              <a:rPr lang="en-US" dirty="0">
                <a:latin typeface="Candara" pitchFamily="34" charset="0"/>
              </a:rPr>
              <a:t>Family influences have a direct impact on the buying decision process</a:t>
            </a: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293211" y="3124200"/>
            <a:ext cx="6774589" cy="3276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Social Influences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Consumer socialization </a:t>
            </a:r>
            <a:r>
              <a:rPr lang="en-US" dirty="0">
                <a:latin typeface="Candara" pitchFamily="34" charset="0"/>
              </a:rPr>
              <a:t>– The process through which a person acquires the knowledge and skills to function as a consumer</a:t>
            </a:r>
          </a:p>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0063692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Table 7.2 – Types of Family Decision Making</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73282" y="1743670"/>
            <a:ext cx="7042118" cy="3412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Tree>
    <p:extLst>
      <p:ext uri="{BB962C8B-B14F-4D97-AF65-F5344CB8AC3E}">
        <p14:creationId xmlns:p14="http://schemas.microsoft.com/office/powerpoint/2010/main" val="32152392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Social Influences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Reference group</a:t>
            </a:r>
          </a:p>
          <a:p>
            <a:pPr lvl="1">
              <a:spcBef>
                <a:spcPts val="0"/>
              </a:spcBef>
              <a:spcAft>
                <a:spcPts val="600"/>
              </a:spcAft>
              <a:buClr>
                <a:srgbClr val="42A8AD"/>
              </a:buClr>
            </a:pPr>
            <a:r>
              <a:rPr lang="en-US" dirty="0">
                <a:latin typeface="Candara" pitchFamily="34" charset="0"/>
              </a:rPr>
              <a:t>A group that a person identifies with so strongly that he or she adopts the values, attitudes, and behavior of group members</a:t>
            </a:r>
          </a:p>
          <a:p>
            <a:pPr lvl="1">
              <a:spcBef>
                <a:spcPts val="0"/>
              </a:spcBef>
              <a:spcAft>
                <a:spcPts val="600"/>
              </a:spcAft>
              <a:buClr>
                <a:srgbClr val="42A8AD"/>
              </a:buClr>
            </a:pPr>
            <a:r>
              <a:rPr lang="en-US" dirty="0">
                <a:latin typeface="Candara" pitchFamily="34" charset="0"/>
              </a:rPr>
              <a:t>Types of reference groups:</a:t>
            </a:r>
          </a:p>
          <a:p>
            <a:pPr lvl="2">
              <a:spcBef>
                <a:spcPts val="0"/>
              </a:spcBef>
              <a:spcAft>
                <a:spcPts val="600"/>
              </a:spcAft>
              <a:buClr>
                <a:srgbClr val="42A8AD"/>
              </a:buClr>
            </a:pPr>
            <a:r>
              <a:rPr lang="en-US" i="1" dirty="0">
                <a:latin typeface="Candara" pitchFamily="34" charset="0"/>
              </a:rPr>
              <a:t>Membership</a:t>
            </a:r>
            <a:r>
              <a:rPr lang="en-US" dirty="0">
                <a:latin typeface="Candara" pitchFamily="34" charset="0"/>
              </a:rPr>
              <a:t> – A group to which an individual belongs</a:t>
            </a:r>
          </a:p>
          <a:p>
            <a:pPr lvl="2">
              <a:spcBef>
                <a:spcPts val="0"/>
              </a:spcBef>
              <a:spcAft>
                <a:spcPts val="600"/>
              </a:spcAft>
              <a:buClr>
                <a:srgbClr val="42A8AD"/>
              </a:buClr>
            </a:pPr>
            <a:r>
              <a:rPr lang="en-US" i="1" dirty="0">
                <a:latin typeface="Candara" pitchFamily="34" charset="0"/>
              </a:rPr>
              <a:t>Aspirational</a:t>
            </a:r>
            <a:r>
              <a:rPr lang="en-US" dirty="0">
                <a:latin typeface="Candara" pitchFamily="34" charset="0"/>
              </a:rPr>
              <a:t> – A group to which an individual wants to belong</a:t>
            </a:r>
          </a:p>
          <a:p>
            <a:pPr lvl="2">
              <a:spcBef>
                <a:spcPts val="0"/>
              </a:spcBef>
              <a:spcAft>
                <a:spcPts val="600"/>
              </a:spcAft>
              <a:buClr>
                <a:srgbClr val="42A8AD"/>
              </a:buClr>
            </a:pPr>
            <a:r>
              <a:rPr lang="en-US" i="1" dirty="0">
                <a:latin typeface="Candara" pitchFamily="34" charset="0"/>
              </a:rPr>
              <a:t>Disassociative</a:t>
            </a:r>
            <a:r>
              <a:rPr lang="en-US" dirty="0">
                <a:latin typeface="Candara" pitchFamily="34" charset="0"/>
              </a:rPr>
              <a:t> – A group to which an individual does not want to belong</a:t>
            </a:r>
          </a:p>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381000" y="-1143000"/>
            <a:ext cx="9677400" cy="10448787"/>
          </a:xfrm>
          <a:prstGeom prst="rect">
            <a:avLst/>
          </a:prstGeom>
        </p:spPr>
      </p:pic>
    </p:spTree>
    <p:extLst>
      <p:ext uri="{BB962C8B-B14F-4D97-AF65-F5344CB8AC3E}">
        <p14:creationId xmlns:p14="http://schemas.microsoft.com/office/powerpoint/2010/main" val="341141286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Social Influences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Opinion leader</a:t>
            </a:r>
          </a:p>
          <a:p>
            <a:pPr lvl="1">
              <a:spcBef>
                <a:spcPts val="0"/>
              </a:spcBef>
              <a:spcAft>
                <a:spcPts val="600"/>
              </a:spcAft>
              <a:buClr>
                <a:srgbClr val="42A8AD"/>
              </a:buClr>
            </a:pPr>
            <a:r>
              <a:rPr lang="en-US" dirty="0">
                <a:latin typeface="Candara" pitchFamily="34" charset="0"/>
              </a:rPr>
              <a:t>A member of an informal group who provides information about a specific topic to other group members</a:t>
            </a:r>
          </a:p>
          <a:p>
            <a:pPr lvl="1">
              <a:spcBef>
                <a:spcPts val="0"/>
              </a:spcBef>
              <a:spcAft>
                <a:spcPts val="600"/>
              </a:spcAft>
              <a:buClr>
                <a:srgbClr val="42A8AD"/>
              </a:buClr>
            </a:pPr>
            <a:r>
              <a:rPr lang="en-US" dirty="0">
                <a:latin typeface="Candara" pitchFamily="34" charset="0"/>
              </a:rPr>
              <a:t>Likely to be most influential when: </a:t>
            </a:r>
          </a:p>
          <a:p>
            <a:pPr lvl="2">
              <a:spcBef>
                <a:spcPts val="0"/>
              </a:spcBef>
              <a:spcAft>
                <a:spcPts val="600"/>
              </a:spcAft>
              <a:buClr>
                <a:srgbClr val="42A8AD"/>
              </a:buClr>
            </a:pPr>
            <a:r>
              <a:rPr lang="en-US" dirty="0">
                <a:latin typeface="Candara" pitchFamily="34" charset="0"/>
              </a:rPr>
              <a:t>consumers have high product involvement but low product knowledge</a:t>
            </a:r>
          </a:p>
          <a:p>
            <a:pPr lvl="2">
              <a:spcBef>
                <a:spcPts val="0"/>
              </a:spcBef>
              <a:spcAft>
                <a:spcPts val="600"/>
              </a:spcAft>
              <a:buClr>
                <a:srgbClr val="42A8AD"/>
              </a:buClr>
            </a:pPr>
            <a:r>
              <a:rPr lang="en-US" dirty="0">
                <a:latin typeface="Candara" pitchFamily="34" charset="0"/>
              </a:rPr>
              <a:t>They share the opinion leader’s values and attitudes</a:t>
            </a:r>
          </a:p>
          <a:p>
            <a:pPr lvl="2">
              <a:spcBef>
                <a:spcPts val="0"/>
              </a:spcBef>
              <a:spcAft>
                <a:spcPts val="600"/>
              </a:spcAft>
              <a:buClr>
                <a:srgbClr val="42A8AD"/>
              </a:buClr>
            </a:pPr>
            <a:r>
              <a:rPr lang="en-US" dirty="0">
                <a:latin typeface="Candara" pitchFamily="34" charset="0"/>
              </a:rPr>
              <a:t>The product details are numerous or complicated</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42164"/>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Social Influences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Social class</a:t>
            </a:r>
          </a:p>
          <a:p>
            <a:pPr lvl="1">
              <a:spcBef>
                <a:spcPts val="0"/>
              </a:spcBef>
              <a:spcAft>
                <a:spcPts val="600"/>
              </a:spcAft>
              <a:buClr>
                <a:srgbClr val="42A8AD"/>
              </a:buClr>
            </a:pPr>
            <a:r>
              <a:rPr lang="en-US" dirty="0">
                <a:latin typeface="Candara" pitchFamily="34" charset="0"/>
              </a:rPr>
              <a:t>An open group of individuals with similar social rank:</a:t>
            </a:r>
          </a:p>
          <a:p>
            <a:pPr lvl="2">
              <a:spcBef>
                <a:spcPts val="0"/>
              </a:spcBef>
              <a:spcAft>
                <a:spcPts val="600"/>
              </a:spcAft>
              <a:buClr>
                <a:srgbClr val="42A8AD"/>
              </a:buClr>
            </a:pPr>
            <a:r>
              <a:rPr lang="en-US" dirty="0">
                <a:latin typeface="Candara" pitchFamily="34" charset="0"/>
              </a:rPr>
              <a:t>Interact most often with those of the same class</a:t>
            </a:r>
          </a:p>
          <a:p>
            <a:pPr lvl="2">
              <a:spcBef>
                <a:spcPts val="0"/>
              </a:spcBef>
              <a:spcAft>
                <a:spcPts val="600"/>
              </a:spcAft>
              <a:buClr>
                <a:srgbClr val="42A8AD"/>
              </a:buClr>
            </a:pPr>
            <a:r>
              <a:rPr lang="en-US" dirty="0">
                <a:latin typeface="Candara" pitchFamily="34" charset="0"/>
              </a:rPr>
              <a:t>People can move in and out of different groups</a:t>
            </a:r>
          </a:p>
          <a:p>
            <a:pPr lvl="2">
              <a:spcBef>
                <a:spcPts val="0"/>
              </a:spcBef>
              <a:spcAft>
                <a:spcPts val="600"/>
              </a:spcAft>
              <a:buClr>
                <a:srgbClr val="42A8AD"/>
              </a:buClr>
            </a:pPr>
            <a:r>
              <a:rPr lang="en-US" dirty="0">
                <a:latin typeface="Candara" pitchFamily="34" charset="0"/>
              </a:rPr>
              <a:t>Individuals within social classes develop and assume common behavioral patterns</a:t>
            </a:r>
          </a:p>
          <a:p>
            <a:pPr lvl="2">
              <a:spcBef>
                <a:spcPts val="0"/>
              </a:spcBef>
              <a:spcAft>
                <a:spcPts val="600"/>
              </a:spcAft>
              <a:buClr>
                <a:srgbClr val="42A8AD"/>
              </a:buClr>
            </a:pPr>
            <a:r>
              <a:rPr lang="en-US" dirty="0">
                <a:latin typeface="Candara" pitchFamily="34" charset="0"/>
              </a:rPr>
              <a:t>Class affects shopping patterns and types of stores frequented</a:t>
            </a:r>
          </a:p>
          <a:p>
            <a:pPr lvl="1">
              <a:buClr>
                <a:srgbClr val="297FD5"/>
              </a:buClr>
              <a:defRPr/>
            </a:pPr>
            <a:endParaRPr kumimoji="0" lang="en-US" sz="24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Culture</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The accumulation of values, knowledge, beliefs, customs, objects, and concepts that a society uses to cope with its environment and passes on to future generations</a:t>
            </a:r>
          </a:p>
          <a:p>
            <a:pPr lvl="1">
              <a:spcBef>
                <a:spcPts val="0"/>
              </a:spcBef>
              <a:spcAft>
                <a:spcPts val="600"/>
              </a:spcAft>
              <a:buClr>
                <a:srgbClr val="42A8AD"/>
              </a:buClr>
            </a:pPr>
            <a:r>
              <a:rPr lang="en-US" dirty="0">
                <a:latin typeface="Candara" pitchFamily="34" charset="0"/>
              </a:rPr>
              <a:t>Influences buying behavior because it permeates our daily lives</a:t>
            </a:r>
          </a:p>
          <a:p>
            <a:pPr lvl="2">
              <a:spcBef>
                <a:spcPts val="0"/>
              </a:spcBef>
              <a:spcAft>
                <a:spcPts val="600"/>
              </a:spcAft>
              <a:buClr>
                <a:srgbClr val="42A8AD"/>
              </a:buClr>
            </a:pPr>
            <a:r>
              <a:rPr lang="en-US" dirty="0">
                <a:latin typeface="Candara" pitchFamily="34" charset="0"/>
              </a:rPr>
              <a:t>Cultural changes affect product development, promotion, distribution, and pricing</a:t>
            </a:r>
          </a:p>
          <a:p>
            <a:pPr lvl="2">
              <a:spcBef>
                <a:spcPts val="0"/>
              </a:spcBef>
              <a:spcAft>
                <a:spcPts val="600"/>
              </a:spcAft>
              <a:buClr>
                <a:srgbClr val="42A8AD"/>
              </a:buClr>
            </a:pPr>
            <a:r>
              <a:rPr lang="en-US" dirty="0">
                <a:latin typeface="Candara" pitchFamily="34" charset="0"/>
              </a:rPr>
              <a:t>People in other regions of the world have different attitudes, values, and needs, which call for different methods of doing business/types of marketing mixes</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23568256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a:defRPr/>
            </a:pPr>
            <a:r>
              <a:rPr kumimoji="0" lang="en-US" altLang="en-US" sz="2800" i="0" u="none" strike="noStrike" kern="1200" cap="none" spc="0" normalizeH="0" noProof="0" dirty="0">
                <a:ln>
                  <a:solidFill>
                    <a:srgbClr val="FF8448"/>
                  </a:solidFill>
                </a:ln>
                <a:solidFill>
                  <a:srgbClr val="FAAA53"/>
                </a:solidFill>
                <a:effectLst/>
                <a:uLnTx/>
                <a:uFillTx/>
                <a:latin typeface="Candara" pitchFamily="34" charset="0"/>
              </a:rPr>
              <a:t>Discussion Point – </a:t>
            </a:r>
            <a:r>
              <a:rPr lang="en-US" dirty="0">
                <a:ln>
                  <a:solidFill>
                    <a:srgbClr val="FF8448"/>
                  </a:solidFill>
                </a:ln>
                <a:solidFill>
                  <a:srgbClr val="FAAA53"/>
                </a:solidFill>
                <a:latin typeface="Candara" pitchFamily="34" charset="0"/>
              </a:rPr>
              <a:t>Targeting Millennials</a:t>
            </a:r>
            <a:endParaRPr kumimoji="0" lang="en-US" altLang="en-US" sz="2800" i="0" u="none" strike="noStrike" kern="1200" cap="none" spc="0" normalizeH="0" baseline="0" noProof="0" dirty="0">
              <a:ln>
                <a:solidFill>
                  <a:srgbClr val="FF8448"/>
                </a:solidFill>
              </a:ln>
              <a:solidFill>
                <a:srgbClr val="FAAA53"/>
              </a:solidFill>
              <a:effectLst/>
              <a:uLnTx/>
              <a:uFillTx/>
              <a:latin typeface="Candara" pitchFamily="34" charset="0"/>
            </a:endParaRP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eaLnBrk="1" hangingPunct="1">
              <a:buSzPct val="85000"/>
              <a:buFont typeface="Wingdings" pitchFamily="2" charset="2"/>
              <a:buChar char="Ø"/>
            </a:pPr>
            <a:r>
              <a:rPr lang="en-US" sz="2200" dirty="0">
                <a:latin typeface="Candara" panose="020E0502030303020204" pitchFamily="34" charset="0"/>
              </a:rPr>
              <a:t>Millennials are those born between the early 1980s and the turn of the century. Millennials tend to be more collaborative, more into establishing an enjoyable career, appreciate new and exciting things, love quirkiness, embrace change, and are generally characterized as “do-</a:t>
            </a:r>
            <a:r>
              <a:rPr lang="en-US" sz="2200" dirty="0" err="1">
                <a:latin typeface="Candara" panose="020E0502030303020204" pitchFamily="34" charset="0"/>
              </a:rPr>
              <a:t>ers</a:t>
            </a:r>
            <a:r>
              <a:rPr lang="en-US" sz="2200" dirty="0">
                <a:latin typeface="Candara" panose="020E0502030303020204" pitchFamily="34" charset="0"/>
              </a:rPr>
              <a:t>.” Which of the following brands would be more likely to appeal to Millennials, based on this description?</a:t>
            </a:r>
          </a:p>
          <a:p>
            <a:pPr lvl="1" eaLnBrk="1" hangingPunct="1">
              <a:buClr>
                <a:srgbClr val="FAAA53"/>
              </a:buClr>
              <a:buSzPct val="85000"/>
              <a:buFont typeface="Wingdings" pitchFamily="2" charset="2"/>
              <a:buChar char="Ø"/>
            </a:pPr>
            <a:r>
              <a:rPr lang="en-US" sz="2000" dirty="0">
                <a:latin typeface="Candara" panose="020E0502030303020204" pitchFamily="34" charset="0"/>
              </a:rPr>
              <a:t>Chevrolet </a:t>
            </a:r>
          </a:p>
          <a:p>
            <a:pPr lvl="1" eaLnBrk="1" hangingPunct="1">
              <a:buClr>
                <a:srgbClr val="FAAA53"/>
              </a:buClr>
              <a:buSzPct val="85000"/>
              <a:buFont typeface="Wingdings" pitchFamily="2" charset="2"/>
              <a:buChar char="Ø"/>
            </a:pPr>
            <a:r>
              <a:rPr lang="en-US" sz="2000" dirty="0">
                <a:latin typeface="Candara" panose="020E0502030303020204" pitchFamily="34" charset="0"/>
              </a:rPr>
              <a:t>Whole Foods</a:t>
            </a:r>
          </a:p>
          <a:p>
            <a:pPr lvl="1" eaLnBrk="1" hangingPunct="1">
              <a:buClr>
                <a:srgbClr val="FAAA53"/>
              </a:buClr>
              <a:buSzPct val="85000"/>
              <a:buFont typeface="Wingdings" pitchFamily="2" charset="2"/>
              <a:buChar char="Ø"/>
            </a:pPr>
            <a:r>
              <a:rPr lang="en-US" sz="2000" dirty="0">
                <a:latin typeface="Candara" panose="020E0502030303020204" pitchFamily="34" charset="0"/>
              </a:rPr>
              <a:t>Apple </a:t>
            </a:r>
          </a:p>
          <a:p>
            <a:pPr lvl="1" eaLnBrk="1" hangingPunct="1">
              <a:buClr>
                <a:srgbClr val="FAAA53"/>
              </a:buClr>
              <a:buSzPct val="85000"/>
              <a:buFont typeface="Wingdings" pitchFamily="2" charset="2"/>
              <a:buChar char="Ø"/>
            </a:pPr>
            <a:r>
              <a:rPr lang="en-US" sz="2000" dirty="0">
                <a:latin typeface="Candara" panose="020E0502030303020204" pitchFamily="34" charset="0"/>
              </a:rPr>
              <a:t>McDonald’s</a:t>
            </a:r>
          </a:p>
          <a:p>
            <a:pPr lvl="1" eaLnBrk="1" hangingPunct="1">
              <a:buClr>
                <a:srgbClr val="FAAA53"/>
              </a:buClr>
              <a:buSzPct val="85000"/>
              <a:buFont typeface="Wingdings" pitchFamily="2" charset="2"/>
              <a:buChar char="Ø"/>
            </a:pPr>
            <a:r>
              <a:rPr lang="en-US" sz="2000" dirty="0">
                <a:latin typeface="Candara" panose="020E0502030303020204" pitchFamily="34" charset="0"/>
              </a:rPr>
              <a:t>Old Navy</a:t>
            </a:r>
          </a:p>
          <a:p>
            <a:pPr lvl="1" eaLnBrk="1" hangingPunct="1">
              <a:buClr>
                <a:srgbClr val="FAAA53"/>
              </a:buClr>
              <a:buSzPct val="85000"/>
              <a:buFont typeface="Wingdings" pitchFamily="2" charset="2"/>
              <a:buChar char="Ø"/>
            </a:pPr>
            <a:r>
              <a:rPr lang="en-US" sz="2000" dirty="0">
                <a:latin typeface="Candara" panose="020E0502030303020204" pitchFamily="34" charset="0"/>
              </a:rPr>
              <a:t>Walmart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sz="2800" b="0" i="0" u="none" strike="noStrike" kern="0" cap="none" spc="0" normalizeH="0" baseline="0" noProof="0" dirty="0">
              <a:ln>
                <a:noFill/>
              </a:ln>
              <a:solidFill>
                <a:srgbClr val="000000"/>
              </a:solidFill>
              <a:effectLst/>
              <a:uLnTx/>
              <a:uFillTx/>
              <a:latin typeface="Arial" charset="0"/>
            </a:endParaRP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Tree>
    <p:extLst>
      <p:ext uri="{BB962C8B-B14F-4D97-AF65-F5344CB8AC3E}">
        <p14:creationId xmlns:p14="http://schemas.microsoft.com/office/powerpoint/2010/main" val="30144140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Ethnic U.S. Subculture</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1">
              <a:spcBef>
                <a:spcPts val="0"/>
              </a:spcBef>
              <a:spcAft>
                <a:spcPts val="600"/>
              </a:spcAft>
              <a:buClr>
                <a:srgbClr val="42A8AD"/>
              </a:buClr>
            </a:pPr>
            <a:r>
              <a:rPr lang="en-US" i="1" dirty="0">
                <a:latin typeface="Candara" pitchFamily="34" charset="0"/>
              </a:rPr>
              <a:t>African American </a:t>
            </a:r>
            <a:r>
              <a:rPr lang="en-US" dirty="0">
                <a:latin typeface="Candara" pitchFamily="34" charset="0"/>
              </a:rPr>
              <a:t>– Consumers spend much of their money on depreciable products such as phone services, children’s clothing, and shoes</a:t>
            </a:r>
          </a:p>
          <a:p>
            <a:pPr lvl="1">
              <a:spcBef>
                <a:spcPts val="0"/>
              </a:spcBef>
              <a:spcAft>
                <a:spcPts val="600"/>
              </a:spcAft>
              <a:buClr>
                <a:srgbClr val="42A8AD"/>
              </a:buClr>
            </a:pPr>
            <a:r>
              <a:rPr lang="en-US" i="1" dirty="0">
                <a:latin typeface="Candara" pitchFamily="34" charset="0"/>
              </a:rPr>
              <a:t>Hispanics</a:t>
            </a:r>
            <a:r>
              <a:rPr lang="en-US" dirty="0">
                <a:latin typeface="Candara" pitchFamily="34" charset="0"/>
              </a:rPr>
              <a:t> – Spend more of their income on groceries, phone services, clothing, and shoes, while they spend less than average on health care, entertainment, and education</a:t>
            </a:r>
          </a:p>
          <a:p>
            <a:pPr lvl="1">
              <a:spcBef>
                <a:spcPts val="0"/>
              </a:spcBef>
              <a:spcAft>
                <a:spcPts val="600"/>
              </a:spcAft>
              <a:buClr>
                <a:srgbClr val="42A8AD"/>
              </a:buClr>
            </a:pPr>
            <a:r>
              <a:rPr lang="en-US" i="1" dirty="0">
                <a:latin typeface="Candara" pitchFamily="34" charset="0"/>
              </a:rPr>
              <a:t>Asian Americans </a:t>
            </a:r>
            <a:r>
              <a:rPr lang="en-US" dirty="0">
                <a:latin typeface="Candara" pitchFamily="34" charset="0"/>
              </a:rPr>
              <a:t>– Spend more of their income on housing, clothing, education, and personal insurance, while they spend less than average on vehicles, entertainment, alcohol, and tobacco</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6883851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Consumer Misbehavior</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Behavior that violates generally accepted norms of a particular society</a:t>
            </a:r>
          </a:p>
          <a:p>
            <a:pPr lvl="1">
              <a:spcBef>
                <a:spcPts val="0"/>
              </a:spcBef>
              <a:spcAft>
                <a:spcPts val="600"/>
              </a:spcAft>
              <a:buClr>
                <a:srgbClr val="42A8AD"/>
              </a:buClr>
            </a:pPr>
            <a:r>
              <a:rPr lang="en-US" dirty="0">
                <a:latin typeface="Candara" pitchFamily="34" charset="0"/>
              </a:rPr>
              <a:t>Shoplifting</a:t>
            </a:r>
          </a:p>
          <a:p>
            <a:pPr lvl="1">
              <a:spcBef>
                <a:spcPts val="0"/>
              </a:spcBef>
              <a:spcAft>
                <a:spcPts val="600"/>
              </a:spcAft>
              <a:buClr>
                <a:srgbClr val="42A8AD"/>
              </a:buClr>
            </a:pPr>
            <a:r>
              <a:rPr lang="en-US" dirty="0">
                <a:latin typeface="Candara" pitchFamily="34" charset="0"/>
              </a:rPr>
              <a:t>Organized retail crime</a:t>
            </a:r>
          </a:p>
          <a:p>
            <a:pPr lvl="1">
              <a:spcBef>
                <a:spcPts val="0"/>
              </a:spcBef>
              <a:spcAft>
                <a:spcPts val="600"/>
              </a:spcAft>
              <a:buClr>
                <a:srgbClr val="42A8AD"/>
              </a:buClr>
            </a:pPr>
            <a:r>
              <a:rPr lang="en-US" dirty="0">
                <a:latin typeface="Candara" pitchFamily="34" charset="0"/>
              </a:rPr>
              <a:t>Consumer fraud</a:t>
            </a:r>
          </a:p>
          <a:p>
            <a:pPr lvl="1">
              <a:spcBef>
                <a:spcPts val="0"/>
              </a:spcBef>
              <a:spcAft>
                <a:spcPts val="600"/>
              </a:spcAft>
              <a:buClr>
                <a:srgbClr val="42A8AD"/>
              </a:buClr>
            </a:pPr>
            <a:r>
              <a:rPr lang="en-US" dirty="0">
                <a:latin typeface="Candara" pitchFamily="34" charset="0"/>
              </a:rPr>
              <a:t>Pirating</a:t>
            </a:r>
          </a:p>
          <a:p>
            <a:pPr lvl="1">
              <a:spcBef>
                <a:spcPts val="0"/>
              </a:spcBef>
              <a:spcAft>
                <a:spcPts val="600"/>
              </a:spcAft>
              <a:buClr>
                <a:srgbClr val="42A8AD"/>
              </a:buClr>
            </a:pPr>
            <a:r>
              <a:rPr lang="en-US" dirty="0">
                <a:latin typeface="Candara" pitchFamily="34" charset="0"/>
              </a:rPr>
              <a:t>Abusive consumers</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68838511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9938"/>
            <a:ext cx="9130748" cy="6848061"/>
          </a:xfrm>
          <a:prstGeom prst="rect">
            <a:avLst/>
          </a:prstGeom>
        </p:spPr>
      </p:pic>
    </p:spTree>
    <p:extLst>
      <p:ext uri="{BB962C8B-B14F-4D97-AF65-F5344CB8AC3E}">
        <p14:creationId xmlns:p14="http://schemas.microsoft.com/office/powerpoint/2010/main" val="42715737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Table 7.5 – Motivations for Unethical or Illegal Misbehavior</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73282" y="2286000"/>
            <a:ext cx="7042118" cy="1960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7-6</a:t>
            </a:r>
          </a:p>
        </p:txBody>
      </p:sp>
    </p:spTree>
    <p:extLst>
      <p:ext uri="{BB962C8B-B14F-4D97-AF65-F5344CB8AC3E}">
        <p14:creationId xmlns:p14="http://schemas.microsoft.com/office/powerpoint/2010/main" val="21265982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VALS</a:t>
            </a:r>
            <a:r>
              <a:rPr kumimoji="0" lang="en-US" altLang="en-US" sz="2800" i="0" u="none" strike="noStrike" kern="1200" cap="none" spc="0" normalizeH="0" baseline="30000" noProof="0" dirty="0">
                <a:ln>
                  <a:solidFill>
                    <a:srgbClr val="FF8448"/>
                  </a:solidFill>
                </a:ln>
                <a:solidFill>
                  <a:srgbClr val="FAAA53"/>
                </a:solidFill>
                <a:effectLst/>
                <a:uLnTx/>
                <a:uFillTx/>
                <a:latin typeface="Candara"/>
                <a:ea typeface="+mj-ea"/>
                <a:cs typeface="+mj-cs"/>
              </a:rPr>
              <a:t>PM</a:t>
            </a:r>
            <a:endPar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endParaRP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eaLnBrk="1" hangingPunct="1">
              <a:spcBef>
                <a:spcPts val="576"/>
              </a:spcBef>
              <a:buSzPct val="85000"/>
              <a:buFont typeface="Wingdings" pitchFamily="2" charset="2"/>
              <a:buChar char="Ø"/>
            </a:pPr>
            <a:r>
              <a:rPr lang="en-US" sz="2000" dirty="0">
                <a:latin typeface="Candara" panose="020E0502030303020204" pitchFamily="34" charset="0"/>
              </a:rPr>
              <a:t>Look at the different descriptions of people below and classify them based on these five categories:</a:t>
            </a:r>
          </a:p>
          <a:p>
            <a:pPr lvl="1" eaLnBrk="1" hangingPunct="1">
              <a:spcBef>
                <a:spcPts val="576"/>
              </a:spcBef>
              <a:buClr>
                <a:srgbClr val="FAAA53"/>
              </a:buClr>
              <a:buSzPct val="85000"/>
              <a:buFont typeface="Wingdings" pitchFamily="2" charset="2"/>
              <a:buChar char="Ø"/>
            </a:pPr>
            <a:r>
              <a:rPr lang="en-US" sz="1800" dirty="0">
                <a:latin typeface="Candara" panose="020E0502030303020204" pitchFamily="34" charset="0"/>
              </a:rPr>
              <a:t>Jean loves amusement parks because of the thrills involved.</a:t>
            </a:r>
          </a:p>
          <a:p>
            <a:pPr lvl="1" eaLnBrk="1" hangingPunct="1">
              <a:spcBef>
                <a:spcPts val="576"/>
              </a:spcBef>
              <a:buClr>
                <a:srgbClr val="FAAA53"/>
              </a:buClr>
              <a:buSzPct val="85000"/>
              <a:buFont typeface="Wingdings" pitchFamily="2" charset="2"/>
              <a:buChar char="Ø"/>
            </a:pPr>
            <a:r>
              <a:rPr lang="en-US" sz="1800" dirty="0">
                <a:latin typeface="Candara" panose="020E0502030303020204" pitchFamily="34" charset="0"/>
              </a:rPr>
              <a:t>Shannon purchases TOMS shoes because she strongly supports its mission of providing a pairs of shoes to those in need for every pair sold.</a:t>
            </a:r>
          </a:p>
          <a:p>
            <a:pPr lvl="1" eaLnBrk="1" hangingPunct="1">
              <a:spcBef>
                <a:spcPts val="576"/>
              </a:spcBef>
              <a:buClr>
                <a:srgbClr val="FAAA53"/>
              </a:buClr>
              <a:buSzPct val="85000"/>
              <a:buFont typeface="Wingdings" pitchFamily="2" charset="2"/>
              <a:buChar char="Ø"/>
            </a:pPr>
            <a:r>
              <a:rPr lang="en-US" sz="1800" dirty="0">
                <a:latin typeface="Candara" panose="020E0502030303020204" pitchFamily="34" charset="0"/>
              </a:rPr>
              <a:t>Donald is always looking for the newest product. He bought Google Glass and the Samsung smart watch as soon as they became available on the market.</a:t>
            </a:r>
          </a:p>
          <a:p>
            <a:pPr lvl="1" eaLnBrk="1" hangingPunct="1">
              <a:spcBef>
                <a:spcPts val="576"/>
              </a:spcBef>
              <a:buClr>
                <a:srgbClr val="FAAA53"/>
              </a:buClr>
              <a:buSzPct val="85000"/>
              <a:buFont typeface="Wingdings" pitchFamily="2" charset="2"/>
              <a:buChar char="Ø"/>
            </a:pPr>
            <a:r>
              <a:rPr lang="en-US" sz="1800" dirty="0">
                <a:latin typeface="Candara" panose="020E0502030303020204" pitchFamily="34" charset="0"/>
              </a:rPr>
              <a:t>Dana loves to shop at arts-and-craft shows and places like Michaels for products she can use to develop her own artistic creations.</a:t>
            </a:r>
          </a:p>
          <a:p>
            <a:pPr lvl="1" eaLnBrk="1" hangingPunct="1">
              <a:spcBef>
                <a:spcPts val="576"/>
              </a:spcBef>
              <a:buClr>
                <a:srgbClr val="FAAA53"/>
              </a:buClr>
              <a:buSzPct val="85000"/>
              <a:buFont typeface="Wingdings" pitchFamily="2" charset="2"/>
              <a:buChar char="Ø"/>
            </a:pPr>
            <a:r>
              <a:rPr lang="en-US" sz="1800" dirty="0">
                <a:latin typeface="Candara" panose="020E0502030303020204" pitchFamily="34" charset="0"/>
              </a:rPr>
              <a:t>Phil chose to purchase a Mercedes-Benz because of its reputation as a high-status symbol. </a:t>
            </a:r>
            <a:endParaRPr kumimoji="0" lang="en-US" sz="1800" b="0" i="0" u="none" strike="noStrike" kern="0" cap="none" spc="0" normalizeH="0" baseline="0" noProof="0" dirty="0">
              <a:ln>
                <a:noFill/>
              </a:ln>
              <a:solidFill>
                <a:srgbClr val="000000"/>
              </a:solidFill>
              <a:effectLst/>
              <a:uLnTx/>
              <a:uFillTx/>
              <a:latin typeface="Candara" panose="020E0502030303020204" pitchFamily="34" charset="0"/>
            </a:endParaRP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7-6</a:t>
            </a:r>
          </a:p>
        </p:txBody>
      </p:sp>
      <p:sp>
        <p:nvSpPr>
          <p:cNvPr id="8" name="Content Placeholder 6"/>
          <p:cNvSpPr txBox="1">
            <a:spLocks/>
          </p:cNvSpPr>
          <p:nvPr/>
        </p:nvSpPr>
        <p:spPr bwMode="auto">
          <a:xfrm>
            <a:off x="152400" y="1219200"/>
            <a:ext cx="3505200" cy="1752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marL="347472" indent="-347472">
              <a:spcBef>
                <a:spcPts val="576"/>
              </a:spcBef>
              <a:buSzPct val="85000"/>
              <a:buFont typeface="Wingdings" pitchFamily="2" charset="2"/>
              <a:buChar char="Ø"/>
            </a:pPr>
            <a:r>
              <a:rPr lang="en-US" sz="2000" dirty="0">
                <a:latin typeface="Candara" panose="020E0502030303020204" pitchFamily="34" charset="0"/>
              </a:rPr>
              <a:t>VALS</a:t>
            </a:r>
            <a:r>
              <a:rPr lang="en-US" sz="2000" baseline="30000" dirty="0">
                <a:latin typeface="Candara" panose="020E0502030303020204" pitchFamily="34" charset="0"/>
              </a:rPr>
              <a:t>PM</a:t>
            </a:r>
            <a:r>
              <a:rPr lang="en-US" sz="2000" dirty="0">
                <a:latin typeface="Candara" panose="020E0502030303020204" pitchFamily="34" charset="0"/>
              </a:rPr>
              <a:t> is a program developed by the Strategic Business Insights. Five of these categories include innovators, believers, achievers, experiencers, and makers.</a:t>
            </a:r>
          </a:p>
        </p:txBody>
      </p:sp>
    </p:spTree>
    <p:extLst>
      <p:ext uri="{BB962C8B-B14F-4D97-AF65-F5344CB8AC3E}">
        <p14:creationId xmlns:p14="http://schemas.microsoft.com/office/powerpoint/2010/main" val="2447383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9144000" cy="6858000"/>
          </a:xfrm>
          <a:prstGeom prst="rect">
            <a:avLst/>
          </a:prstGeom>
        </p:spPr>
      </p:pic>
      <p:sp>
        <p:nvSpPr>
          <p:cNvPr id="8" name="Content Placeholder 4"/>
          <p:cNvSpPr txBox="1">
            <a:spLocks/>
          </p:cNvSpPr>
          <p:nvPr/>
        </p:nvSpPr>
        <p:spPr bwMode="auto">
          <a:xfrm>
            <a:off x="1333500" y="4114800"/>
            <a:ext cx="6477000" cy="213360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endParaRPr lang="en-US" sz="4000" dirty="0">
              <a:ln>
                <a:solidFill>
                  <a:srgbClr val="3C999E"/>
                </a:solidFill>
              </a:ln>
              <a:solidFill>
                <a:srgbClr val="42A8AD"/>
              </a:solidFill>
              <a:latin typeface="Candara"/>
              <a:ea typeface="+mj-ea"/>
              <a:cs typeface="+mj-cs"/>
            </a:endParaRPr>
          </a:p>
          <a:p>
            <a:pPr>
              <a:spcBef>
                <a:spcPts val="0"/>
              </a:spcBef>
              <a:spcAft>
                <a:spcPts val="600"/>
              </a:spcAft>
              <a:buClr>
                <a:srgbClr val="42A8AD"/>
              </a:buClr>
            </a:pPr>
            <a:endParaRPr lang="en-US" sz="4000" dirty="0">
              <a:ln>
                <a:solidFill>
                  <a:srgbClr val="3C999E"/>
                </a:solidFill>
              </a:ln>
              <a:solidFill>
                <a:srgbClr val="42A8AD"/>
              </a:solidFill>
              <a:latin typeface="Candara"/>
              <a:ea typeface="+mj-ea"/>
              <a:cs typeface="+mj-cs"/>
            </a:endParaRPr>
          </a:p>
          <a:p>
            <a:pPr marL="0" indent="0">
              <a:spcBef>
                <a:spcPts val="0"/>
              </a:spcBef>
              <a:spcAft>
                <a:spcPts val="600"/>
              </a:spcAft>
              <a:buClr>
                <a:srgbClr val="42A8AD"/>
              </a:buClr>
              <a:buNone/>
            </a:pPr>
            <a:r>
              <a:rPr lang="en-US" sz="4000" dirty="0">
                <a:ln>
                  <a:solidFill>
                    <a:srgbClr val="3C999E"/>
                  </a:solidFill>
                </a:ln>
                <a:solidFill>
                  <a:schemeClr val="bg1"/>
                </a:solidFill>
                <a:latin typeface="Candara"/>
                <a:ea typeface="+mj-ea"/>
                <a:cs typeface="+mj-cs"/>
              </a:rPr>
              <a:t>Thank</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for</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your</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attention!</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1274405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2817</TotalTime>
  <Words>2727</Words>
  <Application>Microsoft Office PowerPoint</Application>
  <PresentationFormat>Экран (4:3)</PresentationFormat>
  <Paragraphs>442</Paragraphs>
  <Slides>63</Slides>
  <Notes>8</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63</vt:i4>
      </vt:variant>
    </vt:vector>
  </HeadingPairs>
  <TitlesOfParts>
    <vt:vector size="72" baseType="lpstr">
      <vt:lpstr>Arial</vt:lpstr>
      <vt:lpstr>Brush Script MT</vt:lpstr>
      <vt:lpstr>Calibri</vt:lpstr>
      <vt:lpstr>Candara</vt:lpstr>
      <vt:lpstr>Franklin Gothic Book</vt:lpstr>
      <vt:lpstr>Gill Sans MT</vt:lpstr>
      <vt:lpstr>Times New Roman</vt:lpstr>
      <vt:lpstr>Wingdings</vt:lpstr>
      <vt:lpstr>Office Theme</vt:lpstr>
      <vt:lpstr>Chapter 7                              Consumer Buying Behavior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BrettN</dc:creator>
  <cp:lastModifiedBy>USER</cp:lastModifiedBy>
  <cp:revision>111</cp:revision>
  <cp:lastPrinted>2014-07-29T05:16:57Z</cp:lastPrinted>
  <dcterms:created xsi:type="dcterms:W3CDTF">2014-07-29T05:05:36Z</dcterms:created>
  <dcterms:modified xsi:type="dcterms:W3CDTF">2020-04-10T12:11:41Z</dcterms:modified>
</cp:coreProperties>
</file>