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345" r:id="rId2"/>
    <p:sldId id="260" r:id="rId3"/>
    <p:sldId id="308" r:id="rId4"/>
    <p:sldId id="258" r:id="rId5"/>
    <p:sldId id="261" r:id="rId6"/>
    <p:sldId id="262" r:id="rId7"/>
    <p:sldId id="263" r:id="rId8"/>
    <p:sldId id="319" r:id="rId9"/>
    <p:sldId id="264" r:id="rId10"/>
    <p:sldId id="320" r:id="rId11"/>
    <p:sldId id="321" r:id="rId12"/>
    <p:sldId id="265" r:id="rId13"/>
    <p:sldId id="297" r:id="rId14"/>
    <p:sldId id="322" r:id="rId15"/>
    <p:sldId id="266" r:id="rId16"/>
    <p:sldId id="267" r:id="rId17"/>
    <p:sldId id="307" r:id="rId18"/>
    <p:sldId id="338" r:id="rId19"/>
    <p:sldId id="268" r:id="rId20"/>
    <p:sldId id="323" r:id="rId21"/>
    <p:sldId id="269" r:id="rId22"/>
    <p:sldId id="270" r:id="rId23"/>
    <p:sldId id="272" r:id="rId24"/>
    <p:sldId id="271" r:id="rId25"/>
    <p:sldId id="336" r:id="rId26"/>
    <p:sldId id="324" r:id="rId27"/>
    <p:sldId id="273" r:id="rId28"/>
    <p:sldId id="274" r:id="rId29"/>
    <p:sldId id="275" r:id="rId30"/>
    <p:sldId id="278" r:id="rId31"/>
    <p:sldId id="279" r:id="rId32"/>
    <p:sldId id="280" r:id="rId33"/>
    <p:sldId id="334" r:id="rId34"/>
    <p:sldId id="281" r:id="rId35"/>
    <p:sldId id="282" r:id="rId36"/>
    <p:sldId id="283" r:id="rId37"/>
    <p:sldId id="284" r:id="rId38"/>
    <p:sldId id="285" r:id="rId39"/>
    <p:sldId id="286" r:id="rId40"/>
    <p:sldId id="287" r:id="rId41"/>
    <p:sldId id="288" r:id="rId42"/>
    <p:sldId id="289" r:id="rId43"/>
    <p:sldId id="290" r:id="rId44"/>
    <p:sldId id="325" r:id="rId45"/>
    <p:sldId id="291" r:id="rId46"/>
    <p:sldId id="292" r:id="rId47"/>
    <p:sldId id="294" r:id="rId48"/>
    <p:sldId id="295" r:id="rId49"/>
    <p:sldId id="326" r:id="rId50"/>
    <p:sldId id="327" r:id="rId51"/>
    <p:sldId id="332" r:id="rId52"/>
    <p:sldId id="328" r:id="rId53"/>
    <p:sldId id="329" r:id="rId54"/>
    <p:sldId id="337" r:id="rId55"/>
    <p:sldId id="330" r:id="rId56"/>
    <p:sldId id="333" r:id="rId57"/>
    <p:sldId id="331" r:id="rId58"/>
    <p:sldId id="346"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A8AD"/>
    <a:srgbClr val="FAAA53"/>
    <a:srgbClr val="FF8448"/>
    <a:srgbClr val="FFDE80"/>
    <a:srgbClr val="3C999E"/>
    <a:srgbClr val="FFF87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79673" autoAdjust="0"/>
  </p:normalViewPr>
  <p:slideViewPr>
    <p:cSldViewPr>
      <p:cViewPr varScale="1">
        <p:scale>
          <a:sx n="59" d="100"/>
          <a:sy n="59" d="100"/>
        </p:scale>
        <p:origin x="1074" y="60"/>
      </p:cViewPr>
      <p:guideLst>
        <p:guide orient="horz" pos="43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4E6710-BB7F-4CB4-8A58-F6347636B1D6}" type="datetimeFigureOut">
              <a:rPr lang="en-US" smtClean="0"/>
              <a:pPr/>
              <a:t>4/3/2020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B8F9D-41B9-4DC9-8F74-FFC509277D82}" type="slidenum">
              <a:rPr lang="en-US" smtClean="0"/>
              <a:pPr/>
              <a:t>‹#›</a:t>
            </a:fld>
            <a:endParaRPr lang="en-US" dirty="0"/>
          </a:p>
        </p:txBody>
      </p:sp>
    </p:spTree>
    <p:extLst>
      <p:ext uri="{BB962C8B-B14F-4D97-AF65-F5344CB8AC3E}">
        <p14:creationId xmlns:p14="http://schemas.microsoft.com/office/powerpoint/2010/main" val="1633730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a:t>
            </a:fld>
            <a:endParaRPr lang="en-US" dirty="0"/>
          </a:p>
        </p:txBody>
      </p:sp>
    </p:spTree>
    <p:extLst>
      <p:ext uri="{BB962C8B-B14F-4D97-AF65-F5344CB8AC3E}">
        <p14:creationId xmlns:p14="http://schemas.microsoft.com/office/powerpoint/2010/main" val="3307145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4B8F9D-41B9-4DC9-8F74-FFC509277D82}" type="slidenum">
              <a:rPr lang="en-US" smtClean="0"/>
              <a:pPr/>
              <a:t>9</a:t>
            </a:fld>
            <a:endParaRPr lang="en-US" dirty="0"/>
          </a:p>
        </p:txBody>
      </p:sp>
    </p:spTree>
    <p:extLst>
      <p:ext uri="{BB962C8B-B14F-4D97-AF65-F5344CB8AC3E}">
        <p14:creationId xmlns:p14="http://schemas.microsoft.com/office/powerpoint/2010/main" val="1794195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baseline="0" dirty="0"/>
              <a:t>Undifferentiated</a:t>
            </a:r>
          </a:p>
          <a:p>
            <a:pPr marL="228600" indent="-228600">
              <a:buAutoNum type="arabicPeriod"/>
            </a:pPr>
            <a:r>
              <a:rPr lang="en-US" baseline="0" dirty="0"/>
              <a:t>Concentrated</a:t>
            </a:r>
          </a:p>
          <a:p>
            <a:pPr marL="228600" indent="-228600">
              <a:buAutoNum type="arabicPeriod"/>
            </a:pPr>
            <a:r>
              <a:rPr lang="en-US" baseline="0" dirty="0"/>
              <a:t>Differentiated</a:t>
            </a:r>
          </a:p>
          <a:p>
            <a:pPr marL="228600" indent="-228600">
              <a:buAutoNum type="arabicPeriod"/>
            </a:pPr>
            <a:r>
              <a:rPr lang="en-US" baseline="0" dirty="0"/>
              <a:t>Differentiated</a:t>
            </a:r>
          </a:p>
          <a:p>
            <a:pPr marL="228600" indent="-228600">
              <a:buAutoNum type="arabicPeriod"/>
            </a:pPr>
            <a:r>
              <a:rPr lang="en-US" baseline="0" dirty="0"/>
              <a:t>Concentrated</a:t>
            </a:r>
          </a:p>
          <a:p>
            <a:pPr marL="228600" indent="-228600">
              <a:buAutoNum type="arabicPeriod"/>
            </a:pPr>
            <a:r>
              <a:rPr lang="en-US" baseline="0"/>
              <a:t>Undifferentiated</a:t>
            </a:r>
            <a:endParaRPr lang="en-US"/>
          </a:p>
          <a:p>
            <a:endParaRPr lang="en-US" dirty="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18</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Demographic</a:t>
            </a:r>
            <a:r>
              <a:rPr lang="en-US" baseline="0" dirty="0"/>
              <a:t> due to age</a:t>
            </a:r>
          </a:p>
          <a:p>
            <a:pPr marL="228600" indent="-228600">
              <a:buAutoNum type="arabicPeriod"/>
            </a:pPr>
            <a:r>
              <a:rPr lang="en-US" baseline="0" dirty="0"/>
              <a:t>Some answers are Abercrombie &amp; Fitch, Hollister, Aeropostale Inc., or the Gap. </a:t>
            </a:r>
            <a:endParaRPr lang="en-US" dirty="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25</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Psychographic</a:t>
            </a:r>
            <a:r>
              <a:rPr lang="en-US" baseline="0" dirty="0"/>
              <a:t> because it involves lifestyle and personality attributes; age (demographic) is a variable, but not as important as lifestyle</a:t>
            </a:r>
          </a:p>
          <a:p>
            <a:pPr marL="228600" indent="-228600">
              <a:buAutoNum type="arabicPeriod"/>
            </a:pPr>
            <a:r>
              <a:rPr lang="en-US" dirty="0"/>
              <a:t>Most likely a</a:t>
            </a:r>
            <a:r>
              <a:rPr lang="en-US" baseline="0" dirty="0"/>
              <a:t> differentiated target strategy due to the different varieties available </a:t>
            </a:r>
            <a:endParaRPr lang="en-US" dirty="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33</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Answers:</a:t>
            </a:r>
          </a:p>
          <a:p>
            <a:pPr marL="228600" indent="-228600">
              <a:buAutoNum type="arabicPeriod"/>
            </a:pPr>
            <a:r>
              <a:rPr lang="en-US" dirty="0"/>
              <a:t>Geographic</a:t>
            </a:r>
            <a:r>
              <a:rPr lang="en-US" baseline="0" dirty="0"/>
              <a:t> variable</a:t>
            </a:r>
          </a:p>
          <a:p>
            <a:pPr marL="228600" indent="-228600">
              <a:buAutoNum type="arabicPeriod"/>
            </a:pPr>
            <a:r>
              <a:rPr lang="en-US" baseline="0" dirty="0"/>
              <a:t>Market test most likely, because time series analysis and regression analysis depends on historical sales data. Since this is a new product, there won’t be historical sales data available. </a:t>
            </a:r>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54</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58</a:t>
            </a:fld>
            <a:endParaRPr lang="en-US" dirty="0"/>
          </a:p>
        </p:txBody>
      </p:sp>
    </p:spTree>
    <p:extLst>
      <p:ext uri="{BB962C8B-B14F-4D97-AF65-F5344CB8AC3E}">
        <p14:creationId xmlns:p14="http://schemas.microsoft.com/office/powerpoint/2010/main" val="2908343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309598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152000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003012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4512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82179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74775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300711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82957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4106046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9132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5393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73EFB-8E40-4B42-AD26-B2B1E8F2459B}" type="datetimeFigureOut">
              <a:rPr lang="en-US" smtClean="0"/>
              <a:pPr/>
              <a:t>4/3/2020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90021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 y="7936"/>
            <a:ext cx="9126897" cy="6845173"/>
          </a:xfrm>
          <a:prstGeom prst="rect">
            <a:avLst/>
          </a:prstGeom>
        </p:spPr>
      </p:pic>
      <p:sp>
        <p:nvSpPr>
          <p:cNvPr id="5" name="AutoShape 2" descr="Image result for webster university in tashk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4"/>
          <a:stretch>
            <a:fillRect/>
          </a:stretch>
        </p:blipFill>
        <p:spPr>
          <a:xfrm>
            <a:off x="163512" y="160338"/>
            <a:ext cx="2143125" cy="2143125"/>
          </a:xfrm>
          <a:prstGeom prst="rect">
            <a:avLst/>
          </a:prstGeom>
        </p:spPr>
      </p:pic>
      <p:pic>
        <p:nvPicPr>
          <p:cNvPr id="10" name="Picture 9"/>
          <p:cNvPicPr>
            <a:picLocks noChangeAspect="1"/>
          </p:cNvPicPr>
          <p:nvPr/>
        </p:nvPicPr>
        <p:blipFill>
          <a:blip r:embed="rId5"/>
          <a:stretch>
            <a:fillRect/>
          </a:stretch>
        </p:blipFill>
        <p:spPr>
          <a:xfrm>
            <a:off x="7010400" y="154476"/>
            <a:ext cx="2016620" cy="2049462"/>
          </a:xfrm>
          <a:prstGeom prst="rect">
            <a:avLst/>
          </a:prstGeom>
        </p:spPr>
      </p:pic>
      <p:sp>
        <p:nvSpPr>
          <p:cNvPr id="13" name="Title 12"/>
          <p:cNvSpPr>
            <a:spLocks noGrp="1"/>
          </p:cNvSpPr>
          <p:nvPr>
            <p:ph type="ctrTitle"/>
          </p:nvPr>
        </p:nvSpPr>
        <p:spPr/>
        <p:txBody>
          <a:bodyPr>
            <a:normAutofit fontScale="90000"/>
          </a:bodyPr>
          <a:lstStyle/>
          <a:p>
            <a:pPr lvl="0">
              <a:spcBef>
                <a:spcPts val="0"/>
              </a:spcBef>
              <a:defRPr/>
            </a:pPr>
            <a: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Chapter 6</a:t>
            </a:r>
            <a:b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Target Markets: Segmentation and Evaluation</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rgbClr val="42A8AD"/>
                </a:solidFill>
                <a:latin typeface="Candara" panose="020E0502030303020204" pitchFamily="34" charset="0"/>
                <a:ea typeface="+mn-ea"/>
                <a:cs typeface="Times New Roman" pitchFamily="18" charset="0"/>
              </a:rPr>
              <a:t/>
            </a:r>
            <a:br>
              <a:rPr lang="en-US" sz="3200" b="1" dirty="0">
                <a:ln>
                  <a:solidFill>
                    <a:srgbClr val="3C999E"/>
                  </a:solidFill>
                </a:ln>
                <a:solidFill>
                  <a:srgbClr val="42A8AD"/>
                </a:solidFill>
                <a:latin typeface="Candara" panose="020E0502030303020204" pitchFamily="34" charset="0"/>
                <a:ea typeface="+mn-ea"/>
                <a:cs typeface="Times New Roman" pitchFamily="18" charset="0"/>
              </a:rPr>
            </a:br>
            <a:endParaRPr lang="en-US" dirty="0"/>
          </a:p>
        </p:txBody>
      </p:sp>
      <p:sp>
        <p:nvSpPr>
          <p:cNvPr id="14" name="Subtitle 13"/>
          <p:cNvSpPr>
            <a:spLocks noGrp="1"/>
          </p:cNvSpPr>
          <p:nvPr>
            <p:ph type="subTitle" idx="1"/>
          </p:nvPr>
        </p:nvSpPr>
        <p:spPr/>
        <p:txBody>
          <a:bodyPr>
            <a:normAutofit/>
          </a:bodyPr>
          <a:lstStyle/>
          <a:p>
            <a:r>
              <a:rPr lang="en-US" sz="2800" dirty="0">
                <a:solidFill>
                  <a:schemeClr val="bg1"/>
                </a:solidFill>
              </a:rPr>
              <a:t>Course Instructor:</a:t>
            </a:r>
          </a:p>
          <a:p>
            <a:r>
              <a:rPr lang="en-US" sz="2800" dirty="0">
                <a:solidFill>
                  <a:schemeClr val="bg1"/>
                </a:solidFill>
              </a:rPr>
              <a:t>Mamurjon Rahimov</a:t>
            </a:r>
          </a:p>
        </p:txBody>
      </p:sp>
      <p:pic>
        <p:nvPicPr>
          <p:cNvPr id="15" name="Picture 14"/>
          <p:cNvPicPr>
            <a:picLocks noChangeAspect="1"/>
          </p:cNvPicPr>
          <p:nvPr/>
        </p:nvPicPr>
        <p:blipFill>
          <a:blip r:embed="rId6"/>
          <a:stretch>
            <a:fillRect/>
          </a:stretch>
        </p:blipFill>
        <p:spPr>
          <a:xfrm>
            <a:off x="3791565" y="4995990"/>
            <a:ext cx="1560870" cy="1857120"/>
          </a:xfrm>
          <a:prstGeom prst="rect">
            <a:avLst/>
          </a:prstGeom>
        </p:spPr>
      </p:pic>
    </p:spTree>
    <p:extLst>
      <p:ext uri="{BB962C8B-B14F-4D97-AF65-F5344CB8AC3E}">
        <p14:creationId xmlns:p14="http://schemas.microsoft.com/office/powerpoint/2010/main" val="151101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5" y="3284457"/>
            <a:ext cx="5520309" cy="1626780"/>
          </a:xfrm>
          <a:prstGeom prst="rect">
            <a:avLst/>
          </a:prstGeom>
        </p:spPr>
      </p:pic>
      <p:sp>
        <p:nvSpPr>
          <p:cNvPr id="5"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Learning Objectives</a:t>
            </a:r>
          </a:p>
        </p:txBody>
      </p:sp>
      <p:sp>
        <p:nvSpPr>
          <p:cNvPr id="6"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6-1</a:t>
            </a:r>
            <a:r>
              <a:rPr lang="en-US" sz="2600" dirty="0">
                <a:latin typeface="Candara" panose="020E0502030303020204" pitchFamily="34" charset="0"/>
              </a:rPr>
              <a:t>	Explain what markets are and how they are 	generally classified</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baseline="0" noProof="0" dirty="0">
                <a:ln>
                  <a:noFill/>
                </a:ln>
                <a:solidFill>
                  <a:srgbClr val="42A8AD"/>
                </a:solidFill>
                <a:effectLst/>
                <a:uLnTx/>
                <a:uFillTx/>
                <a:latin typeface="Candara" panose="020E0502030303020204" pitchFamily="34" charset="0"/>
              </a:rPr>
              <a:t>LO 6-2</a:t>
            </a:r>
            <a:r>
              <a:rPr kumimoji="0" lang="en-US" sz="2600" i="0" u="none" strike="noStrike" kern="1200" cap="none" spc="0" normalizeH="0" baseline="0" noProof="0" dirty="0">
                <a:ln>
                  <a:noFill/>
                </a:ln>
                <a:effectLst/>
                <a:uLnTx/>
                <a:uFillTx/>
                <a:latin typeface="Candara" panose="020E0502030303020204" pitchFamily="34" charset="0"/>
              </a:rPr>
              <a:t>	Identify the five steps of the target market 	selection process</a:t>
            </a:r>
            <a:endParaRPr kumimoji="0" lang="en-US" sz="2600" i="0" u="none" strike="noStrike" kern="1200" cap="none" spc="0" normalizeH="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6-3</a:t>
            </a:r>
            <a:r>
              <a:rPr lang="en-US" sz="2600" dirty="0">
                <a:latin typeface="Candara" panose="020E0502030303020204" pitchFamily="34" charset="0"/>
              </a:rPr>
              <a:t>	Describe the differences among three 	targeting strategies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noProof="0" dirty="0">
                <a:ln>
                  <a:noFill/>
                </a:ln>
                <a:solidFill>
                  <a:srgbClr val="42A8AD"/>
                </a:solidFill>
                <a:effectLst/>
                <a:uLnTx/>
                <a:uFillTx/>
                <a:latin typeface="Candara" panose="020E0502030303020204" pitchFamily="34" charset="0"/>
              </a:rPr>
              <a:t>LO 6-4</a:t>
            </a:r>
            <a:r>
              <a:rPr kumimoji="0" lang="en-US" sz="2600" i="0" u="none" strike="noStrike" kern="1200" cap="none" spc="0" normalizeH="0" noProof="0" dirty="0">
                <a:ln>
                  <a:noFill/>
                </a:ln>
                <a:effectLst/>
                <a:uLnTx/>
                <a:uFillTx/>
                <a:latin typeface="Candara" panose="020E0502030303020204" pitchFamily="34" charset="0"/>
              </a:rPr>
              <a:t>	Identify the major segmentation variables</a:t>
            </a: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800" i="0" u="none" strike="noStrike" kern="1200" cap="none" spc="0" normalizeH="0" noProof="0" dirty="0">
              <a:ln>
                <a:noFill/>
              </a:ln>
              <a:effectLst/>
              <a:uLnTx/>
              <a:uFillTx/>
              <a:latin typeface="Franklin Gothic Book"/>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400" b="0" i="0" u="none" strike="noStrike" kern="1200" cap="none" spc="0" normalizeH="0" baseline="0" noProof="0" dirty="0">
              <a:ln>
                <a:noFill/>
              </a:ln>
              <a:effectLst/>
              <a:uLnTx/>
              <a:uFillTx/>
              <a:latin typeface="Franklin Gothic Book"/>
              <a:ea typeface="+mn-ea"/>
              <a:cs typeface="+mn-cs"/>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7"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154669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5" y="3284457"/>
            <a:ext cx="5520309" cy="1626780"/>
          </a:xfrm>
          <a:prstGeom prst="rect">
            <a:avLst/>
          </a:prstGeom>
        </p:spPr>
      </p:pic>
      <p:sp>
        <p:nvSpPr>
          <p:cNvPr id="5"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Learning Objectives</a:t>
            </a:r>
          </a:p>
        </p:txBody>
      </p:sp>
      <p:sp>
        <p:nvSpPr>
          <p:cNvPr id="6"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6-5</a:t>
            </a:r>
            <a:r>
              <a:rPr lang="en-US" sz="2600" dirty="0">
                <a:latin typeface="Candara" panose="020E0502030303020204" pitchFamily="34" charset="0"/>
              </a:rPr>
              <a:t>	Explain what market segment profiles are 	and how they are used</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noProof="0" dirty="0">
                <a:ln>
                  <a:noFill/>
                </a:ln>
                <a:solidFill>
                  <a:srgbClr val="42A8AD"/>
                </a:solidFill>
                <a:effectLst/>
                <a:uLnTx/>
                <a:uFillTx/>
                <a:latin typeface="Candara" panose="020E0502030303020204" pitchFamily="34" charset="0"/>
              </a:rPr>
              <a:t>LO 6-6</a:t>
            </a:r>
            <a:r>
              <a:rPr kumimoji="0" lang="en-US" sz="2600" i="0" u="none" strike="noStrike" kern="1200" cap="none" spc="0" normalizeH="0" noProof="0" dirty="0">
                <a:ln>
                  <a:noFill/>
                </a:ln>
                <a:effectLst/>
                <a:uLnTx/>
                <a:uFillTx/>
                <a:latin typeface="Candara" panose="020E0502030303020204" pitchFamily="34" charset="0"/>
              </a:rPr>
              <a:t>	Explain how to evaluate market segments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6-7</a:t>
            </a:r>
            <a:r>
              <a:rPr lang="en-US" sz="2600" dirty="0">
                <a:latin typeface="Candara" panose="020E0502030303020204" pitchFamily="34" charset="0"/>
              </a:rPr>
              <a:t>	Identify the factors that influence the 	selection of specific market segments for 	use as target markets</a:t>
            </a:r>
          </a:p>
          <a:p>
            <a:pPr>
              <a:spcBef>
                <a:spcPts val="0"/>
              </a:spcBef>
              <a:spcAft>
                <a:spcPts val="600"/>
              </a:spcAft>
              <a:buClr>
                <a:srgbClr val="42A8AD"/>
              </a:buClr>
              <a:buNone/>
              <a:defRPr/>
            </a:pPr>
            <a:r>
              <a:rPr lang="en-US" sz="2600" b="1" dirty="0">
                <a:solidFill>
                  <a:srgbClr val="42A8AD"/>
                </a:solidFill>
                <a:latin typeface="Candara" panose="020E0502030303020204" pitchFamily="34" charset="0"/>
              </a:rPr>
              <a:t>LO 6-8</a:t>
            </a:r>
            <a:r>
              <a:rPr lang="en-US" sz="2600" dirty="0">
                <a:latin typeface="Candara" panose="020E0502030303020204" pitchFamily="34" charset="0"/>
              </a:rPr>
              <a:t>	Discuss sales forecasting methods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endParaRPr kumimoji="0" lang="en-US" sz="2600" i="0" u="none" strike="noStrike" kern="1200" cap="none" spc="0" normalizeH="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800" i="0" u="none" strike="noStrike" kern="1200" cap="none" spc="0" normalizeH="0" noProof="0" dirty="0">
              <a:ln>
                <a:noFill/>
              </a:ln>
              <a:effectLst/>
              <a:uLnTx/>
              <a:uFillTx/>
              <a:latin typeface="Franklin Gothic Book"/>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400" b="0" i="0" u="none" strike="noStrike" kern="1200" cap="none" spc="0" normalizeH="0" baseline="0" noProof="0" dirty="0">
              <a:ln>
                <a:noFill/>
              </a:ln>
              <a:effectLst/>
              <a:uLnTx/>
              <a:uFillTx/>
              <a:latin typeface="Franklin Gothic Book"/>
              <a:ea typeface="+mn-ea"/>
              <a:cs typeface="+mn-cs"/>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7"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154669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What Are Markets?</a:t>
            </a: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 market is a group of people, individuals or organizations, who</a:t>
            </a:r>
          </a:p>
          <a:p>
            <a:pPr lvl="1">
              <a:spcBef>
                <a:spcPts val="0"/>
              </a:spcBef>
              <a:spcAft>
                <a:spcPts val="600"/>
              </a:spcAft>
              <a:buClr>
                <a:srgbClr val="42A8AD"/>
              </a:buClr>
              <a:defRPr/>
            </a:pPr>
            <a:r>
              <a:rPr lang="en-US" dirty="0">
                <a:latin typeface="Candara" panose="020E0502030303020204" pitchFamily="34" charset="0"/>
              </a:rPr>
              <a:t>Have needs for products in a product class and</a:t>
            </a:r>
          </a:p>
          <a:p>
            <a:pPr lvl="1">
              <a:spcBef>
                <a:spcPts val="0"/>
              </a:spcBef>
              <a:spcAft>
                <a:spcPts val="600"/>
              </a:spcAft>
              <a:buClr>
                <a:srgbClr val="42A8AD"/>
              </a:buClr>
              <a:defRPr/>
            </a:pPr>
            <a:r>
              <a:rPr lang="en-US" dirty="0">
                <a:latin typeface="Candara" panose="020E0502030303020204" pitchFamily="34" charset="0"/>
              </a:rPr>
              <a:t>Have the ability, willingness, and authority to purchase such products</a:t>
            </a:r>
          </a:p>
          <a:p>
            <a:pPr lvl="0">
              <a:spcBef>
                <a:spcPts val="0"/>
              </a:spcBef>
              <a:spcAft>
                <a:spcPts val="600"/>
              </a:spcAft>
              <a:buClr>
                <a:srgbClr val="42A8AD"/>
              </a:buClr>
              <a:defRPr/>
            </a:pPr>
            <a:r>
              <a:rPr lang="en-US" dirty="0">
                <a:latin typeface="Candara" panose="020E0502030303020204" pitchFamily="34" charset="0"/>
              </a:rPr>
              <a:t>A group of people that lacks any of the four requirements does not constitute a market</a:t>
            </a:r>
          </a:p>
          <a:p>
            <a:pPr lvl="1">
              <a:spcBef>
                <a:spcPts val="0"/>
              </a:spcBef>
              <a:spcAft>
                <a:spcPts val="600"/>
              </a:spcAft>
              <a:buClr>
                <a:srgbClr val="42A8AD"/>
              </a:buClr>
              <a:defRPr/>
            </a:pPr>
            <a:r>
              <a:rPr lang="en-US" dirty="0">
                <a:latin typeface="Candara" panose="020E0502030303020204" pitchFamily="34" charset="0"/>
              </a:rPr>
              <a:t>Teenagers may have the desire, the money and the willingness to buy alcohol but the law prevents them from having the authority to purchase alcohol</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Two Types of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3448"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Consumer Market</a:t>
            </a:r>
          </a:p>
          <a:p>
            <a:pPr lvl="1">
              <a:spcBef>
                <a:spcPts val="0"/>
              </a:spcBef>
              <a:spcAft>
                <a:spcPts val="600"/>
              </a:spcAft>
              <a:buClr>
                <a:srgbClr val="42A8AD"/>
              </a:buClr>
              <a:defRPr/>
            </a:pPr>
            <a:r>
              <a:rPr lang="en-US" dirty="0">
                <a:latin typeface="Candara" panose="020E0502030303020204" pitchFamily="34" charset="0"/>
              </a:rPr>
              <a:t>Purchasers and household members who intend to consume or benefit from the purchased products and do not buy products to make profits</a:t>
            </a:r>
          </a:p>
          <a:p>
            <a:pPr lvl="0">
              <a:spcBef>
                <a:spcPts val="0"/>
              </a:spcBef>
              <a:spcAft>
                <a:spcPts val="600"/>
              </a:spcAft>
              <a:buClr>
                <a:srgbClr val="42A8AD"/>
              </a:buClr>
              <a:defRPr/>
            </a:pPr>
            <a:r>
              <a:rPr lang="en-US" b="1" dirty="0">
                <a:solidFill>
                  <a:srgbClr val="42A8AD"/>
                </a:solidFill>
                <a:latin typeface="Candara" panose="020E0502030303020204" pitchFamily="34" charset="0"/>
              </a:rPr>
              <a:t>Business Market</a:t>
            </a:r>
          </a:p>
          <a:p>
            <a:pPr lvl="1">
              <a:spcBef>
                <a:spcPts val="0"/>
              </a:spcBef>
              <a:spcAft>
                <a:spcPts val="600"/>
              </a:spcAft>
              <a:buClr>
                <a:srgbClr val="42A8AD"/>
              </a:buClr>
              <a:defRPr/>
            </a:pPr>
            <a:r>
              <a:rPr lang="en-US" dirty="0">
                <a:latin typeface="Candara" panose="020E0502030303020204" pitchFamily="34" charset="0"/>
              </a:rPr>
              <a:t>Individuals, organizations or groups that purchase a specific kind of product for resale, direct use in producing other products or use in general daily operations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latin typeface="Candara" panose="020E0502030303020204" pitchFamily="34" charset="0"/>
            </a:endParaRPr>
          </a:p>
          <a:p>
            <a:pPr>
              <a:buClr>
                <a:srgbClr val="42A8AD"/>
              </a:buClr>
              <a:buNone/>
              <a:defRPr/>
            </a:pPr>
            <a:endParaRPr kumimoji="0" lang="en-US" sz="3200"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i="0" u="none" strike="noStrike" kern="1200" cap="none" spc="0" normalizeH="0" baseline="0" noProof="0" dirty="0">
              <a:ln>
                <a:noFill/>
              </a:ln>
              <a:effectLst/>
              <a:uLnTx/>
              <a:uFillTx/>
              <a:latin typeface="Franklin Gothic Book"/>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Consumer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Also referred to as business-to-consumer (B2C) markets</a:t>
            </a:r>
          </a:p>
          <a:p>
            <a:pPr lvl="0">
              <a:spcBef>
                <a:spcPts val="0"/>
              </a:spcBef>
              <a:spcAft>
                <a:spcPts val="600"/>
              </a:spcAft>
              <a:buClr>
                <a:srgbClr val="42A8AD"/>
              </a:buClr>
              <a:defRPr/>
            </a:pPr>
            <a:r>
              <a:rPr lang="en-US" dirty="0">
                <a:latin typeface="Candara" panose="020E0502030303020204" pitchFamily="34" charset="0"/>
              </a:rPr>
              <a:t>Each of us belongs to numerous consumer markets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Business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Also referred to as business-to-business (B2B), industrial, or organizational markets</a:t>
            </a:r>
          </a:p>
          <a:p>
            <a:pPr lvl="0">
              <a:spcBef>
                <a:spcPts val="0"/>
              </a:spcBef>
              <a:spcAft>
                <a:spcPts val="600"/>
              </a:spcAft>
              <a:buClr>
                <a:srgbClr val="42A8AD"/>
              </a:buClr>
              <a:defRPr/>
            </a:pPr>
            <a:r>
              <a:rPr lang="en-US" dirty="0">
                <a:latin typeface="Candara" panose="020E0502030303020204" pitchFamily="34" charset="0"/>
              </a:rPr>
              <a:t>Business markets can be classified into: </a:t>
            </a:r>
          </a:p>
          <a:p>
            <a:pPr lvl="1">
              <a:spcBef>
                <a:spcPts val="0"/>
              </a:spcBef>
              <a:spcAft>
                <a:spcPts val="600"/>
              </a:spcAft>
              <a:buClr>
                <a:srgbClr val="42A8AD"/>
              </a:buClr>
              <a:defRPr/>
            </a:pPr>
            <a:r>
              <a:rPr lang="en-US" dirty="0">
                <a:latin typeface="Candara" panose="020E0502030303020204" pitchFamily="34" charset="0"/>
              </a:rPr>
              <a:t>Producer</a:t>
            </a:r>
          </a:p>
          <a:p>
            <a:pPr lvl="1">
              <a:spcBef>
                <a:spcPts val="0"/>
              </a:spcBef>
              <a:spcAft>
                <a:spcPts val="600"/>
              </a:spcAft>
              <a:buClr>
                <a:srgbClr val="42A8AD"/>
              </a:buClr>
              <a:defRPr/>
            </a:pPr>
            <a:r>
              <a:rPr lang="en-US" dirty="0">
                <a:latin typeface="Candara" panose="020E0502030303020204" pitchFamily="34" charset="0"/>
              </a:rPr>
              <a:t>Reseller</a:t>
            </a:r>
          </a:p>
          <a:p>
            <a:pPr lvl="1">
              <a:spcBef>
                <a:spcPts val="0"/>
              </a:spcBef>
              <a:spcAft>
                <a:spcPts val="600"/>
              </a:spcAft>
              <a:buClr>
                <a:srgbClr val="42A8AD"/>
              </a:buClr>
              <a:defRPr/>
            </a:pPr>
            <a:r>
              <a:rPr lang="en-US" dirty="0">
                <a:latin typeface="Candara" panose="020E0502030303020204" pitchFamily="34" charset="0"/>
              </a:rPr>
              <a:t>Government</a:t>
            </a:r>
          </a:p>
          <a:p>
            <a:pPr lvl="1">
              <a:spcBef>
                <a:spcPts val="0"/>
              </a:spcBef>
              <a:spcAft>
                <a:spcPts val="600"/>
              </a:spcAft>
              <a:buClr>
                <a:srgbClr val="42A8AD"/>
              </a:buClr>
              <a:defRPr/>
            </a:pPr>
            <a:r>
              <a:rPr lang="en-US" dirty="0">
                <a:latin typeface="Candara" panose="020E0502030303020204" pitchFamily="34" charset="0"/>
              </a:rPr>
              <a:t>Institutional</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6.1 – Target Market Selection Process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42051" y="2057400"/>
            <a:ext cx="7149549" cy="1653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6-2</a:t>
            </a:r>
          </a:p>
        </p:txBody>
      </p:sp>
    </p:spTree>
    <p:extLst>
      <p:ext uri="{BB962C8B-B14F-4D97-AF65-F5344CB8AC3E}">
        <p14:creationId xmlns:p14="http://schemas.microsoft.com/office/powerpoint/2010/main" val="2077015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Step 1: Identify Appropriate Targeting Strategy</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Target Market</a:t>
            </a:r>
          </a:p>
          <a:p>
            <a:pPr lvl="1">
              <a:spcBef>
                <a:spcPts val="0"/>
              </a:spcBef>
              <a:spcAft>
                <a:spcPts val="600"/>
              </a:spcAft>
              <a:buClr>
                <a:srgbClr val="42A8AD"/>
              </a:buClr>
              <a:defRPr/>
            </a:pPr>
            <a:r>
              <a:rPr lang="en-US" dirty="0">
                <a:latin typeface="Candara" panose="020E0502030303020204" pitchFamily="34" charset="0"/>
              </a:rPr>
              <a:t>A group of people or organizations for which a business creates and maintains a marketing mix specifically designed to satisfy the needs of group members</a:t>
            </a:r>
          </a:p>
          <a:p>
            <a:pPr lvl="1">
              <a:spcBef>
                <a:spcPts val="0"/>
              </a:spcBef>
              <a:spcAft>
                <a:spcPts val="600"/>
              </a:spcAft>
              <a:buClr>
                <a:srgbClr val="42A8AD"/>
              </a:buClr>
              <a:defRPr/>
            </a:pPr>
            <a:r>
              <a:rPr lang="en-US" dirty="0">
                <a:latin typeface="Candara" panose="020E0502030303020204" pitchFamily="34" charset="0"/>
              </a:rPr>
              <a:t>The strategy used to select a target market is affected by:</a:t>
            </a:r>
          </a:p>
          <a:p>
            <a:pPr lvl="2">
              <a:spcBef>
                <a:spcPts val="0"/>
              </a:spcBef>
              <a:spcAft>
                <a:spcPts val="600"/>
              </a:spcAft>
              <a:buClr>
                <a:srgbClr val="42A8AD"/>
              </a:buClr>
              <a:defRPr/>
            </a:pPr>
            <a:r>
              <a:rPr lang="en-US" dirty="0">
                <a:latin typeface="Candara" panose="020E0502030303020204" pitchFamily="34" charset="0"/>
              </a:rPr>
              <a:t>Target market characteristics</a:t>
            </a:r>
          </a:p>
          <a:p>
            <a:pPr lvl="2">
              <a:spcBef>
                <a:spcPts val="0"/>
              </a:spcBef>
              <a:spcAft>
                <a:spcPts val="600"/>
              </a:spcAft>
              <a:buClr>
                <a:srgbClr val="42A8AD"/>
              </a:buClr>
              <a:defRPr/>
            </a:pPr>
            <a:r>
              <a:rPr lang="en-US" dirty="0">
                <a:latin typeface="Candara" panose="020E0502030303020204" pitchFamily="34" charset="0"/>
              </a:rPr>
              <a:t>Product attributes</a:t>
            </a:r>
          </a:p>
          <a:p>
            <a:pPr lvl="2">
              <a:spcBef>
                <a:spcPts val="0"/>
              </a:spcBef>
              <a:spcAft>
                <a:spcPts val="600"/>
              </a:spcAft>
              <a:buClr>
                <a:srgbClr val="42A8AD"/>
              </a:buClr>
              <a:defRPr/>
            </a:pPr>
            <a:r>
              <a:rPr lang="en-US" dirty="0">
                <a:latin typeface="Candara" panose="020E0502030303020204" pitchFamily="34" charset="0"/>
              </a:rPr>
              <a:t>The organization’s objectives and resources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6.2 – Targeting Strategies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rotWithShape="1">
          <a:blip r:embed="rId2">
            <a:extLst>
              <a:ext uri="{28A0092B-C50C-407E-A947-70E740481C1C}">
                <a14:useLocalDpi xmlns:a14="http://schemas.microsoft.com/office/drawing/2010/main" val="0"/>
              </a:ext>
            </a:extLst>
          </a:blip>
          <a:srcRect b="46981"/>
          <a:stretch/>
        </p:blipFill>
        <p:spPr bwMode="auto">
          <a:xfrm>
            <a:off x="3048000" y="1447800"/>
            <a:ext cx="4806538"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Tree>
    <p:extLst>
      <p:ext uri="{BB962C8B-B14F-4D97-AF65-F5344CB8AC3E}">
        <p14:creationId xmlns:p14="http://schemas.microsoft.com/office/powerpoint/2010/main" val="495992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6.2 – Targeting Strategies (cont.)</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rotWithShape="1">
          <a:blip r:embed="rId2">
            <a:extLst>
              <a:ext uri="{28A0092B-C50C-407E-A947-70E740481C1C}">
                <a14:useLocalDpi xmlns:a14="http://schemas.microsoft.com/office/drawing/2010/main" val="0"/>
              </a:ext>
            </a:extLst>
          </a:blip>
          <a:srcRect t="53131"/>
          <a:stretch/>
        </p:blipFill>
        <p:spPr bwMode="auto">
          <a:xfrm>
            <a:off x="3048000" y="1600200"/>
            <a:ext cx="4806538" cy="3974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Tree>
    <p:extLst>
      <p:ext uri="{BB962C8B-B14F-4D97-AF65-F5344CB8AC3E}">
        <p14:creationId xmlns:p14="http://schemas.microsoft.com/office/powerpoint/2010/main" val="790922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Undifferentiated Strategy</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Undifferentiated targeting strategy </a:t>
            </a:r>
            <a:r>
              <a:rPr lang="en-US" dirty="0">
                <a:latin typeface="Candara" panose="020E0502030303020204" pitchFamily="34" charset="0"/>
              </a:rPr>
              <a:t>means a company designs a single marketing mix and directs it at the entire market</a:t>
            </a:r>
          </a:p>
          <a:p>
            <a:pPr lvl="1">
              <a:spcBef>
                <a:spcPts val="0"/>
              </a:spcBef>
              <a:spcAft>
                <a:spcPts val="600"/>
              </a:spcAft>
              <a:buClr>
                <a:srgbClr val="42A8AD"/>
              </a:buClr>
              <a:defRPr/>
            </a:pPr>
            <a:r>
              <a:rPr lang="en-US" dirty="0">
                <a:latin typeface="Candara" panose="020E0502030303020204" pitchFamily="34" charset="0"/>
              </a:rPr>
              <a:t>Effective for </a:t>
            </a:r>
            <a:r>
              <a:rPr lang="en-US" b="1" dirty="0">
                <a:solidFill>
                  <a:srgbClr val="42A8AD"/>
                </a:solidFill>
                <a:latin typeface="Candara" panose="020E0502030303020204" pitchFamily="34" charset="0"/>
              </a:rPr>
              <a:t>homogeneous markets </a:t>
            </a:r>
            <a:r>
              <a:rPr lang="en-US" dirty="0">
                <a:latin typeface="Candara" panose="020E0502030303020204" pitchFamily="34" charset="0"/>
              </a:rPr>
              <a:t>where a large proportion of people in a target market have similar needs for a product</a:t>
            </a:r>
          </a:p>
          <a:p>
            <a:pPr lvl="0">
              <a:spcBef>
                <a:spcPts val="0"/>
              </a:spcBef>
              <a:spcAft>
                <a:spcPts val="600"/>
              </a:spcAft>
              <a:buClr>
                <a:srgbClr val="42A8AD"/>
              </a:buClr>
              <a:defRPr/>
            </a:pPr>
            <a:r>
              <a:rPr lang="en-US" dirty="0">
                <a:latin typeface="Candara" panose="020E0502030303020204" pitchFamily="34" charset="0"/>
              </a:rPr>
              <a:t>This strategy consists of:</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1" name="Table 10"/>
          <p:cNvGraphicFramePr>
            <a:graphicFrameLocks noGrp="1"/>
          </p:cNvGraphicFramePr>
          <p:nvPr>
            <p:extLst>
              <p:ext uri="{D42A27DB-BD31-4B8C-83A1-F6EECF244321}">
                <p14:modId xmlns:p14="http://schemas.microsoft.com/office/powerpoint/2010/main" val="2684705138"/>
              </p:ext>
            </p:extLst>
          </p:nvPr>
        </p:nvGraphicFramePr>
        <p:xfrm>
          <a:off x="1905000" y="5334000"/>
          <a:ext cx="7010400" cy="85344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tblGrid>
              <a:tr h="370840">
                <a:tc>
                  <a:txBody>
                    <a:bodyPr/>
                    <a:lstStyle/>
                    <a:p>
                      <a:pPr algn="ctr"/>
                      <a:r>
                        <a:rPr lang="en-US" sz="2200" dirty="0">
                          <a:latin typeface="Candara" panose="020E0502030303020204" pitchFamily="34" charset="0"/>
                          <a:cs typeface="Arial" pitchFamily="34" charset="0"/>
                        </a:rPr>
                        <a:t>One type of product</a:t>
                      </a:r>
                    </a:p>
                  </a:txBody>
                  <a:tcPr/>
                </a:tc>
                <a:tc>
                  <a:txBody>
                    <a:bodyPr/>
                    <a:lstStyle/>
                    <a:p>
                      <a:pPr algn="ctr"/>
                      <a:r>
                        <a:rPr lang="en-US" sz="2200" dirty="0">
                          <a:latin typeface="Candara" panose="020E0502030303020204" pitchFamily="34" charset="0"/>
                          <a:cs typeface="Arial" pitchFamily="34" charset="0"/>
                        </a:rPr>
                        <a:t>One price</a:t>
                      </a:r>
                    </a:p>
                  </a:txBody>
                  <a:tcPr/>
                </a:tc>
                <a:extLst>
                  <a:ext uri="{0D108BD9-81ED-4DB2-BD59-A6C34878D82A}">
                    <a16:rowId xmlns:a16="http://schemas.microsoft.com/office/drawing/2014/main" val="10000"/>
                  </a:ext>
                </a:extLst>
              </a:tr>
              <a:tr h="370840">
                <a:tc>
                  <a:txBody>
                    <a:bodyPr/>
                    <a:lstStyle/>
                    <a:p>
                      <a:pPr algn="l"/>
                      <a:r>
                        <a:rPr lang="en-US" sz="2200" dirty="0">
                          <a:latin typeface="Candara" panose="020E0502030303020204" pitchFamily="34" charset="0"/>
                          <a:cs typeface="Arial" pitchFamily="34" charset="0"/>
                        </a:rPr>
                        <a:t>One promotional program</a:t>
                      </a:r>
                    </a:p>
                  </a:txBody>
                  <a:tcPr/>
                </a:tc>
                <a:tc>
                  <a:txBody>
                    <a:bodyPr/>
                    <a:lstStyle/>
                    <a:p>
                      <a:pPr algn="l"/>
                      <a:r>
                        <a:rPr lang="en-US" sz="2200" dirty="0">
                          <a:latin typeface="Candara" panose="020E0502030303020204" pitchFamily="34" charset="0"/>
                          <a:cs typeface="Arial" pitchFamily="34" charset="0"/>
                        </a:rPr>
                        <a:t>One distribution channel</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Market Segmentation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Market Segmentation is the process of dividing a total market into groups of customers with similar product needs and designing a marketing mix to meet those needs</a:t>
            </a:r>
          </a:p>
          <a:p>
            <a:pPr lvl="1">
              <a:spcBef>
                <a:spcPts val="0"/>
              </a:spcBef>
              <a:spcAft>
                <a:spcPts val="600"/>
              </a:spcAft>
              <a:buClr>
                <a:srgbClr val="42A8AD"/>
              </a:buClr>
              <a:defRPr/>
            </a:pPr>
            <a:r>
              <a:rPr lang="en-US" dirty="0">
                <a:latin typeface="Candara" panose="020E0502030303020204" pitchFamily="34" charset="0"/>
              </a:rPr>
              <a:t>Used for heterogeneous markets made up of individuals or organizations with diverse needs for products in a specific product class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Market Segmentation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Market segments consist of customers that share one or more similar characteristics causing them to have similar product needs</a:t>
            </a:r>
          </a:p>
          <a:p>
            <a:pPr lvl="1">
              <a:spcBef>
                <a:spcPts val="0"/>
              </a:spcBef>
              <a:spcAft>
                <a:spcPts val="600"/>
              </a:spcAft>
              <a:buClr>
                <a:srgbClr val="42A8AD"/>
              </a:buClr>
              <a:defRPr/>
            </a:pPr>
            <a:r>
              <a:rPr lang="en-US" dirty="0">
                <a:latin typeface="Candara" panose="020E0502030303020204" pitchFamily="34" charset="0"/>
              </a:rPr>
              <a:t>Smaller groups allow a tailored marketing mix</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204239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Market Segmentation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For market segmentation to succeed, five conditions must exist:</a:t>
            </a:r>
          </a:p>
          <a:p>
            <a:pPr lvl="1">
              <a:spcBef>
                <a:spcPts val="0"/>
              </a:spcBef>
              <a:spcAft>
                <a:spcPts val="600"/>
              </a:spcAft>
              <a:buClr>
                <a:srgbClr val="42A8AD"/>
              </a:buClr>
              <a:defRPr/>
            </a:pPr>
            <a:r>
              <a:rPr lang="en-US" dirty="0">
                <a:latin typeface="Candara" panose="020E0502030303020204" pitchFamily="34" charset="0"/>
              </a:rPr>
              <a:t>Customer’s needs must be heterogeneous</a:t>
            </a:r>
          </a:p>
          <a:p>
            <a:pPr lvl="1">
              <a:spcBef>
                <a:spcPts val="0"/>
              </a:spcBef>
              <a:spcAft>
                <a:spcPts val="600"/>
              </a:spcAft>
              <a:buClr>
                <a:srgbClr val="42A8AD"/>
              </a:buClr>
              <a:defRPr/>
            </a:pPr>
            <a:r>
              <a:rPr lang="en-US" dirty="0">
                <a:latin typeface="Candara" panose="020E0502030303020204" pitchFamily="34" charset="0"/>
              </a:rPr>
              <a:t>Segments must be identifiable and divisible</a:t>
            </a:r>
          </a:p>
          <a:p>
            <a:pPr lvl="1">
              <a:spcBef>
                <a:spcPts val="0"/>
              </a:spcBef>
              <a:spcAft>
                <a:spcPts val="600"/>
              </a:spcAft>
              <a:buClr>
                <a:srgbClr val="42A8AD"/>
              </a:buClr>
              <a:defRPr/>
            </a:pPr>
            <a:r>
              <a:rPr lang="en-US" dirty="0">
                <a:latin typeface="Candara" panose="020E0502030303020204" pitchFamily="34" charset="0"/>
              </a:rPr>
              <a:t>Segments must be comparable to one another with respect to estimated sales potential, costs and profits</a:t>
            </a:r>
          </a:p>
          <a:p>
            <a:pPr lvl="1">
              <a:spcBef>
                <a:spcPts val="0"/>
              </a:spcBef>
              <a:spcAft>
                <a:spcPts val="600"/>
              </a:spcAft>
              <a:buClr>
                <a:srgbClr val="42A8AD"/>
              </a:buClr>
              <a:defRPr/>
            </a:pPr>
            <a:r>
              <a:rPr lang="en-US" dirty="0">
                <a:latin typeface="Candara" panose="020E0502030303020204" pitchFamily="34" charset="0"/>
              </a:rPr>
              <a:t>One segment must show enough profit potential to justify developing a special marketing mix</a:t>
            </a:r>
          </a:p>
          <a:p>
            <a:pPr lvl="1">
              <a:spcBef>
                <a:spcPts val="0"/>
              </a:spcBef>
              <a:spcAft>
                <a:spcPts val="600"/>
              </a:spcAft>
              <a:buClr>
                <a:srgbClr val="42A8AD"/>
              </a:buClr>
              <a:defRPr/>
            </a:pPr>
            <a:r>
              <a:rPr lang="en-US" dirty="0">
                <a:latin typeface="Candara" panose="020E0502030303020204" pitchFamily="34" charset="0"/>
              </a:rPr>
              <a:t>The firm must be able to reach the chosen segment with a particular marketing mix</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Concentrated Strategy</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 concentrated targeting strategy means a company targets a single market segment using one marketing mix</a:t>
            </a:r>
          </a:p>
          <a:p>
            <a:pPr lvl="0">
              <a:spcBef>
                <a:spcPts val="0"/>
              </a:spcBef>
              <a:spcAft>
                <a:spcPts val="600"/>
              </a:spcAft>
              <a:buClr>
                <a:srgbClr val="42A8AD"/>
              </a:buClr>
              <a:defRPr/>
            </a:pPr>
            <a:endParaRPr lang="en-US" dirty="0">
              <a:latin typeface="Candara" panose="020E0502030303020204" pitchFamily="34" charset="0"/>
            </a:endParaRP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2" name="Table 11"/>
          <p:cNvGraphicFramePr>
            <a:graphicFrameLocks noGrp="1"/>
          </p:cNvGraphicFramePr>
          <p:nvPr>
            <p:extLst>
              <p:ext uri="{D42A27DB-BD31-4B8C-83A1-F6EECF244321}">
                <p14:modId xmlns:p14="http://schemas.microsoft.com/office/powerpoint/2010/main" val="3059518155"/>
              </p:ext>
            </p:extLst>
          </p:nvPr>
        </p:nvGraphicFramePr>
        <p:xfrm>
          <a:off x="1752600" y="3810000"/>
          <a:ext cx="7239000" cy="1524000"/>
        </p:xfrm>
        <a:graphic>
          <a:graphicData uri="http://schemas.openxmlformats.org/drawingml/2006/table">
            <a:tbl>
              <a:tblPr firstRow="1" bandRow="1">
                <a:tableStyleId>{5C22544A-7EE6-4342-B048-85BDC9FD1C3A}</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508000">
                <a:tc>
                  <a:txBody>
                    <a:bodyPr/>
                    <a:lstStyle/>
                    <a:p>
                      <a:pPr algn="ctr"/>
                      <a:r>
                        <a:rPr lang="en-US" sz="2200" dirty="0">
                          <a:latin typeface="Candara" panose="020E0502030303020204" pitchFamily="34" charset="0"/>
                          <a:cs typeface="Arial" pitchFamily="34" charset="0"/>
                        </a:rPr>
                        <a:t>Advantages</a:t>
                      </a:r>
                    </a:p>
                  </a:txBody>
                  <a:tcPr/>
                </a:tc>
                <a:tc>
                  <a:txBody>
                    <a:bodyPr/>
                    <a:lstStyle/>
                    <a:p>
                      <a:pPr algn="ctr"/>
                      <a:r>
                        <a:rPr lang="en-US" sz="2200" dirty="0">
                          <a:latin typeface="Candara" panose="020E0502030303020204" pitchFamily="34" charset="0"/>
                          <a:cs typeface="Arial" pitchFamily="34" charset="0"/>
                        </a:rPr>
                        <a:t>Disadvantages</a:t>
                      </a:r>
                    </a:p>
                  </a:txBody>
                  <a:tcPr/>
                </a:tc>
                <a:extLst>
                  <a:ext uri="{0D108BD9-81ED-4DB2-BD59-A6C34878D82A}">
                    <a16:rowId xmlns:a16="http://schemas.microsoft.com/office/drawing/2014/main" val="10000"/>
                  </a:ext>
                </a:extLst>
              </a:tr>
              <a:tr h="508000">
                <a:tc>
                  <a:txBody>
                    <a:bodyPr/>
                    <a:lstStyle/>
                    <a:p>
                      <a:pPr algn="l"/>
                      <a:r>
                        <a:rPr lang="en-US" sz="2200" dirty="0">
                          <a:latin typeface="Candara" panose="020E0502030303020204" pitchFamily="34" charset="0"/>
                          <a:cs typeface="Arial" pitchFamily="34" charset="0"/>
                        </a:rPr>
                        <a:t>Allows specialization</a:t>
                      </a:r>
                    </a:p>
                  </a:txBody>
                  <a:tcPr/>
                </a:tc>
                <a:tc>
                  <a:txBody>
                    <a:bodyPr/>
                    <a:lstStyle/>
                    <a:p>
                      <a:pPr algn="l"/>
                      <a:r>
                        <a:rPr lang="en-US" sz="2200" dirty="0">
                          <a:latin typeface="Candara" panose="020E0502030303020204" pitchFamily="34" charset="0"/>
                          <a:cs typeface="Arial" pitchFamily="34" charset="0"/>
                        </a:rPr>
                        <a:t>Profits fall with demand</a:t>
                      </a:r>
                    </a:p>
                  </a:txBody>
                  <a:tcPr/>
                </a:tc>
                <a:extLst>
                  <a:ext uri="{0D108BD9-81ED-4DB2-BD59-A6C34878D82A}">
                    <a16:rowId xmlns:a16="http://schemas.microsoft.com/office/drawing/2014/main" val="10001"/>
                  </a:ext>
                </a:extLst>
              </a:tr>
              <a:tr h="508000">
                <a:tc>
                  <a:txBody>
                    <a:bodyPr/>
                    <a:lstStyle/>
                    <a:p>
                      <a:pPr algn="l"/>
                      <a:r>
                        <a:rPr lang="en-US" sz="2200" dirty="0">
                          <a:latin typeface="Candara" panose="020E0502030303020204" pitchFamily="34" charset="0"/>
                          <a:cs typeface="Arial" pitchFamily="34" charset="0"/>
                        </a:rPr>
                        <a:t>A small firm can compete</a:t>
                      </a:r>
                    </a:p>
                  </a:txBody>
                  <a:tcPr/>
                </a:tc>
                <a:tc>
                  <a:txBody>
                    <a:bodyPr/>
                    <a:lstStyle/>
                    <a:p>
                      <a:pPr algn="l"/>
                      <a:r>
                        <a:rPr lang="en-US" sz="2200" dirty="0">
                          <a:latin typeface="Candara" panose="020E0502030303020204" pitchFamily="34" charset="0"/>
                          <a:cs typeface="Arial" pitchFamily="34" charset="0"/>
                        </a:rPr>
                        <a:t>Difficult to diversify</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Differentiated Strategy</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With a </a:t>
            </a:r>
            <a:r>
              <a:rPr lang="en-US" b="1" dirty="0">
                <a:solidFill>
                  <a:srgbClr val="42A8AD"/>
                </a:solidFill>
                <a:latin typeface="Candara" panose="020E0502030303020204" pitchFamily="34" charset="0"/>
              </a:rPr>
              <a:t>differentiated targeting strategy</a:t>
            </a:r>
            <a:r>
              <a:rPr lang="en-US" dirty="0">
                <a:latin typeface="Candara" panose="020E0502030303020204" pitchFamily="34" charset="0"/>
              </a:rPr>
              <a:t>, an organization directs its marketing efforts at two or more segments, developing a marketing mix for each segment</a:t>
            </a:r>
          </a:p>
          <a:p>
            <a:pPr>
              <a:spcBef>
                <a:spcPts val="0"/>
              </a:spcBef>
              <a:spcAft>
                <a:spcPts val="600"/>
              </a:spcAft>
              <a:buClr>
                <a:srgbClr val="42A8AD"/>
              </a:buClr>
              <a:defRPr/>
            </a:pPr>
            <a:endParaRPr lang="en-US" dirty="0">
              <a:latin typeface="Candara" panose="020E0502030303020204" pitchFamily="34" charset="0"/>
            </a:endParaRPr>
          </a:p>
          <a:p>
            <a:pPr>
              <a:spcBef>
                <a:spcPts val="0"/>
              </a:spcBef>
              <a:spcAft>
                <a:spcPts val="600"/>
              </a:spcAft>
              <a:buClr>
                <a:srgbClr val="42A8AD"/>
              </a:buClr>
              <a:defRPr/>
            </a:pPr>
            <a:endParaRPr lang="en-US" dirty="0">
              <a:latin typeface="Candara" panose="020E0502030303020204" pitchFamily="34" charset="0"/>
            </a:endParaRP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1" name="Table 10"/>
          <p:cNvGraphicFramePr>
            <a:graphicFrameLocks noGrp="1"/>
          </p:cNvGraphicFramePr>
          <p:nvPr>
            <p:extLst>
              <p:ext uri="{D42A27DB-BD31-4B8C-83A1-F6EECF244321}">
                <p14:modId xmlns:p14="http://schemas.microsoft.com/office/powerpoint/2010/main" val="3697956642"/>
              </p:ext>
            </p:extLst>
          </p:nvPr>
        </p:nvGraphicFramePr>
        <p:xfrm>
          <a:off x="1752600" y="4114800"/>
          <a:ext cx="7239000" cy="1950720"/>
        </p:xfrm>
        <a:graphic>
          <a:graphicData uri="http://schemas.openxmlformats.org/drawingml/2006/table">
            <a:tbl>
              <a:tblPr firstRow="1" bandRow="1">
                <a:tableStyleId>{5C22544A-7EE6-4342-B048-85BDC9FD1C3A}</a:tableStyleId>
              </a:tblPr>
              <a:tblGrid>
                <a:gridCol w="3882737">
                  <a:extLst>
                    <a:ext uri="{9D8B030D-6E8A-4147-A177-3AD203B41FA5}">
                      <a16:colId xmlns:a16="http://schemas.microsoft.com/office/drawing/2014/main" val="20000"/>
                    </a:ext>
                  </a:extLst>
                </a:gridCol>
                <a:gridCol w="3356263">
                  <a:extLst>
                    <a:ext uri="{9D8B030D-6E8A-4147-A177-3AD203B41FA5}">
                      <a16:colId xmlns:a16="http://schemas.microsoft.com/office/drawing/2014/main" val="20001"/>
                    </a:ext>
                  </a:extLst>
                </a:gridCol>
              </a:tblGrid>
              <a:tr h="370840">
                <a:tc>
                  <a:txBody>
                    <a:bodyPr/>
                    <a:lstStyle/>
                    <a:p>
                      <a:pPr algn="ctr"/>
                      <a:r>
                        <a:rPr lang="en-US" sz="2200" dirty="0">
                          <a:latin typeface="Candara" panose="020E0502030303020204" pitchFamily="34" charset="0"/>
                          <a:cs typeface="Arial" pitchFamily="34" charset="0"/>
                        </a:rPr>
                        <a:t>Advantages </a:t>
                      </a:r>
                    </a:p>
                  </a:txBody>
                  <a:tcPr/>
                </a:tc>
                <a:tc>
                  <a:txBody>
                    <a:bodyPr/>
                    <a:lstStyle/>
                    <a:p>
                      <a:pPr algn="ctr"/>
                      <a:r>
                        <a:rPr lang="en-US" sz="2200" dirty="0">
                          <a:latin typeface="Candara" panose="020E0502030303020204" pitchFamily="34" charset="0"/>
                          <a:cs typeface="Arial" pitchFamily="34" charset="0"/>
                        </a:rPr>
                        <a:t>Disadvantages </a:t>
                      </a:r>
                    </a:p>
                  </a:txBody>
                  <a:tcPr/>
                </a:tc>
                <a:extLst>
                  <a:ext uri="{0D108BD9-81ED-4DB2-BD59-A6C34878D82A}">
                    <a16:rowId xmlns:a16="http://schemas.microsoft.com/office/drawing/2014/main" val="10000"/>
                  </a:ext>
                </a:extLst>
              </a:tr>
              <a:tr h="370840">
                <a:tc>
                  <a:txBody>
                    <a:bodyPr/>
                    <a:lstStyle/>
                    <a:p>
                      <a:r>
                        <a:rPr lang="en-US" sz="2200" dirty="0">
                          <a:latin typeface="Candara" panose="020E0502030303020204" pitchFamily="34" charset="0"/>
                          <a:cs typeface="Arial" pitchFamily="34" charset="0"/>
                        </a:rPr>
                        <a:t>Could mean increased sales</a:t>
                      </a:r>
                    </a:p>
                  </a:txBody>
                  <a:tcPr/>
                </a:tc>
                <a:tc>
                  <a:txBody>
                    <a:bodyPr/>
                    <a:lstStyle/>
                    <a:p>
                      <a:r>
                        <a:rPr lang="en-US" sz="2200" dirty="0">
                          <a:latin typeface="Candara" panose="020E0502030303020204" pitchFamily="34" charset="0"/>
                          <a:cs typeface="Arial" pitchFamily="34" charset="0"/>
                        </a:rPr>
                        <a:t>Production</a:t>
                      </a:r>
                      <a:r>
                        <a:rPr lang="en-US" sz="2200" baseline="0" dirty="0">
                          <a:latin typeface="Candara" panose="020E0502030303020204" pitchFamily="34" charset="0"/>
                          <a:cs typeface="Arial" pitchFamily="34" charset="0"/>
                        </a:rPr>
                        <a:t> costs are higher</a:t>
                      </a:r>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1"/>
                  </a:ext>
                </a:extLst>
              </a:tr>
              <a:tr h="370840">
                <a:tc>
                  <a:txBody>
                    <a:bodyPr/>
                    <a:lstStyle/>
                    <a:p>
                      <a:r>
                        <a:rPr lang="en-US" sz="2200" dirty="0">
                          <a:latin typeface="Candara" panose="020E0502030303020204" pitchFamily="34" charset="0"/>
                          <a:cs typeface="Arial" pitchFamily="34" charset="0"/>
                        </a:rPr>
                        <a:t>Uses excess production</a:t>
                      </a:r>
                      <a:r>
                        <a:rPr lang="en-US" sz="2200" baseline="0" dirty="0">
                          <a:latin typeface="Candara" panose="020E0502030303020204" pitchFamily="34" charset="0"/>
                          <a:cs typeface="Arial" pitchFamily="34" charset="0"/>
                        </a:rPr>
                        <a:t> capacity</a:t>
                      </a:r>
                      <a:endParaRPr lang="en-US" sz="2200" dirty="0">
                        <a:latin typeface="Candara" panose="020E0502030303020204" pitchFamily="34" charset="0"/>
                        <a:cs typeface="Arial" pitchFamily="34" charset="0"/>
                      </a:endParaRPr>
                    </a:p>
                  </a:txBody>
                  <a:tcPr/>
                </a:tc>
                <a:tc>
                  <a:txBody>
                    <a:bodyPr/>
                    <a:lstStyle/>
                    <a:p>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Identify</a:t>
            </a:r>
            <a:r>
              <a:rPr kumimoji="0" lang="en-US" altLang="en-US" sz="2800" i="0" u="none" strike="noStrike" kern="1200" cap="none" spc="0" normalizeH="0" noProof="0" dirty="0">
                <a:ln>
                  <a:solidFill>
                    <a:srgbClr val="FF8448"/>
                  </a:solidFill>
                </a:ln>
                <a:solidFill>
                  <a:srgbClr val="FAAA53"/>
                </a:solidFill>
                <a:effectLst/>
                <a:uLnTx/>
                <a:uFillTx/>
                <a:latin typeface="Candara"/>
                <a:ea typeface="+mj-ea"/>
                <a:cs typeface="+mj-cs"/>
              </a:rPr>
              <a:t> the Targeting Strategy</a:t>
            </a:r>
            <a:endPar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endParaRP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600" dirty="0">
                <a:latin typeface="Candara" panose="020E0502030303020204" pitchFamily="34" charset="0"/>
              </a:rPr>
              <a:t>Look at the six types of products below. Identify whether each product would require an undifferentiated, concentrated, or differentiation targeting strategy. </a:t>
            </a:r>
          </a:p>
          <a:p>
            <a:pPr lvl="1" eaLnBrk="1" hangingPunct="1">
              <a:buClr>
                <a:srgbClr val="FAAA53"/>
              </a:buClr>
              <a:buSzPct val="85000"/>
              <a:buFont typeface="Wingdings" pitchFamily="2" charset="2"/>
              <a:buChar char="Ø"/>
            </a:pPr>
            <a:r>
              <a:rPr lang="en-US" sz="2400" dirty="0">
                <a:latin typeface="Candara" panose="020E0502030303020204" pitchFamily="34" charset="0"/>
              </a:rPr>
              <a:t>Baking soda</a:t>
            </a:r>
          </a:p>
          <a:p>
            <a:pPr lvl="1" eaLnBrk="1" hangingPunct="1">
              <a:buClr>
                <a:srgbClr val="FAAA53"/>
              </a:buClr>
              <a:buSzPct val="85000"/>
              <a:buFont typeface="Wingdings" pitchFamily="2" charset="2"/>
              <a:buChar char="Ø"/>
            </a:pPr>
            <a:r>
              <a:rPr lang="en-US" sz="2400" dirty="0">
                <a:latin typeface="Candara" panose="020E0502030303020204" pitchFamily="34" charset="0"/>
              </a:rPr>
              <a:t>Mont Blanc pens</a:t>
            </a:r>
          </a:p>
          <a:p>
            <a:pPr lvl="1" eaLnBrk="1" hangingPunct="1">
              <a:buClr>
                <a:srgbClr val="FAAA53"/>
              </a:buClr>
              <a:buSzPct val="85000"/>
              <a:buFont typeface="Wingdings" pitchFamily="2" charset="2"/>
              <a:buChar char="Ø"/>
            </a:pPr>
            <a:r>
              <a:rPr lang="en-US" sz="2400" dirty="0">
                <a:latin typeface="Candara" panose="020E0502030303020204" pitchFamily="34" charset="0"/>
              </a:rPr>
              <a:t>iPhones</a:t>
            </a:r>
          </a:p>
          <a:p>
            <a:pPr lvl="1" eaLnBrk="1" hangingPunct="1">
              <a:buClr>
                <a:srgbClr val="FAAA53"/>
              </a:buClr>
              <a:buSzPct val="85000"/>
              <a:buFont typeface="Wingdings" pitchFamily="2" charset="2"/>
              <a:buChar char="Ø"/>
            </a:pPr>
            <a:r>
              <a:rPr lang="en-US" sz="2400" dirty="0">
                <a:latin typeface="Candara" panose="020E0502030303020204" pitchFamily="34" charset="0"/>
              </a:rPr>
              <a:t>Lululemon yoga gear</a:t>
            </a:r>
          </a:p>
          <a:p>
            <a:pPr lvl="1" eaLnBrk="1" hangingPunct="1">
              <a:buClr>
                <a:srgbClr val="FAAA53"/>
              </a:buClr>
              <a:buSzPct val="85000"/>
              <a:buFont typeface="Wingdings" pitchFamily="2" charset="2"/>
              <a:buChar char="Ø"/>
            </a:pPr>
            <a:r>
              <a:rPr lang="en-US" sz="2400" dirty="0">
                <a:latin typeface="Candara" panose="020E0502030303020204" pitchFamily="34" charset="0"/>
              </a:rPr>
              <a:t>Tesla automobiles</a:t>
            </a:r>
          </a:p>
          <a:p>
            <a:pPr lvl="1" eaLnBrk="1" hangingPunct="1">
              <a:buClr>
                <a:srgbClr val="FAAA53"/>
              </a:buClr>
              <a:buSzPct val="85000"/>
              <a:buFont typeface="Wingdings" pitchFamily="2" charset="2"/>
              <a:buChar char="Ø"/>
            </a:pPr>
            <a:r>
              <a:rPr lang="en-US" sz="2400" dirty="0">
                <a:latin typeface="Candara" panose="020E0502030303020204" pitchFamily="34" charset="0"/>
              </a:rPr>
              <a:t>Black pepper</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6-3</a:t>
            </a:r>
          </a:p>
        </p:txBody>
      </p:sp>
    </p:spTree>
    <p:extLst>
      <p:ext uri="{BB962C8B-B14F-4D97-AF65-F5344CB8AC3E}">
        <p14:creationId xmlns:p14="http://schemas.microsoft.com/office/powerpoint/2010/main" val="4079182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Step 2: Segmentation Variables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Segmentation variables </a:t>
            </a:r>
            <a:r>
              <a:rPr lang="en-US" dirty="0">
                <a:latin typeface="Candara" panose="020E0502030303020204" pitchFamily="34" charset="0"/>
              </a:rPr>
              <a:t>are the characteristics of individuals, groups or organizations used to divide a market into segments</a:t>
            </a:r>
          </a:p>
          <a:p>
            <a:pPr lvl="1">
              <a:spcBef>
                <a:spcPts val="0"/>
              </a:spcBef>
              <a:spcAft>
                <a:spcPts val="600"/>
              </a:spcAft>
              <a:buClr>
                <a:srgbClr val="42A8AD"/>
              </a:buClr>
              <a:defRPr/>
            </a:pPr>
            <a:r>
              <a:rPr lang="en-US" dirty="0">
                <a:latin typeface="Candara" panose="020E0502030303020204" pitchFamily="34" charset="0"/>
              </a:rPr>
              <a:t>Several variables are often used in combination</a:t>
            </a:r>
          </a:p>
          <a:p>
            <a:pPr lvl="1">
              <a:spcBef>
                <a:spcPts val="0"/>
              </a:spcBef>
              <a:spcAft>
                <a:spcPts val="600"/>
              </a:spcAft>
              <a:buClr>
                <a:srgbClr val="42A8AD"/>
              </a:buClr>
              <a:defRPr/>
            </a:pPr>
            <a:r>
              <a:rPr lang="en-US" dirty="0">
                <a:latin typeface="Candara" panose="020E0502030303020204" pitchFamily="34" charset="0"/>
              </a:rPr>
              <a:t>When selecting a segmentation variable, several factors are considered:</a:t>
            </a:r>
          </a:p>
          <a:p>
            <a:pPr lvl="2">
              <a:spcBef>
                <a:spcPts val="0"/>
              </a:spcBef>
              <a:spcAft>
                <a:spcPts val="600"/>
              </a:spcAft>
              <a:buClr>
                <a:srgbClr val="42A8AD"/>
              </a:buClr>
              <a:defRPr/>
            </a:pPr>
            <a:r>
              <a:rPr lang="en-US" dirty="0">
                <a:latin typeface="Candara" panose="020E0502030303020204" pitchFamily="34" charset="0"/>
              </a:rPr>
              <a:t>Variable should relate to the customers’ needs for, uses of or behavior toward the product</a:t>
            </a:r>
          </a:p>
          <a:p>
            <a:pPr lvl="2">
              <a:spcBef>
                <a:spcPts val="0"/>
              </a:spcBef>
              <a:spcAft>
                <a:spcPts val="600"/>
              </a:spcAft>
              <a:buClr>
                <a:srgbClr val="42A8AD"/>
              </a:buClr>
              <a:defRPr/>
            </a:pPr>
            <a:r>
              <a:rPr lang="en-US" dirty="0">
                <a:latin typeface="Candara" panose="020E0502030303020204" pitchFamily="34" charset="0"/>
              </a:rPr>
              <a:t>Variable must be measurable</a:t>
            </a:r>
          </a:p>
          <a:p>
            <a:pPr lvl="2">
              <a:spcBef>
                <a:spcPts val="0"/>
              </a:spcBef>
              <a:spcAft>
                <a:spcPts val="600"/>
              </a:spcAft>
              <a:buClr>
                <a:srgbClr val="42A8AD"/>
              </a:buClr>
              <a:defRPr/>
            </a:pPr>
            <a:r>
              <a:rPr lang="en-US" dirty="0">
                <a:latin typeface="Candara" panose="020E0502030303020204" pitchFamily="34" charset="0"/>
              </a:rPr>
              <a:t>Company resources and capabilities</a:t>
            </a:r>
          </a:p>
          <a:p>
            <a:pPr lvl="2">
              <a:spcBef>
                <a:spcPts val="0"/>
              </a:spcBef>
              <a:spcAft>
                <a:spcPts val="600"/>
              </a:spcAft>
              <a:buClr>
                <a:srgbClr val="42A8AD"/>
              </a:buClr>
              <a:defRPr/>
            </a:pPr>
            <a:r>
              <a:rPr lang="en-US" dirty="0">
                <a:latin typeface="Candara" panose="020E0502030303020204" pitchFamily="34" charset="0"/>
              </a:rPr>
              <a:t>Product type and variations in customer needs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6.3 – Segmentation Variables for Consumer Markets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902990" y="1676400"/>
            <a:ext cx="708861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Tree>
    <p:extLst>
      <p:ext uri="{BB962C8B-B14F-4D97-AF65-F5344CB8AC3E}">
        <p14:creationId xmlns:p14="http://schemas.microsoft.com/office/powerpoint/2010/main" val="2774254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Demographic Variables: Age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By 2025</a:t>
            </a:r>
          </a:p>
          <a:p>
            <a:pPr lvl="1">
              <a:spcBef>
                <a:spcPts val="0"/>
              </a:spcBef>
              <a:spcAft>
                <a:spcPts val="600"/>
              </a:spcAft>
              <a:buClr>
                <a:srgbClr val="42A8AD"/>
              </a:buClr>
              <a:defRPr/>
            </a:pPr>
            <a:r>
              <a:rPr lang="en-US" dirty="0">
                <a:latin typeface="Candara" panose="020E0502030303020204" pitchFamily="34" charset="0"/>
              </a:rPr>
              <a:t>Age groups under 55 expected to decrease</a:t>
            </a:r>
          </a:p>
          <a:p>
            <a:pPr lvl="1">
              <a:spcBef>
                <a:spcPts val="0"/>
              </a:spcBef>
              <a:spcAft>
                <a:spcPts val="600"/>
              </a:spcAft>
              <a:buClr>
                <a:srgbClr val="42A8AD"/>
              </a:buClr>
              <a:defRPr/>
            </a:pPr>
            <a:r>
              <a:rPr lang="en-US" dirty="0">
                <a:latin typeface="Candara" panose="020E0502030303020204" pitchFamily="34" charset="0"/>
              </a:rPr>
              <a:t>Age groups 55 and older expected to increase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Demographic Variables: Gender</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magazine market is a market segmented by gender</a:t>
            </a:r>
          </a:p>
          <a:p>
            <a:pPr lvl="0">
              <a:spcBef>
                <a:spcPts val="0"/>
              </a:spcBef>
              <a:spcAft>
                <a:spcPts val="600"/>
              </a:spcAft>
              <a:buClr>
                <a:srgbClr val="42A8AD"/>
              </a:buClr>
              <a:defRPr/>
            </a:pPr>
            <a:r>
              <a:rPr lang="en-US" i="1" dirty="0">
                <a:latin typeface="Candara" panose="020E0502030303020204" pitchFamily="34" charset="0"/>
              </a:rPr>
              <a:t>Can you think of other examples?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669888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Demographic Variables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1">
              <a:spcBef>
                <a:spcPts val="0"/>
              </a:spcBef>
              <a:spcAft>
                <a:spcPts val="600"/>
              </a:spcAft>
              <a:buClr>
                <a:srgbClr val="42A8AD"/>
              </a:buClr>
              <a:defRPr/>
            </a:pPr>
            <a:r>
              <a:rPr lang="en-US" dirty="0">
                <a:latin typeface="Candara" panose="020E0502030303020204" pitchFamily="34" charset="0"/>
              </a:rPr>
              <a:t>Marketers use race and ethnicity to target segments for products such as: </a:t>
            </a:r>
          </a:p>
          <a:p>
            <a:pPr lvl="1">
              <a:spcBef>
                <a:spcPts val="0"/>
              </a:spcBef>
              <a:spcAft>
                <a:spcPts val="600"/>
              </a:spcAft>
              <a:buClr>
                <a:srgbClr val="42A8AD"/>
              </a:buClr>
              <a:defRPr/>
            </a:pPr>
            <a:endParaRPr lang="en-US" dirty="0">
              <a:latin typeface="Candara" panose="020E0502030303020204" pitchFamily="34" charset="0"/>
            </a:endParaRPr>
          </a:p>
          <a:p>
            <a:pPr lvl="1">
              <a:spcBef>
                <a:spcPts val="0"/>
              </a:spcBef>
              <a:spcAft>
                <a:spcPts val="600"/>
              </a:spcAft>
              <a:buClr>
                <a:srgbClr val="42A8AD"/>
              </a:buClr>
              <a:defRPr/>
            </a:pPr>
            <a:endParaRPr lang="en-US" dirty="0">
              <a:latin typeface="Candara" panose="020E0502030303020204" pitchFamily="34" charset="0"/>
            </a:endParaRPr>
          </a:p>
          <a:p>
            <a:pPr lvl="1">
              <a:spcBef>
                <a:spcPts val="0"/>
              </a:spcBef>
              <a:spcAft>
                <a:spcPts val="600"/>
              </a:spcAft>
              <a:buClr>
                <a:srgbClr val="42A8AD"/>
              </a:buClr>
              <a:defRPr/>
            </a:pPr>
            <a:endParaRPr lang="en-US" dirty="0">
              <a:latin typeface="Candara" panose="020E0502030303020204" pitchFamily="34" charset="0"/>
            </a:endParaRPr>
          </a:p>
          <a:p>
            <a:pPr lvl="1">
              <a:spcBef>
                <a:spcPts val="0"/>
              </a:spcBef>
              <a:spcAft>
                <a:spcPts val="600"/>
              </a:spcAft>
              <a:buClr>
                <a:srgbClr val="42A8AD"/>
              </a:buClr>
              <a:defRPr/>
            </a:pPr>
            <a:r>
              <a:rPr lang="en-US" dirty="0">
                <a:latin typeface="Candara" panose="020E0502030303020204" pitchFamily="34" charset="0"/>
              </a:rPr>
              <a:t>Income is a variable affecting a person’s ability to purchase and affecting their desires for certain lifestyles, products affected include:</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1" name="Table 10"/>
          <p:cNvGraphicFramePr>
            <a:graphicFrameLocks noGrp="1"/>
          </p:cNvGraphicFramePr>
          <p:nvPr>
            <p:extLst>
              <p:ext uri="{D42A27DB-BD31-4B8C-83A1-F6EECF244321}">
                <p14:modId xmlns:p14="http://schemas.microsoft.com/office/powerpoint/2010/main" val="1537167544"/>
              </p:ext>
            </p:extLst>
          </p:nvPr>
        </p:nvGraphicFramePr>
        <p:xfrm>
          <a:off x="2057400" y="2362200"/>
          <a:ext cx="6705600" cy="853440"/>
        </p:xfrm>
        <a:graphic>
          <a:graphicData uri="http://schemas.openxmlformats.org/drawingml/2006/table">
            <a:tbl>
              <a:tblPr bandRow="1">
                <a:tableStyleId>{5C22544A-7EE6-4342-B048-85BDC9FD1C3A}</a:tableStyleId>
              </a:tblPr>
              <a:tblGrid>
                <a:gridCol w="2235200">
                  <a:extLst>
                    <a:ext uri="{9D8B030D-6E8A-4147-A177-3AD203B41FA5}">
                      <a16:colId xmlns:a16="http://schemas.microsoft.com/office/drawing/2014/main" val="20000"/>
                    </a:ext>
                  </a:extLst>
                </a:gridCol>
                <a:gridCol w="2235200">
                  <a:extLst>
                    <a:ext uri="{9D8B030D-6E8A-4147-A177-3AD203B41FA5}">
                      <a16:colId xmlns:a16="http://schemas.microsoft.com/office/drawing/2014/main" val="20001"/>
                    </a:ext>
                  </a:extLst>
                </a:gridCol>
                <a:gridCol w="2235200">
                  <a:extLst>
                    <a:ext uri="{9D8B030D-6E8A-4147-A177-3AD203B41FA5}">
                      <a16:colId xmlns:a16="http://schemas.microsoft.com/office/drawing/2014/main" val="20002"/>
                    </a:ext>
                  </a:extLst>
                </a:gridCol>
              </a:tblGrid>
              <a:tr h="419100">
                <a:tc>
                  <a:txBody>
                    <a:bodyPr/>
                    <a:lstStyle/>
                    <a:p>
                      <a:r>
                        <a:rPr lang="en-US" sz="2200" dirty="0">
                          <a:latin typeface="Candara" panose="020E0502030303020204" pitchFamily="34" charset="0"/>
                          <a:cs typeface="Arial" pitchFamily="34" charset="0"/>
                        </a:rPr>
                        <a:t>Food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Music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Clothing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19100">
                <a:tc>
                  <a:txBody>
                    <a:bodyPr/>
                    <a:lstStyle/>
                    <a:p>
                      <a:r>
                        <a:rPr lang="en-US" sz="2200" dirty="0">
                          <a:latin typeface="Candara" panose="020E0502030303020204" pitchFamily="34" charset="0"/>
                          <a:cs typeface="Arial" pitchFamily="34" charset="0"/>
                        </a:rPr>
                        <a:t>Cosmetics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Banking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Insurance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234578726"/>
              </p:ext>
            </p:extLst>
          </p:nvPr>
        </p:nvGraphicFramePr>
        <p:xfrm>
          <a:off x="2057400" y="4892040"/>
          <a:ext cx="6705600" cy="1280160"/>
        </p:xfrm>
        <a:graphic>
          <a:graphicData uri="http://schemas.openxmlformats.org/drawingml/2006/table">
            <a:tbl>
              <a:tblPr bandRow="1">
                <a:tableStyleId>{5C22544A-7EE6-4342-B048-85BDC9FD1C3A}</a:tableStyleId>
              </a:tblPr>
              <a:tblGrid>
                <a:gridCol w="2652765">
                  <a:extLst>
                    <a:ext uri="{9D8B030D-6E8A-4147-A177-3AD203B41FA5}">
                      <a16:colId xmlns:a16="http://schemas.microsoft.com/office/drawing/2014/main" val="20000"/>
                    </a:ext>
                  </a:extLst>
                </a:gridCol>
                <a:gridCol w="2210637">
                  <a:extLst>
                    <a:ext uri="{9D8B030D-6E8A-4147-A177-3AD203B41FA5}">
                      <a16:colId xmlns:a16="http://schemas.microsoft.com/office/drawing/2014/main" val="20001"/>
                    </a:ext>
                  </a:extLst>
                </a:gridCol>
                <a:gridCol w="1842198">
                  <a:extLst>
                    <a:ext uri="{9D8B030D-6E8A-4147-A177-3AD203B41FA5}">
                      <a16:colId xmlns:a16="http://schemas.microsoft.com/office/drawing/2014/main" val="20002"/>
                    </a:ext>
                  </a:extLst>
                </a:gridCol>
              </a:tblGrid>
              <a:tr h="370840">
                <a:tc>
                  <a:txBody>
                    <a:bodyPr/>
                    <a:lstStyle/>
                    <a:p>
                      <a:r>
                        <a:rPr lang="en-US" sz="2200" dirty="0">
                          <a:latin typeface="Candara" panose="020E0502030303020204" pitchFamily="34" charset="0"/>
                          <a:cs typeface="Arial" pitchFamily="34" charset="0"/>
                        </a:rPr>
                        <a:t>Sporting goods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Housing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Furniture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US" sz="2200" dirty="0">
                          <a:latin typeface="Candara" panose="020E0502030303020204" pitchFamily="34" charset="0"/>
                          <a:cs typeface="Arial" pitchFamily="34" charset="0"/>
                        </a:rPr>
                        <a:t>Cosmetics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Clothing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Jewelry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dirty="0">
                          <a:latin typeface="Candara" panose="020E0502030303020204" pitchFamily="34" charset="0"/>
                          <a:cs typeface="Arial" pitchFamily="34" charset="0"/>
                        </a:rPr>
                        <a:t>Home</a:t>
                      </a:r>
                      <a:r>
                        <a:rPr lang="en-US" sz="2200" baseline="0" dirty="0">
                          <a:latin typeface="Candara" panose="020E0502030303020204" pitchFamily="34" charset="0"/>
                          <a:cs typeface="Arial" pitchFamily="34" charset="0"/>
                        </a:rPr>
                        <a:t> appliances</a:t>
                      </a:r>
                      <a:endParaRPr lang="en-US" sz="2200" dirty="0">
                        <a:latin typeface="Candara" panose="020E0502030303020204" pitchFamily="34" charset="0"/>
                        <a:cs typeface="Arial"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dirty="0">
                          <a:latin typeface="Candara" panose="020E0502030303020204" pitchFamily="34" charset="0"/>
                          <a:cs typeface="Arial" pitchFamily="34" charset="0"/>
                        </a:rPr>
                        <a:t>Automobiles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200" dirty="0">
                          <a:latin typeface="Candara" panose="020E0502030303020204" pitchFamily="34" charset="0"/>
                          <a:cs typeface="Arial" pitchFamily="34" charset="0"/>
                        </a:rPr>
                        <a:t>Electronics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Demographic Variables: Family Life Cycle</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Characteristics </a:t>
            </a:r>
          </a:p>
          <a:p>
            <a:pPr lvl="1">
              <a:spcBef>
                <a:spcPts val="0"/>
              </a:spcBef>
              <a:spcAft>
                <a:spcPts val="600"/>
              </a:spcAft>
              <a:buClr>
                <a:srgbClr val="42A8AD"/>
              </a:buClr>
              <a:defRPr/>
            </a:pPr>
            <a:r>
              <a:rPr lang="en-US" dirty="0">
                <a:latin typeface="Candara" panose="020E0502030303020204" pitchFamily="34" charset="0"/>
              </a:rPr>
              <a:t>Marital status</a:t>
            </a:r>
          </a:p>
          <a:p>
            <a:pPr lvl="1">
              <a:spcBef>
                <a:spcPts val="0"/>
              </a:spcBef>
              <a:spcAft>
                <a:spcPts val="600"/>
              </a:spcAft>
              <a:buClr>
                <a:srgbClr val="42A8AD"/>
              </a:buClr>
              <a:defRPr/>
            </a:pPr>
            <a:r>
              <a:rPr lang="en-US" dirty="0">
                <a:latin typeface="Candara" panose="020E0502030303020204" pitchFamily="34" charset="0"/>
              </a:rPr>
              <a:t>Number and age of children</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Factors affecting the family life cycle:</a:t>
            </a:r>
          </a:p>
          <a:p>
            <a:pPr lvl="1">
              <a:spcBef>
                <a:spcPts val="0"/>
              </a:spcBef>
              <a:spcAft>
                <a:spcPts val="600"/>
              </a:spcAft>
              <a:buClr>
                <a:srgbClr val="42A8AD"/>
              </a:buClr>
              <a:defRPr/>
            </a:pPr>
            <a:r>
              <a:rPr lang="en-US" dirty="0">
                <a:latin typeface="Candara" panose="020E0502030303020204" pitchFamily="34" charset="0"/>
              </a:rPr>
              <a:t>Single parent families are on the rise</a:t>
            </a:r>
          </a:p>
          <a:p>
            <a:pPr lvl="1">
              <a:spcBef>
                <a:spcPts val="0"/>
              </a:spcBef>
              <a:spcAft>
                <a:spcPts val="600"/>
              </a:spcAft>
              <a:buClr>
                <a:srgbClr val="42A8AD"/>
              </a:buClr>
              <a:defRPr/>
            </a:pPr>
            <a:r>
              <a:rPr lang="en-US" dirty="0">
                <a:latin typeface="Candara" panose="020E0502030303020204" pitchFamily="34" charset="0"/>
              </a:rPr>
              <a:t>The median marrying age is increasing</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American Eagle Outfitters</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200" kern="0" dirty="0">
                <a:solidFill>
                  <a:srgbClr val="000000"/>
                </a:solidFill>
                <a:latin typeface="Candara" panose="020E0502030303020204" pitchFamily="34" charset="0"/>
              </a:rPr>
              <a:t>American Eagle Outfitters sells jeans, polo shirts, T-shirts, swimsuits, and more. The company has become very popular among teenagers and young adults of both genders. The target market for the retailer is between the ages of 15 to 25. It is frequently located in malls and sells apparel at prices generally considered to be affordable.</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appears to be the key variable in segmenting American Eagle’s target market?</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American Eagle wants to open a store in a medium-sized city, but it needs to assess the competition before making a final decision. Which stores are likely to compete against American Eagle?</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Tree>
    <p:extLst>
      <p:ext uri="{BB962C8B-B14F-4D97-AF65-F5344CB8AC3E}">
        <p14:creationId xmlns:p14="http://schemas.microsoft.com/office/powerpoint/2010/main" val="2912830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6.5 – Family Life-Cycle Stages as a Percentage of All Households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14600" y="1524000"/>
            <a:ext cx="5755558" cy="488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Tree>
    <p:extLst>
      <p:ext uri="{BB962C8B-B14F-4D97-AF65-F5344CB8AC3E}">
        <p14:creationId xmlns:p14="http://schemas.microsoft.com/office/powerpoint/2010/main" val="3447884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Geographic Variables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Markets may be divided by any of these geographic variables:</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sz="1600" dirty="0">
              <a:latin typeface="Candara" panose="020E0502030303020204" pitchFamily="34" charset="0"/>
            </a:endParaRPr>
          </a:p>
          <a:p>
            <a:pPr lvl="0">
              <a:spcBef>
                <a:spcPts val="0"/>
              </a:spcBef>
              <a:spcAft>
                <a:spcPts val="600"/>
              </a:spcAft>
              <a:buClr>
                <a:srgbClr val="42A8AD"/>
              </a:buClr>
              <a:defRPr/>
            </a:pPr>
            <a:r>
              <a:rPr lang="en-US" b="1" dirty="0">
                <a:solidFill>
                  <a:srgbClr val="42A8AD"/>
                </a:solidFill>
                <a:latin typeface="Candara" panose="020E0502030303020204" pitchFamily="34" charset="0"/>
              </a:rPr>
              <a:t>Market density </a:t>
            </a:r>
            <a:r>
              <a:rPr lang="en-US" dirty="0">
                <a:latin typeface="Candara" panose="020E0502030303020204" pitchFamily="34" charset="0"/>
              </a:rPr>
              <a:t>refers to the number of potential customers within a unit of land area</a:t>
            </a:r>
          </a:p>
          <a:p>
            <a:pPr lvl="1">
              <a:spcBef>
                <a:spcPts val="0"/>
              </a:spcBef>
              <a:spcAft>
                <a:spcPts val="600"/>
              </a:spcAft>
              <a:buClr>
                <a:srgbClr val="42A8AD"/>
              </a:buClr>
              <a:defRPr/>
            </a:pPr>
            <a:r>
              <a:rPr lang="en-US" dirty="0">
                <a:latin typeface="Candara" panose="020E0502030303020204" pitchFamily="34" charset="0"/>
              </a:rPr>
              <a:t>Not the same as population density </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Table 9"/>
          <p:cNvGraphicFramePr>
            <a:graphicFrameLocks noGrp="1"/>
          </p:cNvGraphicFramePr>
          <p:nvPr>
            <p:extLst>
              <p:ext uri="{D42A27DB-BD31-4B8C-83A1-F6EECF244321}">
                <p14:modId xmlns:p14="http://schemas.microsoft.com/office/powerpoint/2010/main" val="891247420"/>
              </p:ext>
            </p:extLst>
          </p:nvPr>
        </p:nvGraphicFramePr>
        <p:xfrm>
          <a:off x="2286000" y="2682240"/>
          <a:ext cx="6019800" cy="1280160"/>
        </p:xfrm>
        <a:graphic>
          <a:graphicData uri="http://schemas.openxmlformats.org/drawingml/2006/table">
            <a:tbl>
              <a:tblPr bandRow="1">
                <a:tableStyleId>{5C22544A-7EE6-4342-B048-85BDC9FD1C3A}</a:tableStyleId>
              </a:tblPr>
              <a:tblGrid>
                <a:gridCol w="2320887">
                  <a:extLst>
                    <a:ext uri="{9D8B030D-6E8A-4147-A177-3AD203B41FA5}">
                      <a16:colId xmlns:a16="http://schemas.microsoft.com/office/drawing/2014/main" val="20000"/>
                    </a:ext>
                  </a:extLst>
                </a:gridCol>
                <a:gridCol w="3698913">
                  <a:extLst>
                    <a:ext uri="{9D8B030D-6E8A-4147-A177-3AD203B41FA5}">
                      <a16:colId xmlns:a16="http://schemas.microsoft.com/office/drawing/2014/main" val="20001"/>
                    </a:ext>
                  </a:extLst>
                </a:gridCol>
              </a:tblGrid>
              <a:tr h="370840">
                <a:tc>
                  <a:txBody>
                    <a:bodyPr/>
                    <a:lstStyle/>
                    <a:p>
                      <a:r>
                        <a:rPr lang="en-US" sz="2200" dirty="0">
                          <a:latin typeface="Candara" panose="020E0502030303020204" pitchFamily="34" charset="0"/>
                          <a:cs typeface="Arial" pitchFamily="34" charset="0"/>
                        </a:rPr>
                        <a:t>Climate</a:t>
                      </a:r>
                    </a:p>
                  </a:txBody>
                  <a:tcPr/>
                </a:tc>
                <a:tc>
                  <a:txBody>
                    <a:bodyPr/>
                    <a:lstStyle/>
                    <a:p>
                      <a:r>
                        <a:rPr lang="en-US" sz="2200" dirty="0">
                          <a:latin typeface="Candara" panose="020E0502030303020204" pitchFamily="34" charset="0"/>
                          <a:cs typeface="Arial" pitchFamily="34" charset="0"/>
                        </a:rPr>
                        <a:t>Regions</a:t>
                      </a:r>
                      <a:r>
                        <a:rPr lang="en-US" sz="2200" baseline="0" dirty="0">
                          <a:latin typeface="Candara" panose="020E0502030303020204" pitchFamily="34" charset="0"/>
                          <a:cs typeface="Arial" pitchFamily="34" charset="0"/>
                        </a:rPr>
                        <a:t> of the U.S.</a:t>
                      </a:r>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0"/>
                  </a:ext>
                </a:extLst>
              </a:tr>
              <a:tr h="370840">
                <a:tc>
                  <a:txBody>
                    <a:bodyPr/>
                    <a:lstStyle/>
                    <a:p>
                      <a:r>
                        <a:rPr lang="en-US" sz="2200" dirty="0">
                          <a:latin typeface="Candara" panose="020E0502030303020204" pitchFamily="34" charset="0"/>
                          <a:cs typeface="Arial" pitchFamily="34" charset="0"/>
                        </a:rPr>
                        <a:t>City size</a:t>
                      </a:r>
                    </a:p>
                  </a:txBody>
                  <a:tcPr/>
                </a:tc>
                <a:tc>
                  <a:txBody>
                    <a:bodyPr/>
                    <a:lstStyle/>
                    <a:p>
                      <a:r>
                        <a:rPr lang="en-US" sz="2200" dirty="0">
                          <a:latin typeface="Candara" panose="020E0502030303020204" pitchFamily="34" charset="0"/>
                          <a:cs typeface="Arial" pitchFamily="34" charset="0"/>
                        </a:rPr>
                        <a:t>Zip code</a:t>
                      </a:r>
                      <a:r>
                        <a:rPr lang="en-US" sz="2200" baseline="0" dirty="0">
                          <a:latin typeface="Candara" panose="020E0502030303020204" pitchFamily="34" charset="0"/>
                          <a:cs typeface="Arial" pitchFamily="34" charset="0"/>
                        </a:rPr>
                        <a:t> area</a:t>
                      </a:r>
                    </a:p>
                  </a:txBody>
                  <a:tcPr/>
                </a:tc>
                <a:extLst>
                  <a:ext uri="{0D108BD9-81ED-4DB2-BD59-A6C34878D82A}">
                    <a16:rowId xmlns:a16="http://schemas.microsoft.com/office/drawing/2014/main" val="10001"/>
                  </a:ext>
                </a:extLst>
              </a:tr>
              <a:tr h="370840">
                <a:tc>
                  <a:txBody>
                    <a:bodyPr/>
                    <a:lstStyle/>
                    <a:p>
                      <a:r>
                        <a:rPr lang="en-US" sz="2200" dirty="0">
                          <a:latin typeface="Candara" panose="020E0502030303020204" pitchFamily="34" charset="0"/>
                          <a:cs typeface="Arial" pitchFamily="34" charset="0"/>
                        </a:rPr>
                        <a:t>Terrain </a:t>
                      </a:r>
                    </a:p>
                  </a:txBody>
                  <a:tcPr/>
                </a:tc>
                <a:tc>
                  <a:txBody>
                    <a:bodyPr/>
                    <a:lstStyle/>
                    <a:p>
                      <a:r>
                        <a:rPr lang="en-US" sz="2200" baseline="0" dirty="0">
                          <a:latin typeface="Candara" panose="020E0502030303020204" pitchFamily="34" charset="0"/>
                          <a:cs typeface="Arial" pitchFamily="34" charset="0"/>
                        </a:rPr>
                        <a:t>Population density</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Geodemographic Segmentation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Clusters people in zip code areas and even smaller neighborhood units based on lifestyle and demographic information</a:t>
            </a:r>
          </a:p>
          <a:p>
            <a:pPr lvl="0">
              <a:spcBef>
                <a:spcPts val="0"/>
              </a:spcBef>
              <a:spcAft>
                <a:spcPts val="600"/>
              </a:spcAft>
              <a:buClr>
                <a:srgbClr val="42A8AD"/>
              </a:buClr>
              <a:defRPr/>
            </a:pPr>
            <a:r>
              <a:rPr lang="en-US" b="1" dirty="0">
                <a:solidFill>
                  <a:srgbClr val="42A8AD"/>
                </a:solidFill>
                <a:latin typeface="Candara" panose="020E0502030303020204" pitchFamily="34" charset="0"/>
              </a:rPr>
              <a:t>Micromarketing</a:t>
            </a:r>
            <a:r>
              <a:rPr lang="en-US" dirty="0">
                <a:latin typeface="Candara" panose="020E0502030303020204" pitchFamily="34" charset="0"/>
              </a:rPr>
              <a:t> focuses precise marketing efforts on very small geographic markets </a:t>
            </a:r>
          </a:p>
          <a:p>
            <a:pPr lvl="1">
              <a:spcBef>
                <a:spcPts val="0"/>
              </a:spcBef>
              <a:spcAft>
                <a:spcPts val="600"/>
              </a:spcAft>
              <a:buClr>
                <a:srgbClr val="42A8AD"/>
              </a:buClr>
              <a:defRPr/>
            </a:pPr>
            <a:r>
              <a:rPr lang="en-US" dirty="0">
                <a:latin typeface="Candara" panose="020E0502030303020204" pitchFamily="34" charset="0"/>
              </a:rPr>
              <a:t>Can be as small as communities or neighborhoods</a:t>
            </a:r>
          </a:p>
          <a:p>
            <a:pPr lvl="1">
              <a:spcBef>
                <a:spcPts val="0"/>
              </a:spcBef>
              <a:spcAft>
                <a:spcPts val="600"/>
              </a:spcAft>
              <a:buClr>
                <a:srgbClr val="42A8AD"/>
              </a:buClr>
              <a:defRPr/>
            </a:pPr>
            <a:r>
              <a:rPr lang="en-US" dirty="0">
                <a:latin typeface="Candara" panose="020E0502030303020204" pitchFamily="34" charset="0"/>
              </a:rPr>
              <a:t>Some retailers tailor the merchandise by each store using micromarketing</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Psychographic Variables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Psychographic variables, such as personality characteristics, motives and lifestyles, are sometimes used to segment markets</a:t>
            </a:r>
          </a:p>
          <a:p>
            <a:pPr lvl="1">
              <a:spcBef>
                <a:spcPts val="0"/>
              </a:spcBef>
              <a:spcAft>
                <a:spcPts val="600"/>
              </a:spcAft>
              <a:buClr>
                <a:srgbClr val="42A8AD"/>
              </a:buClr>
              <a:defRPr/>
            </a:pPr>
            <a:r>
              <a:rPr lang="en-US" dirty="0">
                <a:latin typeface="Candara" panose="020E0502030303020204" pitchFamily="34" charset="0"/>
              </a:rPr>
              <a:t>Marketers choose a positive trait and assume most people either have the trait or desire to have </a:t>
            </a:r>
          </a:p>
          <a:p>
            <a:pPr lvl="1">
              <a:spcBef>
                <a:spcPts val="0"/>
              </a:spcBef>
              <a:spcAft>
                <a:spcPts val="600"/>
              </a:spcAft>
              <a:buClr>
                <a:srgbClr val="42A8AD"/>
              </a:buClr>
              <a:defRPr/>
            </a:pPr>
            <a:r>
              <a:rPr lang="en-US" dirty="0">
                <a:latin typeface="Candara" panose="020E0502030303020204" pitchFamily="34" charset="0"/>
              </a:rPr>
              <a:t>Examples of motivational consuming include personal appearance, status, safety and health</a:t>
            </a:r>
          </a:p>
          <a:p>
            <a:pPr lvl="1">
              <a:spcBef>
                <a:spcPts val="0"/>
              </a:spcBef>
              <a:spcAft>
                <a:spcPts val="600"/>
              </a:spcAft>
              <a:buClr>
                <a:srgbClr val="42A8AD"/>
              </a:buClr>
              <a:defRPr/>
            </a:pPr>
            <a:r>
              <a:rPr lang="en-US" dirty="0">
                <a:latin typeface="Candara" panose="020E0502030303020204" pitchFamily="34" charset="0"/>
              </a:rPr>
              <a:t>Lifestyle segments group people according to their activities, interests and opinions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Psychographic Variables: Lifestyle</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Lifestyle segmentation groups people by:</a:t>
            </a:r>
          </a:p>
          <a:p>
            <a:pPr lvl="1">
              <a:spcBef>
                <a:spcPts val="0"/>
              </a:spcBef>
              <a:spcAft>
                <a:spcPts val="600"/>
              </a:spcAft>
              <a:buClr>
                <a:srgbClr val="42A8AD"/>
              </a:buClr>
              <a:defRPr/>
            </a:pPr>
            <a:r>
              <a:rPr lang="en-US" dirty="0">
                <a:latin typeface="Candara" panose="020E0502030303020204" pitchFamily="34" charset="0"/>
              </a:rPr>
              <a:t>How they spend their time</a:t>
            </a:r>
          </a:p>
          <a:p>
            <a:pPr lvl="1">
              <a:spcBef>
                <a:spcPts val="0"/>
              </a:spcBef>
              <a:spcAft>
                <a:spcPts val="600"/>
              </a:spcAft>
              <a:buClr>
                <a:srgbClr val="42A8AD"/>
              </a:buClr>
              <a:defRPr/>
            </a:pPr>
            <a:r>
              <a:rPr lang="en-US" dirty="0">
                <a:latin typeface="Candara" panose="020E0502030303020204" pitchFamily="34" charset="0"/>
              </a:rPr>
              <a:t>The importance of things in their surroundings</a:t>
            </a:r>
          </a:p>
          <a:p>
            <a:pPr lvl="1">
              <a:spcBef>
                <a:spcPts val="0"/>
              </a:spcBef>
              <a:spcAft>
                <a:spcPts val="600"/>
              </a:spcAft>
              <a:buClr>
                <a:srgbClr val="42A8AD"/>
              </a:buClr>
              <a:defRPr/>
            </a:pPr>
            <a:r>
              <a:rPr lang="en-US" dirty="0">
                <a:latin typeface="Candara" panose="020E0502030303020204" pitchFamily="34" charset="0"/>
              </a:rPr>
              <a:t>Beliefs about themselves and broad issues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Psychographic Variables: VALS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One of the most popular lifestyle frameworks is VALS</a:t>
            </a:r>
            <a:r>
              <a:rPr lang="en-US" baseline="30000" dirty="0">
                <a:latin typeface="Candara" panose="020E0502030303020204" pitchFamily="34" charset="0"/>
              </a:rPr>
              <a:t>TM</a:t>
            </a:r>
          </a:p>
          <a:p>
            <a:pPr lvl="1">
              <a:spcBef>
                <a:spcPts val="0"/>
              </a:spcBef>
              <a:spcAft>
                <a:spcPts val="600"/>
              </a:spcAft>
              <a:buClr>
                <a:srgbClr val="42A8AD"/>
              </a:buClr>
              <a:defRPr/>
            </a:pPr>
            <a:r>
              <a:rPr lang="en-US" dirty="0">
                <a:latin typeface="Candara" panose="020E0502030303020204" pitchFamily="34" charset="0"/>
              </a:rPr>
              <a:t>VALS classifies consumers based on psychological characteristics correlated with purchase behavior and key demographics</a:t>
            </a:r>
          </a:p>
          <a:p>
            <a:pPr lvl="1">
              <a:spcBef>
                <a:spcPts val="0"/>
              </a:spcBef>
              <a:spcAft>
                <a:spcPts val="600"/>
              </a:spcAft>
              <a:buClr>
                <a:srgbClr val="42A8AD"/>
              </a:buClr>
              <a:defRPr/>
            </a:pPr>
            <a:r>
              <a:rPr lang="en-US" dirty="0">
                <a:latin typeface="Candara" panose="020E0502030303020204" pitchFamily="34" charset="0"/>
              </a:rPr>
              <a:t>VALS can be used to determine lifestyle choices </a:t>
            </a:r>
          </a:p>
          <a:p>
            <a:pPr lvl="1">
              <a:spcBef>
                <a:spcPts val="0"/>
              </a:spcBef>
              <a:spcAft>
                <a:spcPts val="600"/>
              </a:spcAft>
              <a:buClr>
                <a:srgbClr val="42A8AD"/>
              </a:buClr>
              <a:defRPr/>
            </a:pPr>
            <a:r>
              <a:rPr lang="en-US" dirty="0">
                <a:latin typeface="Candara" panose="020E0502030303020204" pitchFamily="34" charset="0"/>
              </a:rPr>
              <a:t>VALS research is used to create new products as well as segment existing markets</a:t>
            </a: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Behavioristic Variables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Markets can be divided according to some feature of consumer behavior toward a product, usually some aspect of product use</a:t>
            </a:r>
          </a:p>
          <a:p>
            <a:pPr lvl="1">
              <a:spcBef>
                <a:spcPts val="0"/>
              </a:spcBef>
              <a:spcAft>
                <a:spcPts val="600"/>
              </a:spcAft>
              <a:buClr>
                <a:srgbClr val="42A8AD"/>
              </a:buClr>
              <a:defRPr/>
            </a:pPr>
            <a:r>
              <a:rPr lang="en-US" dirty="0">
                <a:latin typeface="Candara" panose="020E0502030303020204" pitchFamily="34" charset="0"/>
              </a:rPr>
              <a:t>Such as heavy, moderate or light use and nonusers</a:t>
            </a:r>
          </a:p>
          <a:p>
            <a:pPr lvl="1">
              <a:spcBef>
                <a:spcPts val="0"/>
              </a:spcBef>
              <a:spcAft>
                <a:spcPts val="600"/>
              </a:spcAft>
              <a:buClr>
                <a:srgbClr val="42A8AD"/>
              </a:buClr>
              <a:defRPr/>
            </a:pPr>
            <a:r>
              <a:rPr lang="en-US" b="1" dirty="0">
                <a:solidFill>
                  <a:srgbClr val="42A8AD"/>
                </a:solidFill>
                <a:latin typeface="Candara" panose="020E0502030303020204" pitchFamily="34" charset="0"/>
              </a:rPr>
              <a:t>Benefit segmentation </a:t>
            </a:r>
            <a:r>
              <a:rPr lang="en-US" dirty="0">
                <a:latin typeface="Candara" panose="020E0502030303020204" pitchFamily="34" charset="0"/>
              </a:rPr>
              <a:t>is the division of a market according to benefits consumers want from the product</a:t>
            </a:r>
          </a:p>
          <a:p>
            <a:pPr lvl="2">
              <a:spcBef>
                <a:spcPts val="0"/>
              </a:spcBef>
              <a:spcAft>
                <a:spcPts val="600"/>
              </a:spcAft>
              <a:buClr>
                <a:srgbClr val="42A8AD"/>
              </a:buClr>
              <a:defRPr/>
            </a:pPr>
            <a:r>
              <a:rPr lang="en-US" dirty="0">
                <a:latin typeface="Candara" panose="020E0502030303020204" pitchFamily="34" charset="0"/>
              </a:rPr>
              <a:t>If used, the segment must be identifiable, recognizable and accessible to marketing efforts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Skullcandy</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Skullcandy founder Rick Alden got the idea to develop trendy, functional headphones for music lovers who enjoy active sports and want to look fashionable. Age is a consideration as customers tend to be younger, but Skullcandy products are geared more toward sports enthusiasts. Skullcandy earbuds are brightly colored to appeal to sport-lovers who care about fashion. They come in different styles and designs for both genders.</a:t>
            </a:r>
          </a:p>
          <a:p>
            <a:pPr lvl="1" eaLnBrk="1" hangingPunct="1">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From the description above, which type of variable is most important in segmenting </a:t>
            </a:r>
            <a:r>
              <a:rPr lang="en-US" sz="1800" kern="0" dirty="0" err="1">
                <a:solidFill>
                  <a:srgbClr val="000000"/>
                </a:solidFill>
                <a:latin typeface="Candara" panose="020E0502030303020204" pitchFamily="34" charset="0"/>
              </a:rPr>
              <a:t>Skullcandy’s</a:t>
            </a:r>
            <a:r>
              <a:rPr lang="en-US" sz="1800" kern="0" dirty="0">
                <a:solidFill>
                  <a:srgbClr val="000000"/>
                </a:solidFill>
                <a:latin typeface="Candara" panose="020E0502030303020204" pitchFamily="34" charset="0"/>
              </a:rPr>
              <a:t> target market: demographic, geographic, psychographic, or behavioristic?</a:t>
            </a:r>
          </a:p>
          <a:p>
            <a:pPr lvl="1" eaLnBrk="1" hangingPunct="1">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Do you think Skullcandy has an undifferentiated, concentrated, or differentiated target strategy?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sz="2800" b="0" i="0" u="none" strike="noStrike" kern="0" cap="none" spc="0" normalizeH="0" baseline="0" noProof="0" dirty="0">
              <a:ln>
                <a:noFill/>
              </a:ln>
              <a:solidFill>
                <a:srgbClr val="000000"/>
              </a:solidFill>
              <a:effectLst/>
              <a:uLnTx/>
              <a:uFillTx/>
              <a:latin typeface="Arial" charset="0"/>
            </a:endParaRP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Tree>
    <p:extLst>
      <p:ext uri="{BB962C8B-B14F-4D97-AF65-F5344CB8AC3E}">
        <p14:creationId xmlns:p14="http://schemas.microsoft.com/office/powerpoint/2010/main" val="6272958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Segmenting Business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Like consumer markets, business markets are frequently segmented, often by multiple variables in combination</a:t>
            </a:r>
          </a:p>
          <a:p>
            <a:pPr lvl="0">
              <a:spcBef>
                <a:spcPts val="0"/>
              </a:spcBef>
              <a:spcAft>
                <a:spcPts val="600"/>
              </a:spcAft>
              <a:buClr>
                <a:srgbClr val="42A8AD"/>
              </a:buClr>
              <a:defRPr/>
            </a:pPr>
            <a:r>
              <a:rPr lang="en-US" dirty="0">
                <a:latin typeface="Candara" panose="020E0502030303020204" pitchFamily="34" charset="0"/>
              </a:rPr>
              <a:t>Marketers segment business markets according to</a:t>
            </a:r>
          </a:p>
          <a:p>
            <a:pPr lvl="1">
              <a:spcBef>
                <a:spcPts val="0"/>
              </a:spcBef>
              <a:spcAft>
                <a:spcPts val="600"/>
              </a:spcAft>
              <a:buClr>
                <a:srgbClr val="42A8AD"/>
              </a:buClr>
              <a:defRPr/>
            </a:pPr>
            <a:r>
              <a:rPr lang="en-US" dirty="0">
                <a:latin typeface="Candara" panose="020E0502030303020204" pitchFamily="34" charset="0"/>
              </a:rPr>
              <a:t>Geographic location</a:t>
            </a:r>
          </a:p>
          <a:p>
            <a:pPr lvl="1">
              <a:spcBef>
                <a:spcPts val="0"/>
              </a:spcBef>
              <a:spcAft>
                <a:spcPts val="600"/>
              </a:spcAft>
              <a:buClr>
                <a:srgbClr val="42A8AD"/>
              </a:buClr>
              <a:defRPr/>
            </a:pPr>
            <a:r>
              <a:rPr lang="en-US" dirty="0">
                <a:latin typeface="Candara" panose="020E0502030303020204" pitchFamily="34" charset="0"/>
              </a:rPr>
              <a:t>Type of organization</a:t>
            </a:r>
          </a:p>
          <a:p>
            <a:pPr lvl="1">
              <a:spcBef>
                <a:spcPts val="0"/>
              </a:spcBef>
              <a:spcAft>
                <a:spcPts val="600"/>
              </a:spcAft>
              <a:buClr>
                <a:srgbClr val="42A8AD"/>
              </a:buClr>
              <a:defRPr/>
            </a:pPr>
            <a:r>
              <a:rPr lang="en-US" dirty="0">
                <a:latin typeface="Candara" panose="020E0502030303020204" pitchFamily="34" charset="0"/>
              </a:rPr>
              <a:t>Customer size</a:t>
            </a:r>
          </a:p>
          <a:p>
            <a:pPr lvl="1">
              <a:spcBef>
                <a:spcPts val="0"/>
              </a:spcBef>
              <a:spcAft>
                <a:spcPts val="600"/>
              </a:spcAft>
              <a:buClr>
                <a:srgbClr val="42A8AD"/>
              </a:buClr>
              <a:defRPr/>
            </a:pPr>
            <a:r>
              <a:rPr lang="en-US" dirty="0">
                <a:latin typeface="Candara" panose="020E0502030303020204" pitchFamily="34" charset="0"/>
              </a:rPr>
              <a:t>Product use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Step 3: Market Segment Profile</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 market segment profile </a:t>
            </a:r>
          </a:p>
          <a:p>
            <a:pPr lvl="1">
              <a:spcBef>
                <a:spcPts val="0"/>
              </a:spcBef>
              <a:spcAft>
                <a:spcPts val="600"/>
              </a:spcAft>
              <a:buClr>
                <a:srgbClr val="42A8AD"/>
              </a:buClr>
              <a:defRPr/>
            </a:pPr>
            <a:r>
              <a:rPr lang="en-US" dirty="0">
                <a:latin typeface="Candara" panose="020E0502030303020204" pitchFamily="34" charset="0"/>
              </a:rPr>
              <a:t>Describes the similarities of potential customers within a segment </a:t>
            </a:r>
          </a:p>
          <a:p>
            <a:pPr lvl="1">
              <a:spcBef>
                <a:spcPts val="0"/>
              </a:spcBef>
              <a:spcAft>
                <a:spcPts val="600"/>
              </a:spcAft>
              <a:buClr>
                <a:srgbClr val="42A8AD"/>
              </a:buClr>
              <a:defRPr/>
            </a:pPr>
            <a:r>
              <a:rPr lang="en-US" dirty="0">
                <a:latin typeface="Candara" panose="020E0502030303020204" pitchFamily="34" charset="0"/>
              </a:rPr>
              <a:t>Explains the differences among people and organizations in different segments</a:t>
            </a:r>
          </a:p>
          <a:p>
            <a:pPr lvl="0">
              <a:spcBef>
                <a:spcPts val="0"/>
              </a:spcBef>
              <a:spcAft>
                <a:spcPts val="600"/>
              </a:spcAft>
              <a:buClr>
                <a:srgbClr val="42A8AD"/>
              </a:buClr>
              <a:defRPr/>
            </a:pPr>
            <a:r>
              <a:rPr lang="en-US" dirty="0">
                <a:latin typeface="Candara" panose="020E0502030303020204" pitchFamily="34" charset="0"/>
              </a:rPr>
              <a:t>Profiles benefits marketers in several ways</a:t>
            </a:r>
          </a:p>
          <a:p>
            <a:pPr lvl="1">
              <a:spcBef>
                <a:spcPts val="0"/>
              </a:spcBef>
              <a:spcAft>
                <a:spcPts val="600"/>
              </a:spcAft>
              <a:buClr>
                <a:srgbClr val="42A8AD"/>
              </a:buClr>
              <a:defRPr/>
            </a:pPr>
            <a:r>
              <a:rPr lang="en-US" dirty="0">
                <a:latin typeface="Candara" panose="020E0502030303020204" pitchFamily="34" charset="0"/>
              </a:rPr>
              <a:t>Information included in the profiles can be highly useful in making marketing decision</a:t>
            </a:r>
          </a:p>
          <a:p>
            <a:pPr lvl="1">
              <a:spcBef>
                <a:spcPts val="0"/>
              </a:spcBef>
              <a:spcAft>
                <a:spcPts val="600"/>
              </a:spcAft>
              <a:buClr>
                <a:srgbClr val="42A8AD"/>
              </a:buClr>
              <a:defRPr/>
            </a:pPr>
            <a:r>
              <a:rPr lang="en-US" dirty="0">
                <a:latin typeface="Candara" panose="020E0502030303020204" pitchFamily="34" charset="0"/>
              </a:rPr>
              <a:t>Used to assess the degree to which the firm’s products can match potential customers’ product needs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Step 4: Evaluate Market Segments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After analyzing the segment profiles, a marketer has identified several relevant market segments which require further analysis</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Several factors should be analyzed, including:</a:t>
            </a:r>
          </a:p>
          <a:p>
            <a:pPr lvl="1">
              <a:spcBef>
                <a:spcPts val="0"/>
              </a:spcBef>
              <a:spcAft>
                <a:spcPts val="600"/>
              </a:spcAft>
              <a:buClr>
                <a:srgbClr val="42A8AD"/>
              </a:buClr>
              <a:defRPr/>
            </a:pPr>
            <a:r>
              <a:rPr lang="en-US" dirty="0">
                <a:latin typeface="Candara" panose="020E0502030303020204" pitchFamily="34" charset="0"/>
              </a:rPr>
              <a:t>Sales estimates </a:t>
            </a:r>
          </a:p>
          <a:p>
            <a:pPr lvl="1">
              <a:spcBef>
                <a:spcPts val="0"/>
              </a:spcBef>
              <a:spcAft>
                <a:spcPts val="600"/>
              </a:spcAft>
              <a:buClr>
                <a:srgbClr val="42A8AD"/>
              </a:buClr>
              <a:defRPr/>
            </a:pPr>
            <a:r>
              <a:rPr lang="en-US" dirty="0">
                <a:latin typeface="Candara" panose="020E0502030303020204" pitchFamily="34" charset="0"/>
              </a:rPr>
              <a:t>Competition</a:t>
            </a:r>
          </a:p>
          <a:p>
            <a:pPr lvl="1">
              <a:spcBef>
                <a:spcPts val="0"/>
              </a:spcBef>
              <a:spcAft>
                <a:spcPts val="600"/>
              </a:spcAft>
              <a:buClr>
                <a:srgbClr val="42A8AD"/>
              </a:buClr>
              <a:defRPr/>
            </a:pPr>
            <a:r>
              <a:rPr lang="en-US" dirty="0">
                <a:latin typeface="Candara" panose="020E0502030303020204" pitchFamily="34" charset="0"/>
              </a:rPr>
              <a:t>Estimated costs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Sales Estimate</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Sales estimates can be measured along several dimensions including:</a:t>
            </a:r>
          </a:p>
          <a:p>
            <a:pPr lvl="1">
              <a:spcBef>
                <a:spcPts val="0"/>
              </a:spcBef>
              <a:spcAft>
                <a:spcPts val="600"/>
              </a:spcAft>
              <a:buClr>
                <a:srgbClr val="42A8AD"/>
              </a:buClr>
            </a:pPr>
            <a:r>
              <a:rPr lang="en-US" dirty="0">
                <a:latin typeface="Candara" pitchFamily="34" charset="0"/>
              </a:rPr>
              <a:t>Product level </a:t>
            </a:r>
          </a:p>
          <a:p>
            <a:pPr lvl="1">
              <a:spcBef>
                <a:spcPts val="0"/>
              </a:spcBef>
              <a:spcAft>
                <a:spcPts val="600"/>
              </a:spcAft>
              <a:buClr>
                <a:srgbClr val="42A8AD"/>
              </a:buClr>
            </a:pPr>
            <a:r>
              <a:rPr lang="en-US" dirty="0">
                <a:latin typeface="Candara" pitchFamily="34" charset="0"/>
              </a:rPr>
              <a:t>Geographic area </a:t>
            </a:r>
          </a:p>
          <a:p>
            <a:pPr lvl="1">
              <a:spcBef>
                <a:spcPts val="0"/>
              </a:spcBef>
              <a:spcAft>
                <a:spcPts val="600"/>
              </a:spcAft>
              <a:buClr>
                <a:srgbClr val="42A8AD"/>
              </a:buClr>
            </a:pPr>
            <a:r>
              <a:rPr lang="en-US" dirty="0">
                <a:latin typeface="Candara" pitchFamily="34" charset="0"/>
              </a:rPr>
              <a:t>Time </a:t>
            </a:r>
          </a:p>
          <a:p>
            <a:pPr lvl="1">
              <a:spcBef>
                <a:spcPts val="0"/>
              </a:spcBef>
              <a:spcAft>
                <a:spcPts val="600"/>
              </a:spcAft>
              <a:buClr>
                <a:srgbClr val="42A8AD"/>
              </a:buClr>
            </a:pPr>
            <a:r>
              <a:rPr lang="en-US" dirty="0">
                <a:latin typeface="Candara" pitchFamily="34" charset="0"/>
              </a:rPr>
              <a:t>Level of competition </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Market Potential</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Market potential </a:t>
            </a:r>
            <a:r>
              <a:rPr lang="en-US" dirty="0">
                <a:latin typeface="Candara" pitchFamily="34" charset="0"/>
              </a:rPr>
              <a:t>is the total amount of a product customers will purchase within a specified period at a specific level of industry wide marketing activity</a:t>
            </a:r>
          </a:p>
          <a:p>
            <a:pPr lvl="1">
              <a:spcBef>
                <a:spcPts val="0"/>
              </a:spcBef>
              <a:spcAft>
                <a:spcPts val="600"/>
              </a:spcAft>
              <a:buClr>
                <a:srgbClr val="42A8AD"/>
              </a:buClr>
            </a:pPr>
            <a:r>
              <a:rPr lang="en-US" dirty="0">
                <a:latin typeface="Candara" pitchFamily="34" charset="0"/>
              </a:rPr>
              <a:t>Affected by economic, </a:t>
            </a:r>
            <a:r>
              <a:rPr lang="en-US" dirty="0" err="1">
                <a:latin typeface="Candara" pitchFamily="34" charset="0"/>
              </a:rPr>
              <a:t>soiciocultural</a:t>
            </a:r>
            <a:r>
              <a:rPr lang="en-US" dirty="0">
                <a:latin typeface="Candara" pitchFamily="34" charset="0"/>
              </a:rPr>
              <a:t> and other environmental forces</a:t>
            </a:r>
          </a:p>
          <a:p>
            <a:pPr lvl="1">
              <a:spcBef>
                <a:spcPts val="0"/>
              </a:spcBef>
              <a:spcAft>
                <a:spcPts val="600"/>
              </a:spcAft>
              <a:buClr>
                <a:srgbClr val="42A8AD"/>
              </a:buClr>
            </a:pPr>
            <a:r>
              <a:rPr lang="en-US" dirty="0">
                <a:latin typeface="Candara" pitchFamily="34" charset="0"/>
              </a:rPr>
              <a:t>Marketers must assume a certain level of marketing effort in the industry</a:t>
            </a:r>
          </a:p>
          <a:p>
            <a:pPr lvl="1">
              <a:spcBef>
                <a:spcPts val="0"/>
              </a:spcBef>
              <a:spcAft>
                <a:spcPts val="600"/>
              </a:spcAft>
              <a:buClr>
                <a:srgbClr val="42A8AD"/>
              </a:buClr>
            </a:pPr>
            <a:r>
              <a:rPr lang="en-US" dirty="0">
                <a:latin typeface="Candara" pitchFamily="34" charset="0"/>
              </a:rPr>
              <a:t>Marketers must also consider whether and to what extent industry marketing efforts will change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Company Sales Potential</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Company sales potential </a:t>
            </a:r>
            <a:r>
              <a:rPr lang="en-US" dirty="0">
                <a:latin typeface="Candara" pitchFamily="34" charset="0"/>
              </a:rPr>
              <a:t>is the maximum percentage of market potential a firm can expect for a specific product</a:t>
            </a:r>
          </a:p>
          <a:p>
            <a:pPr lvl="1">
              <a:spcBef>
                <a:spcPts val="0"/>
              </a:spcBef>
              <a:spcAft>
                <a:spcPts val="600"/>
              </a:spcAft>
              <a:buClr>
                <a:srgbClr val="42A8AD"/>
              </a:buClr>
            </a:pPr>
            <a:r>
              <a:rPr lang="en-US" dirty="0">
                <a:latin typeface="Candara" pitchFamily="34" charset="0"/>
              </a:rPr>
              <a:t>Influencing factors:</a:t>
            </a:r>
          </a:p>
          <a:p>
            <a:pPr lvl="2">
              <a:spcBef>
                <a:spcPts val="0"/>
              </a:spcBef>
              <a:spcAft>
                <a:spcPts val="600"/>
              </a:spcAft>
              <a:buClr>
                <a:srgbClr val="42A8AD"/>
              </a:buClr>
            </a:pPr>
            <a:r>
              <a:rPr lang="en-US" dirty="0">
                <a:latin typeface="Candara" pitchFamily="34" charset="0"/>
              </a:rPr>
              <a:t>Market potential places absolute limits on sales potential</a:t>
            </a:r>
          </a:p>
          <a:p>
            <a:pPr lvl="2">
              <a:spcBef>
                <a:spcPts val="0"/>
              </a:spcBef>
              <a:spcAft>
                <a:spcPts val="600"/>
              </a:spcAft>
              <a:buClr>
                <a:srgbClr val="42A8AD"/>
              </a:buClr>
            </a:pPr>
            <a:r>
              <a:rPr lang="en-US" dirty="0">
                <a:latin typeface="Candara" pitchFamily="34" charset="0"/>
              </a:rPr>
              <a:t>Industrywide marketing indirectly impacts sales potential</a:t>
            </a:r>
          </a:p>
          <a:p>
            <a:pPr lvl="2">
              <a:spcBef>
                <a:spcPts val="0"/>
              </a:spcBef>
              <a:spcAft>
                <a:spcPts val="600"/>
              </a:spcAft>
              <a:buClr>
                <a:srgbClr val="42A8AD"/>
              </a:buClr>
            </a:pPr>
            <a:r>
              <a:rPr lang="en-US" dirty="0">
                <a:latin typeface="Candara" pitchFamily="34" charset="0"/>
              </a:rPr>
              <a:t>Intensity and effectiveness of marketing activities compared to competitors marketing activities</a:t>
            </a:r>
          </a:p>
          <a:p>
            <a:pPr lvl="1">
              <a:buClr>
                <a:srgbClr val="297FD5"/>
              </a:buClr>
              <a:defRPr/>
            </a:pP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Company Sales Potential</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Two general approaches that measure company sales potential are:</a:t>
            </a:r>
          </a:p>
          <a:p>
            <a:pPr lvl="1">
              <a:spcBef>
                <a:spcPts val="0"/>
              </a:spcBef>
              <a:spcAft>
                <a:spcPts val="600"/>
              </a:spcAft>
              <a:buClr>
                <a:srgbClr val="42A8AD"/>
              </a:buClr>
            </a:pPr>
            <a:r>
              <a:rPr lang="en-US" b="1" dirty="0">
                <a:solidFill>
                  <a:srgbClr val="42A8AD"/>
                </a:solidFill>
                <a:latin typeface="Candara" pitchFamily="34" charset="0"/>
              </a:rPr>
              <a:t>Breakdown approach </a:t>
            </a:r>
            <a:r>
              <a:rPr lang="en-US" dirty="0">
                <a:latin typeface="Candara" pitchFamily="34" charset="0"/>
              </a:rPr>
              <a:t>– measuring company sales potential based on a general economic forecast for a specific period and the market potential derived from it</a:t>
            </a:r>
          </a:p>
          <a:p>
            <a:pPr lvl="1">
              <a:spcBef>
                <a:spcPts val="0"/>
              </a:spcBef>
              <a:spcAft>
                <a:spcPts val="600"/>
              </a:spcAft>
              <a:buClr>
                <a:srgbClr val="42A8AD"/>
              </a:buClr>
            </a:pPr>
            <a:r>
              <a:rPr lang="en-US" b="1" dirty="0">
                <a:solidFill>
                  <a:srgbClr val="42A8AD"/>
                </a:solidFill>
                <a:latin typeface="Candara" pitchFamily="34" charset="0"/>
              </a:rPr>
              <a:t>Buildup approach </a:t>
            </a:r>
            <a:r>
              <a:rPr lang="en-US" dirty="0">
                <a:latin typeface="Candara" pitchFamily="34" charset="0"/>
              </a:rPr>
              <a:t>– measuring company sales potential by estimating how much of a product a potential buyer in a specific geographic area will purchase in a given period, multiplying the estimate by the number of potential buyers, and adding the totals of all the geographic areas considered</a:t>
            </a:r>
          </a:p>
          <a:p>
            <a:pPr lvl="1">
              <a:buClr>
                <a:srgbClr val="297FD5"/>
              </a:buClr>
              <a:defRPr/>
            </a:pP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Competitive Assessment</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Without competitive assessment, sales estimates can be misleading</a:t>
            </a:r>
          </a:p>
          <a:p>
            <a:pPr lvl="1">
              <a:spcBef>
                <a:spcPts val="0"/>
              </a:spcBef>
              <a:spcAft>
                <a:spcPts val="600"/>
              </a:spcAft>
              <a:buClr>
                <a:srgbClr val="42A8AD"/>
              </a:buClr>
            </a:pPr>
            <a:r>
              <a:rPr lang="en-US" dirty="0">
                <a:latin typeface="Candara" pitchFamily="34" charset="0"/>
              </a:rPr>
              <a:t>The following questions need answered for a competitive assessment:</a:t>
            </a:r>
          </a:p>
          <a:p>
            <a:pPr lvl="2">
              <a:spcBef>
                <a:spcPts val="0"/>
              </a:spcBef>
              <a:spcAft>
                <a:spcPts val="600"/>
              </a:spcAft>
              <a:buClr>
                <a:srgbClr val="42A8AD"/>
              </a:buClr>
            </a:pPr>
            <a:r>
              <a:rPr lang="en-US" dirty="0">
                <a:latin typeface="Candara" pitchFamily="34" charset="0"/>
              </a:rPr>
              <a:t>How many competitors exist?</a:t>
            </a:r>
          </a:p>
          <a:p>
            <a:pPr lvl="2">
              <a:spcBef>
                <a:spcPts val="0"/>
              </a:spcBef>
              <a:spcAft>
                <a:spcPts val="600"/>
              </a:spcAft>
              <a:buClr>
                <a:srgbClr val="42A8AD"/>
              </a:buClr>
            </a:pPr>
            <a:r>
              <a:rPr lang="en-US" dirty="0">
                <a:latin typeface="Candara" pitchFamily="34" charset="0"/>
              </a:rPr>
              <a:t>What are their strengths and weaknesses?</a:t>
            </a:r>
          </a:p>
          <a:p>
            <a:pPr lvl="2">
              <a:spcBef>
                <a:spcPts val="0"/>
              </a:spcBef>
              <a:spcAft>
                <a:spcPts val="600"/>
              </a:spcAft>
              <a:buClr>
                <a:srgbClr val="42A8AD"/>
              </a:buClr>
            </a:pPr>
            <a:r>
              <a:rPr lang="en-US" dirty="0">
                <a:latin typeface="Candara" pitchFamily="34" charset="0"/>
              </a:rPr>
              <a:t>Do several competitors have a major market share?</a:t>
            </a:r>
          </a:p>
          <a:p>
            <a:pPr lvl="2">
              <a:spcBef>
                <a:spcPts val="0"/>
              </a:spcBef>
              <a:spcAft>
                <a:spcPts val="600"/>
              </a:spcAft>
              <a:buClr>
                <a:srgbClr val="42A8AD"/>
              </a:buClr>
            </a:pPr>
            <a:r>
              <a:rPr lang="en-US" dirty="0">
                <a:latin typeface="Candara" pitchFamily="34" charset="0"/>
              </a:rPr>
              <a:t>Can we create a competitive marketing mix?</a:t>
            </a:r>
          </a:p>
          <a:p>
            <a:pPr lvl="2">
              <a:spcBef>
                <a:spcPts val="0"/>
              </a:spcBef>
              <a:spcAft>
                <a:spcPts val="600"/>
              </a:spcAft>
              <a:buClr>
                <a:srgbClr val="42A8AD"/>
              </a:buClr>
            </a:pPr>
            <a:r>
              <a:rPr lang="en-US" dirty="0">
                <a:latin typeface="Candara" pitchFamily="34" charset="0"/>
              </a:rPr>
              <a:t>Will new competitors enter this segment?</a:t>
            </a:r>
          </a:p>
          <a:p>
            <a:pPr lvl="2">
              <a:spcBef>
                <a:spcPts val="0"/>
              </a:spcBef>
              <a:spcAft>
                <a:spcPts val="600"/>
              </a:spcAft>
              <a:buClr>
                <a:srgbClr val="42A8AD"/>
              </a:buClr>
            </a:pPr>
            <a:r>
              <a:rPr lang="en-US" dirty="0">
                <a:latin typeface="Candara" pitchFamily="34" charset="0"/>
              </a:rPr>
              <a:t>If so, can we still compete successfully?</a:t>
            </a:r>
          </a:p>
          <a:p>
            <a:pPr lvl="2">
              <a:buClr>
                <a:srgbClr val="297FD5"/>
              </a:buClr>
              <a:defRPr/>
            </a:pPr>
            <a:endParaRPr kumimoji="0" lang="en-US" sz="20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Cost Estimates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Developing and maintaining a marketing mix that fulfills the needs of the a target segment, is expensive</a:t>
            </a:r>
          </a:p>
          <a:p>
            <a:pPr>
              <a:spcBef>
                <a:spcPts val="0"/>
              </a:spcBef>
              <a:spcAft>
                <a:spcPts val="600"/>
              </a:spcAft>
              <a:buClr>
                <a:srgbClr val="42A8AD"/>
              </a:buClr>
            </a:pPr>
            <a:r>
              <a:rPr lang="en-US" dirty="0">
                <a:latin typeface="Candara" pitchFamily="34" charset="0"/>
              </a:rPr>
              <a:t>Factors affecting costs include:</a:t>
            </a:r>
          </a:p>
          <a:p>
            <a:pPr lvl="1">
              <a:spcBef>
                <a:spcPts val="0"/>
              </a:spcBef>
              <a:spcAft>
                <a:spcPts val="600"/>
              </a:spcAft>
              <a:buClr>
                <a:srgbClr val="42A8AD"/>
              </a:buClr>
            </a:pPr>
            <a:r>
              <a:rPr lang="en-US" dirty="0">
                <a:latin typeface="Candara" pitchFamily="34" charset="0"/>
              </a:rPr>
              <a:t>Distinctive product features</a:t>
            </a:r>
          </a:p>
          <a:p>
            <a:pPr lvl="1">
              <a:spcBef>
                <a:spcPts val="0"/>
              </a:spcBef>
              <a:spcAft>
                <a:spcPts val="600"/>
              </a:spcAft>
              <a:buClr>
                <a:srgbClr val="42A8AD"/>
              </a:buClr>
            </a:pPr>
            <a:r>
              <a:rPr lang="en-US" dirty="0">
                <a:latin typeface="Candara" pitchFamily="34" charset="0"/>
              </a:rPr>
              <a:t>Attractive package design</a:t>
            </a:r>
          </a:p>
          <a:p>
            <a:pPr lvl="1">
              <a:spcBef>
                <a:spcPts val="0"/>
              </a:spcBef>
              <a:spcAft>
                <a:spcPts val="600"/>
              </a:spcAft>
              <a:buClr>
                <a:srgbClr val="42A8AD"/>
              </a:buClr>
            </a:pPr>
            <a:r>
              <a:rPr lang="en-US" dirty="0">
                <a:latin typeface="Candara" pitchFamily="34" charset="0"/>
              </a:rPr>
              <a:t>Generous product warranties</a:t>
            </a:r>
          </a:p>
          <a:p>
            <a:pPr lvl="1">
              <a:spcBef>
                <a:spcPts val="0"/>
              </a:spcBef>
              <a:spcAft>
                <a:spcPts val="600"/>
              </a:spcAft>
              <a:buClr>
                <a:srgbClr val="42A8AD"/>
              </a:buClr>
            </a:pPr>
            <a:r>
              <a:rPr lang="en-US" dirty="0">
                <a:latin typeface="Candara" pitchFamily="34" charset="0"/>
              </a:rPr>
              <a:t>Extensive advertising</a:t>
            </a:r>
          </a:p>
          <a:p>
            <a:pPr lvl="1">
              <a:spcBef>
                <a:spcPts val="0"/>
              </a:spcBef>
              <a:spcAft>
                <a:spcPts val="600"/>
              </a:spcAft>
              <a:buClr>
                <a:srgbClr val="42A8AD"/>
              </a:buClr>
            </a:pPr>
            <a:r>
              <a:rPr lang="en-US" dirty="0">
                <a:latin typeface="Candara" pitchFamily="34" charset="0"/>
              </a:rPr>
              <a:t>Attractive promotional offers</a:t>
            </a:r>
          </a:p>
          <a:p>
            <a:pPr lvl="1">
              <a:spcBef>
                <a:spcPts val="0"/>
              </a:spcBef>
              <a:spcAft>
                <a:spcPts val="600"/>
              </a:spcAft>
              <a:buClr>
                <a:srgbClr val="42A8AD"/>
              </a:buClr>
            </a:pPr>
            <a:r>
              <a:rPr lang="en-US" dirty="0">
                <a:latin typeface="Candara" pitchFamily="34" charset="0"/>
              </a:rPr>
              <a:t>Competitive prices</a:t>
            </a:r>
          </a:p>
          <a:p>
            <a:pPr lvl="1">
              <a:spcBef>
                <a:spcPts val="0"/>
              </a:spcBef>
              <a:spcAft>
                <a:spcPts val="600"/>
              </a:spcAft>
              <a:buClr>
                <a:srgbClr val="42A8AD"/>
              </a:buClr>
            </a:pPr>
            <a:r>
              <a:rPr lang="en-US" dirty="0">
                <a:latin typeface="Candara" pitchFamily="34" charset="0"/>
              </a:rPr>
              <a:t>High quality personal service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6-7</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Step 5: Select Target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In selecting a target market, it must be determined if the customers’ needs differ enough to warrant use of market segmentation</a:t>
            </a:r>
          </a:p>
          <a:p>
            <a:pPr>
              <a:spcBef>
                <a:spcPts val="0"/>
              </a:spcBef>
              <a:spcAft>
                <a:spcPts val="600"/>
              </a:spcAft>
              <a:buClr>
                <a:srgbClr val="42A8AD"/>
              </a:buClr>
            </a:pPr>
            <a:r>
              <a:rPr lang="en-US" dirty="0">
                <a:latin typeface="Candara" pitchFamily="34" charset="0"/>
              </a:rPr>
              <a:t>Segmentation analysis will show if the customers’ needs are homogeneous and would benefit from an undifferentiated targeting strategy</a:t>
            </a:r>
          </a:p>
          <a:p>
            <a:pPr lvl="1">
              <a:spcBef>
                <a:spcPts val="0"/>
              </a:spcBef>
              <a:spcAft>
                <a:spcPts val="600"/>
              </a:spcAft>
              <a:buClr>
                <a:srgbClr val="42A8AD"/>
              </a:buClr>
            </a:pPr>
            <a:endParaRPr lang="en-US" dirty="0"/>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6-7</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Step 5: Select Target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Or, if the customers’ needs are heterogeneous, one or more target markets must be selected</a:t>
            </a:r>
          </a:p>
          <a:p>
            <a:pPr>
              <a:spcBef>
                <a:spcPts val="0"/>
              </a:spcBef>
              <a:spcAft>
                <a:spcPts val="600"/>
              </a:spcAft>
              <a:buClr>
                <a:srgbClr val="42A8AD"/>
              </a:buClr>
            </a:pPr>
            <a:r>
              <a:rPr lang="en-US" dirty="0">
                <a:latin typeface="Candara" pitchFamily="34" charset="0"/>
              </a:rPr>
              <a:t>Assuming one or more segments offer significant opportunities, marketers must decide in which segments to participate</a:t>
            </a:r>
          </a:p>
          <a:p>
            <a:pPr lvl="1">
              <a:spcBef>
                <a:spcPts val="0"/>
              </a:spcBef>
              <a:spcAft>
                <a:spcPts val="600"/>
              </a:spcAft>
              <a:buClr>
                <a:srgbClr val="42A8AD"/>
              </a:buClr>
            </a:pPr>
            <a:endParaRPr lang="en-US" dirty="0"/>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2402822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6-7</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Step 5: Select Target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After identifying the target market, the company needs a sales forecast which differs from sales potential</a:t>
            </a:r>
          </a:p>
          <a:p>
            <a:pPr lvl="1">
              <a:spcBef>
                <a:spcPts val="0"/>
              </a:spcBef>
              <a:spcAft>
                <a:spcPts val="600"/>
              </a:spcAft>
              <a:buClr>
                <a:srgbClr val="42A8AD"/>
              </a:buClr>
            </a:pPr>
            <a:r>
              <a:rPr lang="en-US" b="1" dirty="0">
                <a:solidFill>
                  <a:srgbClr val="42A8AD"/>
                </a:solidFill>
                <a:latin typeface="Candara" pitchFamily="34" charset="0"/>
              </a:rPr>
              <a:t>Sales forecast </a:t>
            </a:r>
            <a:r>
              <a:rPr lang="en-US" dirty="0">
                <a:latin typeface="Candara" pitchFamily="34" charset="0"/>
              </a:rPr>
              <a:t>is the amount of a product a company expects to sell during a specific period at a specific level of marketing activities</a:t>
            </a:r>
          </a:p>
          <a:p>
            <a:pPr lvl="1">
              <a:spcBef>
                <a:spcPts val="0"/>
              </a:spcBef>
              <a:spcAft>
                <a:spcPts val="600"/>
              </a:spcAft>
              <a:buClr>
                <a:srgbClr val="42A8AD"/>
              </a:buClr>
            </a:pPr>
            <a:r>
              <a:rPr lang="en-US" dirty="0">
                <a:latin typeface="Candara" pitchFamily="34" charset="0"/>
              </a:rPr>
              <a:t>There are a number of forecasting methods falling into five categories:</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Table 9"/>
          <p:cNvGraphicFramePr>
            <a:graphicFrameLocks noGrp="1"/>
          </p:cNvGraphicFramePr>
          <p:nvPr>
            <p:extLst>
              <p:ext uri="{D42A27DB-BD31-4B8C-83A1-F6EECF244321}">
                <p14:modId xmlns:p14="http://schemas.microsoft.com/office/powerpoint/2010/main" val="3415283264"/>
              </p:ext>
            </p:extLst>
          </p:nvPr>
        </p:nvGraphicFramePr>
        <p:xfrm>
          <a:off x="2667000" y="5029200"/>
          <a:ext cx="6096000" cy="1280160"/>
        </p:xfrm>
        <a:graphic>
          <a:graphicData uri="http://schemas.openxmlformats.org/drawingml/2006/table">
            <a:tbl>
              <a:tblPr bandRow="1">
                <a:tableStyleId>{5C22544A-7EE6-4342-B048-85BDC9FD1C3A}</a:tableStyleId>
              </a:tblPr>
              <a:tblGrid>
                <a:gridCol w="3581400">
                  <a:extLst>
                    <a:ext uri="{9D8B030D-6E8A-4147-A177-3AD203B41FA5}">
                      <a16:colId xmlns:a16="http://schemas.microsoft.com/office/drawing/2014/main" val="20000"/>
                    </a:ext>
                  </a:extLst>
                </a:gridCol>
                <a:gridCol w="2514600">
                  <a:extLst>
                    <a:ext uri="{9D8B030D-6E8A-4147-A177-3AD203B41FA5}">
                      <a16:colId xmlns:a16="http://schemas.microsoft.com/office/drawing/2014/main" val="20001"/>
                    </a:ext>
                  </a:extLst>
                </a:gridCol>
              </a:tblGrid>
              <a:tr h="370840">
                <a:tc>
                  <a:txBody>
                    <a:bodyPr/>
                    <a:lstStyle/>
                    <a:p>
                      <a:r>
                        <a:rPr lang="en-US" sz="2200" dirty="0">
                          <a:latin typeface="Candara" panose="020E0502030303020204" pitchFamily="34" charset="0"/>
                        </a:rPr>
                        <a:t>Executive Judgment</a:t>
                      </a:r>
                      <a:endParaRPr lang="en-US" sz="2200" dirty="0">
                        <a:latin typeface="Candara" panose="020E0502030303020204" pitchFamily="34" charset="0"/>
                        <a:cs typeface="Arial" pitchFamily="34" charset="0"/>
                      </a:endParaRPr>
                    </a:p>
                  </a:txBody>
                  <a:tcPr/>
                </a:tc>
                <a:tc>
                  <a:txBody>
                    <a:bodyPr/>
                    <a:lstStyle/>
                    <a:p>
                      <a:r>
                        <a:rPr lang="en-US" sz="2200" dirty="0">
                          <a:latin typeface="Candara" panose="020E0502030303020204" pitchFamily="34" charset="0"/>
                        </a:rPr>
                        <a:t>Surveys </a:t>
                      </a:r>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0"/>
                  </a:ext>
                </a:extLst>
              </a:tr>
              <a:tr h="370840">
                <a:tc>
                  <a:txBody>
                    <a:bodyPr/>
                    <a:lstStyle/>
                    <a:p>
                      <a:r>
                        <a:rPr lang="en-US" sz="2200" dirty="0">
                          <a:latin typeface="Candara" panose="020E0502030303020204" pitchFamily="34" charset="0"/>
                        </a:rPr>
                        <a:t>Time Series Analysis</a:t>
                      </a:r>
                      <a:endParaRPr lang="en-US" sz="2200" dirty="0">
                        <a:latin typeface="Candara" panose="020E0502030303020204" pitchFamily="34" charset="0"/>
                        <a:cs typeface="Arial" pitchFamily="34" charset="0"/>
                      </a:endParaRPr>
                    </a:p>
                  </a:txBody>
                  <a:tcPr/>
                </a:tc>
                <a:tc>
                  <a:txBody>
                    <a:bodyPr/>
                    <a:lstStyle/>
                    <a:p>
                      <a:r>
                        <a:rPr lang="en-US" sz="2200" dirty="0">
                          <a:latin typeface="Candara" panose="020E0502030303020204" pitchFamily="34" charset="0"/>
                        </a:rPr>
                        <a:t>Market Tests</a:t>
                      </a:r>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1"/>
                  </a:ext>
                </a:extLst>
              </a:tr>
              <a:tr h="370840">
                <a:tc>
                  <a:txBody>
                    <a:bodyPr/>
                    <a:lstStyle/>
                    <a:p>
                      <a:r>
                        <a:rPr lang="en-US" sz="2200" dirty="0">
                          <a:latin typeface="Candara" panose="020E0502030303020204" pitchFamily="34" charset="0"/>
                        </a:rPr>
                        <a:t>Regression</a:t>
                      </a:r>
                      <a:r>
                        <a:rPr lang="en-US" sz="2200" baseline="0" dirty="0">
                          <a:latin typeface="Candara" panose="020E0502030303020204" pitchFamily="34" charset="0"/>
                        </a:rPr>
                        <a:t> Analysis</a:t>
                      </a:r>
                      <a:endParaRPr lang="en-US" sz="2200" dirty="0">
                        <a:latin typeface="Candara" panose="020E0502030303020204" pitchFamily="34" charset="0"/>
                        <a:cs typeface="Arial" pitchFamily="34" charset="0"/>
                      </a:endParaRPr>
                    </a:p>
                  </a:txBody>
                  <a:tcPr/>
                </a:tc>
                <a:tc>
                  <a:txBody>
                    <a:bodyPr/>
                    <a:lstStyle/>
                    <a:p>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Executive Judgment</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Executive judgment </a:t>
            </a:r>
            <a:r>
              <a:rPr lang="en-US" dirty="0">
                <a:latin typeface="Candara" pitchFamily="34" charset="0"/>
              </a:rPr>
              <a:t>is a sales forecasting method based on the intuition of one or more executives</a:t>
            </a:r>
          </a:p>
          <a:p>
            <a:pPr lvl="1">
              <a:spcBef>
                <a:spcPts val="0"/>
              </a:spcBef>
              <a:spcAft>
                <a:spcPts val="600"/>
              </a:spcAft>
              <a:buClr>
                <a:srgbClr val="42A8AD"/>
              </a:buClr>
            </a:pPr>
            <a:r>
              <a:rPr lang="en-US" dirty="0">
                <a:latin typeface="Candara" pitchFamily="34" charset="0"/>
              </a:rPr>
              <a:t>This approach is unscientific but fast and cheap</a:t>
            </a:r>
          </a:p>
          <a:p>
            <a:pPr lvl="1">
              <a:spcBef>
                <a:spcPts val="0"/>
              </a:spcBef>
              <a:spcAft>
                <a:spcPts val="600"/>
              </a:spcAft>
              <a:buClr>
                <a:srgbClr val="42A8AD"/>
              </a:buClr>
            </a:pPr>
            <a:r>
              <a:rPr lang="en-US" dirty="0">
                <a:latin typeface="Candara" pitchFamily="34" charset="0"/>
              </a:rPr>
              <a:t>May work when product demand is stable and the forecaster has years of market-related experience</a:t>
            </a:r>
          </a:p>
          <a:p>
            <a:pPr lvl="1">
              <a:spcBef>
                <a:spcPts val="0"/>
              </a:spcBef>
              <a:spcAft>
                <a:spcPts val="600"/>
              </a:spcAft>
              <a:buClr>
                <a:srgbClr val="42A8AD"/>
              </a:buClr>
            </a:pPr>
            <a:r>
              <a:rPr lang="en-US" dirty="0">
                <a:latin typeface="Candara" pitchFamily="34" charset="0"/>
              </a:rPr>
              <a:t>Such forecasts may be too optimistic or pessimistic</a:t>
            </a:r>
          </a:p>
          <a:p>
            <a:pPr lvl="1">
              <a:spcBef>
                <a:spcPts val="0"/>
              </a:spcBef>
              <a:spcAft>
                <a:spcPts val="600"/>
              </a:spcAft>
              <a:buClr>
                <a:srgbClr val="42A8AD"/>
              </a:buClr>
            </a:pPr>
            <a:r>
              <a:rPr lang="en-US" dirty="0">
                <a:latin typeface="Candara" pitchFamily="34" charset="0"/>
              </a:rPr>
              <a:t>The forecaster is using past experience to predict the future</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Forecasting Survey</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Customer forecasting survey </a:t>
            </a:r>
            <a:r>
              <a:rPr lang="en-US" dirty="0">
                <a:latin typeface="Candara" pitchFamily="34" charset="0"/>
              </a:rPr>
              <a:t>is a survey of customers regarding the types and quantities of products they intend to buy during a specific period </a:t>
            </a:r>
          </a:p>
          <a:p>
            <a:pPr lvl="1">
              <a:spcBef>
                <a:spcPts val="0"/>
              </a:spcBef>
              <a:spcAft>
                <a:spcPts val="600"/>
              </a:spcAft>
              <a:buClr>
                <a:srgbClr val="42A8AD"/>
              </a:buClr>
            </a:pPr>
            <a:r>
              <a:rPr lang="en-US" dirty="0">
                <a:latin typeface="Candara" pitchFamily="34" charset="0"/>
              </a:rPr>
              <a:t>Useful to a business with few customers</a:t>
            </a:r>
          </a:p>
          <a:p>
            <a:pPr>
              <a:spcBef>
                <a:spcPts val="0"/>
              </a:spcBef>
              <a:spcAft>
                <a:spcPts val="600"/>
              </a:spcAft>
              <a:buClr>
                <a:srgbClr val="42A8AD"/>
              </a:buClr>
            </a:pPr>
            <a:r>
              <a:rPr lang="en-US" b="1" dirty="0">
                <a:solidFill>
                  <a:srgbClr val="42A8AD"/>
                </a:solidFill>
                <a:latin typeface="Candara" pitchFamily="34" charset="0"/>
              </a:rPr>
              <a:t>Sales force forecasting survey </a:t>
            </a:r>
            <a:r>
              <a:rPr lang="en-US" dirty="0">
                <a:latin typeface="Candara" pitchFamily="34" charset="0"/>
              </a:rPr>
              <a:t>is a survey of a firm’s sales force regarding anticipated sales in their territories for a specified period</a:t>
            </a:r>
          </a:p>
          <a:p>
            <a:pPr lvl="1">
              <a:spcBef>
                <a:spcPts val="0"/>
              </a:spcBef>
              <a:spcAft>
                <a:spcPts val="600"/>
              </a:spcAft>
              <a:buClr>
                <a:srgbClr val="42A8AD"/>
              </a:buClr>
            </a:pPr>
            <a:r>
              <a:rPr lang="en-US" dirty="0">
                <a:latin typeface="Candara" pitchFamily="34" charset="0"/>
              </a:rPr>
              <a:t>Salespeople are closer to customers and know more about their needs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Forecasting Surveys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i="1" dirty="0">
                <a:solidFill>
                  <a:srgbClr val="42A8AD"/>
                </a:solidFill>
                <a:latin typeface="Candara" pitchFamily="34" charset="0"/>
              </a:rPr>
              <a:t>Expert forecasting survey </a:t>
            </a:r>
            <a:r>
              <a:rPr lang="en-US" dirty="0">
                <a:latin typeface="Candara" pitchFamily="34" charset="0"/>
              </a:rPr>
              <a:t>is sales forecasts prepared by experts outside the firm, such as economists, management consultants, advertising executives or college professors</a:t>
            </a:r>
          </a:p>
          <a:p>
            <a:pPr lvl="1">
              <a:spcBef>
                <a:spcPts val="0"/>
              </a:spcBef>
              <a:spcAft>
                <a:spcPts val="600"/>
              </a:spcAft>
              <a:buClr>
                <a:srgbClr val="42A8AD"/>
              </a:buClr>
            </a:pPr>
            <a:r>
              <a:rPr lang="en-US" dirty="0">
                <a:latin typeface="Candara" pitchFamily="34" charset="0"/>
              </a:rPr>
              <a:t>Expedient and relatively inexpensive but outsiders may be less motivated to do a effective job </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Forecasting Surveys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The </a:t>
            </a:r>
            <a:r>
              <a:rPr lang="en-US" b="1" dirty="0">
                <a:solidFill>
                  <a:srgbClr val="42A8AD"/>
                </a:solidFill>
                <a:latin typeface="Candara" pitchFamily="34" charset="0"/>
              </a:rPr>
              <a:t>Delphi technique </a:t>
            </a:r>
            <a:r>
              <a:rPr lang="en-US" dirty="0">
                <a:latin typeface="Candara" pitchFamily="34" charset="0"/>
              </a:rPr>
              <a:t>is a procedure in which experts create initial forecasts, submit them to the company for averaging, and then refine the forecasts</a:t>
            </a:r>
          </a:p>
          <a:p>
            <a:pPr lvl="1">
              <a:spcBef>
                <a:spcPts val="0"/>
              </a:spcBef>
              <a:spcAft>
                <a:spcPts val="600"/>
              </a:spcAft>
              <a:buClr>
                <a:srgbClr val="42A8AD"/>
              </a:buClr>
            </a:pPr>
            <a:r>
              <a:rPr lang="en-US" dirty="0">
                <a:latin typeface="Candara" pitchFamily="34" charset="0"/>
              </a:rPr>
              <a:t>The ultimate goal in using this technique is to develop a highly accurate sales forecast</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658453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Time Series Analysis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Time series analysis </a:t>
            </a:r>
            <a:r>
              <a:rPr lang="en-US" dirty="0">
                <a:latin typeface="Candara" pitchFamily="34" charset="0"/>
              </a:rPr>
              <a:t>is a forecasting method that uses historical sales data to discover patterns in the firm’s sales over time and generally involves trend, cycle, seasonal and random factor analyses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403735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Time Series Analysis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1">
              <a:spcBef>
                <a:spcPts val="0"/>
              </a:spcBef>
              <a:spcAft>
                <a:spcPts val="600"/>
              </a:spcAft>
              <a:buClr>
                <a:srgbClr val="42A8AD"/>
              </a:buClr>
            </a:pPr>
            <a:r>
              <a:rPr lang="en-US" sz="3200" b="1" dirty="0">
                <a:solidFill>
                  <a:srgbClr val="42A8AD"/>
                </a:solidFill>
                <a:latin typeface="Candara" pitchFamily="34" charset="0"/>
              </a:rPr>
              <a:t>Trend analysis </a:t>
            </a:r>
            <a:r>
              <a:rPr lang="en-US" sz="3200" dirty="0">
                <a:latin typeface="Candara" pitchFamily="34" charset="0"/>
              </a:rPr>
              <a:t>- Focuses on aggregate sales date over a period of many years to determine general trends in annual sales</a:t>
            </a:r>
          </a:p>
          <a:p>
            <a:pPr lvl="1">
              <a:spcBef>
                <a:spcPts val="0"/>
              </a:spcBef>
              <a:spcAft>
                <a:spcPts val="600"/>
              </a:spcAft>
              <a:buClr>
                <a:srgbClr val="42A8AD"/>
              </a:buClr>
            </a:pPr>
            <a:endParaRPr lang="en-US" sz="3200" dirty="0">
              <a:latin typeface="Candara" pitchFamily="34" charset="0"/>
            </a:endParaRPr>
          </a:p>
          <a:p>
            <a:pPr lvl="1">
              <a:spcBef>
                <a:spcPts val="0"/>
              </a:spcBef>
              <a:spcAft>
                <a:spcPts val="600"/>
              </a:spcAft>
              <a:buClr>
                <a:srgbClr val="42A8AD"/>
              </a:buClr>
            </a:pPr>
            <a:r>
              <a:rPr lang="en-US" sz="3200" b="1" dirty="0">
                <a:solidFill>
                  <a:srgbClr val="42A8AD"/>
                </a:solidFill>
                <a:latin typeface="Candara" pitchFamily="34" charset="0"/>
              </a:rPr>
              <a:t>Cycle analysis </a:t>
            </a:r>
            <a:r>
              <a:rPr lang="en-US" sz="3200" dirty="0">
                <a:latin typeface="Candara" pitchFamily="34" charset="0"/>
              </a:rPr>
              <a:t>- Analysis of sales figures for a three to five year period to ascertain whether sales fluctuate in a consistent, periodic manner</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7747874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Time Series Analysis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Seasonal analysis </a:t>
            </a:r>
            <a:r>
              <a:rPr lang="en-US" dirty="0">
                <a:latin typeface="Candara" pitchFamily="34" charset="0"/>
              </a:rPr>
              <a:t>- Analysis of daily, weekly or monthly sales figures to evaluate the degree to which seasonal factors influence sales</a:t>
            </a:r>
          </a:p>
          <a:p>
            <a:pPr>
              <a:spcBef>
                <a:spcPts val="0"/>
              </a:spcBef>
              <a:spcAft>
                <a:spcPts val="600"/>
              </a:spcAft>
              <a:buClr>
                <a:srgbClr val="42A8AD"/>
              </a:buClr>
            </a:pPr>
            <a:endParaRPr lang="en-US" dirty="0">
              <a:latin typeface="Candara" pitchFamily="34" charset="0"/>
            </a:endParaRPr>
          </a:p>
          <a:p>
            <a:pPr>
              <a:spcBef>
                <a:spcPts val="0"/>
              </a:spcBef>
              <a:spcAft>
                <a:spcPts val="600"/>
              </a:spcAft>
              <a:buClr>
                <a:srgbClr val="42A8AD"/>
              </a:buClr>
            </a:pPr>
            <a:r>
              <a:rPr lang="en-US" b="1" dirty="0">
                <a:solidFill>
                  <a:srgbClr val="42A8AD"/>
                </a:solidFill>
                <a:latin typeface="Candara" pitchFamily="34" charset="0"/>
              </a:rPr>
              <a:t>Random factor analysis </a:t>
            </a:r>
            <a:r>
              <a:rPr lang="en-US" dirty="0">
                <a:latin typeface="Candara" pitchFamily="34" charset="0"/>
              </a:rPr>
              <a:t>- An analysis attempting to attribute erratic sales variations to random, nonrecurring events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403735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Regression Analysis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Regression analysis </a:t>
            </a:r>
            <a:r>
              <a:rPr lang="en-US" dirty="0">
                <a:latin typeface="Candara" pitchFamily="34" charset="0"/>
              </a:rPr>
              <a:t>is a method of predicting sales based on finding a relationship between past sales and one or more independent variables, such as population or income</a:t>
            </a:r>
          </a:p>
          <a:p>
            <a:pPr lvl="1">
              <a:spcBef>
                <a:spcPts val="0"/>
              </a:spcBef>
              <a:spcAft>
                <a:spcPts val="600"/>
              </a:spcAft>
              <a:buClr>
                <a:srgbClr val="42A8AD"/>
              </a:buClr>
            </a:pPr>
            <a:r>
              <a:rPr lang="en-US" dirty="0">
                <a:latin typeface="Candara" pitchFamily="34" charset="0"/>
              </a:rPr>
              <a:t>Simple regression analysis uses one of the independent variables</a:t>
            </a:r>
          </a:p>
          <a:p>
            <a:pPr lvl="1">
              <a:spcBef>
                <a:spcPts val="0"/>
              </a:spcBef>
              <a:spcAft>
                <a:spcPts val="600"/>
              </a:spcAft>
              <a:buClr>
                <a:srgbClr val="42A8AD"/>
              </a:buClr>
            </a:pPr>
            <a:r>
              <a:rPr lang="en-US" dirty="0">
                <a:latin typeface="Candara" pitchFamily="34" charset="0"/>
              </a:rPr>
              <a:t>Multiple regression analysis uses two or more independent variables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403735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Spicy Salsa</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200" dirty="0">
                <a:latin typeface="Candara" panose="020E0502030303020204" pitchFamily="34" charset="0"/>
              </a:rPr>
              <a:t>The Southwestern United States loves spicy food, particularly in New Mexico. New Mexicans take their salsa seriously, so seriously that the state vegetable is the </a:t>
            </a:r>
            <a:r>
              <a:rPr lang="en-US" sz="2200" dirty="0" err="1">
                <a:latin typeface="Candara" panose="020E0502030303020204" pitchFamily="34" charset="0"/>
              </a:rPr>
              <a:t>chile</a:t>
            </a:r>
            <a:r>
              <a:rPr lang="en-US" sz="2200" dirty="0">
                <a:latin typeface="Candara" panose="020E0502030303020204" pitchFamily="34" charset="0"/>
              </a:rPr>
              <a:t> pepper. Hot salsa is popular among New Mexico residents of all demographics. For this reason, a salsa manufacturing company decided to introduce a new super-hot product in the surrounding New Mexico area.</a:t>
            </a:r>
          </a:p>
          <a:p>
            <a:pPr lvl="1" eaLnBrk="1" hangingPunct="1">
              <a:buClr>
                <a:srgbClr val="FAAA53"/>
              </a:buClr>
              <a:buSzPct val="85000"/>
              <a:buFont typeface="Wingdings" pitchFamily="2" charset="2"/>
              <a:buChar char="Ø"/>
            </a:pPr>
            <a:r>
              <a:rPr lang="en-US" sz="2000" dirty="0">
                <a:latin typeface="Candara" panose="020E0502030303020204" pitchFamily="34" charset="0"/>
              </a:rPr>
              <a:t>What is the key variable in segmenting the market for this new product?</a:t>
            </a:r>
          </a:p>
          <a:p>
            <a:pPr lvl="1" eaLnBrk="1" hangingPunct="1">
              <a:buClr>
                <a:srgbClr val="FAAA53"/>
              </a:buClr>
              <a:buSzPct val="85000"/>
              <a:buFont typeface="Wingdings" pitchFamily="2" charset="2"/>
              <a:buChar char="Ø"/>
            </a:pPr>
            <a:r>
              <a:rPr lang="en-US" sz="2000" dirty="0">
                <a:latin typeface="Candara" panose="020E0502030303020204" pitchFamily="34" charset="0"/>
              </a:rPr>
              <a:t>For this new product, which would likely make the best sales forecast: time series analysis, regression analysis, or market test?</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Tree>
    <p:extLst>
      <p:ext uri="{BB962C8B-B14F-4D97-AF65-F5344CB8AC3E}">
        <p14:creationId xmlns:p14="http://schemas.microsoft.com/office/powerpoint/2010/main" val="9476291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Market Tests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2390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 </a:t>
            </a:r>
            <a:r>
              <a:rPr lang="en-US" b="1" dirty="0">
                <a:solidFill>
                  <a:srgbClr val="42A8AD"/>
                </a:solidFill>
                <a:latin typeface="Candara" pitchFamily="34" charset="0"/>
              </a:rPr>
              <a:t>market test </a:t>
            </a:r>
            <a:r>
              <a:rPr lang="en-US" dirty="0">
                <a:latin typeface="Candara" pitchFamily="34" charset="0"/>
              </a:rPr>
              <a:t>makes a product available to buyers in one or more areas and measures purchases and consumer responses to distribution, promotion and price</a:t>
            </a:r>
          </a:p>
          <a:p>
            <a:pPr lvl="1">
              <a:buClr>
                <a:srgbClr val="297FD5"/>
              </a:buClr>
              <a:defRPr/>
            </a:pP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403735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Market Tests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2390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1">
              <a:spcBef>
                <a:spcPts val="0"/>
              </a:spcBef>
              <a:spcAft>
                <a:spcPts val="600"/>
              </a:spcAft>
              <a:buClr>
                <a:srgbClr val="42A8AD"/>
              </a:buClr>
            </a:pPr>
            <a:r>
              <a:rPr lang="en-US" sz="3200" dirty="0">
                <a:latin typeface="Candara" pitchFamily="34" charset="0"/>
              </a:rPr>
              <a:t>Advantages</a:t>
            </a:r>
          </a:p>
          <a:p>
            <a:pPr lvl="2">
              <a:spcBef>
                <a:spcPts val="0"/>
              </a:spcBef>
              <a:spcAft>
                <a:spcPts val="600"/>
              </a:spcAft>
              <a:buClr>
                <a:srgbClr val="42A8AD"/>
              </a:buClr>
            </a:pPr>
            <a:r>
              <a:rPr lang="en-US" sz="2400" dirty="0">
                <a:latin typeface="Candara" pitchFamily="34" charset="0"/>
              </a:rPr>
              <a:t>Effective for new products </a:t>
            </a:r>
          </a:p>
          <a:p>
            <a:pPr lvl="2">
              <a:spcBef>
                <a:spcPts val="0"/>
              </a:spcBef>
              <a:spcAft>
                <a:spcPts val="600"/>
              </a:spcAft>
              <a:buClr>
                <a:srgbClr val="42A8AD"/>
              </a:buClr>
            </a:pPr>
            <a:r>
              <a:rPr lang="en-US" sz="2400" dirty="0">
                <a:latin typeface="Candara" pitchFamily="34" charset="0"/>
              </a:rPr>
              <a:t>Also effective for introducing existing products in a new geographic area</a:t>
            </a:r>
          </a:p>
          <a:p>
            <a:pPr lvl="2">
              <a:spcBef>
                <a:spcPts val="0"/>
              </a:spcBef>
              <a:spcAft>
                <a:spcPts val="600"/>
              </a:spcAft>
              <a:buClr>
                <a:srgbClr val="42A8AD"/>
              </a:buClr>
            </a:pPr>
            <a:endParaRPr lang="en-US" sz="2400" dirty="0">
              <a:latin typeface="Candara" pitchFamily="34" charset="0"/>
            </a:endParaRPr>
          </a:p>
          <a:p>
            <a:pPr lvl="1">
              <a:spcBef>
                <a:spcPts val="0"/>
              </a:spcBef>
              <a:spcAft>
                <a:spcPts val="600"/>
              </a:spcAft>
              <a:buClr>
                <a:srgbClr val="42A8AD"/>
              </a:buClr>
            </a:pPr>
            <a:r>
              <a:rPr lang="en-US" sz="3200" dirty="0">
                <a:latin typeface="Candara" pitchFamily="34" charset="0"/>
              </a:rPr>
              <a:t>Disadvantages </a:t>
            </a:r>
          </a:p>
          <a:p>
            <a:pPr lvl="2">
              <a:spcBef>
                <a:spcPts val="0"/>
              </a:spcBef>
              <a:spcAft>
                <a:spcPts val="600"/>
              </a:spcAft>
              <a:buClr>
                <a:srgbClr val="42A8AD"/>
              </a:buClr>
            </a:pPr>
            <a:r>
              <a:rPr lang="en-US" sz="2400" dirty="0">
                <a:latin typeface="Candara" pitchFamily="34" charset="0"/>
              </a:rPr>
              <a:t>Time consuming and expensive</a:t>
            </a:r>
          </a:p>
          <a:p>
            <a:pPr lvl="2">
              <a:spcBef>
                <a:spcPts val="0"/>
              </a:spcBef>
              <a:spcAft>
                <a:spcPts val="600"/>
              </a:spcAft>
              <a:buClr>
                <a:srgbClr val="42A8AD"/>
              </a:buClr>
            </a:pPr>
            <a:r>
              <a:rPr lang="en-US" sz="2400" dirty="0">
                <a:latin typeface="Candara" pitchFamily="34" charset="0"/>
              </a:rPr>
              <a:t>Not guaranteed replication from the test market to the national market</a:t>
            </a:r>
          </a:p>
          <a:p>
            <a:pPr lvl="1">
              <a:buClr>
                <a:srgbClr val="297FD5"/>
              </a:buClr>
              <a:defRPr/>
            </a:pP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2945647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6-8</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Multiple Forecasting Methods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Most firms use several forecasting techniques for a variety of reasons:</a:t>
            </a:r>
          </a:p>
          <a:p>
            <a:pPr lvl="1">
              <a:spcBef>
                <a:spcPts val="0"/>
              </a:spcBef>
              <a:spcAft>
                <a:spcPts val="600"/>
              </a:spcAft>
              <a:buClr>
                <a:srgbClr val="42A8AD"/>
              </a:buClr>
            </a:pPr>
            <a:r>
              <a:rPr lang="en-US" dirty="0">
                <a:latin typeface="Candara" pitchFamily="34" charset="0"/>
              </a:rPr>
              <a:t>Use multiple methods when marketing diverse product lines</a:t>
            </a:r>
          </a:p>
          <a:p>
            <a:pPr lvl="1">
              <a:spcBef>
                <a:spcPts val="0"/>
              </a:spcBef>
              <a:spcAft>
                <a:spcPts val="600"/>
              </a:spcAft>
              <a:buClr>
                <a:srgbClr val="42A8AD"/>
              </a:buClr>
            </a:pPr>
            <a:r>
              <a:rPr lang="en-US" dirty="0">
                <a:latin typeface="Candara" pitchFamily="34" charset="0"/>
              </a:rPr>
              <a:t>May use multiple methods for a single product line when sold in different market segments</a:t>
            </a:r>
          </a:p>
          <a:p>
            <a:pPr lvl="1">
              <a:spcBef>
                <a:spcPts val="0"/>
              </a:spcBef>
              <a:spcAft>
                <a:spcPts val="600"/>
              </a:spcAft>
              <a:buClr>
                <a:srgbClr val="42A8AD"/>
              </a:buClr>
            </a:pPr>
            <a:r>
              <a:rPr lang="en-US" dirty="0">
                <a:latin typeface="Candara" pitchFamily="34" charset="0"/>
              </a:rPr>
              <a:t>Variation in the length of needed forecasts may call for using several methods</a:t>
            </a:r>
          </a:p>
          <a:p>
            <a:pPr lvl="1">
              <a:spcBef>
                <a:spcPts val="0"/>
              </a:spcBef>
              <a:spcAft>
                <a:spcPts val="600"/>
              </a:spcAft>
              <a:buClr>
                <a:srgbClr val="42A8AD"/>
              </a:buClr>
            </a:pPr>
            <a:r>
              <a:rPr lang="en-US" dirty="0">
                <a:latin typeface="Candara" pitchFamily="34" charset="0"/>
              </a:rPr>
              <a:t>Sometimes a marketer verifies results of one method by using one or more other methods and comparing outcomes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5403735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9144000" cy="6858000"/>
          </a:xfrm>
          <a:prstGeom prst="rect">
            <a:avLst/>
          </a:prstGeom>
        </p:spPr>
      </p:pic>
      <p:sp>
        <p:nvSpPr>
          <p:cNvPr id="8" name="Content Placeholder 4"/>
          <p:cNvSpPr txBox="1">
            <a:spLocks/>
          </p:cNvSpPr>
          <p:nvPr/>
        </p:nvSpPr>
        <p:spPr bwMode="auto">
          <a:xfrm>
            <a:off x="1333500" y="4114800"/>
            <a:ext cx="6477000" cy="21336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marL="0" indent="0">
              <a:spcBef>
                <a:spcPts val="0"/>
              </a:spcBef>
              <a:spcAft>
                <a:spcPts val="600"/>
              </a:spcAft>
              <a:buClr>
                <a:srgbClr val="42A8AD"/>
              </a:buClr>
              <a:buNone/>
            </a:pPr>
            <a:r>
              <a:rPr lang="en-US" sz="4000" dirty="0">
                <a:ln>
                  <a:solidFill>
                    <a:srgbClr val="3C999E"/>
                  </a:solidFill>
                </a:ln>
                <a:solidFill>
                  <a:schemeClr val="bg1"/>
                </a:solidFill>
                <a:latin typeface="Candara"/>
                <a:ea typeface="+mj-ea"/>
                <a:cs typeface="+mj-cs"/>
              </a:rPr>
              <a:t>Thank</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for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attention!</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1274405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2810</TotalTime>
  <Words>2928</Words>
  <Application>Microsoft Office PowerPoint</Application>
  <PresentationFormat>Экран (4:3)</PresentationFormat>
  <Paragraphs>468</Paragraphs>
  <Slides>58</Slides>
  <Notes>7</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58</vt:i4>
      </vt:variant>
    </vt:vector>
  </HeadingPairs>
  <TitlesOfParts>
    <vt:vector size="67" baseType="lpstr">
      <vt:lpstr>Arial</vt:lpstr>
      <vt:lpstr>Brush Script MT</vt:lpstr>
      <vt:lpstr>Calibri</vt:lpstr>
      <vt:lpstr>Candara</vt:lpstr>
      <vt:lpstr>Franklin Gothic Book</vt:lpstr>
      <vt:lpstr>Gill Sans MT</vt:lpstr>
      <vt:lpstr>Times New Roman</vt:lpstr>
      <vt:lpstr>Wingdings</vt:lpstr>
      <vt:lpstr>Office Theme</vt:lpstr>
      <vt:lpstr>Chapter 6                              Target Markets: Segmentation and Evaluation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BrettN</dc:creator>
  <cp:lastModifiedBy>USER</cp:lastModifiedBy>
  <cp:revision>111</cp:revision>
  <cp:lastPrinted>2014-07-29T05:16:57Z</cp:lastPrinted>
  <dcterms:created xsi:type="dcterms:W3CDTF">2014-07-29T05:05:36Z</dcterms:created>
  <dcterms:modified xsi:type="dcterms:W3CDTF">2020-04-03T12:13:16Z</dcterms:modified>
</cp:coreProperties>
</file>