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345" r:id="rId2"/>
    <p:sldId id="260" r:id="rId3"/>
    <p:sldId id="258" r:id="rId4"/>
    <p:sldId id="333" r:id="rId5"/>
    <p:sldId id="261" r:id="rId6"/>
    <p:sldId id="262" r:id="rId7"/>
    <p:sldId id="263" r:id="rId8"/>
    <p:sldId id="264" r:id="rId9"/>
    <p:sldId id="334" r:id="rId10"/>
    <p:sldId id="265" r:id="rId11"/>
    <p:sldId id="297" r:id="rId12"/>
    <p:sldId id="320" r:id="rId13"/>
    <p:sldId id="321" r:id="rId14"/>
    <p:sldId id="322" r:id="rId15"/>
    <p:sldId id="266" r:id="rId16"/>
    <p:sldId id="267" r:id="rId17"/>
    <p:sldId id="307" r:id="rId18"/>
    <p:sldId id="268" r:id="rId19"/>
    <p:sldId id="269" r:id="rId20"/>
    <p:sldId id="270" r:id="rId21"/>
    <p:sldId id="272" r:id="rId22"/>
    <p:sldId id="271" r:id="rId23"/>
    <p:sldId id="273" r:id="rId24"/>
    <p:sldId id="274" r:id="rId25"/>
    <p:sldId id="275" r:id="rId26"/>
    <p:sldId id="325" r:id="rId27"/>
    <p:sldId id="278" r:id="rId28"/>
    <p:sldId id="326" r:id="rId29"/>
    <p:sldId id="279" r:id="rId30"/>
    <p:sldId id="280" r:id="rId31"/>
    <p:sldId id="327" r:id="rId32"/>
    <p:sldId id="281" r:id="rId33"/>
    <p:sldId id="282" r:id="rId34"/>
    <p:sldId id="328" r:id="rId35"/>
    <p:sldId id="283" r:id="rId36"/>
    <p:sldId id="329" r:id="rId37"/>
    <p:sldId id="284" r:id="rId38"/>
    <p:sldId id="285" r:id="rId39"/>
    <p:sldId id="286" r:id="rId40"/>
    <p:sldId id="332" r:id="rId41"/>
    <p:sldId id="287" r:id="rId42"/>
    <p:sldId id="288" r:id="rId43"/>
    <p:sldId id="330" r:id="rId44"/>
    <p:sldId id="289" r:id="rId45"/>
    <p:sldId id="290" r:id="rId46"/>
    <p:sldId id="331" r:id="rId47"/>
    <p:sldId id="291" r:id="rId48"/>
    <p:sldId id="292" r:id="rId49"/>
    <p:sldId id="346" r:id="rId5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A8AD"/>
    <a:srgbClr val="FAAA53"/>
    <a:srgbClr val="FF8448"/>
    <a:srgbClr val="FFDE80"/>
    <a:srgbClr val="3C999E"/>
    <a:srgbClr val="FFF87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79534" autoAdjust="0"/>
  </p:normalViewPr>
  <p:slideViewPr>
    <p:cSldViewPr>
      <p:cViewPr varScale="1">
        <p:scale>
          <a:sx n="58" d="100"/>
          <a:sy n="58" d="100"/>
        </p:scale>
        <p:origin x="110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4E6710-BB7F-4CB4-8A58-F6347636B1D6}" type="datetimeFigureOut">
              <a:rPr lang="en-US" smtClean="0"/>
              <a:pPr/>
              <a:t>4/3/2020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4B8F9D-41B9-4DC9-8F74-FFC509277D8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3730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B8F9D-41B9-4DC9-8F74-FFC509277D82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71459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B8F9D-41B9-4DC9-8F74-FFC509277D82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76823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B8F9D-41B9-4DC9-8F74-FFC509277D82}" type="slidenum">
              <a:rPr lang="en-US" smtClean="0"/>
              <a:pPr/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343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4/3/2020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9598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4/3/2020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2000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4/3/2020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301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4/3/2020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5128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4/3/2020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2179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4/3/2020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750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4/3/2020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0711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4/3/2020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577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4/3/2020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6046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4/3/2020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1327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4/3/2020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932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C73EFB-8E40-4B42-AD26-B2B1E8F2459B}" type="datetimeFigureOut">
              <a:rPr lang="en-US" smtClean="0"/>
              <a:pPr/>
              <a:t>4/3/2020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021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7936"/>
            <a:ext cx="9126897" cy="6845173"/>
          </a:xfrm>
          <a:prstGeom prst="rect">
            <a:avLst/>
          </a:prstGeom>
        </p:spPr>
      </p:pic>
      <p:sp>
        <p:nvSpPr>
          <p:cNvPr id="5" name="AutoShape 2" descr="Image result for webster university in tashken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512" y="160338"/>
            <a:ext cx="2143125" cy="21431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10400" y="154476"/>
            <a:ext cx="2016620" cy="2049462"/>
          </a:xfrm>
          <a:prstGeom prst="rect">
            <a:avLst/>
          </a:prstGeom>
        </p:spPr>
      </p:pic>
      <p:sp>
        <p:nvSpPr>
          <p:cNvPr id="13" name="Title 1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lvl="0">
              <a:spcBef>
                <a:spcPts val="0"/>
              </a:spcBef>
              <a:defRPr/>
            </a:pPr>
            <a:r>
              <a:rPr lang="en-US" sz="5000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Candara" panose="020E0502030303020204" pitchFamily="34" charset="0"/>
                <a:ea typeface="+mn-ea"/>
                <a:cs typeface="Times New Roman" pitchFamily="18" charset="0"/>
              </a:rPr>
              <a:t>Chapter 5</a:t>
            </a:r>
            <a:br>
              <a:rPr lang="en-US" sz="5000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Candara" panose="020E0502030303020204" pitchFamily="34" charset="0"/>
                <a:ea typeface="+mn-ea"/>
                <a:cs typeface="Times New Roman" pitchFamily="18" charset="0"/>
              </a:rPr>
            </a:b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+mn-ea"/>
                <a:cs typeface="Times New Roman" pitchFamily="18" charset="0"/>
              </a:rPr>
              <a:t>                          </a:t>
            </a:r>
            <a:b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+mn-ea"/>
                <a:cs typeface="Times New Roman" pitchFamily="18" charset="0"/>
              </a:rPr>
            </a:b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+mn-ea"/>
                <a:cs typeface="Times New Roman" pitchFamily="18" charset="0"/>
              </a:rPr>
              <a:t/>
            </a:r>
            <a:b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+mn-ea"/>
                <a:cs typeface="Times New Roman" pitchFamily="18" charset="0"/>
              </a:rPr>
            </a:b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+mn-ea"/>
                <a:cs typeface="Times New Roman" pitchFamily="18" charset="0"/>
              </a:rPr>
              <a:t/>
            </a:r>
            <a:b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+mn-ea"/>
                <a:cs typeface="Times New Roman" pitchFamily="18" charset="0"/>
              </a:rPr>
            </a:br>
            <a:r>
              <a:rPr lang="en-US" sz="3200" b="1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 panose="020E0502030303020204" pitchFamily="34" charset="0"/>
                <a:ea typeface="+mn-ea"/>
                <a:cs typeface="Times New Roman" pitchFamily="18" charset="0"/>
              </a:rPr>
              <a:t>Marketing Research and</a:t>
            </a:r>
            <a:br>
              <a:rPr lang="en-US" sz="3200" b="1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 panose="020E0502030303020204" pitchFamily="34" charset="0"/>
                <a:ea typeface="+mn-ea"/>
                <a:cs typeface="Times New Roman" pitchFamily="18" charset="0"/>
              </a:rPr>
            </a:br>
            <a:r>
              <a:rPr lang="en-US" sz="3200" b="1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 panose="020E0502030303020204" pitchFamily="34" charset="0"/>
                <a:ea typeface="+mn-ea"/>
                <a:cs typeface="Times New Roman" pitchFamily="18" charset="0"/>
              </a:rPr>
              <a:t> Information Systems</a:t>
            </a:r>
            <a:br>
              <a:rPr lang="en-US" sz="3200" b="1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 panose="020E0502030303020204" pitchFamily="34" charset="0"/>
                <a:ea typeface="+mn-ea"/>
                <a:cs typeface="Times New Roman" pitchFamily="18" charset="0"/>
              </a:rPr>
            </a:br>
            <a:r>
              <a:rPr lang="en-US" sz="3200" b="1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 panose="020E0502030303020204" pitchFamily="34" charset="0"/>
                <a:ea typeface="+mn-ea"/>
                <a:cs typeface="Times New Roman" pitchFamily="18" charset="0"/>
              </a:rPr>
              <a:t/>
            </a:r>
            <a:br>
              <a:rPr lang="en-US" sz="3200" b="1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 panose="020E0502030303020204" pitchFamily="34" charset="0"/>
                <a:ea typeface="+mn-ea"/>
                <a:cs typeface="Times New Roman" pitchFamily="18" charset="0"/>
              </a:rPr>
            </a:br>
            <a:r>
              <a:rPr lang="en-US" sz="3200" b="1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 panose="020E0502030303020204" pitchFamily="34" charset="0"/>
                <a:ea typeface="+mn-ea"/>
                <a:cs typeface="Times New Roman" pitchFamily="18" charset="0"/>
              </a:rPr>
              <a:t/>
            </a:r>
            <a:br>
              <a:rPr lang="en-US" sz="3200" b="1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 panose="020E0502030303020204" pitchFamily="34" charset="0"/>
                <a:ea typeface="+mn-ea"/>
                <a:cs typeface="Times New Roman" pitchFamily="18" charset="0"/>
              </a:rPr>
            </a:br>
            <a:r>
              <a:rPr lang="en-US" sz="3200" b="1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 panose="020E0502030303020204" pitchFamily="34" charset="0"/>
                <a:ea typeface="+mn-ea"/>
                <a:cs typeface="Times New Roman" pitchFamily="18" charset="0"/>
              </a:rPr>
              <a:t/>
            </a:r>
            <a:br>
              <a:rPr lang="en-US" sz="3200" b="1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 panose="020E0502030303020204" pitchFamily="34" charset="0"/>
                <a:ea typeface="+mn-ea"/>
                <a:cs typeface="Times New Roman" pitchFamily="18" charset="0"/>
              </a:rPr>
            </a:br>
            <a:endParaRPr lang="en-US" dirty="0"/>
          </a:p>
        </p:txBody>
      </p:sp>
      <p:sp>
        <p:nvSpPr>
          <p:cNvPr id="14" name="Subtitle 13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Course Instructor:</a:t>
            </a:r>
          </a:p>
          <a:p>
            <a:r>
              <a:rPr lang="en-US" sz="2800" dirty="0">
                <a:solidFill>
                  <a:schemeClr val="bg1"/>
                </a:solidFill>
              </a:rPr>
              <a:t>Mamurjon Rahimov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91565" y="4995990"/>
            <a:ext cx="1560870" cy="1857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012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5" y="3284457"/>
            <a:ext cx="5520309" cy="1626780"/>
          </a:xfrm>
          <a:prstGeom prst="rect">
            <a:avLst/>
          </a:prstGeom>
        </p:spPr>
      </p:pic>
      <p:sp>
        <p:nvSpPr>
          <p:cNvPr id="5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i="0" u="none" strike="noStrike" kern="1200" cap="none" spc="0" normalizeH="0" baseline="0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effectLst/>
                <a:uLnTx/>
                <a:uFillTx/>
                <a:latin typeface="Candara"/>
                <a:ea typeface="+mj-ea"/>
                <a:cs typeface="+mj-cs"/>
              </a:rPr>
              <a:t>Learning Objectives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 bwMode="auto">
          <a:xfrm>
            <a:off x="1828800" y="1371600"/>
            <a:ext cx="71628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None/>
              <a:tabLst/>
              <a:defRPr/>
            </a:pPr>
            <a:r>
              <a:rPr lang="en-US" sz="2400" b="1" dirty="0">
                <a:solidFill>
                  <a:srgbClr val="42A8AD"/>
                </a:solidFill>
                <a:latin typeface="Candara" panose="020E0502030303020204" pitchFamily="34" charset="0"/>
              </a:rPr>
              <a:t>LO 5-1</a:t>
            </a:r>
            <a:r>
              <a:rPr lang="en-US" sz="2400" dirty="0">
                <a:latin typeface="Candara" panose="020E0502030303020204" pitchFamily="34" charset="0"/>
              </a:rPr>
              <a:t>	Define marketing research and its importance 	to decision makers</a:t>
            </a: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2A8AD"/>
                </a:solidFill>
                <a:effectLst/>
                <a:uLnTx/>
                <a:uFillTx/>
                <a:latin typeface="Candara" panose="020E0502030303020204" pitchFamily="34" charset="0"/>
              </a:rPr>
              <a:t>LO 5-2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	Distinguish between exploratory and 	conclusive research</a:t>
            </a:r>
            <a:endParaRPr kumimoji="0" lang="en-US" sz="2400" i="0" u="none" strike="noStrike" kern="1200" cap="none" spc="0" normalizeH="0" noProof="0" dirty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None/>
              <a:tabLst/>
              <a:defRPr/>
            </a:pPr>
            <a:r>
              <a:rPr lang="en-US" sz="2400" b="1" dirty="0">
                <a:solidFill>
                  <a:srgbClr val="42A8AD"/>
                </a:solidFill>
                <a:latin typeface="Candara" panose="020E0502030303020204" pitchFamily="34" charset="0"/>
              </a:rPr>
              <a:t>LO 5-3</a:t>
            </a:r>
            <a:r>
              <a:rPr lang="en-US" sz="2400" dirty="0">
                <a:latin typeface="Candara" panose="020E0502030303020204" pitchFamily="34" charset="0"/>
              </a:rPr>
              <a:t>	Name the five basic steps in conducting 	marketing research, including the two 	types of data and four survey methods</a:t>
            </a: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None/>
              <a:tabLst/>
              <a:defRPr/>
            </a:pP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solidFill>
                  <a:srgbClr val="42A8AD"/>
                </a:solidFill>
                <a:effectLst/>
                <a:uLnTx/>
                <a:uFillTx/>
                <a:latin typeface="Candara" panose="020E0502030303020204" pitchFamily="34" charset="0"/>
              </a:rPr>
              <a:t>LO 5-4</a:t>
            </a:r>
            <a:r>
              <a:rPr kumimoji="0" lang="en-US" sz="24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	Describe the tools, such as databases, big 	data, decision support systems, and the 	Internet, useful to marketing decision 	making</a:t>
            </a: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None/>
              <a:tabLst/>
              <a:defRPr/>
            </a:pPr>
            <a:r>
              <a:rPr lang="en-US" sz="2400" b="1" dirty="0">
                <a:solidFill>
                  <a:srgbClr val="42A8AD"/>
                </a:solidFill>
                <a:latin typeface="Candara" panose="020E0502030303020204" pitchFamily="34" charset="0"/>
              </a:rPr>
              <a:t>LO 5-5</a:t>
            </a:r>
            <a:r>
              <a:rPr lang="en-US" sz="2400" dirty="0">
                <a:latin typeface="Candara" panose="020E0502030303020204" pitchFamily="34" charset="0"/>
              </a:rPr>
              <a:t>	Identify ethical and international issues in 	marketing research</a:t>
            </a: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2800" i="0" u="none" strike="noStrike" kern="1200" cap="none" spc="0" normalizeH="0" noProof="0" dirty="0">
              <a:ln>
                <a:noFill/>
              </a:ln>
              <a:effectLst/>
              <a:uLnTx/>
              <a:uFillTx/>
              <a:latin typeface="Franklin Gothic Book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Franklin Gothic Book"/>
              <a:ea typeface="+mn-ea"/>
              <a:cs typeface="+mn-cs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7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3154669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5-1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i="0" u="none" strike="noStrike" kern="1200" cap="none" spc="0" normalizeH="0" baseline="0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effectLst/>
                <a:uLnTx/>
                <a:uFillTx/>
                <a:latin typeface="Candara"/>
                <a:ea typeface="+mj-ea"/>
                <a:cs typeface="+mj-cs"/>
              </a:rPr>
              <a:t>Marketing Research</a:t>
            </a: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866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The systematic design, collection, interpretation, and reporting of information to help marketers solve specific marketing problems or take advantage of marketing opportunities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It is a process for gathering information that is not currently available to decision makers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Purpose is to inform an organization about: 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Customers’ needs and desires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Marketing opportunities for particular goods and services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Changing attitudes and purchase patterns of customers</a:t>
            </a: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eaLnBrk="1" hangingPunct="1"/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Marketing Research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</a:endParaRPr>
          </a:p>
        </p:txBody>
      </p:sp>
      <p:pic>
        <p:nvPicPr>
          <p:cNvPr id="1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76400" y="1905000"/>
            <a:ext cx="7307993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8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5-1</a:t>
            </a:r>
          </a:p>
        </p:txBody>
      </p:sp>
    </p:spTree>
    <p:extLst>
      <p:ext uri="{BB962C8B-B14F-4D97-AF65-F5344CB8AC3E}">
        <p14:creationId xmlns:p14="http://schemas.microsoft.com/office/powerpoint/2010/main" val="1567680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5-1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Benefits of Marketing Research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3448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Facilitates strategic planning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Assesses opportunities/threats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Ascertains potential for success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Helps determine feasibility of a strategy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Improves marketer’s ability to make decisions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Types of Research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Marketing research can involve two forms of data: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Qualitative data yields descriptive non-numerical information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Quantitative data yields empirical information that can be communicated through numbers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Marketers conduct either exploratory research or conclusive research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Exploratory Research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Research conducted to gather more information about a problem or to make a tentative hypothesis more specific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How are consumers’ car buying habits changing?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To better understand a problem or situation and/or to help identify additional data needs or decision alternatives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Exploratory Research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Customer advisory boards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Small groups of actual customers who serve as sounding boards for new-product ideas and offer insights into their feelings and attitudes toward a firm’s products and other elements of its marketing strategy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Focus group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 study in which a small group of 8-12 people are interviewed often informally, without a structured questionnaire, to observe interaction when members are exposed to an idea or a concept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eaLnBrk="1" hangingPunct="1"/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Exploratory Research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</a:endParaRPr>
          </a:p>
        </p:txBody>
      </p:sp>
      <p:pic>
        <p:nvPicPr>
          <p:cNvPr id="1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66055" y="1752600"/>
            <a:ext cx="7153885" cy="3499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8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5-2</a:t>
            </a:r>
          </a:p>
        </p:txBody>
      </p:sp>
    </p:spTree>
    <p:extLst>
      <p:ext uri="{BB962C8B-B14F-4D97-AF65-F5344CB8AC3E}">
        <p14:creationId xmlns:p14="http://schemas.microsoft.com/office/powerpoint/2010/main" val="33896072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Conclusive Research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Research designed to verify insights through objective procedures and to help marketers in making decisions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What percentage of consumers will consider an electric car purchase?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Used when the marketer has one or more alternatives in mind and needs assistance in the final stages of decision making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Conclusive Research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Descriptive Research </a:t>
            </a:r>
            <a:r>
              <a:rPr lang="en-US" dirty="0">
                <a:latin typeface="Candara" panose="020E0502030303020204" pitchFamily="34" charset="0"/>
              </a:rPr>
              <a:t>– Research conducted to clarify the characteristics of certain phenomena to solve a particular problem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Demands prior knowledge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Assumes problem is clearly defined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May require statistical analysis</a:t>
            </a: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Conclusive Research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Experimental Research </a:t>
            </a:r>
            <a:r>
              <a:rPr lang="en-US" dirty="0">
                <a:latin typeface="Candara" panose="020E0502030303020204" pitchFamily="34" charset="0"/>
              </a:rPr>
              <a:t>– Research that allows marketers to make causal inferences about relationships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Provides strong evidence of cause and effect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Need a dependent variable and independent variable(s) in order to set-up research project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41920888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eaLnBrk="1" hangingPunct="1"/>
            <a:r>
              <a:rPr lang="en-US" altLang="en-US" sz="320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Table 5.1 – Differences between Exploratory and Conclusive Research</a:t>
            </a:r>
            <a:endParaRPr kumimoji="0" lang="en-US" altLang="en-US" sz="32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pic>
        <p:nvPicPr>
          <p:cNvPr id="1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24866" y="1482499"/>
            <a:ext cx="5738949" cy="415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8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5-2</a:t>
            </a:r>
          </a:p>
        </p:txBody>
      </p:sp>
    </p:spTree>
    <p:extLst>
      <p:ext uri="{BB962C8B-B14F-4D97-AF65-F5344CB8AC3E}">
        <p14:creationId xmlns:p14="http://schemas.microsoft.com/office/powerpoint/2010/main" val="4243381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eaLnBrk="1" hangingPunct="1"/>
            <a:r>
              <a:rPr lang="en-US" altLang="en-US" sz="320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Figure 5.1 – The Five Steps of the Marketing Research Process</a:t>
            </a:r>
            <a:endParaRPr kumimoji="0" lang="en-US" altLang="en-US" sz="32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pic>
        <p:nvPicPr>
          <p:cNvPr id="1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70626" y="2209800"/>
            <a:ext cx="7220974" cy="142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8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5-3</a:t>
            </a:r>
          </a:p>
        </p:txBody>
      </p:sp>
    </p:spTree>
    <p:extLst>
      <p:ext uri="{BB962C8B-B14F-4D97-AF65-F5344CB8AC3E}">
        <p14:creationId xmlns:p14="http://schemas.microsoft.com/office/powerpoint/2010/main" val="4808171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5-3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Step 1: Locating and Defining Problems of Research Issues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Focus on uncovering the nature and boundaries of a situation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The first sign of a problem is a departure from normal or expected results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Define the problem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Research will often be in-depth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5-3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Defining the Problem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Marketers must define the nature and scope of the situation in order to pin down the problem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Determine precisely what is the aim of research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Researchers and decision makers should remain in the problem or issue definition stage until they have determined precisely what they want from marketing research and how they will use it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5-3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Step 2: Designing the Research Project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Research Design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An overall plan for obtaining the information needed to address a research problem or issue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Hypothesis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An informed guess or assumption about a certain problem or set of circumstances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Accepted or rejected hypotheses act as conclusions for the research effort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5-3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Reliability and Validity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Reliability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 condition that exists when a research technique produces almost identical results in repeated trials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Validity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 condition that exists when a research method measures what it is supposed to measure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5-3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Step 3: Collecting Data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Primary Data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Data observed and recorded or collected directly from respondents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Is collected to address a specific problem that cannot be answered by secondary data alone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Secondary Data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Data compiled both inside and outside the organization for some purpose other than the current investigation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5-3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Methods of Collecting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Primary Data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sp>
        <p:nvSpPr>
          <p:cNvPr id="15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Population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All the elements, units, or individuals of interest to researchers for a specific study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Sample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 limited number of units chosen to represent the characteristics of a total population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Sampling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The process of selecting representative units from a total population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5-3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How Types of Sampling Align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i="0" u="none" strike="noStrike" kern="1200" cap="none" spc="0" normalizeH="0" noProof="0" dirty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grpSp>
        <p:nvGrpSpPr>
          <p:cNvPr id="11" name="Group 22"/>
          <p:cNvGrpSpPr>
            <a:grpSpLocks noGrp="1"/>
          </p:cNvGrpSpPr>
          <p:nvPr/>
        </p:nvGrpSpPr>
        <p:grpSpPr bwMode="auto">
          <a:xfrm>
            <a:off x="1828800" y="1862138"/>
            <a:ext cx="7162800" cy="4081462"/>
            <a:chOff x="912" y="912"/>
            <a:chExt cx="3936" cy="2640"/>
          </a:xfrm>
        </p:grpSpPr>
        <p:sp>
          <p:nvSpPr>
            <p:cNvPr id="12" name="Rectangle 23" descr="Yellowbox01"/>
            <p:cNvSpPr>
              <a:spLocks noChangeArrowheads="1"/>
            </p:cNvSpPr>
            <p:nvPr/>
          </p:nvSpPr>
          <p:spPr bwMode="auto">
            <a:xfrm>
              <a:off x="2136" y="912"/>
              <a:ext cx="1488" cy="576"/>
            </a:xfrm>
            <a:prstGeom prst="rect">
              <a:avLst/>
            </a:prstGeom>
            <a:blipFill dpi="0" rotWithShape="1">
              <a:blip r:embed="rId4" cstate="print"/>
              <a:srcRect/>
              <a:stretch>
                <a:fillRect/>
              </a:stretch>
            </a:blipFill>
            <a:ln w="9525">
              <a:noFill/>
              <a:miter lim="800000"/>
              <a:headEnd/>
              <a:tailEnd/>
            </a:ln>
          </p:spPr>
          <p:txBody>
            <a:bodyPr wrap="none" lIns="0" anchor="ctr"/>
            <a:lstStyle/>
            <a:p>
              <a:pPr indent="231775" algn="ctr"/>
              <a:r>
                <a:rPr lang="en-US" sz="2000" b="1" dirty="0">
                  <a:latin typeface="Candara" panose="020E0502030303020204" pitchFamily="34" charset="0"/>
                </a:rPr>
                <a:t>Sampling</a:t>
              </a:r>
            </a:p>
          </p:txBody>
        </p:sp>
        <p:sp>
          <p:nvSpPr>
            <p:cNvPr id="13" name="Rectangle 24" descr="Greenbox01"/>
            <p:cNvSpPr>
              <a:spLocks noChangeArrowheads="1"/>
            </p:cNvSpPr>
            <p:nvPr/>
          </p:nvSpPr>
          <p:spPr bwMode="auto">
            <a:xfrm>
              <a:off x="912" y="2064"/>
              <a:ext cx="1632" cy="576"/>
            </a:xfrm>
            <a:prstGeom prst="rect">
              <a:avLst/>
            </a:prstGeom>
            <a:blipFill dpi="0" rotWithShape="1">
              <a:blip r:embed="rId5" cstate="print"/>
              <a:srcRect/>
              <a:stretch>
                <a:fillRect/>
              </a:stretch>
            </a:blipFill>
            <a:ln w="9525">
              <a:noFill/>
              <a:miter lim="800000"/>
              <a:headEnd/>
              <a:tailEnd/>
            </a:ln>
          </p:spPr>
          <p:txBody>
            <a:bodyPr wrap="none" lIns="182880" bIns="0" anchor="ctr" anchorCtr="1"/>
            <a:lstStyle/>
            <a:p>
              <a:pPr algn="ctr"/>
              <a:r>
                <a:rPr lang="en-US" b="1" dirty="0">
                  <a:latin typeface="Candara" panose="020E0502030303020204" pitchFamily="34" charset="0"/>
                </a:rPr>
                <a:t>Probability</a:t>
              </a:r>
            </a:p>
          </p:txBody>
        </p:sp>
        <p:sp>
          <p:nvSpPr>
            <p:cNvPr id="14" name="Rectangle 25" descr="Purplebox01"/>
            <p:cNvSpPr>
              <a:spLocks noChangeArrowheads="1"/>
            </p:cNvSpPr>
            <p:nvPr/>
          </p:nvSpPr>
          <p:spPr bwMode="auto">
            <a:xfrm>
              <a:off x="912" y="2880"/>
              <a:ext cx="1632" cy="672"/>
            </a:xfrm>
            <a:prstGeom prst="rect">
              <a:avLst/>
            </a:prstGeom>
            <a:blipFill dpi="0" rotWithShape="1">
              <a:blip r:embed="rId6" cstate="print"/>
              <a:srcRect/>
              <a:stretch>
                <a:fillRect/>
              </a:stretch>
            </a:blipFill>
            <a:ln w="9525">
              <a:noFill/>
              <a:miter lim="800000"/>
              <a:headEnd/>
              <a:tailEnd/>
            </a:ln>
          </p:spPr>
          <p:txBody>
            <a:bodyPr wrap="none" lIns="274320" anchor="ctr" anchorCtr="1"/>
            <a:lstStyle/>
            <a:p>
              <a:pPr algn="ctr"/>
              <a:r>
                <a:rPr lang="en-US" b="1" dirty="0">
                  <a:latin typeface="Candara" panose="020E0502030303020204" pitchFamily="34" charset="0"/>
                </a:rPr>
                <a:t>Random Sampling</a:t>
              </a:r>
              <a:br>
                <a:rPr lang="en-US" b="1" dirty="0">
                  <a:latin typeface="Candara" panose="020E0502030303020204" pitchFamily="34" charset="0"/>
                </a:rPr>
              </a:br>
              <a:r>
                <a:rPr lang="en-US" b="1" dirty="0">
                  <a:latin typeface="Candara" panose="020E0502030303020204" pitchFamily="34" charset="0"/>
                </a:rPr>
                <a:t>Stratified Sampling</a:t>
              </a:r>
            </a:p>
          </p:txBody>
        </p:sp>
        <p:sp>
          <p:nvSpPr>
            <p:cNvPr id="15" name="Rectangle 26" descr="Greenbox01"/>
            <p:cNvSpPr>
              <a:spLocks noChangeArrowheads="1"/>
            </p:cNvSpPr>
            <p:nvPr/>
          </p:nvSpPr>
          <p:spPr bwMode="auto">
            <a:xfrm>
              <a:off x="3216" y="2064"/>
              <a:ext cx="1632" cy="576"/>
            </a:xfrm>
            <a:prstGeom prst="rect">
              <a:avLst/>
            </a:prstGeom>
            <a:blipFill dpi="0" rotWithShape="1">
              <a:blip r:embed="rId5" cstate="print"/>
              <a:srcRect/>
              <a:stretch>
                <a:fillRect/>
              </a:stretch>
            </a:blipFill>
            <a:ln w="9525">
              <a:noFill/>
              <a:miter lim="800000"/>
              <a:headEnd/>
              <a:tailEnd/>
            </a:ln>
          </p:spPr>
          <p:txBody>
            <a:bodyPr wrap="none" lIns="182880" anchor="ctr" anchorCtr="1"/>
            <a:lstStyle/>
            <a:p>
              <a:pPr algn="ctr"/>
              <a:r>
                <a:rPr lang="en-US" b="1" dirty="0">
                  <a:latin typeface="Candara" panose="020E0502030303020204" pitchFamily="34" charset="0"/>
                </a:rPr>
                <a:t>Nonprobability</a:t>
              </a:r>
            </a:p>
          </p:txBody>
        </p:sp>
        <p:cxnSp>
          <p:nvCxnSpPr>
            <p:cNvPr id="16" name="AutoShape 27"/>
            <p:cNvCxnSpPr>
              <a:cxnSpLocks noChangeShapeType="1"/>
              <a:stCxn id="12" idx="2"/>
              <a:endCxn id="13" idx="0"/>
            </p:cNvCxnSpPr>
            <p:nvPr/>
          </p:nvCxnSpPr>
          <p:spPr bwMode="auto">
            <a:xfrm rot="5400000">
              <a:off x="2016" y="1200"/>
              <a:ext cx="576" cy="1152"/>
            </a:xfrm>
            <a:prstGeom prst="bentConnector3">
              <a:avLst>
                <a:gd name="adj1" fmla="val 50000"/>
              </a:avLst>
            </a:prstGeom>
            <a:noFill/>
            <a:ln w="57150">
              <a:solidFill>
                <a:schemeClr val="accent2"/>
              </a:solidFill>
              <a:miter lim="800000"/>
              <a:headEnd/>
              <a:tailEnd type="triangle" w="med" len="med"/>
            </a:ln>
          </p:spPr>
        </p:cxnSp>
        <p:cxnSp>
          <p:nvCxnSpPr>
            <p:cNvPr id="17" name="AutoShape 28"/>
            <p:cNvCxnSpPr>
              <a:cxnSpLocks noChangeShapeType="1"/>
              <a:stCxn id="13" idx="2"/>
              <a:endCxn id="14" idx="0"/>
            </p:cNvCxnSpPr>
            <p:nvPr/>
          </p:nvCxnSpPr>
          <p:spPr bwMode="auto">
            <a:xfrm rot="5400000">
              <a:off x="1608" y="2760"/>
              <a:ext cx="240" cy="0"/>
            </a:xfrm>
            <a:prstGeom prst="straightConnector1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 type="triangle" w="med" len="med"/>
            </a:ln>
          </p:spPr>
        </p:cxnSp>
        <p:cxnSp>
          <p:nvCxnSpPr>
            <p:cNvPr id="18" name="AutoShape 29"/>
            <p:cNvCxnSpPr>
              <a:cxnSpLocks noChangeShapeType="1"/>
              <a:stCxn id="12" idx="2"/>
              <a:endCxn id="15" idx="0"/>
            </p:cNvCxnSpPr>
            <p:nvPr/>
          </p:nvCxnSpPr>
          <p:spPr bwMode="auto">
            <a:xfrm rot="16200000" flipH="1">
              <a:off x="3168" y="1200"/>
              <a:ext cx="576" cy="1152"/>
            </a:xfrm>
            <a:prstGeom prst="bentConnector3">
              <a:avLst>
                <a:gd name="adj1" fmla="val 50000"/>
              </a:avLst>
            </a:prstGeom>
            <a:noFill/>
            <a:ln w="57150">
              <a:solidFill>
                <a:schemeClr val="accent2"/>
              </a:solidFill>
              <a:miter lim="800000"/>
              <a:headEnd/>
              <a:tailEnd type="triangle" w="med" len="med"/>
            </a:ln>
          </p:spPr>
        </p:cxnSp>
        <p:sp>
          <p:nvSpPr>
            <p:cNvPr id="19" name="Rectangle 30" descr="Purplebox01"/>
            <p:cNvSpPr>
              <a:spLocks noChangeArrowheads="1"/>
            </p:cNvSpPr>
            <p:nvPr/>
          </p:nvSpPr>
          <p:spPr bwMode="auto">
            <a:xfrm>
              <a:off x="3216" y="2880"/>
              <a:ext cx="1632" cy="672"/>
            </a:xfrm>
            <a:prstGeom prst="rect">
              <a:avLst/>
            </a:prstGeom>
            <a:blipFill dpi="0" rotWithShape="1">
              <a:blip r:embed="rId6" cstate="print"/>
              <a:srcRect/>
              <a:stretch>
                <a:fillRect/>
              </a:stretch>
            </a:blipFill>
            <a:ln w="9525">
              <a:noFill/>
              <a:miter lim="800000"/>
              <a:headEnd/>
              <a:tailEnd/>
            </a:ln>
          </p:spPr>
          <p:txBody>
            <a:bodyPr wrap="none" lIns="274320" anchor="ctr" anchorCtr="1"/>
            <a:lstStyle/>
            <a:p>
              <a:pPr algn="ctr"/>
              <a:r>
                <a:rPr lang="en-US" b="1" dirty="0">
                  <a:latin typeface="Candara" panose="020E0502030303020204" pitchFamily="34" charset="0"/>
                </a:rPr>
                <a:t>Quota</a:t>
              </a:r>
            </a:p>
          </p:txBody>
        </p:sp>
        <p:cxnSp>
          <p:nvCxnSpPr>
            <p:cNvPr id="20" name="AutoShape 31"/>
            <p:cNvCxnSpPr>
              <a:cxnSpLocks noChangeShapeType="1"/>
              <a:stCxn id="15" idx="2"/>
              <a:endCxn id="19" idx="0"/>
            </p:cNvCxnSpPr>
            <p:nvPr/>
          </p:nvCxnSpPr>
          <p:spPr bwMode="auto">
            <a:xfrm rot="5400000">
              <a:off x="3912" y="2760"/>
              <a:ext cx="240" cy="0"/>
            </a:xfrm>
            <a:prstGeom prst="straightConnector1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 type="triangle" w="med" len="med"/>
            </a:ln>
          </p:spPr>
        </p:cxnSp>
      </p:grp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5-3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Probability Sampling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 type of sampling in which every element in the population being studied has a known chance of being selected for study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Random Sampling </a:t>
            </a:r>
            <a:r>
              <a:rPr lang="en-US" dirty="0">
                <a:latin typeface="Candara" panose="020E0502030303020204" pitchFamily="34" charset="0"/>
              </a:rPr>
              <a:t>– All units in a population have an equal chance of appearing in the sample, and the various events that occur have an equal or known chance of taking place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Stratified Sampling </a:t>
            </a:r>
            <a:r>
              <a:rPr lang="en-US" dirty="0">
                <a:latin typeface="Candara" panose="020E0502030303020204" pitchFamily="34" charset="0"/>
              </a:rPr>
              <a:t>– The population is divided into groups with a common attribute and a random sample is chosen within each group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5-3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Nonprobability Sampling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 sampling technique in which there is no way to calculate the likelihood that a specific element of the population being studied will be chosen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Quota Sampling </a:t>
            </a:r>
            <a:r>
              <a:rPr lang="en-US" dirty="0">
                <a:latin typeface="Candara" panose="020E0502030303020204" pitchFamily="34" charset="0"/>
              </a:rPr>
              <a:t>– A nonprobability sampling technique in which researchers divide the population into groups and then arbitrarily choose participants from each group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5-3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Survey Methods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2390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Mail survey </a:t>
            </a:r>
            <a:r>
              <a:rPr lang="en-US" dirty="0">
                <a:latin typeface="Candara" panose="020E0502030303020204" pitchFamily="34" charset="0"/>
              </a:rPr>
              <a:t>– A research method in which respondents answer a questionnaire sent through the mail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Telephone survey </a:t>
            </a:r>
            <a:r>
              <a:rPr lang="en-US" dirty="0">
                <a:latin typeface="Candara" panose="020E0502030303020204" pitchFamily="34" charset="0"/>
              </a:rPr>
              <a:t>– A research method in which respondents’ answers to a questionnaire are recorded by an interviewer on the phone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Telephone depth interview </a:t>
            </a:r>
            <a:r>
              <a:rPr lang="en-US" dirty="0">
                <a:latin typeface="Candara" panose="020E0502030303020204" pitchFamily="34" charset="0"/>
              </a:rPr>
              <a:t>– An  interview that combines the traditional focus group’s ability to probe with the confidentiality provided by telephone surveys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5-3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Survey Methods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Personal interview survey </a:t>
            </a:r>
            <a:r>
              <a:rPr lang="en-US" dirty="0">
                <a:latin typeface="Candara" panose="020E0502030303020204" pitchFamily="34" charset="0"/>
              </a:rPr>
              <a:t>– A research method in which participants respond to survey questions face-to-face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In-home (door-to-door) interview </a:t>
            </a:r>
            <a:r>
              <a:rPr lang="en-US" dirty="0">
                <a:latin typeface="Candara" panose="020E0502030303020204" pitchFamily="34" charset="0"/>
              </a:rPr>
              <a:t>– A personal interview that takes place in the respondent’s home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5-3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Survey Methods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Shopping mall intercept interview </a:t>
            </a:r>
            <a:r>
              <a:rPr lang="en-US" dirty="0">
                <a:latin typeface="Candara" panose="020E0502030303020204" pitchFamily="34" charset="0"/>
              </a:rPr>
              <a:t>– A research method that involves interviewing a percentage of individuals passing by “intercept” points in a mall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On-site computer interview </a:t>
            </a:r>
            <a:r>
              <a:rPr lang="en-US" dirty="0">
                <a:latin typeface="Candara" panose="020E0502030303020204" pitchFamily="34" charset="0"/>
              </a:rPr>
              <a:t>– A variation in which respondents complete a self-administered questionnaire displayed on a computer monitor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13908272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5-3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Benefits of a Personal Interview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Establishes rapport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More in-depth interviewing: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Probes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Follow-up questions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Psychological tests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Longer in duration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dirty="0">
              <a:latin typeface="Candara" panose="020E0502030303020204" pitchFamily="34" charset="0"/>
            </a:endParaRP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5-4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Benefits of a Personal Interview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Yields more information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Respondents can be carefully selected, reasons for nonresponse explored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Gives the interviewer greater flexibility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dirty="0">
              <a:latin typeface="Candara" panose="020E0502030303020204" pitchFamily="34" charset="0"/>
            </a:endParaRP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28020430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5-4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Survey Methods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Online survey </a:t>
            </a:r>
            <a:r>
              <a:rPr lang="en-US" dirty="0">
                <a:latin typeface="Candara" panose="020E0502030303020204" pitchFamily="34" charset="0"/>
              </a:rPr>
              <a:t>– A research method in which respondents answer a questionnaire via e-mail or on a website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Marketers can use digital media forums such as chat rooms, blogs, newsgroups, social networks, and research communities to identify trends in interests and consumption patterns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i="1" dirty="0">
                <a:latin typeface="Candara" panose="020E0502030303020204" pitchFamily="34" charset="0"/>
              </a:rPr>
              <a:t>What are the advantages and disadvantages of using these forums for conducting surveys?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5-5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Survey Methods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Crowdsourcing</a:t>
            </a:r>
            <a:r>
              <a:rPr lang="en-US" dirty="0">
                <a:latin typeface="Candara" panose="020E0502030303020204" pitchFamily="34" charset="0"/>
              </a:rPr>
              <a:t> – Combines the words crowd and outsourcing and calls for taking tasks usually performed by a marketer or researcher and outsourcing them to a crowd, or potential market, through an open call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 way for marketers to gather input straight from willing consumers and to actively listen to people’s ideas and evaluations on products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dirty="0">
              <a:latin typeface="Candara" panose="020E0502030303020204" pitchFamily="34" charset="0"/>
            </a:endParaRP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eaLnBrk="1" hangingPunct="1"/>
            <a:r>
              <a:rPr lang="en-US" altLang="en-US" sz="320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Table 5.3 – Comparison of the Four Basic Survey Methods</a:t>
            </a:r>
            <a:endParaRPr kumimoji="0" lang="en-US" altLang="en-US" sz="32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pic>
        <p:nvPicPr>
          <p:cNvPr id="1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28800" y="1447800"/>
            <a:ext cx="7073700" cy="4778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8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5-3</a:t>
            </a:r>
          </a:p>
        </p:txBody>
      </p:sp>
    </p:spTree>
    <p:extLst>
      <p:ext uri="{BB962C8B-B14F-4D97-AF65-F5344CB8AC3E}">
        <p14:creationId xmlns:p14="http://schemas.microsoft.com/office/powerpoint/2010/main" val="28090465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5-3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Questionnaire Construction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Questions must be clear, easy to understand, and directed toward a specific objective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Designed to elicit information that meets the study’s data requirements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Maintain impartiality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Avoid or reword questions that a respondent might consider too personal or that might require an admission of activities that other people are likely to condemn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5-3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Observation Methods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Avoid direct contact with subject to reduce possible awareness of observation process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dirty="0">
              <a:latin typeface="Candara" panose="020E0502030303020204" pitchFamily="34" charset="0"/>
            </a:endParaRP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Note physical conditions, subject’s actions and demographics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5-3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Observation Methods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Observation may include the use of ethnographic techniques, such as watching customers interact with a product in a real-world environment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dirty="0">
              <a:latin typeface="Candara" panose="020E0502030303020204" pitchFamily="34" charset="0"/>
            </a:endParaRP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Observation may be combined with interviews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dirty="0">
              <a:latin typeface="Candara" panose="020E0502030303020204" pitchFamily="34" charset="0"/>
            </a:endParaRP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Data gathered may be influenced by observer bias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25466003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5-3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Step 4: Interpreting Research Findings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The first step in drawing conclusions from most research is displaying the data in table format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dirty="0">
              <a:latin typeface="Candara" panose="020E0502030303020204" pitchFamily="34" charset="0"/>
            </a:endParaRP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The data must be analyzed next: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Statistical interpretation </a:t>
            </a:r>
            <a:r>
              <a:rPr lang="en-US" dirty="0">
                <a:latin typeface="Candara" panose="020E0502030303020204" pitchFamily="34" charset="0"/>
              </a:rPr>
              <a:t>– Analysis of what is typical and what deviates from the average</a:t>
            </a: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5-3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Step 4: Interpreting Research Findings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Data requires careful interpretation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dirty="0">
              <a:latin typeface="Candara" panose="020E0502030303020204" pitchFamily="34" charset="0"/>
            </a:endParaRP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Managers must understand the research results and relate them to a context that permits effective decision making</a:t>
            </a: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168040053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5-3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Step 5: Reporting Research Findings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Prepare a formal, written document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Determine level of detail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Clear and objective presentation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Consider the intended audience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Point out deficiencies in the data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Researchers often give their summary and recommendations first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For decision makers who do not have time to study how the result were obtained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lang="en-US" dirty="0">
              <a:latin typeface="Candara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5-4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340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Using Technology to Improve Marketing Information Gathering and Analysis</a:t>
            </a:r>
            <a:endParaRPr kumimoji="0" lang="en-US" altLang="en-US" sz="34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Increasingly accessible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lang="en-US" sz="2400" dirty="0">
              <a:latin typeface="Candara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Customer relationship management enhanced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lang="en-US" sz="2400" dirty="0">
              <a:latin typeface="Candara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Permits internal research and quick information gathering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lang="en-US" sz="2400" dirty="0">
              <a:latin typeface="Candara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Access array of valuable information sources</a:t>
            </a: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5-4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Marketing Information Systems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866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b="1" dirty="0">
                <a:solidFill>
                  <a:srgbClr val="42A8AD"/>
                </a:solidFill>
                <a:latin typeface="Candara" pitchFamily="34" charset="0"/>
              </a:rPr>
              <a:t>Marketing Information Systems (MIS)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A framework for managing and structuring information gathered regularly from sources inside and outside the organization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Important asset for developing effective marketing strategies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Provides a continuous flow of information about prices, advertising expenditures, sales, competition, and distribution expenses</a:t>
            </a: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eaLnBrk="1" hangingPunct="1"/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Using Technology for </a:t>
            </a:r>
          </a:p>
          <a:p>
            <a:pPr lvl="0" eaLnBrk="1" hangingPunct="1"/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Market Research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</a:endParaRPr>
          </a:p>
        </p:txBody>
      </p:sp>
      <p:pic>
        <p:nvPicPr>
          <p:cNvPr id="1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52558" y="2057400"/>
            <a:ext cx="7191357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8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5-4</a:t>
            </a:r>
          </a:p>
        </p:txBody>
      </p:sp>
    </p:spTree>
    <p:extLst>
      <p:ext uri="{BB962C8B-B14F-4D97-AF65-F5344CB8AC3E}">
        <p14:creationId xmlns:p14="http://schemas.microsoft.com/office/powerpoint/2010/main" val="415393198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5-4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Databases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b="1" dirty="0">
                <a:solidFill>
                  <a:srgbClr val="42A8AD"/>
                </a:solidFill>
                <a:latin typeface="Candara" pitchFamily="34" charset="0"/>
              </a:rPr>
              <a:t>Database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A collection of information arranged for easy access and retrieval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Allow marketers to tap into an abundance of information useful in making marketing decisions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Marketing researchers can use commercial databases to obtain useful information for marketing decisions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b="1" dirty="0">
                <a:solidFill>
                  <a:srgbClr val="42A8AD"/>
                </a:solidFill>
                <a:latin typeface="Candara" pitchFamily="34" charset="0"/>
              </a:rPr>
              <a:t>Single-source data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Information provided by a single marketing research firm</a:t>
            </a: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5-4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Customer Relationship Management (CRM)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1628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Employs database marketing techniques to identify different types of customers and develop specific strategies for interacting with each customer: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Identifying and building a database of current and potential consumers, including a wide range of demographic, lifestyle, and purchase information</a:t>
            </a:r>
          </a:p>
          <a:p>
            <a:pPr lvl="2">
              <a:buClr>
                <a:srgbClr val="297FD5"/>
              </a:buClr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5-4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Customer Relationship Management (CRM)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1628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Delivering differential messages according to each consumer’s preferences and characteristics through established and new media channels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lang="en-US" dirty="0">
              <a:latin typeface="Candara" pitchFamily="34" charset="0"/>
            </a:endParaRP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Tracking customer relationships to monitor the costs of retaining individual customers and the lifetime value of their purchases</a:t>
            </a:r>
          </a:p>
          <a:p>
            <a:pPr lvl="2">
              <a:buClr>
                <a:srgbClr val="297FD5"/>
              </a:buClr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197682800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5-4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Marketing Decision Support Systems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b="1" dirty="0">
                <a:solidFill>
                  <a:srgbClr val="42A8AD"/>
                </a:solidFill>
                <a:latin typeface="Candara" pitchFamily="34" charset="0"/>
              </a:rPr>
              <a:t>Marketing decision support system (MDSS)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Customized computer software that aids marketing managers in decision making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Have a broader range and offer greater computational and modeling capabilities than spreadsheets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MDSS software is often a major component of a company’s marketing information system</a:t>
            </a: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5-5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The Importance of Ethical Marketing Research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Must have professional standards by which research can be judged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lang="en-US" dirty="0">
              <a:latin typeface="Candara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Ethical and legal issues can develop as research is carried out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lang="en-US" dirty="0">
              <a:latin typeface="Candara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Some organizations have developed codes of conduct and guidelines for ethical research for organizations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lang="en-US" dirty="0"/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kumimoji="0" lang="en-US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eaLnBrk="1" hangingPunct="1"/>
            <a:r>
              <a:rPr lang="en-US" altLang="en-US" sz="320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Table 5.5 – Guidelines for Questionnaire Introduction</a:t>
            </a:r>
            <a:endParaRPr kumimoji="0" lang="en-US" altLang="en-US" sz="32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pic>
        <p:nvPicPr>
          <p:cNvPr id="1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56956" y="1481285"/>
            <a:ext cx="7134644" cy="440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8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5-5</a:t>
            </a:r>
          </a:p>
        </p:txBody>
      </p:sp>
    </p:spTree>
    <p:extLst>
      <p:ext uri="{BB962C8B-B14F-4D97-AF65-F5344CB8AC3E}">
        <p14:creationId xmlns:p14="http://schemas.microsoft.com/office/powerpoint/2010/main" val="49080165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5-5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International Issues in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Marketing Research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Marketers must modify data-gathering methods to account for differences in sociocultural, economic, political, legal, and technological forces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kumimoji="0" lang="en-US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5-5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International Issues in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Marketing Research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Use two-pronged approach to international marketing research: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A detailed search for and analysis of secondary data to gain greater understanding of a particular marketing environment and its issues before gathering primary data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Conduct field research using the methods described earlier to refine a firm’s understanding of specific customer needs and preferences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kumimoji="0" lang="en-US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 lvl="1">
              <a:buClr>
                <a:srgbClr val="297FD5"/>
              </a:buClr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333500" y="4114800"/>
            <a:ext cx="6477000" cy="213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lang="en-US" sz="4000" dirty="0">
              <a:ln>
                <a:solidFill>
                  <a:srgbClr val="3C999E"/>
                </a:solidFill>
              </a:ln>
              <a:solidFill>
                <a:srgbClr val="42A8AD"/>
              </a:solidFill>
              <a:latin typeface="Candara"/>
              <a:ea typeface="+mj-ea"/>
              <a:cs typeface="+mj-cs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lang="en-US" sz="4000" dirty="0">
              <a:ln>
                <a:solidFill>
                  <a:srgbClr val="3C999E"/>
                </a:solidFill>
              </a:ln>
              <a:solidFill>
                <a:srgbClr val="42A8AD"/>
              </a:solidFill>
              <a:latin typeface="Candara"/>
              <a:ea typeface="+mj-ea"/>
              <a:cs typeface="+mj-cs"/>
            </a:endParaRPr>
          </a:p>
          <a:p>
            <a:pPr marL="0" inden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None/>
            </a:pPr>
            <a:r>
              <a:rPr lang="en-US" sz="4000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/>
                <a:ea typeface="+mj-ea"/>
                <a:cs typeface="+mj-cs"/>
              </a:rPr>
              <a:t>Thank</a:t>
            </a:r>
            <a:r>
              <a:rPr lang="en-US" dirty="0">
                <a:solidFill>
                  <a:schemeClr val="bg1"/>
                </a:solidFill>
                <a:latin typeface="Candara" pitchFamily="34" charset="0"/>
              </a:rPr>
              <a:t> </a:t>
            </a:r>
            <a:r>
              <a:rPr lang="en-US" sz="4000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/>
                <a:ea typeface="+mj-ea"/>
                <a:cs typeface="+mj-cs"/>
              </a:rPr>
              <a:t>you</a:t>
            </a:r>
            <a:r>
              <a:rPr lang="en-US" dirty="0">
                <a:solidFill>
                  <a:schemeClr val="bg1"/>
                </a:solidFill>
                <a:latin typeface="Candara" pitchFamily="34" charset="0"/>
              </a:rPr>
              <a:t> </a:t>
            </a:r>
            <a:r>
              <a:rPr lang="en-US" sz="4000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/>
                <a:ea typeface="+mj-ea"/>
                <a:cs typeface="+mj-cs"/>
              </a:rPr>
              <a:t>for</a:t>
            </a:r>
            <a:r>
              <a:rPr lang="en-US" dirty="0">
                <a:solidFill>
                  <a:schemeClr val="bg1"/>
                </a:solidFill>
                <a:latin typeface="Candara" pitchFamily="34" charset="0"/>
              </a:rPr>
              <a:t> </a:t>
            </a:r>
            <a:r>
              <a:rPr lang="en-US" sz="4000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/>
                <a:ea typeface="+mj-ea"/>
                <a:cs typeface="+mj-cs"/>
              </a:rPr>
              <a:t>your</a:t>
            </a:r>
            <a:r>
              <a:rPr lang="en-US" dirty="0">
                <a:solidFill>
                  <a:schemeClr val="bg1"/>
                </a:solidFill>
                <a:latin typeface="Candara" pitchFamily="34" charset="0"/>
              </a:rPr>
              <a:t> </a:t>
            </a:r>
            <a:r>
              <a:rPr lang="en-US" sz="4000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/>
                <a:ea typeface="+mj-ea"/>
                <a:cs typeface="+mj-cs"/>
              </a:rPr>
              <a:t>attention!</a:t>
            </a: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44058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3342</TotalTime>
  <Words>1965</Words>
  <Application>Microsoft Office PowerPoint</Application>
  <PresentationFormat>Экран (4:3)</PresentationFormat>
  <Paragraphs>339</Paragraphs>
  <Slides>49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49</vt:i4>
      </vt:variant>
    </vt:vector>
  </HeadingPairs>
  <TitlesOfParts>
    <vt:vector size="57" baseType="lpstr">
      <vt:lpstr>Arial</vt:lpstr>
      <vt:lpstr>Brush Script MT</vt:lpstr>
      <vt:lpstr>Calibri</vt:lpstr>
      <vt:lpstr>Candara</vt:lpstr>
      <vt:lpstr>Franklin Gothic Book</vt:lpstr>
      <vt:lpstr>Gill Sans MT</vt:lpstr>
      <vt:lpstr>Times New Roman</vt:lpstr>
      <vt:lpstr>Office Theme</vt:lpstr>
      <vt:lpstr>Chapter 5                              Marketing Research and  Information Systems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BrettN</dc:creator>
  <cp:lastModifiedBy>USER</cp:lastModifiedBy>
  <cp:revision>160</cp:revision>
  <cp:lastPrinted>2014-07-29T05:16:57Z</cp:lastPrinted>
  <dcterms:created xsi:type="dcterms:W3CDTF">2014-07-29T05:05:36Z</dcterms:created>
  <dcterms:modified xsi:type="dcterms:W3CDTF">2020-04-03T10:59:59Z</dcterms:modified>
</cp:coreProperties>
</file>