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345" r:id="rId2"/>
    <p:sldId id="260" r:id="rId3"/>
    <p:sldId id="258" r:id="rId4"/>
    <p:sldId id="261" r:id="rId5"/>
    <p:sldId id="319" r:id="rId6"/>
    <p:sldId id="333" r:id="rId7"/>
    <p:sldId id="262" r:id="rId8"/>
    <p:sldId id="263" r:id="rId9"/>
    <p:sldId id="264" r:id="rId10"/>
    <p:sldId id="265" r:id="rId11"/>
    <p:sldId id="320" r:id="rId12"/>
    <p:sldId id="297" r:id="rId13"/>
    <p:sldId id="266" r:id="rId14"/>
    <p:sldId id="267" r:id="rId15"/>
    <p:sldId id="307" r:id="rId16"/>
    <p:sldId id="268" r:id="rId17"/>
    <p:sldId id="269" r:id="rId18"/>
    <p:sldId id="321" r:id="rId19"/>
    <p:sldId id="270" r:id="rId20"/>
    <p:sldId id="332" r:id="rId21"/>
    <p:sldId id="323" r:id="rId22"/>
    <p:sldId id="272" r:id="rId23"/>
    <p:sldId id="271" r:id="rId24"/>
    <p:sldId id="273" r:id="rId25"/>
    <p:sldId id="274" r:id="rId26"/>
    <p:sldId id="335" r:id="rId27"/>
    <p:sldId id="275" r:id="rId28"/>
    <p:sldId id="278" r:id="rId29"/>
    <p:sldId id="324" r:id="rId30"/>
    <p:sldId id="279" r:id="rId31"/>
    <p:sldId id="325" r:id="rId32"/>
    <p:sldId id="280" r:id="rId33"/>
    <p:sldId id="326" r:id="rId34"/>
    <p:sldId id="327" r:id="rId35"/>
    <p:sldId id="337" r:id="rId36"/>
    <p:sldId id="281" r:id="rId37"/>
    <p:sldId id="328" r:id="rId38"/>
    <p:sldId id="282" r:id="rId39"/>
    <p:sldId id="283" r:id="rId40"/>
    <p:sldId id="330" r:id="rId41"/>
    <p:sldId id="284" r:id="rId42"/>
    <p:sldId id="285" r:id="rId43"/>
    <p:sldId id="286" r:id="rId44"/>
    <p:sldId id="331" r:id="rId45"/>
    <p:sldId id="346" r:id="rId4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A8AD"/>
    <a:srgbClr val="FFFFCC"/>
    <a:srgbClr val="99CCFF"/>
    <a:srgbClr val="FFDE80"/>
    <a:srgbClr val="FFF87F"/>
    <a:srgbClr val="FAAA53"/>
    <a:srgbClr val="FF8448"/>
    <a:srgbClr val="3C999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1631" autoAdjust="0"/>
  </p:normalViewPr>
  <p:slideViewPr>
    <p:cSldViewPr>
      <p:cViewPr varScale="1">
        <p:scale>
          <a:sx n="68" d="100"/>
          <a:sy n="68" d="100"/>
        </p:scale>
        <p:origin x="78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E6710-BB7F-4CB4-8A58-F6347636B1D6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B8F9D-41B9-4DC9-8F74-FFC509277D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45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Answers:</a:t>
            </a:r>
          </a:p>
          <a:p>
            <a:pPr marL="228600" indent="-228600">
              <a:buAutoNum type="arabicPeriod"/>
            </a:pPr>
            <a:r>
              <a:rPr lang="en-US" dirty="0"/>
              <a:t>Distribution</a:t>
            </a:r>
          </a:p>
          <a:p>
            <a:pPr marL="228600" indent="-228600">
              <a:buAutoNum type="arabicPeriod"/>
            </a:pPr>
            <a:r>
              <a:rPr lang="en-US" dirty="0"/>
              <a:t>Promotion</a:t>
            </a:r>
          </a:p>
          <a:p>
            <a:pPr marL="228600" indent="-228600">
              <a:buAutoNum type="arabicPeriod"/>
            </a:pPr>
            <a:r>
              <a:rPr lang="en-US" dirty="0"/>
              <a:t>Product</a:t>
            </a:r>
          </a:p>
          <a:p>
            <a:pPr marL="228600" indent="-228600">
              <a:buAutoNum type="arabicPeriod"/>
            </a:pPr>
            <a:r>
              <a:rPr lang="en-US" dirty="0"/>
              <a:t>Price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Answers:</a:t>
            </a:r>
          </a:p>
          <a:p>
            <a:pPr marL="228600" indent="-228600">
              <a:buAutoNum type="arabicPeriod"/>
            </a:pPr>
            <a:r>
              <a:rPr lang="en-US" dirty="0"/>
              <a:t>Opportunity</a:t>
            </a:r>
          </a:p>
          <a:p>
            <a:pPr marL="228600" indent="-228600">
              <a:buAutoNum type="arabicPeriod"/>
            </a:pPr>
            <a:r>
              <a:rPr lang="en-US" dirty="0"/>
              <a:t>Organizational</a:t>
            </a:r>
          </a:p>
          <a:p>
            <a:pPr marL="228600" indent="-228600">
              <a:buAutoNum type="arabicPeriod"/>
            </a:pPr>
            <a:r>
              <a:rPr lang="en-US" dirty="0"/>
              <a:t>Opportunity</a:t>
            </a:r>
          </a:p>
          <a:p>
            <a:pPr marL="228600" indent="-228600">
              <a:buAutoNum type="arabicPeriod"/>
            </a:pPr>
            <a:r>
              <a:rPr lang="en-US" dirty="0"/>
              <a:t>Individual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69179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82292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98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0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1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12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17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75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1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57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04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32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32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936"/>
            <a:ext cx="9126897" cy="6845173"/>
          </a:xfrm>
          <a:prstGeom prst="rect">
            <a:avLst/>
          </a:prstGeom>
        </p:spPr>
      </p:pic>
      <p:sp>
        <p:nvSpPr>
          <p:cNvPr id="5" name="AutoShape 2" descr="Image result for webster university in tashk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" y="160338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0" y="154476"/>
            <a:ext cx="2016620" cy="2049462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Chapter 4</a:t>
            </a:r>
            <a:b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                          </a:t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Social Responsibility 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and Ethics in Marketing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Instructor:</a:t>
            </a:r>
          </a:p>
          <a:p>
            <a:r>
              <a:rPr lang="en-US" sz="2800" dirty="0">
                <a:solidFill>
                  <a:schemeClr val="bg1"/>
                </a:solidFill>
              </a:rPr>
              <a:t>Mamurjon Rahimov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565" y="4995990"/>
            <a:ext cx="1560870" cy="18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1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5" y="3284457"/>
            <a:ext cx="5520309" cy="1626780"/>
          </a:xfrm>
          <a:prstGeom prst="rect">
            <a:avLst/>
          </a:prstGeom>
        </p:spPr>
      </p:pic>
      <p:sp>
        <p:nvSpPr>
          <p:cNvPr id="5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Learning Objectives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4-1</a:t>
            </a:r>
            <a:r>
              <a:rPr lang="en-US" sz="2600" dirty="0">
                <a:latin typeface="Candara" panose="020E0502030303020204" pitchFamily="34" charset="0"/>
              </a:rPr>
              <a:t>	Define the four dimensions of social 	responsibility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4-2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State the importance of marketing ethics</a:t>
            </a:r>
            <a:endParaRPr kumimoji="0" lang="en-US" sz="26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4-3</a:t>
            </a:r>
            <a:r>
              <a:rPr lang="en-US" sz="2600" dirty="0">
                <a:latin typeface="Candara" panose="020E0502030303020204" pitchFamily="34" charset="0"/>
              </a:rPr>
              <a:t>	Describe the three factors of ethical 	decision making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4-4</a:t>
            </a:r>
            <a:r>
              <a:rPr kumimoji="0" lang="en-US" sz="2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Comment on the requirements for 	improving ethical decision making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4-5</a:t>
            </a:r>
            <a:r>
              <a:rPr lang="en-US" sz="2600" dirty="0">
                <a:latin typeface="Candara" panose="020E0502030303020204" pitchFamily="34" charset="0"/>
              </a:rPr>
              <a:t>	Critique the role of social responsibility and 	ethics in improving marketing performance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8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Franklin Gothic Book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154669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Social Responsibility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Social Responsibility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Is an organization’s obligation to maximize its positive impact and minimize its negative impact on society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Can generate positive publicity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Promotes goodwill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Attracts potential customers and employees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Generates indirect long term benefits such as greater employee commitment and improved business performance</a:t>
            </a:r>
            <a:b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</a:br>
            <a:endParaRPr lang="en-US" b="1" dirty="0">
              <a:solidFill>
                <a:srgbClr val="42A8AD"/>
              </a:solidFill>
              <a:latin typeface="Candara" panose="020E0502030303020204" pitchFamily="34" charset="0"/>
            </a:endParaRPr>
          </a:p>
          <a:p>
            <a:pPr lvl="1">
              <a:buClr>
                <a:srgbClr val="297FD5"/>
              </a:buClr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Dimensions of Social Responsibility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3448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Marketing citizenship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adoption of a strategic focus for fulfilling the economic, legal, ethical and philanthropic social responsibilities expected by stakeholders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Stakeholder orientation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Understanding and addressing the needs of all stakeholders, including communities and special-interest groups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Figure 4.1 – The Pyramid of Corporate Social Responsibility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49079" y="1534658"/>
            <a:ext cx="5656721" cy="4942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</p:spTree>
    <p:extLst>
      <p:ext uri="{BB962C8B-B14F-4D97-AF65-F5344CB8AC3E}">
        <p14:creationId xmlns:p14="http://schemas.microsoft.com/office/powerpoint/2010/main" val="802806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Dimensions of Social Responsibility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4487" y="1828800"/>
            <a:ext cx="7087113" cy="32537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</p:spTree>
    <p:extLst>
      <p:ext uri="{BB962C8B-B14F-4D97-AF65-F5344CB8AC3E}">
        <p14:creationId xmlns:p14="http://schemas.microsoft.com/office/powerpoint/2010/main" val="20896445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Economic Responsibility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At the most basic level, all companies have an economic responsibility to be profitable so they can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Provide a return on investment to their owners and investors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Create jobs for the community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Contribute goods and services to the economy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Economic responsibilities require finding a balance in stakeholder interests while recognizing a firm must make a profit to be sustainable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Legal Responsibility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are expected to follow all laws and regulations designed to keep U.S. companies’ actions within the range of acceptable conduct and fair competition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Economic and legal responsibilities are the most basic levels of social responsibility for a good reason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Failure to consider them may mean a marketer is not around long enough to engage in ethical or philanthropic activities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Ethical Responsibility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Marketing Ethics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Principles and standards defining acceptable conduct in marketing as determined by various stakeholders including: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public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Government regulators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Private-interest groups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Consumers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Industry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organization itself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Philanthropic Responsibility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Philanthropic responsibilities are not required of a company, but they promote human welfare or goodwill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Cause-related marketing </a:t>
            </a:r>
            <a:r>
              <a:rPr lang="en-US" dirty="0">
                <a:latin typeface="Candara" panose="020E0502030303020204" pitchFamily="34" charset="0"/>
              </a:rPr>
              <a:t>– the practice of linking products to a particular social cause on an ongoing or short-term basis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Strategic philanthropy </a:t>
            </a:r>
            <a:r>
              <a:rPr lang="en-US" dirty="0">
                <a:latin typeface="Candara" panose="020E0502030303020204" pitchFamily="34" charset="0"/>
              </a:rPr>
              <a:t>– the synergistic use of organizational core competencies and resources to address key stakeholders’ interests and achieve both organizational and social benefits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4.2 – Social Responsibility Issues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1140" y="1482499"/>
            <a:ext cx="6906401" cy="415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</p:spTree>
    <p:extLst>
      <p:ext uri="{BB962C8B-B14F-4D97-AF65-F5344CB8AC3E}">
        <p14:creationId xmlns:p14="http://schemas.microsoft.com/office/powerpoint/2010/main" val="24345407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Sustainability Issue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Sustainability</a:t>
            </a:r>
            <a:r>
              <a:rPr lang="en-US" dirty="0">
                <a:latin typeface="Candara" panose="020E0502030303020204" pitchFamily="34" charset="0"/>
              </a:rPr>
              <a:t> is the potential for the long-term well-being of the natural environment, including all biological entities, as well as the interaction among nature and individuals, organizations and business strategies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Many companies are adopting eco-friendly business practices and/or supporting environmental initiatives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Many products have been certified “green” by environmental organizations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Sustainability Issue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Some environmentalists and marketers believe companies should work toward implementing the following goals: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Eliminate the concept of waste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Reinvent the concept of a product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Consumables, durable goods and unsalables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Make prices reflect the cost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Make environmentalism profitable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Consumerism Issue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Consumerism is the efforts of independent individuals, groups, and organizations to protect the rights of consumers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Ralph Nader and others pushed for legislation requiring many car safety features such as seat belts, air bags, padded dashboards and collapsible steering columns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Federal Trade Commission provides a wealth of consumer information at its website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Community Relations Issue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Being a good community citizen means avoiding harmful actions that could damage the community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can improve a community’s quality of life through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Employment opportunities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Economic development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Financial contributions to educational, health, cultural and recreational causes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Ethics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Marketing ethics is a dimension of social responsibility that involves principles and standards that define acceptable conduct in marketing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These standards are determined by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Various stakeholders and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organization’s ethical climate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must also use their own values and knowledge of ethics to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Act responsibly and 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Provide ethical leadership for others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Ethics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When marketing activities deviate from accepted standards: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exchange process can break down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Resulting in customer dissatisfaction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Lack of trust and lawsuits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Marketing Ethics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Trust is an important concern for marketers as it is the foundation of long-term relationships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Consumer lack of trust has increased in recent years due to the financial crisis and deep recession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Once trust is lost, it can take a lifetime to rebuild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Deal with ethical issues proactively during the strategic planning process, not after major problems materialize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918046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Ethical Issues in Marketing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</a:t>
            </a: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ethical issue </a:t>
            </a:r>
            <a:r>
              <a:rPr lang="en-US" dirty="0">
                <a:latin typeface="Candara" panose="020E0502030303020204" pitchFamily="34" charset="0"/>
              </a:rPr>
              <a:t>is an identifiable problem, situation or opportunity requiring a choice among several actions that must be evaluated as right or wrong, ethical or unethical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Any time an activity causes marketing managers or customers to feel manipulated or cheated, a marketing ethical issue exists, regardless of the legality of that activity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Regardless of the reasons behind specific ethical issues, marketers must be able to identify and resolve these issues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Ethical Issues in Marketing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38600" y="1471308"/>
            <a:ext cx="2899198" cy="500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</p:spTree>
    <p:extLst>
      <p:ext uri="{BB962C8B-B14F-4D97-AF65-F5344CB8AC3E}">
        <p14:creationId xmlns:p14="http://schemas.microsoft.com/office/powerpoint/2010/main" val="39031898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4.3 – Sample Ethical Issues Related to the Marketing Mix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1140" y="2038749"/>
            <a:ext cx="6906401" cy="304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</p:spTree>
    <p:extLst>
      <p:ext uri="{BB962C8B-B14F-4D97-AF65-F5344CB8AC3E}">
        <p14:creationId xmlns:p14="http://schemas.microsoft.com/office/powerpoint/2010/main" val="2359930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Marketing Mix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Product ethical issues arise when: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fail to disclose risks associated with a product or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Fail to disclose information regarding the function, value or use of a product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fail to inform customers about existing conditions or changes in product quality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Such failure is a form of dishonesty about the nature of the product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Product recalls happen when customers are asked to return defective products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Marketing Mix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Promotion can create ethical issues in a variety of ways: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False or misleading advertising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Manipulative or deceptive sales promotions, tactics and publicity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Greenwashing happens when products are promoted as being more environmentally friendly than they really are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Bribery occurs when an incentive is offered in exchange for an illicit advantage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Another major ethical issue is promoting products to children that might be construed as harmful</a:t>
            </a:r>
          </a:p>
          <a:p>
            <a:pPr lvl="2" indent="-273050">
              <a:buClr>
                <a:srgbClr val="42A8AD"/>
              </a:buClr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 lvl="1">
              <a:buClr>
                <a:srgbClr val="42A8AD"/>
              </a:buClr>
              <a:buNone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lvl="1">
              <a:buClr>
                <a:srgbClr val="297FD5"/>
              </a:buClr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Marketing Mix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Pricing’s common ethical issues are: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Price fixing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Predatory pricing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Failure to disclose the full price of a purchase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Examples: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Price gouging – pricing products at exorbitant levels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Bait and switch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Quantity surcharges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Marketing Mix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Ethical issues in distribution involve relationships among producers and marketing intermediaries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Manipulating a product’s availability for purposes of exploitation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Using coercion to force intermediaries to behave in a specific manner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Channel stuffing is shipping surplus inventory to wholesalers and retailers at an excessive rate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Counterfeiting is a worldwide problem as the market for fake or pirated goods is enormous</a:t>
            </a:r>
          </a:p>
          <a:p>
            <a:pPr lvl="2" indent="-273050">
              <a:buClr>
                <a:srgbClr val="42A8AD"/>
              </a:buClr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i="0" u="none" strike="noStrike" kern="1200" cap="none" spc="0" normalizeH="0" baseline="0" noProof="0" dirty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Discussion Point – Ethical Issues and the Marketing Mix</a:t>
            </a: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7472" indent="-347472">
              <a:spcBef>
                <a:spcPts val="576"/>
              </a:spcBef>
              <a:buFont typeface="Wingdings" pitchFamily="2" charset="2"/>
              <a:buChar char="Ø"/>
            </a:pPr>
            <a:r>
              <a:rPr lang="en-US" sz="2200" dirty="0">
                <a:latin typeface="Candara" pitchFamily="34" charset="0"/>
              </a:rPr>
              <a:t>Determine whether the example pertains to a product, distribution, pricing, or promotion ethical issue: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000" dirty="0">
                <a:latin typeface="Candara" pitchFamily="34" charset="0"/>
              </a:rPr>
              <a:t>An owner of four California dealerships is suing Mitsubishi for allegedly forcing it to stock more vehicles than it could sell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000" dirty="0">
                <a:latin typeface="Candara" pitchFamily="34" charset="0"/>
              </a:rPr>
              <a:t>POM Wonderful sued PepsiCo for marketing its pomegranate blueberry flavored juice blend because the product contains little juice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000" dirty="0">
                <a:latin typeface="Candara" pitchFamily="34" charset="0"/>
              </a:rPr>
              <a:t>Engineers at General Motors knew there were ignition-switch defects in some of its cars, but the company did not immediately issue a recall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000" dirty="0">
                <a:latin typeface="Candara" pitchFamily="34" charset="0"/>
              </a:rPr>
              <a:t>Apple got in trouble for partnering with publishers to set the prices of electronic books</a:t>
            </a:r>
          </a:p>
          <a:p>
            <a:pPr marL="347472" indent="-347472">
              <a:buFont typeface="Wingdings" pitchFamily="2" charset="2"/>
              <a:buChar char="Ø"/>
            </a:pPr>
            <a:endParaRPr lang="en-US" sz="2400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</p:spTree>
    <p:extLst>
      <p:ext uri="{BB962C8B-B14F-4D97-AF65-F5344CB8AC3E}">
        <p14:creationId xmlns:p14="http://schemas.microsoft.com/office/powerpoint/2010/main" val="42176377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Supply Chain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Managing supply chains responsibly is one of the greatest difficulties of marketing ethics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Supply chains require constant vigilance on the part of marketers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need to anticipate unforeseen circumstances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Managing supply chain ethical decision making is important because many stakeholders hold the firm responsible for all ethical conduct related to product availability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Ethics and the Supply Chain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Good supply chain ethics is important because it ensures the integrity of the product and the firm’s operations in serving customers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Companies often create a Supplier Code of Conduct  and/or a Global Supplier Code of Conduct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Companies must perform regular audits on its suppliers and, if necessary, discipline those found to be in violation of company standards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Figure 4.4 – Factors that Influence the Ethical Decision-Making Process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24958" y="1890076"/>
            <a:ext cx="6914242" cy="3376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</p:spTree>
    <p:extLst>
      <p:ext uri="{BB962C8B-B14F-4D97-AF65-F5344CB8AC3E}">
        <p14:creationId xmlns:p14="http://schemas.microsoft.com/office/powerpoint/2010/main" val="25656967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Individual Factors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People learn values and principles through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Socialization by family members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Social groups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Religion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Formal education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Individual Factors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Because of different levels of personal ethics in an organization, there will be significant ethical diversity among employees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organization’s culture often has more influence on marketing decisions than an individual’s own values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5737710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Organization Relationships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Organizational (corporate) culture </a:t>
            </a:r>
            <a:r>
              <a:rPr lang="en-US" dirty="0">
                <a:latin typeface="Candara" panose="020E0502030303020204" pitchFamily="34" charset="0"/>
              </a:rPr>
              <a:t>is a set of values, beliefs, goals, norms and rituals that members of an organization share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organization’s culture gives members meaning and suggests rules for how to behave and deal with problems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interaction between corporate culture and executive leadership helps determine the firm’s ethical value system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b="1" dirty="0">
              <a:solidFill>
                <a:srgbClr val="42A8AD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Organization Relationships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014283"/>
              </p:ext>
            </p:extLst>
          </p:nvPr>
        </p:nvGraphicFramePr>
        <p:xfrm>
          <a:off x="2362200" y="1524000"/>
          <a:ext cx="6096000" cy="23774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Formally expressed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Informally conveyed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Codes of conduct</a:t>
                      </a:r>
                    </a:p>
                  </a:txBody>
                  <a:tcPr>
                    <a:solidFill>
                      <a:srgbClr val="FFDE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Work habits</a:t>
                      </a:r>
                    </a:p>
                  </a:txBody>
                  <a:tcPr>
                    <a:solidFill>
                      <a:srgbClr val="FFDE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Memos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Extracurricular activities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Manuals</a:t>
                      </a:r>
                    </a:p>
                  </a:txBody>
                  <a:tcPr>
                    <a:solidFill>
                      <a:srgbClr val="FFDE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Stories</a:t>
                      </a:r>
                    </a:p>
                  </a:txBody>
                  <a:tcPr>
                    <a:solidFill>
                      <a:srgbClr val="FFDE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Dress codes</a:t>
                      </a:r>
                    </a:p>
                  </a:txBody>
                  <a:tcP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30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Ceremonies</a:t>
                      </a:r>
                    </a:p>
                  </a:txBody>
                  <a:tcPr>
                    <a:solidFill>
                      <a:srgbClr val="FFDE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/>
                    </a:p>
                  </a:txBody>
                  <a:tcPr>
                    <a:solidFill>
                      <a:srgbClr val="FFDE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14266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Organization Relationships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Most marketing employees take their cues from coworkers in learning how to solve problems, including ethical problems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Organizational pressure plays a key role in creating ethical issues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Pressure to meet a schedule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Pressure to meet a sales quota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b="1" dirty="0">
              <a:solidFill>
                <a:srgbClr val="42A8AD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258234751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7602"/>
            <a:ext cx="9144000" cy="3880398"/>
          </a:xfrm>
          <a:prstGeom prst="rect">
            <a:avLst/>
          </a:prstGeom>
        </p:spPr>
      </p:pic>
      <p:sp>
        <p:nvSpPr>
          <p:cNvPr id="6" name="Title 3"/>
          <p:cNvSpPr txBox="1">
            <a:spLocks/>
          </p:cNvSpPr>
          <p:nvPr/>
        </p:nvSpPr>
        <p:spPr bwMode="auto">
          <a:xfrm>
            <a:off x="152400" y="228600"/>
            <a:ext cx="28956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b="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>
              <a:defRPr/>
            </a:pPr>
            <a:r>
              <a:rPr kumimoji="0" lang="en-US" altLang="en-US" sz="2800" i="0" u="none" strike="noStrike" kern="1200" cap="none" spc="0" normalizeH="0" noProof="0" dirty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effectLst/>
                <a:uLnTx/>
                <a:uFillTx/>
                <a:latin typeface="Candara" pitchFamily="34" charset="0"/>
              </a:rPr>
              <a:t>Discussion Point – </a:t>
            </a:r>
            <a:r>
              <a:rPr lang="en-US" dirty="0">
                <a:ln>
                  <a:solidFill>
                    <a:srgbClr val="FF8448"/>
                  </a:solidFill>
                </a:ln>
                <a:solidFill>
                  <a:srgbClr val="FAAA53"/>
                </a:solidFill>
                <a:latin typeface="Candara" pitchFamily="34" charset="0"/>
              </a:rPr>
              <a:t>Factors that Influence the Ethical Decision Making Process</a:t>
            </a:r>
            <a:endParaRPr kumimoji="0" lang="en-US" altLang="en-US" sz="2800" i="0" u="none" strike="noStrike" kern="1200" cap="none" spc="0" normalizeH="0" baseline="0" noProof="0" dirty="0">
              <a:ln>
                <a:solidFill>
                  <a:srgbClr val="FF8448"/>
                </a:solidFill>
              </a:ln>
              <a:solidFill>
                <a:srgbClr val="FAAA53"/>
              </a:solidFill>
              <a:effectLst/>
              <a:uLnTx/>
              <a:uFillTx/>
              <a:latin typeface="Candara" pitchFamily="34" charset="0"/>
            </a:endParaRPr>
          </a:p>
        </p:txBody>
      </p:sp>
      <p:sp>
        <p:nvSpPr>
          <p:cNvPr id="7" name="Content Placeholder 6"/>
          <p:cNvSpPr txBox="1">
            <a:spLocks/>
          </p:cNvSpPr>
          <p:nvPr/>
        </p:nvSpPr>
        <p:spPr bwMode="auto">
          <a:xfrm>
            <a:off x="3581400" y="228600"/>
            <a:ext cx="54102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AAA53"/>
              </a:buClr>
              <a:buSzPct val="120000"/>
              <a:buChar char="•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7472" indent="-347472">
              <a:spcBef>
                <a:spcPts val="576"/>
              </a:spcBef>
              <a:buFont typeface="Wingdings" pitchFamily="2" charset="2"/>
              <a:buChar char="Ø"/>
            </a:pPr>
            <a:r>
              <a:rPr lang="en-US" sz="2300" dirty="0">
                <a:latin typeface="Candara" pitchFamily="34" charset="0"/>
              </a:rPr>
              <a:t>Determine whether the following examples involves individual, organizational, or opportunity factors: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100" dirty="0">
                <a:latin typeface="Candara" pitchFamily="34" charset="0"/>
              </a:rPr>
              <a:t>Cisco’s code of conduct has strict policies regarding conflict of interest and bribery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100" dirty="0">
                <a:latin typeface="Candara" pitchFamily="34" charset="0"/>
              </a:rPr>
              <a:t>Sally provides a quote that is much higher than what it should be because her boss does it all the time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100" dirty="0">
                <a:latin typeface="Candara" pitchFamily="34" charset="0"/>
              </a:rPr>
              <a:t>Retailers try to prevent employee theft by having a manager count the money in a cashier’s cash register at the end of the day</a:t>
            </a:r>
          </a:p>
          <a:p>
            <a:pPr marL="740664" lvl="1" indent="-283464">
              <a:spcBef>
                <a:spcPts val="576"/>
              </a:spcBef>
              <a:buClr>
                <a:srgbClr val="FAAA53"/>
              </a:buClr>
              <a:buFont typeface="Wingdings" pitchFamily="2" charset="2"/>
              <a:buChar char="Ø"/>
            </a:pPr>
            <a:r>
              <a:rPr lang="en-US" sz="2100" dirty="0">
                <a:latin typeface="Candara" pitchFamily="34" charset="0"/>
              </a:rPr>
              <a:t>Veronica believes it is all right to tell little white lies and applies this belief to the workplace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0" y="6248400"/>
            <a:ext cx="838200" cy="609600"/>
          </a:xfrm>
          <a:prstGeom prst="rect">
            <a:avLst/>
          </a:prstGeom>
        </p:spPr>
        <p:txBody>
          <a:bodyPr anchor="t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</p:spTree>
    <p:extLst>
      <p:ext uri="{BB962C8B-B14F-4D97-AF65-F5344CB8AC3E}">
        <p14:creationId xmlns:p14="http://schemas.microsoft.com/office/powerpoint/2010/main" val="2053873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Opportunity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Opportunity is conditions that limit barriers to provide rewards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employee that acts unethically and is rewarded or suffers no penalty may repeat such acts as other opportunities arrive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Opportunity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larger the rewards and the milder the punishment for unethical conduct, the greater the likelihood that unethical behavior will occur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Research suggests that most marketing managers refrain from taking advantage of unethical opportunities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102245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Codes of Conduct and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Codes of conduct </a:t>
            </a:r>
            <a:r>
              <a:rPr lang="en-US" dirty="0">
                <a:latin typeface="Candara" panose="020E0502030303020204" pitchFamily="34" charset="0"/>
              </a:rPr>
              <a:t>(also called codes of ethics) consist of formalized rules and standards that describe what the company expects of its employees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Not all codes are effective if implemented improperly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Codes must be periodically revised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These codes should provide guidelines instead of being so detailed as to take every situation into account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Improving Marketing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It is possible to improve ethical conduct by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Hiring ethical employees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Eliminating unethical employees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greatest decrease in ethical risks for an organization involve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well-implemented ethics program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strong corporate culture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Improving Marketing Ethics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American Marketing Association provides a Code of Ethics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Global Compliance helps companies integrate ethical and compliance solutions 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5448213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Social Responsibility, Ethics, and Strategic Planning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It is important to distinguish between Ethics and Social Responsibility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Ethics relates to individual and group decisions, judgments about right and wrong, in a particular decision-making situation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Social Responsibility relates to the total effect of marketing decisions on society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Both are interrelated and profitable, an increasing number of companies are incorporating them into their overall strategic market planning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Social Responsibility, Ethics, and Strategic Planning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Many of society’s demands impose costs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Companies must carefully balance product cost with costs of producing, packaging and distributing those products in an environmentally responsible manner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 satisfying one group’s interests, marketers may dissatisfy other groups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Balancing society’s demands to satisfy all members of society is difficult, if not impossible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Social Responsibility, Ethics, and Marketing Performance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Increasing evidence indicates that being socially responsible and ethical results in increased profits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Being ethically and socially concerned is consistent with meeting the demands of customers and other stakeholders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4-5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Social Responsibility, Ethics, and Marketing Performance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 direct association exists between corporate social responsibility and customer satisfaction, profits and market value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dirty="0">
              <a:latin typeface="Candara" pitchFamily="34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Recognition is growing that the long-term value of ethical, responsible acts far outweighs short-term costs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b="1" dirty="0">
              <a:solidFill>
                <a:srgbClr val="42A8AD"/>
              </a:solidFill>
              <a:latin typeface="Candara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268079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333500" y="4114800"/>
            <a:ext cx="6477000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None/>
            </a:pP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Thank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for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attention!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45242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2795</TotalTime>
  <Words>2120</Words>
  <Application>Microsoft Office PowerPoint</Application>
  <PresentationFormat>On-screen Show (4:3)</PresentationFormat>
  <Paragraphs>344</Paragraphs>
  <Slides>45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Brush Script MT</vt:lpstr>
      <vt:lpstr>Calibri</vt:lpstr>
      <vt:lpstr>Candara</vt:lpstr>
      <vt:lpstr>Franklin Gothic Book</vt:lpstr>
      <vt:lpstr>Gill Sans MT</vt:lpstr>
      <vt:lpstr>Wingdings</vt:lpstr>
      <vt:lpstr>Office Theme</vt:lpstr>
      <vt:lpstr>Chapter 4                            Social Responsibility  and Ethics in Marketing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BrettN</dc:creator>
  <cp:lastModifiedBy>Mamurjon</cp:lastModifiedBy>
  <cp:revision>113</cp:revision>
  <cp:lastPrinted>2014-07-29T05:16:57Z</cp:lastPrinted>
  <dcterms:created xsi:type="dcterms:W3CDTF">2014-07-29T05:05:36Z</dcterms:created>
  <dcterms:modified xsi:type="dcterms:W3CDTF">2020-03-26T20:35:46Z</dcterms:modified>
</cp:coreProperties>
</file>