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345" r:id="rId2"/>
    <p:sldId id="260" r:id="rId3"/>
    <p:sldId id="308" r:id="rId4"/>
    <p:sldId id="258" r:id="rId5"/>
    <p:sldId id="261" r:id="rId6"/>
    <p:sldId id="262" r:id="rId7"/>
    <p:sldId id="263" r:id="rId8"/>
    <p:sldId id="264" r:id="rId9"/>
    <p:sldId id="336" r:id="rId10"/>
    <p:sldId id="324" r:id="rId11"/>
    <p:sldId id="265" r:id="rId12"/>
    <p:sldId id="325" r:id="rId13"/>
    <p:sldId id="326" r:id="rId14"/>
    <p:sldId id="297" r:id="rId15"/>
    <p:sldId id="266" r:id="rId16"/>
    <p:sldId id="327" r:id="rId17"/>
    <p:sldId id="267" r:id="rId18"/>
    <p:sldId id="328" r:id="rId19"/>
    <p:sldId id="307" r:id="rId20"/>
    <p:sldId id="268" r:id="rId21"/>
    <p:sldId id="269" r:id="rId22"/>
    <p:sldId id="270" r:id="rId23"/>
    <p:sldId id="338" r:id="rId24"/>
    <p:sldId id="272" r:id="rId25"/>
    <p:sldId id="271" r:id="rId26"/>
    <p:sldId id="273" r:id="rId27"/>
    <p:sldId id="340" r:id="rId28"/>
    <p:sldId id="334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346" r:id="rId3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A8AD"/>
    <a:srgbClr val="FAAA53"/>
    <a:srgbClr val="FF8448"/>
    <a:srgbClr val="FFDE80"/>
    <a:srgbClr val="3C999E"/>
    <a:srgbClr val="FFF87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87983" autoAdjust="0"/>
  </p:normalViewPr>
  <p:slideViewPr>
    <p:cSldViewPr>
      <p:cViewPr varScale="1">
        <p:scale>
          <a:sx n="65" d="100"/>
          <a:sy n="65" d="100"/>
        </p:scale>
        <p:origin x="89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D2C5DF-BD6D-43CD-B229-860895075BFA}" type="doc">
      <dgm:prSet loTypeId="urn:microsoft.com/office/officeart/2005/8/layout/radial1" loCatId="relationship" qsTypeId="urn:microsoft.com/office/officeart/2005/8/quickstyle/simple1#1" qsCatId="simple" csTypeId="urn:microsoft.com/office/officeart/2005/8/colors/accent1_2#1" csCatId="accent1" phldr="1"/>
      <dgm:spPr/>
    </dgm:pt>
    <dgm:pt modelId="{E995AE1E-EE2A-4D24-A9A3-EE37F72F6F3C}">
      <dgm:prSet custT="1"/>
      <dgm:spPr>
        <a:solidFill>
          <a:srgbClr val="00CCFF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Legal and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Regulatory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Forces</a:t>
          </a:r>
        </a:p>
      </dgm:t>
    </dgm:pt>
    <dgm:pt modelId="{E65AEEB3-A07D-41D8-8F26-2A5823D701AB}" type="parTrans" cxnId="{EB787B58-077C-446E-AC8A-A8886B3C4971}">
      <dgm:prSet/>
      <dgm:spPr/>
      <dgm:t>
        <a:bodyPr/>
        <a:lstStyle/>
        <a:p>
          <a:endParaRPr lang="en-US" b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B7C0551-7B81-4CAD-A026-4CFAF835EAFB}" type="sibTrans" cxnId="{EB787B58-077C-446E-AC8A-A8886B3C4971}">
      <dgm:prSet/>
      <dgm:spPr/>
      <dgm:t>
        <a:bodyPr/>
        <a:lstStyle/>
        <a:p>
          <a:endParaRPr lang="en-US" b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5F15D32-8647-4FB2-88FF-2715D81E3F9E}">
      <dgm:prSet/>
      <dgm:spPr>
        <a:solidFill>
          <a:srgbClr val="00CCFF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Pro-competitive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Legislation</a:t>
          </a:r>
        </a:p>
      </dgm:t>
    </dgm:pt>
    <dgm:pt modelId="{4A0AA6CD-1ACC-4934-81C5-BC64C371893D}" type="parTrans" cxnId="{939F60C6-06DD-4EE5-A53B-DD54DCE872CA}">
      <dgm:prSet/>
      <dgm:spPr/>
      <dgm:t>
        <a:bodyPr/>
        <a:lstStyle/>
        <a:p>
          <a:endParaRPr lang="en-US" b="0" dirty="0">
            <a:solidFill>
              <a:schemeClr val="tx1"/>
            </a:solidFill>
            <a:effectLst/>
          </a:endParaRPr>
        </a:p>
      </dgm:t>
    </dgm:pt>
    <dgm:pt modelId="{EC9DCFB6-3616-476A-8B9E-2F2F1736543A}" type="sibTrans" cxnId="{939F60C6-06DD-4EE5-A53B-DD54DCE872CA}">
      <dgm:prSet/>
      <dgm:spPr/>
      <dgm:t>
        <a:bodyPr/>
        <a:lstStyle/>
        <a:p>
          <a:endParaRPr lang="en-US" b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7C9107D-1050-4F3C-9641-0AE4C770EFF7}">
      <dgm:prSet/>
      <dgm:spPr>
        <a:solidFill>
          <a:srgbClr val="00CCFF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Consumer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Protection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Legislation</a:t>
          </a:r>
        </a:p>
      </dgm:t>
    </dgm:pt>
    <dgm:pt modelId="{BC397474-1478-487D-84AB-4185193334ED}" type="parTrans" cxnId="{E3733438-1ED0-45C0-BA26-AA1268926BB6}">
      <dgm:prSet/>
      <dgm:spPr/>
      <dgm:t>
        <a:bodyPr/>
        <a:lstStyle/>
        <a:p>
          <a:endParaRPr lang="en-US" b="0" dirty="0">
            <a:solidFill>
              <a:schemeClr val="tx1"/>
            </a:solidFill>
            <a:effectLst/>
          </a:endParaRPr>
        </a:p>
      </dgm:t>
    </dgm:pt>
    <dgm:pt modelId="{FFECA218-E2BC-444A-AC8D-DC806F58D2E7}" type="sibTrans" cxnId="{E3733438-1ED0-45C0-BA26-AA1268926BB6}">
      <dgm:prSet/>
      <dgm:spPr/>
      <dgm:t>
        <a:bodyPr/>
        <a:lstStyle/>
        <a:p>
          <a:endParaRPr lang="en-US" b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F17628-92E6-4041-A85A-604E209C8072}">
      <dgm:prSet/>
      <dgm:spPr>
        <a:solidFill>
          <a:srgbClr val="00CCFF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Encouraging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Compliance </a:t>
          </a:r>
          <a:b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</a:b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with Laws and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Regulations</a:t>
          </a:r>
        </a:p>
      </dgm:t>
    </dgm:pt>
    <dgm:pt modelId="{39C3C266-A1D3-4C36-9F8C-85E2C50D31BD}" type="parTrans" cxnId="{E48FBE76-8D83-4960-9803-EC2BA6A71306}">
      <dgm:prSet/>
      <dgm:spPr/>
      <dgm:t>
        <a:bodyPr/>
        <a:lstStyle/>
        <a:p>
          <a:endParaRPr lang="en-US" b="0" dirty="0">
            <a:solidFill>
              <a:schemeClr val="tx1"/>
            </a:solidFill>
            <a:effectLst/>
          </a:endParaRPr>
        </a:p>
      </dgm:t>
    </dgm:pt>
    <dgm:pt modelId="{708CE01E-03D8-4D78-B0FD-5D010D661720}" type="sibTrans" cxnId="{E48FBE76-8D83-4960-9803-EC2BA6A71306}">
      <dgm:prSet/>
      <dgm:spPr/>
      <dgm:t>
        <a:bodyPr/>
        <a:lstStyle/>
        <a:p>
          <a:endParaRPr lang="en-US" b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C798413-8246-4625-A289-407CC00D7BDF}">
      <dgm:prSet/>
      <dgm:spPr>
        <a:solidFill>
          <a:srgbClr val="00CCFF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Regulatory </a:t>
          </a:r>
          <a:b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</a:b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Agencies</a:t>
          </a:r>
        </a:p>
      </dgm:t>
    </dgm:pt>
    <dgm:pt modelId="{E200FCF1-5AF5-4784-8FBD-C4094ADED028}" type="parTrans" cxnId="{7369C805-EDBD-4693-99CD-41BAA46C5206}">
      <dgm:prSet/>
      <dgm:spPr/>
      <dgm:t>
        <a:bodyPr/>
        <a:lstStyle/>
        <a:p>
          <a:endParaRPr lang="en-US" b="0" dirty="0">
            <a:solidFill>
              <a:schemeClr val="tx1"/>
            </a:solidFill>
            <a:effectLst/>
          </a:endParaRPr>
        </a:p>
      </dgm:t>
    </dgm:pt>
    <dgm:pt modelId="{9C8FB7BB-0B8A-4A68-BB95-DD8AA60FD2F3}" type="sibTrans" cxnId="{7369C805-EDBD-4693-99CD-41BAA46C5206}">
      <dgm:prSet/>
      <dgm:spPr/>
      <dgm:t>
        <a:bodyPr/>
        <a:lstStyle/>
        <a:p>
          <a:endParaRPr lang="en-US" b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5DEFC12-43A1-424F-B44E-D38075D810A2}">
      <dgm:prSet/>
      <dgm:spPr>
        <a:solidFill>
          <a:srgbClr val="00CCFF"/>
        </a:solidFill>
      </dgm:spPr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Self-Regulatory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Forces</a:t>
          </a:r>
        </a:p>
      </dgm:t>
    </dgm:pt>
    <dgm:pt modelId="{2D021205-7D01-492D-9619-D4B3B183E9B8}" type="parTrans" cxnId="{5BD0A086-E494-4DEB-A478-DE5FE6CD1492}">
      <dgm:prSet/>
      <dgm:spPr/>
      <dgm:t>
        <a:bodyPr/>
        <a:lstStyle/>
        <a:p>
          <a:endParaRPr lang="en-US" b="0" dirty="0">
            <a:solidFill>
              <a:schemeClr val="tx1"/>
            </a:solidFill>
            <a:effectLst/>
          </a:endParaRPr>
        </a:p>
      </dgm:t>
    </dgm:pt>
    <dgm:pt modelId="{7BACBBDD-03A4-4624-8FBB-D8D970685F19}" type="sibTrans" cxnId="{5BD0A086-E494-4DEB-A478-DE5FE6CD1492}">
      <dgm:prSet/>
      <dgm:spPr/>
      <dgm:t>
        <a:bodyPr/>
        <a:lstStyle/>
        <a:p>
          <a:endParaRPr lang="en-US" b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AFD388-F748-49F3-84E3-444F33471C67}" type="pres">
      <dgm:prSet presAssocID="{DBD2C5DF-BD6D-43CD-B229-860895075BFA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CD59AB6-E739-490D-A82A-E97028D7E741}" type="pres">
      <dgm:prSet presAssocID="{E995AE1E-EE2A-4D24-A9A3-EE37F72F6F3C}" presName="centerShape" presStyleLbl="node0" presStyleIdx="0" presStyleCnt="1"/>
      <dgm:spPr/>
      <dgm:t>
        <a:bodyPr/>
        <a:lstStyle/>
        <a:p>
          <a:endParaRPr lang="ru-RU"/>
        </a:p>
      </dgm:t>
    </dgm:pt>
    <dgm:pt modelId="{56E10952-28C5-4455-B676-A948A450EE75}" type="pres">
      <dgm:prSet presAssocID="{4A0AA6CD-1ACC-4934-81C5-BC64C371893D}" presName="Name9" presStyleLbl="parChTrans1D2" presStyleIdx="0" presStyleCnt="5"/>
      <dgm:spPr/>
      <dgm:t>
        <a:bodyPr/>
        <a:lstStyle/>
        <a:p>
          <a:endParaRPr lang="ru-RU"/>
        </a:p>
      </dgm:t>
    </dgm:pt>
    <dgm:pt modelId="{50CA6D48-8173-47B2-A59A-F7F7F562E0CA}" type="pres">
      <dgm:prSet presAssocID="{4A0AA6CD-1ACC-4934-81C5-BC64C371893D}" presName="connTx" presStyleLbl="parChTrans1D2" presStyleIdx="0" presStyleCnt="5"/>
      <dgm:spPr/>
      <dgm:t>
        <a:bodyPr/>
        <a:lstStyle/>
        <a:p>
          <a:endParaRPr lang="ru-RU"/>
        </a:p>
      </dgm:t>
    </dgm:pt>
    <dgm:pt modelId="{0DB6916A-09EB-4302-B9D9-E054951517B5}" type="pres">
      <dgm:prSet presAssocID="{05F15D32-8647-4FB2-88FF-2715D81E3F9E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E2A84E-D872-4F83-A013-0E466F39A210}" type="pres">
      <dgm:prSet presAssocID="{BC397474-1478-487D-84AB-4185193334ED}" presName="Name9" presStyleLbl="parChTrans1D2" presStyleIdx="1" presStyleCnt="5"/>
      <dgm:spPr/>
      <dgm:t>
        <a:bodyPr/>
        <a:lstStyle/>
        <a:p>
          <a:endParaRPr lang="ru-RU"/>
        </a:p>
      </dgm:t>
    </dgm:pt>
    <dgm:pt modelId="{93A688CF-66E2-447B-B723-D87D1D0398A6}" type="pres">
      <dgm:prSet presAssocID="{BC397474-1478-487D-84AB-4185193334ED}" presName="connTx" presStyleLbl="parChTrans1D2" presStyleIdx="1" presStyleCnt="5"/>
      <dgm:spPr/>
      <dgm:t>
        <a:bodyPr/>
        <a:lstStyle/>
        <a:p>
          <a:endParaRPr lang="ru-RU"/>
        </a:p>
      </dgm:t>
    </dgm:pt>
    <dgm:pt modelId="{8A135006-62B5-4ECE-BF1F-B672567B60F8}" type="pres">
      <dgm:prSet presAssocID="{07C9107D-1050-4F3C-9641-0AE4C770EFF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EAD708-7DD8-43AF-83BC-F27042C8832E}" type="pres">
      <dgm:prSet presAssocID="{39C3C266-A1D3-4C36-9F8C-85E2C50D31BD}" presName="Name9" presStyleLbl="parChTrans1D2" presStyleIdx="2" presStyleCnt="5"/>
      <dgm:spPr/>
      <dgm:t>
        <a:bodyPr/>
        <a:lstStyle/>
        <a:p>
          <a:endParaRPr lang="ru-RU"/>
        </a:p>
      </dgm:t>
    </dgm:pt>
    <dgm:pt modelId="{B9BF90A7-F27B-40FA-B173-0974F876EDFE}" type="pres">
      <dgm:prSet presAssocID="{39C3C266-A1D3-4C36-9F8C-85E2C50D31BD}" presName="connTx" presStyleLbl="parChTrans1D2" presStyleIdx="2" presStyleCnt="5"/>
      <dgm:spPr/>
      <dgm:t>
        <a:bodyPr/>
        <a:lstStyle/>
        <a:p>
          <a:endParaRPr lang="ru-RU"/>
        </a:p>
      </dgm:t>
    </dgm:pt>
    <dgm:pt modelId="{C7D53D65-77CD-4012-8F91-888C3AF2BE45}" type="pres">
      <dgm:prSet presAssocID="{9DF17628-92E6-4041-A85A-604E209C8072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746C81-052A-45EB-B6BF-91168D644D9B}" type="pres">
      <dgm:prSet presAssocID="{E200FCF1-5AF5-4784-8FBD-C4094ADED028}" presName="Name9" presStyleLbl="parChTrans1D2" presStyleIdx="3" presStyleCnt="5"/>
      <dgm:spPr/>
      <dgm:t>
        <a:bodyPr/>
        <a:lstStyle/>
        <a:p>
          <a:endParaRPr lang="ru-RU"/>
        </a:p>
      </dgm:t>
    </dgm:pt>
    <dgm:pt modelId="{EC580843-BFB4-4AC6-BE24-D01608314833}" type="pres">
      <dgm:prSet presAssocID="{E200FCF1-5AF5-4784-8FBD-C4094ADED028}" presName="connTx" presStyleLbl="parChTrans1D2" presStyleIdx="3" presStyleCnt="5"/>
      <dgm:spPr/>
      <dgm:t>
        <a:bodyPr/>
        <a:lstStyle/>
        <a:p>
          <a:endParaRPr lang="ru-RU"/>
        </a:p>
      </dgm:t>
    </dgm:pt>
    <dgm:pt modelId="{30D4957F-82DE-450E-8EC9-160CD2B122AD}" type="pres">
      <dgm:prSet presAssocID="{7C798413-8246-4625-A289-407CC00D7BD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DB4E6C-4E29-4A0C-B41F-AEBC6B0829D6}" type="pres">
      <dgm:prSet presAssocID="{2D021205-7D01-492D-9619-D4B3B183E9B8}" presName="Name9" presStyleLbl="parChTrans1D2" presStyleIdx="4" presStyleCnt="5"/>
      <dgm:spPr/>
      <dgm:t>
        <a:bodyPr/>
        <a:lstStyle/>
        <a:p>
          <a:endParaRPr lang="ru-RU"/>
        </a:p>
      </dgm:t>
    </dgm:pt>
    <dgm:pt modelId="{793D8DDF-00FD-4A5F-A08C-E19C8AF23785}" type="pres">
      <dgm:prSet presAssocID="{2D021205-7D01-492D-9619-D4B3B183E9B8}" presName="connTx" presStyleLbl="parChTrans1D2" presStyleIdx="4" presStyleCnt="5"/>
      <dgm:spPr/>
      <dgm:t>
        <a:bodyPr/>
        <a:lstStyle/>
        <a:p>
          <a:endParaRPr lang="ru-RU"/>
        </a:p>
      </dgm:t>
    </dgm:pt>
    <dgm:pt modelId="{E3B9FA56-FC8C-4B07-AFBE-DBB7F4E8DFED}" type="pres">
      <dgm:prSet presAssocID="{85DEFC12-43A1-424F-B44E-D38075D810A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55E8FE-F9D2-4F5E-BE89-1D2769635039}" type="presOf" srcId="{39C3C266-A1D3-4C36-9F8C-85E2C50D31BD}" destId="{B9BF90A7-F27B-40FA-B173-0974F876EDFE}" srcOrd="1" destOrd="0" presId="urn:microsoft.com/office/officeart/2005/8/layout/radial1"/>
    <dgm:cxn modelId="{E48FBE76-8D83-4960-9803-EC2BA6A71306}" srcId="{E995AE1E-EE2A-4D24-A9A3-EE37F72F6F3C}" destId="{9DF17628-92E6-4041-A85A-604E209C8072}" srcOrd="2" destOrd="0" parTransId="{39C3C266-A1D3-4C36-9F8C-85E2C50D31BD}" sibTransId="{708CE01E-03D8-4D78-B0FD-5D010D661720}"/>
    <dgm:cxn modelId="{69663001-5C5B-4AF8-A156-0B20D4F502B6}" type="presOf" srcId="{85DEFC12-43A1-424F-B44E-D38075D810A2}" destId="{E3B9FA56-FC8C-4B07-AFBE-DBB7F4E8DFED}" srcOrd="0" destOrd="0" presId="urn:microsoft.com/office/officeart/2005/8/layout/radial1"/>
    <dgm:cxn modelId="{82B654AF-2F79-4E44-86AA-17AC9B76FE4E}" type="presOf" srcId="{E995AE1E-EE2A-4D24-A9A3-EE37F72F6F3C}" destId="{8CD59AB6-E739-490D-A82A-E97028D7E741}" srcOrd="0" destOrd="0" presId="urn:microsoft.com/office/officeart/2005/8/layout/radial1"/>
    <dgm:cxn modelId="{251160E6-45DF-43FE-8642-E3857BAD8E52}" type="presOf" srcId="{2D021205-7D01-492D-9619-D4B3B183E9B8}" destId="{24DB4E6C-4E29-4A0C-B41F-AEBC6B0829D6}" srcOrd="0" destOrd="0" presId="urn:microsoft.com/office/officeart/2005/8/layout/radial1"/>
    <dgm:cxn modelId="{BE571151-CDA7-4BBF-B2CA-C0BA7110E1D3}" type="presOf" srcId="{E200FCF1-5AF5-4784-8FBD-C4094ADED028}" destId="{32746C81-052A-45EB-B6BF-91168D644D9B}" srcOrd="0" destOrd="0" presId="urn:microsoft.com/office/officeart/2005/8/layout/radial1"/>
    <dgm:cxn modelId="{8B49161C-1480-4464-9300-042DC35D6756}" type="presOf" srcId="{BC397474-1478-487D-84AB-4185193334ED}" destId="{11E2A84E-D872-4F83-A013-0E466F39A210}" srcOrd="0" destOrd="0" presId="urn:microsoft.com/office/officeart/2005/8/layout/radial1"/>
    <dgm:cxn modelId="{2967C792-0B33-4C0A-9E72-CBFD8970C570}" type="presOf" srcId="{07C9107D-1050-4F3C-9641-0AE4C770EFF7}" destId="{8A135006-62B5-4ECE-BF1F-B672567B60F8}" srcOrd="0" destOrd="0" presId="urn:microsoft.com/office/officeart/2005/8/layout/radial1"/>
    <dgm:cxn modelId="{847E2041-ECB9-4D24-9C55-3F588A9CEDCD}" type="presOf" srcId="{7C798413-8246-4625-A289-407CC00D7BDF}" destId="{30D4957F-82DE-450E-8EC9-160CD2B122AD}" srcOrd="0" destOrd="0" presId="urn:microsoft.com/office/officeart/2005/8/layout/radial1"/>
    <dgm:cxn modelId="{9A1778D5-7333-42C3-A476-2344AB978F3F}" type="presOf" srcId="{4A0AA6CD-1ACC-4934-81C5-BC64C371893D}" destId="{50CA6D48-8173-47B2-A59A-F7F7F562E0CA}" srcOrd="1" destOrd="0" presId="urn:microsoft.com/office/officeart/2005/8/layout/radial1"/>
    <dgm:cxn modelId="{C32D853B-04C5-4CB9-ACFA-3C397B662A0E}" type="presOf" srcId="{E200FCF1-5AF5-4784-8FBD-C4094ADED028}" destId="{EC580843-BFB4-4AC6-BE24-D01608314833}" srcOrd="1" destOrd="0" presId="urn:microsoft.com/office/officeart/2005/8/layout/radial1"/>
    <dgm:cxn modelId="{E3733438-1ED0-45C0-BA26-AA1268926BB6}" srcId="{E995AE1E-EE2A-4D24-A9A3-EE37F72F6F3C}" destId="{07C9107D-1050-4F3C-9641-0AE4C770EFF7}" srcOrd="1" destOrd="0" parTransId="{BC397474-1478-487D-84AB-4185193334ED}" sibTransId="{FFECA218-E2BC-444A-AC8D-DC806F58D2E7}"/>
    <dgm:cxn modelId="{7369C805-EDBD-4693-99CD-41BAA46C5206}" srcId="{E995AE1E-EE2A-4D24-A9A3-EE37F72F6F3C}" destId="{7C798413-8246-4625-A289-407CC00D7BDF}" srcOrd="3" destOrd="0" parTransId="{E200FCF1-5AF5-4784-8FBD-C4094ADED028}" sibTransId="{9C8FB7BB-0B8A-4A68-BB95-DD8AA60FD2F3}"/>
    <dgm:cxn modelId="{3482FE38-EF68-4496-82D5-FDCA26D32254}" type="presOf" srcId="{2D021205-7D01-492D-9619-D4B3B183E9B8}" destId="{793D8DDF-00FD-4A5F-A08C-E19C8AF23785}" srcOrd="1" destOrd="0" presId="urn:microsoft.com/office/officeart/2005/8/layout/radial1"/>
    <dgm:cxn modelId="{153824A2-5839-4967-A1DE-A1CE752178B6}" type="presOf" srcId="{05F15D32-8647-4FB2-88FF-2715D81E3F9E}" destId="{0DB6916A-09EB-4302-B9D9-E054951517B5}" srcOrd="0" destOrd="0" presId="urn:microsoft.com/office/officeart/2005/8/layout/radial1"/>
    <dgm:cxn modelId="{939F60C6-06DD-4EE5-A53B-DD54DCE872CA}" srcId="{E995AE1E-EE2A-4D24-A9A3-EE37F72F6F3C}" destId="{05F15D32-8647-4FB2-88FF-2715D81E3F9E}" srcOrd="0" destOrd="0" parTransId="{4A0AA6CD-1ACC-4934-81C5-BC64C371893D}" sibTransId="{EC9DCFB6-3616-476A-8B9E-2F2F1736543A}"/>
    <dgm:cxn modelId="{EB787B58-077C-446E-AC8A-A8886B3C4971}" srcId="{DBD2C5DF-BD6D-43CD-B229-860895075BFA}" destId="{E995AE1E-EE2A-4D24-A9A3-EE37F72F6F3C}" srcOrd="0" destOrd="0" parTransId="{E65AEEB3-A07D-41D8-8F26-2A5823D701AB}" sibTransId="{4B7C0551-7B81-4CAD-A026-4CFAF835EAFB}"/>
    <dgm:cxn modelId="{4D6693FC-B396-471F-9BDE-F54BC3AC5BFC}" type="presOf" srcId="{9DF17628-92E6-4041-A85A-604E209C8072}" destId="{C7D53D65-77CD-4012-8F91-888C3AF2BE45}" srcOrd="0" destOrd="0" presId="urn:microsoft.com/office/officeart/2005/8/layout/radial1"/>
    <dgm:cxn modelId="{063CBA7C-A0D1-4610-A6C8-FFBE67E72E31}" type="presOf" srcId="{39C3C266-A1D3-4C36-9F8C-85E2C50D31BD}" destId="{26EAD708-7DD8-43AF-83BC-F27042C8832E}" srcOrd="0" destOrd="0" presId="urn:microsoft.com/office/officeart/2005/8/layout/radial1"/>
    <dgm:cxn modelId="{5BD0A086-E494-4DEB-A478-DE5FE6CD1492}" srcId="{E995AE1E-EE2A-4D24-A9A3-EE37F72F6F3C}" destId="{85DEFC12-43A1-424F-B44E-D38075D810A2}" srcOrd="4" destOrd="0" parTransId="{2D021205-7D01-492D-9619-D4B3B183E9B8}" sibTransId="{7BACBBDD-03A4-4624-8FBB-D8D970685F19}"/>
    <dgm:cxn modelId="{9648C39F-9EF2-4B29-B7E4-EF717E892EBA}" type="presOf" srcId="{BC397474-1478-487D-84AB-4185193334ED}" destId="{93A688CF-66E2-447B-B723-D87D1D0398A6}" srcOrd="1" destOrd="0" presId="urn:microsoft.com/office/officeart/2005/8/layout/radial1"/>
    <dgm:cxn modelId="{143344E8-9CEE-4618-A61F-F79D1F10620D}" type="presOf" srcId="{4A0AA6CD-1ACC-4934-81C5-BC64C371893D}" destId="{56E10952-28C5-4455-B676-A948A450EE75}" srcOrd="0" destOrd="0" presId="urn:microsoft.com/office/officeart/2005/8/layout/radial1"/>
    <dgm:cxn modelId="{A80F8146-F84A-419F-B80A-183BF50F320F}" type="presOf" srcId="{DBD2C5DF-BD6D-43CD-B229-860895075BFA}" destId="{3DAFD388-F748-49F3-84E3-444F33471C67}" srcOrd="0" destOrd="0" presId="urn:microsoft.com/office/officeart/2005/8/layout/radial1"/>
    <dgm:cxn modelId="{B64266A6-A09B-46E5-ABB4-41F1681A62B3}" type="presParOf" srcId="{3DAFD388-F748-49F3-84E3-444F33471C67}" destId="{8CD59AB6-E739-490D-A82A-E97028D7E741}" srcOrd="0" destOrd="0" presId="urn:microsoft.com/office/officeart/2005/8/layout/radial1"/>
    <dgm:cxn modelId="{2ECD00E9-F78A-4485-ACE9-29F5D2BF5353}" type="presParOf" srcId="{3DAFD388-F748-49F3-84E3-444F33471C67}" destId="{56E10952-28C5-4455-B676-A948A450EE75}" srcOrd="1" destOrd="0" presId="urn:microsoft.com/office/officeart/2005/8/layout/radial1"/>
    <dgm:cxn modelId="{2E4AE2AA-6C84-4A18-8B28-0EE91E8729EE}" type="presParOf" srcId="{56E10952-28C5-4455-B676-A948A450EE75}" destId="{50CA6D48-8173-47B2-A59A-F7F7F562E0CA}" srcOrd="0" destOrd="0" presId="urn:microsoft.com/office/officeart/2005/8/layout/radial1"/>
    <dgm:cxn modelId="{93973347-8CB4-4FCC-A30E-93DF01A27004}" type="presParOf" srcId="{3DAFD388-F748-49F3-84E3-444F33471C67}" destId="{0DB6916A-09EB-4302-B9D9-E054951517B5}" srcOrd="2" destOrd="0" presId="urn:microsoft.com/office/officeart/2005/8/layout/radial1"/>
    <dgm:cxn modelId="{EB84E365-AE24-4D90-A3F1-0F92DAFEFB4C}" type="presParOf" srcId="{3DAFD388-F748-49F3-84E3-444F33471C67}" destId="{11E2A84E-D872-4F83-A013-0E466F39A210}" srcOrd="3" destOrd="0" presId="urn:microsoft.com/office/officeart/2005/8/layout/radial1"/>
    <dgm:cxn modelId="{F0C0E1A0-0ECF-4D08-8667-1842402C2193}" type="presParOf" srcId="{11E2A84E-D872-4F83-A013-0E466F39A210}" destId="{93A688CF-66E2-447B-B723-D87D1D0398A6}" srcOrd="0" destOrd="0" presId="urn:microsoft.com/office/officeart/2005/8/layout/radial1"/>
    <dgm:cxn modelId="{44868747-03DE-4EAE-9AE1-4418F3455987}" type="presParOf" srcId="{3DAFD388-F748-49F3-84E3-444F33471C67}" destId="{8A135006-62B5-4ECE-BF1F-B672567B60F8}" srcOrd="4" destOrd="0" presId="urn:microsoft.com/office/officeart/2005/8/layout/radial1"/>
    <dgm:cxn modelId="{01AC7910-F37E-4063-933E-5D5E9201971F}" type="presParOf" srcId="{3DAFD388-F748-49F3-84E3-444F33471C67}" destId="{26EAD708-7DD8-43AF-83BC-F27042C8832E}" srcOrd="5" destOrd="0" presId="urn:microsoft.com/office/officeart/2005/8/layout/radial1"/>
    <dgm:cxn modelId="{A8224914-9331-4AAB-92CA-D05166B7463A}" type="presParOf" srcId="{26EAD708-7DD8-43AF-83BC-F27042C8832E}" destId="{B9BF90A7-F27B-40FA-B173-0974F876EDFE}" srcOrd="0" destOrd="0" presId="urn:microsoft.com/office/officeart/2005/8/layout/radial1"/>
    <dgm:cxn modelId="{B5D92B88-BA90-42B6-B8B1-3D088AA946C4}" type="presParOf" srcId="{3DAFD388-F748-49F3-84E3-444F33471C67}" destId="{C7D53D65-77CD-4012-8F91-888C3AF2BE45}" srcOrd="6" destOrd="0" presId="urn:microsoft.com/office/officeart/2005/8/layout/radial1"/>
    <dgm:cxn modelId="{15F35976-0DBA-45D4-A5EE-D49796119C02}" type="presParOf" srcId="{3DAFD388-F748-49F3-84E3-444F33471C67}" destId="{32746C81-052A-45EB-B6BF-91168D644D9B}" srcOrd="7" destOrd="0" presId="urn:microsoft.com/office/officeart/2005/8/layout/radial1"/>
    <dgm:cxn modelId="{F3A236E5-D2AC-4F31-9D32-03C0528E2719}" type="presParOf" srcId="{32746C81-052A-45EB-B6BF-91168D644D9B}" destId="{EC580843-BFB4-4AC6-BE24-D01608314833}" srcOrd="0" destOrd="0" presId="urn:microsoft.com/office/officeart/2005/8/layout/radial1"/>
    <dgm:cxn modelId="{29E39080-FB9D-4D19-9D3C-DE1A49BCAE50}" type="presParOf" srcId="{3DAFD388-F748-49F3-84E3-444F33471C67}" destId="{30D4957F-82DE-450E-8EC9-160CD2B122AD}" srcOrd="8" destOrd="0" presId="urn:microsoft.com/office/officeart/2005/8/layout/radial1"/>
    <dgm:cxn modelId="{CA93692F-F961-44B8-9A99-5586094BDEE7}" type="presParOf" srcId="{3DAFD388-F748-49F3-84E3-444F33471C67}" destId="{24DB4E6C-4E29-4A0C-B41F-AEBC6B0829D6}" srcOrd="9" destOrd="0" presId="urn:microsoft.com/office/officeart/2005/8/layout/radial1"/>
    <dgm:cxn modelId="{7DB5BA82-F068-4480-BA26-97A456058C1C}" type="presParOf" srcId="{24DB4E6C-4E29-4A0C-B41F-AEBC6B0829D6}" destId="{793D8DDF-00FD-4A5F-A08C-E19C8AF23785}" srcOrd="0" destOrd="0" presId="urn:microsoft.com/office/officeart/2005/8/layout/radial1"/>
    <dgm:cxn modelId="{85C53A9A-B716-4956-AD5A-8B43674D15C3}" type="presParOf" srcId="{3DAFD388-F748-49F3-84E3-444F33471C67}" destId="{E3B9FA56-FC8C-4B07-AFBE-DBB7F4E8DFED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D59AB6-E739-490D-A82A-E97028D7E741}">
      <dsp:nvSpPr>
        <dsp:cNvPr id="0" name=""/>
        <dsp:cNvSpPr/>
      </dsp:nvSpPr>
      <dsp:spPr>
        <a:xfrm>
          <a:off x="2183136" y="1922111"/>
          <a:ext cx="1462836" cy="1462836"/>
        </a:xfrm>
        <a:prstGeom prst="ellipse">
          <a:avLst/>
        </a:prstGeom>
        <a:solidFill>
          <a:srgbClr val="00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Legal and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Regulatory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6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Forces</a:t>
          </a:r>
        </a:p>
      </dsp:txBody>
      <dsp:txXfrm>
        <a:off x="2397363" y="2136338"/>
        <a:ext cx="1034382" cy="1034382"/>
      </dsp:txXfrm>
    </dsp:sp>
    <dsp:sp modelId="{56E10952-28C5-4455-B676-A948A450EE75}">
      <dsp:nvSpPr>
        <dsp:cNvPr id="0" name=""/>
        <dsp:cNvSpPr/>
      </dsp:nvSpPr>
      <dsp:spPr>
        <a:xfrm rot="16200000">
          <a:off x="2694094" y="1679065"/>
          <a:ext cx="440921" cy="45171"/>
        </a:xfrm>
        <a:custGeom>
          <a:avLst/>
          <a:gdLst/>
          <a:ahLst/>
          <a:cxnLst/>
          <a:rect l="0" t="0" r="0" b="0"/>
          <a:pathLst>
            <a:path>
              <a:moveTo>
                <a:pt x="0" y="22585"/>
              </a:moveTo>
              <a:lnTo>
                <a:pt x="440921" y="225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0" kern="1200" dirty="0">
            <a:solidFill>
              <a:schemeClr val="tx1"/>
            </a:solidFill>
            <a:effectLst/>
          </a:endParaRPr>
        </a:p>
      </dsp:txBody>
      <dsp:txXfrm>
        <a:off x="2903531" y="1690628"/>
        <a:ext cx="22046" cy="22046"/>
      </dsp:txXfrm>
    </dsp:sp>
    <dsp:sp modelId="{0DB6916A-09EB-4302-B9D9-E054951517B5}">
      <dsp:nvSpPr>
        <dsp:cNvPr id="0" name=""/>
        <dsp:cNvSpPr/>
      </dsp:nvSpPr>
      <dsp:spPr>
        <a:xfrm>
          <a:off x="2183136" y="18353"/>
          <a:ext cx="1462836" cy="1462836"/>
        </a:xfrm>
        <a:prstGeom prst="ellipse">
          <a:avLst/>
        </a:prstGeom>
        <a:solidFill>
          <a:srgbClr val="00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Pro-competitive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Legislation</a:t>
          </a:r>
        </a:p>
      </dsp:txBody>
      <dsp:txXfrm>
        <a:off x="2397363" y="232580"/>
        <a:ext cx="1034382" cy="1034382"/>
      </dsp:txXfrm>
    </dsp:sp>
    <dsp:sp modelId="{11E2A84E-D872-4F83-A013-0E466F39A210}">
      <dsp:nvSpPr>
        <dsp:cNvPr id="0" name=""/>
        <dsp:cNvSpPr/>
      </dsp:nvSpPr>
      <dsp:spPr>
        <a:xfrm rot="20520000">
          <a:off x="3599385" y="2336797"/>
          <a:ext cx="440921" cy="45171"/>
        </a:xfrm>
        <a:custGeom>
          <a:avLst/>
          <a:gdLst/>
          <a:ahLst/>
          <a:cxnLst/>
          <a:rect l="0" t="0" r="0" b="0"/>
          <a:pathLst>
            <a:path>
              <a:moveTo>
                <a:pt x="0" y="22585"/>
              </a:moveTo>
              <a:lnTo>
                <a:pt x="440921" y="225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0" kern="1200" dirty="0">
            <a:solidFill>
              <a:schemeClr val="tx1"/>
            </a:solidFill>
            <a:effectLst/>
          </a:endParaRPr>
        </a:p>
      </dsp:txBody>
      <dsp:txXfrm>
        <a:off x="3808822" y="2348360"/>
        <a:ext cx="22046" cy="22046"/>
      </dsp:txXfrm>
    </dsp:sp>
    <dsp:sp modelId="{8A135006-62B5-4ECE-BF1F-B672567B60F8}">
      <dsp:nvSpPr>
        <dsp:cNvPr id="0" name=""/>
        <dsp:cNvSpPr/>
      </dsp:nvSpPr>
      <dsp:spPr>
        <a:xfrm>
          <a:off x="3993718" y="1333818"/>
          <a:ext cx="1462836" cy="1462836"/>
        </a:xfrm>
        <a:prstGeom prst="ellipse">
          <a:avLst/>
        </a:prstGeom>
        <a:solidFill>
          <a:srgbClr val="00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Consumer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Protection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Legislation</a:t>
          </a:r>
        </a:p>
      </dsp:txBody>
      <dsp:txXfrm>
        <a:off x="4207945" y="1548045"/>
        <a:ext cx="1034382" cy="1034382"/>
      </dsp:txXfrm>
    </dsp:sp>
    <dsp:sp modelId="{26EAD708-7DD8-43AF-83BC-F27042C8832E}">
      <dsp:nvSpPr>
        <dsp:cNvPr id="0" name=""/>
        <dsp:cNvSpPr/>
      </dsp:nvSpPr>
      <dsp:spPr>
        <a:xfrm rot="3240000">
          <a:off x="3253594" y="3401030"/>
          <a:ext cx="440921" cy="45171"/>
        </a:xfrm>
        <a:custGeom>
          <a:avLst/>
          <a:gdLst/>
          <a:ahLst/>
          <a:cxnLst/>
          <a:rect l="0" t="0" r="0" b="0"/>
          <a:pathLst>
            <a:path>
              <a:moveTo>
                <a:pt x="0" y="22585"/>
              </a:moveTo>
              <a:lnTo>
                <a:pt x="440921" y="225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0" kern="1200" dirty="0">
            <a:solidFill>
              <a:schemeClr val="tx1"/>
            </a:solidFill>
            <a:effectLst/>
          </a:endParaRPr>
        </a:p>
      </dsp:txBody>
      <dsp:txXfrm>
        <a:off x="3463032" y="3412593"/>
        <a:ext cx="22046" cy="22046"/>
      </dsp:txXfrm>
    </dsp:sp>
    <dsp:sp modelId="{C7D53D65-77CD-4012-8F91-888C3AF2BE45}">
      <dsp:nvSpPr>
        <dsp:cNvPr id="0" name=""/>
        <dsp:cNvSpPr/>
      </dsp:nvSpPr>
      <dsp:spPr>
        <a:xfrm>
          <a:off x="3302137" y="3462284"/>
          <a:ext cx="1462836" cy="1462836"/>
        </a:xfrm>
        <a:prstGeom prst="ellipse">
          <a:avLst/>
        </a:prstGeom>
        <a:solidFill>
          <a:srgbClr val="00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Encouraging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Compliance </a:t>
          </a:r>
          <a:b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</a:b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with Laws and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Regulations</a:t>
          </a:r>
        </a:p>
      </dsp:txBody>
      <dsp:txXfrm>
        <a:off x="3516364" y="3676511"/>
        <a:ext cx="1034382" cy="1034382"/>
      </dsp:txXfrm>
    </dsp:sp>
    <dsp:sp modelId="{32746C81-052A-45EB-B6BF-91168D644D9B}">
      <dsp:nvSpPr>
        <dsp:cNvPr id="0" name=""/>
        <dsp:cNvSpPr/>
      </dsp:nvSpPr>
      <dsp:spPr>
        <a:xfrm rot="7560000">
          <a:off x="2134593" y="3401030"/>
          <a:ext cx="440921" cy="45171"/>
        </a:xfrm>
        <a:custGeom>
          <a:avLst/>
          <a:gdLst/>
          <a:ahLst/>
          <a:cxnLst/>
          <a:rect l="0" t="0" r="0" b="0"/>
          <a:pathLst>
            <a:path>
              <a:moveTo>
                <a:pt x="0" y="22585"/>
              </a:moveTo>
              <a:lnTo>
                <a:pt x="440921" y="225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0" kern="1200" dirty="0">
            <a:solidFill>
              <a:schemeClr val="tx1"/>
            </a:solidFill>
            <a:effectLst/>
          </a:endParaRPr>
        </a:p>
      </dsp:txBody>
      <dsp:txXfrm rot="10800000">
        <a:off x="2344031" y="3412593"/>
        <a:ext cx="22046" cy="22046"/>
      </dsp:txXfrm>
    </dsp:sp>
    <dsp:sp modelId="{30D4957F-82DE-450E-8EC9-160CD2B122AD}">
      <dsp:nvSpPr>
        <dsp:cNvPr id="0" name=""/>
        <dsp:cNvSpPr/>
      </dsp:nvSpPr>
      <dsp:spPr>
        <a:xfrm>
          <a:off x="1064135" y="3462284"/>
          <a:ext cx="1462836" cy="1462836"/>
        </a:xfrm>
        <a:prstGeom prst="ellipse">
          <a:avLst/>
        </a:prstGeom>
        <a:solidFill>
          <a:srgbClr val="00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Regulatory </a:t>
          </a:r>
          <a:b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</a:b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Agencies</a:t>
          </a:r>
        </a:p>
      </dsp:txBody>
      <dsp:txXfrm>
        <a:off x="1278362" y="3676511"/>
        <a:ext cx="1034382" cy="1034382"/>
      </dsp:txXfrm>
    </dsp:sp>
    <dsp:sp modelId="{24DB4E6C-4E29-4A0C-B41F-AEBC6B0829D6}">
      <dsp:nvSpPr>
        <dsp:cNvPr id="0" name=""/>
        <dsp:cNvSpPr/>
      </dsp:nvSpPr>
      <dsp:spPr>
        <a:xfrm rot="11880000">
          <a:off x="1788803" y="2336797"/>
          <a:ext cx="440921" cy="45171"/>
        </a:xfrm>
        <a:custGeom>
          <a:avLst/>
          <a:gdLst/>
          <a:ahLst/>
          <a:cxnLst/>
          <a:rect l="0" t="0" r="0" b="0"/>
          <a:pathLst>
            <a:path>
              <a:moveTo>
                <a:pt x="0" y="22585"/>
              </a:moveTo>
              <a:lnTo>
                <a:pt x="440921" y="22585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b="0" kern="1200" dirty="0">
            <a:solidFill>
              <a:schemeClr val="tx1"/>
            </a:solidFill>
            <a:effectLst/>
          </a:endParaRPr>
        </a:p>
      </dsp:txBody>
      <dsp:txXfrm rot="10800000">
        <a:off x="1998241" y="2348360"/>
        <a:ext cx="22046" cy="22046"/>
      </dsp:txXfrm>
    </dsp:sp>
    <dsp:sp modelId="{E3B9FA56-FC8C-4B07-AFBE-DBB7F4E8DFED}">
      <dsp:nvSpPr>
        <dsp:cNvPr id="0" name=""/>
        <dsp:cNvSpPr/>
      </dsp:nvSpPr>
      <dsp:spPr>
        <a:xfrm>
          <a:off x="372555" y="1333818"/>
          <a:ext cx="1462836" cy="1462836"/>
        </a:xfrm>
        <a:prstGeom prst="ellipse">
          <a:avLst/>
        </a:prstGeom>
        <a:solidFill>
          <a:srgbClr val="00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" tIns="8255" rIns="8255" bIns="8255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Self-Regulatory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300" b="1" i="0" u="none" strike="noStrike" kern="1200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ndara" panose="020E0502030303020204" pitchFamily="34" charset="0"/>
            </a:rPr>
            <a:t>Forces</a:t>
          </a:r>
        </a:p>
      </dsp:txBody>
      <dsp:txXfrm>
        <a:off x="586782" y="1548045"/>
        <a:ext cx="1034382" cy="103438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4E6710-BB7F-4CB4-8A58-F6347636B1D6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4B8F9D-41B9-4DC9-8F74-FFC509277D8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3730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7145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4B8F9D-41B9-4DC9-8F74-FFC509277D82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32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598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000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3012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51287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21790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750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711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957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046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327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932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C73EFB-8E40-4B42-AD26-B2B1E8F2459B}" type="datetimeFigureOut">
              <a:rPr lang="en-US" smtClean="0"/>
              <a:pPr/>
              <a:t>3/27/2020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C1922-E710-4E1C-B6BE-5A2C00168B8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21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7936"/>
            <a:ext cx="9126897" cy="6845173"/>
          </a:xfrm>
          <a:prstGeom prst="rect">
            <a:avLst/>
          </a:prstGeom>
        </p:spPr>
      </p:pic>
      <p:sp>
        <p:nvSpPr>
          <p:cNvPr id="5" name="AutoShape 2" descr="Image result for webster university in tashken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512" y="160338"/>
            <a:ext cx="2143125" cy="21431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0400" y="154476"/>
            <a:ext cx="2016620" cy="2049462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lvl="0">
              <a:spcBef>
                <a:spcPts val="0"/>
              </a:spcBef>
              <a:defRPr/>
            </a:pPr>
            <a: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Chapter 3</a:t>
            </a:r>
            <a:br>
              <a:rPr lang="en-US" sz="5000" b="1" dirty="0">
                <a:solidFill>
                  <a:schemeClr val="bg1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  <a:t>                          </a:t>
            </a:r>
            <a:br>
              <a:rPr 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>The Marketing Environment</a:t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en-US" sz="3200" b="1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en-US" sz="3200" b="1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endParaRPr lang="en-US" dirty="0"/>
          </a:p>
        </p:txBody>
      </p:sp>
      <p:sp>
        <p:nvSpPr>
          <p:cNvPr id="14" name="Subtitle 1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Course Instructor:</a:t>
            </a:r>
          </a:p>
          <a:p>
            <a:r>
              <a:rPr lang="en-US" sz="2800" dirty="0">
                <a:solidFill>
                  <a:schemeClr val="bg1"/>
                </a:solidFill>
              </a:rPr>
              <a:t>Mamurjon Rahimov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91565" y="4995990"/>
            <a:ext cx="1560870" cy="1857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012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5" y="3284457"/>
            <a:ext cx="5520309" cy="1626780"/>
          </a:xfrm>
          <a:prstGeom prst="rect">
            <a:avLst/>
          </a:prstGeom>
        </p:spPr>
      </p:pic>
      <p:sp>
        <p:nvSpPr>
          <p:cNvPr id="5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Learning Objectives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1828800" y="1371600"/>
            <a:ext cx="71628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>
                <a:solidFill>
                  <a:srgbClr val="42A8AD"/>
                </a:solidFill>
                <a:latin typeface="Candara" panose="020E0502030303020204" pitchFamily="34" charset="0"/>
              </a:rPr>
              <a:t>LO 3-1</a:t>
            </a:r>
            <a:r>
              <a:rPr lang="en-US" sz="2600" dirty="0">
                <a:latin typeface="Candara" panose="020E0502030303020204" pitchFamily="34" charset="0"/>
              </a:rPr>
              <a:t>	Summarize why it is important to examine 	and respond to the marketing environment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3-2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Explain how competitive factors affect an 	organization’s ability to compete</a:t>
            </a:r>
            <a:endParaRPr kumimoji="0" lang="en-US" sz="26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>
                <a:solidFill>
                  <a:srgbClr val="42A8AD"/>
                </a:solidFill>
                <a:latin typeface="Candara" panose="020E0502030303020204" pitchFamily="34" charset="0"/>
              </a:rPr>
              <a:t>LO 3-3</a:t>
            </a:r>
            <a:r>
              <a:rPr lang="en-US" sz="2600" dirty="0">
                <a:latin typeface="Candara" panose="020E0502030303020204" pitchFamily="34" charset="0"/>
              </a:rPr>
              <a:t>	Articulate how economic factors influence 	a customer’s ability and willingness to buy 	products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noProof="0" dirty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3-4</a:t>
            </a:r>
            <a:r>
              <a:rPr kumimoji="0" lang="en-US" sz="2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Identify the types of political forces in the 	marketing environment</a:t>
            </a:r>
          </a:p>
        </p:txBody>
      </p:sp>
      <p:sp>
        <p:nvSpPr>
          <p:cNvPr id="7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154669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5" y="3284457"/>
            <a:ext cx="5520309" cy="1626780"/>
          </a:xfrm>
          <a:prstGeom prst="rect">
            <a:avLst/>
          </a:prstGeom>
        </p:spPr>
      </p:pic>
      <p:sp>
        <p:nvSpPr>
          <p:cNvPr id="5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Learning Objectives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 bwMode="auto">
          <a:xfrm>
            <a:off x="1828800" y="1371600"/>
            <a:ext cx="71628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>
                <a:solidFill>
                  <a:srgbClr val="42A8AD"/>
                </a:solidFill>
                <a:latin typeface="Candara" panose="020E0502030303020204" pitchFamily="34" charset="0"/>
              </a:rPr>
              <a:t>LO 3-5</a:t>
            </a:r>
            <a:r>
              <a:rPr lang="en-US" sz="2600" dirty="0">
                <a:latin typeface="Candara" panose="020E0502030303020204" pitchFamily="34" charset="0"/>
              </a:rPr>
              <a:t>	Explain how laws, government regulations, 	and self-regulatory agencies affect 	marketing activities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kumimoji="0" lang="en-US" sz="2600" b="1" i="0" u="none" strike="noStrike" kern="1200" cap="none" spc="0" normalizeH="0" noProof="0" dirty="0">
                <a:ln>
                  <a:noFill/>
                </a:ln>
                <a:solidFill>
                  <a:srgbClr val="42A8AD"/>
                </a:solidFill>
                <a:effectLst/>
                <a:uLnTx/>
                <a:uFillTx/>
                <a:latin typeface="Candara" panose="020E0502030303020204" pitchFamily="34" charset="0"/>
              </a:rPr>
              <a:t>LO 3-6</a:t>
            </a:r>
            <a:r>
              <a:rPr kumimoji="0" lang="en-US" sz="2600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Candara" panose="020E0502030303020204" pitchFamily="34" charset="0"/>
              </a:rPr>
              <a:t>	Describe how new technology impacts 	marketing and society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None/>
              <a:tabLst/>
              <a:defRPr/>
            </a:pPr>
            <a:r>
              <a:rPr lang="en-US" sz="2600" b="1" dirty="0">
                <a:solidFill>
                  <a:srgbClr val="42A8AD"/>
                </a:solidFill>
                <a:latin typeface="Candara" panose="020E0502030303020204" pitchFamily="34" charset="0"/>
              </a:rPr>
              <a:t>LO 3-7</a:t>
            </a:r>
            <a:r>
              <a:rPr lang="en-US" sz="2600" dirty="0">
                <a:latin typeface="Candara" panose="020E0502030303020204" pitchFamily="34" charset="0"/>
              </a:rPr>
              <a:t>	Outline the sociocultural issues marketers 	must deal with as they make decisions</a:t>
            </a:r>
            <a:endParaRPr kumimoji="0" lang="en-US" sz="26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800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Franklin Gothic Book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  <a:ea typeface="+mn-ea"/>
              <a:cs typeface="+mn-cs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7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154669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i="0" u="none" strike="noStrike" kern="1200" cap="none" spc="0" normalizeH="0" baseline="0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effectLst/>
                <a:uLnTx/>
                <a:uFillTx/>
                <a:latin typeface="Candara"/>
                <a:ea typeface="+mj-ea"/>
                <a:cs typeface="+mj-cs"/>
              </a:rPr>
              <a:t>Environmental Forces</a:t>
            </a: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grpSp>
        <p:nvGrpSpPr>
          <p:cNvPr id="10" name="Group 15"/>
          <p:cNvGrpSpPr>
            <a:grpSpLocks/>
          </p:cNvGrpSpPr>
          <p:nvPr/>
        </p:nvGrpSpPr>
        <p:grpSpPr bwMode="auto">
          <a:xfrm>
            <a:off x="2709862" y="1371600"/>
            <a:ext cx="5214938" cy="5154613"/>
            <a:chOff x="1073" y="312"/>
            <a:chExt cx="3685" cy="3696"/>
          </a:xfrm>
        </p:grpSpPr>
        <p:pic>
          <p:nvPicPr>
            <p:cNvPr id="11" name="Picture 5" descr="Sixcircles0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073" y="312"/>
              <a:ext cx="3614" cy="36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 Box 6"/>
            <p:cNvSpPr txBox="1">
              <a:spLocks noChangeArrowheads="1"/>
            </p:cNvSpPr>
            <p:nvPr/>
          </p:nvSpPr>
          <p:spPr bwMode="auto">
            <a:xfrm>
              <a:off x="2187" y="1941"/>
              <a:ext cx="1394" cy="4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700" dirty="0">
                  <a:latin typeface="Candara" panose="020E0502030303020204" pitchFamily="34" charset="0"/>
                </a:rPr>
                <a:t>Environmental</a:t>
              </a:r>
              <a:br>
                <a:rPr lang="en-US" sz="1700" dirty="0">
                  <a:latin typeface="Candara" panose="020E0502030303020204" pitchFamily="34" charset="0"/>
                </a:rPr>
              </a:br>
              <a:r>
                <a:rPr lang="en-US" sz="1700" dirty="0">
                  <a:latin typeface="Candara" panose="020E0502030303020204" pitchFamily="34" charset="0"/>
                </a:rPr>
                <a:t>Forces</a:t>
              </a:r>
            </a:p>
          </p:txBody>
        </p:sp>
        <p:sp>
          <p:nvSpPr>
            <p:cNvPr id="13" name="Text Box 8"/>
            <p:cNvSpPr txBox="1">
              <a:spLocks noChangeArrowheads="1"/>
            </p:cNvSpPr>
            <p:nvPr/>
          </p:nvSpPr>
          <p:spPr bwMode="auto">
            <a:xfrm>
              <a:off x="2448" y="716"/>
              <a:ext cx="960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dirty="0">
                  <a:latin typeface="Candara" panose="020E0502030303020204" pitchFamily="34" charset="0"/>
                </a:rPr>
                <a:t>Competitive</a:t>
              </a:r>
            </a:p>
          </p:txBody>
        </p:sp>
        <p:sp>
          <p:nvSpPr>
            <p:cNvPr id="14" name="Text Box 10"/>
            <p:cNvSpPr txBox="1">
              <a:spLocks noChangeArrowheads="1"/>
            </p:cNvSpPr>
            <p:nvPr/>
          </p:nvSpPr>
          <p:spPr bwMode="auto">
            <a:xfrm>
              <a:off x="3696" y="1368"/>
              <a:ext cx="912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dirty="0">
                  <a:latin typeface="Candara" panose="020E0502030303020204" pitchFamily="34" charset="0"/>
                </a:rPr>
                <a:t>Political</a:t>
              </a:r>
            </a:p>
          </p:txBody>
        </p:sp>
        <p:sp>
          <p:nvSpPr>
            <p:cNvPr id="15" name="Text Box 11"/>
            <p:cNvSpPr txBox="1">
              <a:spLocks noChangeArrowheads="1"/>
            </p:cNvSpPr>
            <p:nvPr/>
          </p:nvSpPr>
          <p:spPr bwMode="auto">
            <a:xfrm>
              <a:off x="1152" y="1374"/>
              <a:ext cx="960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dirty="0">
                  <a:latin typeface="Candara" panose="020E0502030303020204" pitchFamily="34" charset="0"/>
                </a:rPr>
                <a:t>Economic</a:t>
              </a:r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auto">
            <a:xfrm>
              <a:off x="1152" y="2655"/>
              <a:ext cx="960" cy="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dirty="0">
                  <a:latin typeface="Candara" panose="020E0502030303020204" pitchFamily="34" charset="0"/>
                </a:rPr>
                <a:t>Legal and Regulatory</a:t>
              </a:r>
            </a:p>
          </p:txBody>
        </p:sp>
        <p:sp>
          <p:nvSpPr>
            <p:cNvPr id="17" name="Text Box 13"/>
            <p:cNvSpPr txBox="1">
              <a:spLocks noChangeArrowheads="1"/>
            </p:cNvSpPr>
            <p:nvPr/>
          </p:nvSpPr>
          <p:spPr bwMode="auto">
            <a:xfrm>
              <a:off x="3600" y="2719"/>
              <a:ext cx="1158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anchor="ctr" anchorCtr="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dirty="0">
                  <a:latin typeface="Candara" panose="020E0502030303020204" pitchFamily="34" charset="0"/>
                </a:rPr>
                <a:t>Technological</a:t>
              </a:r>
            </a:p>
          </p:txBody>
        </p:sp>
        <p:sp>
          <p:nvSpPr>
            <p:cNvPr id="18" name="Text Box 14"/>
            <p:cNvSpPr txBox="1">
              <a:spLocks noChangeArrowheads="1"/>
            </p:cNvSpPr>
            <p:nvPr/>
          </p:nvSpPr>
          <p:spPr bwMode="auto">
            <a:xfrm>
              <a:off x="2301" y="3404"/>
              <a:ext cx="1158" cy="2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 anchorCtr="1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US" sz="1400" dirty="0">
                  <a:latin typeface="Candara" panose="020E0502030303020204" pitchFamily="34" charset="0"/>
                </a:rPr>
                <a:t>Sociocultural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Marketing Environment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3448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Environmental Scanning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process of collecting information about forces in the marketing environment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Environmental Analysis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process of assessing and interpreting the information gathered through environmental scanning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How you deal with the information collected during scanning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3-1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Responding to Environmental Forces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take two approaches to environmental forces: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Passive – Accepting them as uncontrollable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Proactive – Attempting to influence and shape them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No best way to react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Depends on the organization, management, and the situation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Competitive Forces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Competition</a:t>
            </a:r>
            <a:r>
              <a:rPr lang="en-US" dirty="0">
                <a:latin typeface="Candara" panose="020E0502030303020204" pitchFamily="34" charset="0"/>
              </a:rPr>
              <a:t> – Other organizations that market products that are similar to or can be substituted for a marketer’s products in the same geographic area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Most firms have competition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When marketing managers define the target market(s) their firm will serve, they establish a set of competitors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Marketing managers must consider the type of competitive structure in which the firm operates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Types of Competitors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Brand Competitors </a:t>
            </a:r>
            <a:r>
              <a:rPr lang="en-US" dirty="0">
                <a:latin typeface="Candara" panose="020E0502030303020204" pitchFamily="34" charset="0"/>
              </a:rPr>
              <a:t>– Firms that market products with similar features and benefits to the same customers at similar prices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Product Competitors </a:t>
            </a:r>
            <a:r>
              <a:rPr lang="en-US" dirty="0">
                <a:latin typeface="Candara" panose="020E0502030303020204" pitchFamily="34" charset="0"/>
              </a:rPr>
              <a:t>– Firms that compete in the same product class but market products with different features, benefits, and prices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Types of Competitors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3282" y="1494366"/>
            <a:ext cx="7042118" cy="3910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</p:spTree>
    <p:extLst>
      <p:ext uri="{BB962C8B-B14F-4D97-AF65-F5344CB8AC3E}">
        <p14:creationId xmlns:p14="http://schemas.microsoft.com/office/powerpoint/2010/main" val="414869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Types of Competitors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Generic Competitors </a:t>
            </a:r>
            <a:r>
              <a:rPr lang="en-US" dirty="0">
                <a:latin typeface="Candara" panose="020E0502030303020204" pitchFamily="34" charset="0"/>
              </a:rPr>
              <a:t>– Firms that provide very different products that solve the same problem or satisfy the same basic customer need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Total Budget Competitors </a:t>
            </a:r>
            <a:r>
              <a:rPr lang="en-US" dirty="0">
                <a:latin typeface="Candara" panose="020E0502030303020204" pitchFamily="34" charset="0"/>
              </a:rPr>
              <a:t>– Firms that compete for the limited financial resources of the same customers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580388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Competitive Structures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Monopoly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competitive structure in which an organization offers a product that has no close substitutes, making that organization the sole source of supply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Oligopoly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competitive structure in which a few sellers control the supply of a large proportion of a product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Competitive Structures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Monopolistic Competition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competitive structure in which a firm has many potential competitors and tries to develop a marketing strategy to differentiate its product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Pure Competition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market structure characterized by an extremely large number of sellers, none strong enough to significantly influence price or supply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Does not exist in the real world, although some industries come close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Franklin Gothic Book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27677923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3.1 – Selected Characteristics of Competitive Structures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3282" y="1457811"/>
            <a:ext cx="7042118" cy="3983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</p:spTree>
    <p:extLst>
      <p:ext uri="{BB962C8B-B14F-4D97-AF65-F5344CB8AC3E}">
        <p14:creationId xmlns:p14="http://schemas.microsoft.com/office/powerpoint/2010/main" val="38766413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Monitoring Competition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Helps determine competitor’s strategies and their effects on firm’s own strategies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Guides development of competitive advantage and adjusting firm’s strategy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Provides ongoing information about competitors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Information about competitors allows marketing managers to assess the performance of their own marketing efforts and to recognize the strengths and weaknesses in their own marketing strategies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3-3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Business Cycle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 pattern of economic fluctuations that has four stages: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Prosperity</a:t>
            </a:r>
            <a:r>
              <a:rPr lang="en-US" dirty="0">
                <a:latin typeface="Candara" panose="020E0502030303020204" pitchFamily="34" charset="0"/>
              </a:rPr>
              <a:t> – Low unemployment and relatively high total income, which together ensure high buying power (provided the inflation rate stays low)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Recession</a:t>
            </a:r>
            <a:r>
              <a:rPr lang="en-US" dirty="0">
                <a:latin typeface="Candara" panose="020E0502030303020204" pitchFamily="34" charset="0"/>
              </a:rPr>
              <a:t> – Unemployment rises and total buying power declines, stifling both consumer and business spending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The Business Cycle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Depression</a:t>
            </a:r>
            <a:r>
              <a:rPr lang="en-US" dirty="0">
                <a:latin typeface="Candara" panose="020E0502030303020204" pitchFamily="34" charset="0"/>
              </a:rPr>
              <a:t> – Unemployment  is extremely high, wages are very low, total disposable income is at a minimum, and consumers lack confidence in the economy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Recovery </a:t>
            </a:r>
            <a:r>
              <a:rPr lang="en-US" dirty="0">
                <a:latin typeface="Candara" panose="020E0502030303020204" pitchFamily="34" charset="0"/>
              </a:rPr>
              <a:t>– The economy moves from depression or recession to prosperity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Difficult to ascertain how quickly and to what level prosperity will return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Maintain as much flexibility in marketing strategies as possible to allow for any needed adjustments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449129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Buying Power and Income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Buying Power </a:t>
            </a:r>
            <a:r>
              <a:rPr lang="en-US" dirty="0">
                <a:latin typeface="Candara" panose="020E0502030303020204" pitchFamily="34" charset="0"/>
              </a:rPr>
              <a:t>– Resources, such as money, goods, and services, that can be traded in an exchange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Income</a:t>
            </a:r>
            <a:r>
              <a:rPr lang="en-US" dirty="0">
                <a:latin typeface="Candara" panose="020E0502030303020204" pitchFamily="34" charset="0"/>
              </a:rPr>
              <a:t> – For an individual, the amount of money received through wages, rents, investments, pensions, and subsidy payments for a given period</a:t>
            </a: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Buying Power and Income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Disposable Income </a:t>
            </a:r>
            <a:r>
              <a:rPr lang="en-US" dirty="0">
                <a:latin typeface="Candara" panose="020E0502030303020204" pitchFamily="34" charset="0"/>
              </a:rPr>
              <a:t>– After-tax income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Discretionary Income </a:t>
            </a:r>
            <a:r>
              <a:rPr lang="en-US" dirty="0">
                <a:latin typeface="Candara" panose="020E0502030303020204" pitchFamily="34" charset="0"/>
              </a:rPr>
              <a:t>– Disposable income available for spending and saving after an individual has purchased the basic necessities of food, clothing, and shelter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32160033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Credit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Credit enables people to spend future income now or in the near future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Credit increases current buying power at the expense of future buying power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Factors affecting credit use: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Must be available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Interest rates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Credit terms (such as size of down payment and amount and number of monthly payments)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Wealth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accumulation of past income, natural resources, and financial resources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Global wealth is increasing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Like income, wealth is unevenly distributed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As people become wealthier, they gain buying power: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To make current purchases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To generate income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To acquire large amounts of credit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3-2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Willingness to Spend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An inclination to buy because of expected satisfaction from a product, influenced by the ability to buy and numerous psychological and social forces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Factors that affect consumers’ general willingness to spend: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Expectations about future employment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Income levels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Prices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Family size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General economic conditions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Political Forces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5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Enactment of legislation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Legal decisions interpreted by courts through civil and criminal cases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pic>
        <p:nvPicPr>
          <p:cNvPr id="16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33600" y="3071390"/>
            <a:ext cx="6771786" cy="3376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3-4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Political Forces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5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Influence of regulatory agencies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Marketers may: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View political forces as beyond their control and simply adjust to conditions that arise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Influence the process through contributions and lobbying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146860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Legal and Regulatory Forces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marR="0" lvl="0" indent="-273050" algn="l" defTabSz="914400" rtl="0" eaLnBrk="0" fontAlgn="base" latinLnBrk="0" hangingPunc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i="0" u="none" strike="noStrike" kern="1200" cap="none" spc="0" normalizeH="0" noProof="0" dirty="0">
              <a:ln>
                <a:noFill/>
              </a:ln>
              <a:effectLst/>
              <a:uLnTx/>
              <a:uFillTx/>
              <a:latin typeface="Candara" panose="020E0502030303020204" pitchFamily="34" charset="0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3315889622"/>
              </p:ext>
            </p:extLst>
          </p:nvPr>
        </p:nvGraphicFramePr>
        <p:xfrm>
          <a:off x="2362200" y="1457325"/>
          <a:ext cx="5829110" cy="4943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Legislation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Procompetitive Legislation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Preserves competition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Laws have been created to prevent businesses from gaining an unfair advantage through bribery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Consumer Protection Legislation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Protects people from harm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Prohibits hazardous products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Requires information disclosure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Aimed at particular marketing activities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Encouraging Compliance with Laws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Current trend is away from legally-based organizational compliance programs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Emphasis on providing incentives to create ethical and responsible corporate cultures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endParaRPr lang="en-US" dirty="0">
              <a:latin typeface="Candara" panose="020E0502030303020204" pitchFamily="34" charset="0"/>
            </a:endParaRP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3-5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Encouraging Compliance with Laws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Regulatory agencies monitor marketing activities and may enforce some laws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pic>
        <p:nvPicPr>
          <p:cNvPr id="10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09800" y="3048000"/>
            <a:ext cx="6897702" cy="3355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512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lvl="0" eaLnBrk="1" hangingPunct="1"/>
            <a:r>
              <a:rPr lang="en-US" altLang="en-US" sz="320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Table 3.4 – Self-Regulatory Issues in Marketing</a:t>
            </a:r>
            <a:endParaRPr kumimoji="0" lang="en-US" altLang="en-US" sz="32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pic>
        <p:nvPicPr>
          <p:cNvPr id="1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43200" y="1457810"/>
            <a:ext cx="5257829" cy="494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8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3-5</a:t>
            </a:r>
          </a:p>
        </p:txBody>
      </p:sp>
    </p:spTree>
    <p:extLst>
      <p:ext uri="{BB962C8B-B14F-4D97-AF65-F5344CB8AC3E}">
        <p14:creationId xmlns:p14="http://schemas.microsoft.com/office/powerpoint/2010/main" val="3749165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3-6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Technological Forces</a:t>
            </a:r>
            <a:endParaRPr kumimoji="0" lang="en-US" altLang="en-US" sz="4000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grpSp>
        <p:nvGrpSpPr>
          <p:cNvPr id="10" name="Group 22"/>
          <p:cNvGrpSpPr>
            <a:grpSpLocks/>
          </p:cNvGrpSpPr>
          <p:nvPr/>
        </p:nvGrpSpPr>
        <p:grpSpPr bwMode="auto">
          <a:xfrm>
            <a:off x="1744662" y="2057400"/>
            <a:ext cx="7246938" cy="3200400"/>
            <a:chOff x="480" y="1104"/>
            <a:chExt cx="4800" cy="1920"/>
          </a:xfrm>
        </p:grpSpPr>
        <p:sp>
          <p:nvSpPr>
            <p:cNvPr id="11" name="Rectangle 10" descr="Yellowbox01"/>
            <p:cNvSpPr>
              <a:spLocks noChangeArrowheads="1"/>
            </p:cNvSpPr>
            <p:nvPr/>
          </p:nvSpPr>
          <p:spPr bwMode="auto">
            <a:xfrm>
              <a:off x="2136" y="1104"/>
              <a:ext cx="1488" cy="576"/>
            </a:xfrm>
            <a:prstGeom prst="rect">
              <a:avLst/>
            </a:prstGeom>
            <a:blipFill dpi="0" rotWithShape="1">
              <a:blip r:embed="rId4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0" anchor="ctr"/>
            <a:lstStyle/>
            <a:p>
              <a:pPr indent="231775" algn="ctr"/>
              <a:r>
                <a:rPr lang="en-US" sz="2000" b="1" dirty="0">
                  <a:latin typeface="Candara" panose="020E0502030303020204" pitchFamily="34" charset="0"/>
                </a:rPr>
                <a:t>Technology</a:t>
              </a:r>
            </a:p>
          </p:txBody>
        </p:sp>
        <p:sp>
          <p:nvSpPr>
            <p:cNvPr id="12" name="Rectangle 14" descr="Greenbox01"/>
            <p:cNvSpPr>
              <a:spLocks noChangeArrowheads="1"/>
            </p:cNvSpPr>
            <p:nvPr/>
          </p:nvSpPr>
          <p:spPr bwMode="auto">
            <a:xfrm>
              <a:off x="480" y="2256"/>
              <a:ext cx="1344" cy="768"/>
            </a:xfrm>
            <a:prstGeom prst="rect">
              <a:avLst/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182880" anchor="ctr" anchorCtr="1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Dynamic </a:t>
              </a:r>
              <a:br>
                <a:rPr lang="en-US" b="1" dirty="0">
                  <a:latin typeface="Candara" panose="020E0502030303020204" pitchFamily="34" charset="0"/>
                </a:rPr>
              </a:br>
              <a:r>
                <a:rPr lang="en-US" b="1" dirty="0">
                  <a:latin typeface="Candara" panose="020E0502030303020204" pitchFamily="34" charset="0"/>
                </a:rPr>
                <a:t>Change</a:t>
              </a:r>
            </a:p>
          </p:txBody>
        </p:sp>
        <p:sp>
          <p:nvSpPr>
            <p:cNvPr id="13" name="Rectangle 15" descr="Greenbox01"/>
            <p:cNvSpPr>
              <a:spLocks noChangeArrowheads="1"/>
            </p:cNvSpPr>
            <p:nvPr/>
          </p:nvSpPr>
          <p:spPr bwMode="auto">
            <a:xfrm>
              <a:off x="2208" y="2256"/>
              <a:ext cx="1344" cy="768"/>
            </a:xfrm>
            <a:prstGeom prst="rect">
              <a:avLst/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274320" anchor="ctr" anchorCtr="1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Ability to Reach </a:t>
              </a:r>
              <a:br>
                <a:rPr lang="en-US" b="1" dirty="0">
                  <a:latin typeface="Candara" panose="020E0502030303020204" pitchFamily="34" charset="0"/>
                </a:rPr>
              </a:br>
              <a:r>
                <a:rPr lang="en-US" b="1" dirty="0">
                  <a:latin typeface="Candara" panose="020E0502030303020204" pitchFamily="34" charset="0"/>
                </a:rPr>
                <a:t>Customers</a:t>
              </a:r>
            </a:p>
          </p:txBody>
        </p:sp>
        <p:sp>
          <p:nvSpPr>
            <p:cNvPr id="14" name="Rectangle 16" descr="Greenbox01"/>
            <p:cNvSpPr>
              <a:spLocks noChangeArrowheads="1"/>
            </p:cNvSpPr>
            <p:nvPr/>
          </p:nvSpPr>
          <p:spPr bwMode="auto">
            <a:xfrm>
              <a:off x="3936" y="2256"/>
              <a:ext cx="1344" cy="768"/>
            </a:xfrm>
            <a:prstGeom prst="rect">
              <a:avLst/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lIns="182880" anchor="ctr" anchorCtr="1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Self-Sustaining </a:t>
              </a:r>
              <a:br>
                <a:rPr lang="en-US" b="1" dirty="0">
                  <a:latin typeface="Candara" panose="020E0502030303020204" pitchFamily="34" charset="0"/>
                </a:rPr>
              </a:br>
              <a:r>
                <a:rPr lang="en-US" b="1" dirty="0">
                  <a:latin typeface="Candara" panose="020E0502030303020204" pitchFamily="34" charset="0"/>
                </a:rPr>
                <a:t>Technology</a:t>
              </a:r>
            </a:p>
          </p:txBody>
        </p:sp>
        <p:cxnSp>
          <p:nvCxnSpPr>
            <p:cNvPr id="15" name="AutoShape 18"/>
            <p:cNvCxnSpPr>
              <a:cxnSpLocks noChangeShapeType="1"/>
              <a:stCxn id="11" idx="2"/>
              <a:endCxn id="12" idx="0"/>
            </p:cNvCxnSpPr>
            <p:nvPr/>
          </p:nvCxnSpPr>
          <p:spPr bwMode="auto">
            <a:xfrm rot="5400000">
              <a:off x="1728" y="1104"/>
              <a:ext cx="576" cy="1728"/>
            </a:xfrm>
            <a:prstGeom prst="bentConnector3">
              <a:avLst>
                <a:gd name="adj1" fmla="val 50000"/>
              </a:avLst>
            </a:prstGeom>
            <a:noFill/>
            <a:ln w="57150">
              <a:solidFill>
                <a:schemeClr val="accent1"/>
              </a:solidFill>
              <a:miter lim="800000"/>
              <a:headEnd/>
              <a:tailEnd type="triangle" w="med" len="med"/>
            </a:ln>
          </p:spPr>
        </p:cxnSp>
        <p:cxnSp>
          <p:nvCxnSpPr>
            <p:cNvPr id="16" name="AutoShape 19"/>
            <p:cNvCxnSpPr>
              <a:cxnSpLocks noChangeShapeType="1"/>
              <a:stCxn id="11" idx="2"/>
              <a:endCxn id="13" idx="0"/>
            </p:cNvCxnSpPr>
            <p:nvPr/>
          </p:nvCxnSpPr>
          <p:spPr bwMode="auto">
            <a:xfrm rot="5400000">
              <a:off x="2592" y="1968"/>
              <a:ext cx="576" cy="0"/>
            </a:xfrm>
            <a:prstGeom prst="straightConnector1">
              <a:avLst/>
            </a:prstGeom>
            <a:noFill/>
            <a:ln w="57150">
              <a:solidFill>
                <a:schemeClr val="accent1"/>
              </a:solidFill>
              <a:round/>
              <a:headEnd/>
              <a:tailEnd type="triangle" w="med" len="med"/>
            </a:ln>
          </p:spPr>
        </p:cxnSp>
        <p:cxnSp>
          <p:nvCxnSpPr>
            <p:cNvPr id="17" name="AutoShape 20"/>
            <p:cNvCxnSpPr>
              <a:cxnSpLocks noChangeShapeType="1"/>
              <a:stCxn id="11" idx="2"/>
              <a:endCxn id="14" idx="0"/>
            </p:cNvCxnSpPr>
            <p:nvPr/>
          </p:nvCxnSpPr>
          <p:spPr bwMode="auto">
            <a:xfrm rot="16200000" flipH="1">
              <a:off x="3456" y="1104"/>
              <a:ext cx="576" cy="1728"/>
            </a:xfrm>
            <a:prstGeom prst="bentConnector3">
              <a:avLst>
                <a:gd name="adj1" fmla="val 50000"/>
              </a:avLst>
            </a:prstGeom>
            <a:noFill/>
            <a:ln w="57150">
              <a:solidFill>
                <a:schemeClr val="accent1"/>
              </a:solidFill>
              <a:miter lim="800000"/>
              <a:headEnd/>
              <a:tailEnd type="triangle" w="med" len="med"/>
            </a:ln>
          </p:spPr>
        </p:cxnSp>
      </p:grp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3-6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Technological Forces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b="1" dirty="0">
                <a:solidFill>
                  <a:srgbClr val="42A8AD"/>
                </a:solidFill>
                <a:latin typeface="Candara" panose="020E0502030303020204" pitchFamily="34" charset="0"/>
              </a:rPr>
              <a:t>Technology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application of knowledge and tools to solve problems and perform tasks more efficiently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Impacts of technology: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Dynamic change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Ability to reach customers</a:t>
            </a:r>
          </a:p>
          <a:p>
            <a:pPr lvl="2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Self-sustaining in nature; spurs more development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Rapid technological growth and change are expected to accelerate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3-6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Impact of Technology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Mobile devices and consumers’ increasing use of the Internet have changed: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How people communicate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How marketers reach consumers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Can improve productivity and opportunities for e-commerce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Negative impacts include: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Concerns over privacy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Intellectual property protection issues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3-6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Adoption and Use of Technology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Firms must keep up with technology to maintain their status as market leaders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Must ensure that their technology is not easily copied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Use a technological assessment to learn about and attempt to foresee the effects of new products and processes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Estimate whether benefits of adopting a specific technology outweigh costs </a:t>
            </a:r>
          </a:p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3-7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Sociocultural Forces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39763" marR="0" lvl="1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2A8AD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lang="en-US" baseline="0" dirty="0">
              <a:solidFill>
                <a:sysClr val="windowText" lastClr="000000"/>
              </a:solidFill>
              <a:latin typeface="Candara" panose="020E0502030303020204" pitchFamily="34" charset="0"/>
            </a:endParaRP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1911350" y="1676400"/>
            <a:ext cx="6927850" cy="4294188"/>
            <a:chOff x="480" y="864"/>
            <a:chExt cx="4800" cy="2976"/>
          </a:xfrm>
        </p:grpSpPr>
        <p:sp>
          <p:nvSpPr>
            <p:cNvPr id="19" name="_s1029"/>
            <p:cNvSpPr>
              <a:spLocks noChangeArrowheads="1"/>
            </p:cNvSpPr>
            <p:nvPr/>
          </p:nvSpPr>
          <p:spPr bwMode="auto">
            <a:xfrm>
              <a:off x="480" y="3022"/>
              <a:ext cx="1670" cy="816"/>
            </a:xfrm>
            <a:prstGeom prst="ellipse">
              <a:avLst/>
            </a:prstGeom>
            <a:blipFill dpi="0" rotWithShape="1">
              <a:blip r:embed="rId4" cstate="print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Consumerism</a:t>
              </a:r>
            </a:p>
          </p:txBody>
        </p:sp>
        <p:sp>
          <p:nvSpPr>
            <p:cNvPr id="20" name="_s1031"/>
            <p:cNvSpPr>
              <a:spLocks noChangeArrowheads="1"/>
            </p:cNvSpPr>
            <p:nvPr/>
          </p:nvSpPr>
          <p:spPr bwMode="auto">
            <a:xfrm>
              <a:off x="3610" y="3024"/>
              <a:ext cx="1670" cy="816"/>
            </a:xfrm>
            <a:prstGeom prst="ellipse">
              <a:avLst/>
            </a:prstGeom>
            <a:blipFill dpi="0" rotWithShape="1">
              <a:blip r:embed="rId4" cstate="print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 wrap="none" lIns="80467" tIns="80467" rIns="80467" bIns="80467" anchor="ctr"/>
            <a:lstStyle/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Cultural </a:t>
              </a:r>
            </a:p>
            <a:p>
              <a:pPr algn="ctr"/>
              <a:r>
                <a:rPr lang="en-US" b="1" dirty="0">
                  <a:latin typeface="Candara" panose="020E0502030303020204" pitchFamily="34" charset="0"/>
                </a:rPr>
                <a:t>Values</a:t>
              </a:r>
            </a:p>
          </p:txBody>
        </p:sp>
        <p:sp>
          <p:nvSpPr>
            <p:cNvPr id="21" name="_s1033"/>
            <p:cNvSpPr>
              <a:spLocks noChangeArrowheads="1"/>
            </p:cNvSpPr>
            <p:nvPr/>
          </p:nvSpPr>
          <p:spPr bwMode="auto">
            <a:xfrm>
              <a:off x="2037" y="864"/>
              <a:ext cx="1670" cy="817"/>
            </a:xfrm>
            <a:prstGeom prst="ellipse">
              <a:avLst/>
            </a:prstGeom>
            <a:blipFill dpi="0" rotWithShape="1">
              <a:blip r:embed="rId4" cstate="print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sz="1700" b="1" dirty="0">
                  <a:latin typeface="Candara" panose="020E0502030303020204" pitchFamily="34" charset="0"/>
                </a:rPr>
                <a:t>Demographic</a:t>
              </a:r>
            </a:p>
            <a:p>
              <a:pPr algn="ctr"/>
              <a:r>
                <a:rPr lang="en-US" sz="1700" b="1" dirty="0">
                  <a:latin typeface="Candara" panose="020E0502030303020204" pitchFamily="34" charset="0"/>
                </a:rPr>
                <a:t>and Diversity</a:t>
              </a:r>
            </a:p>
            <a:p>
              <a:pPr algn="ctr"/>
              <a:r>
                <a:rPr lang="en-US" sz="1700" b="1" dirty="0">
                  <a:latin typeface="Candara" panose="020E0502030303020204" pitchFamily="34" charset="0"/>
                </a:rPr>
                <a:t>Characteristics</a:t>
              </a:r>
            </a:p>
          </p:txBody>
        </p:sp>
        <p:sp>
          <p:nvSpPr>
            <p:cNvPr id="22" name="_s1034" descr="Purplecircle01"/>
            <p:cNvSpPr>
              <a:spLocks noChangeArrowheads="1"/>
            </p:cNvSpPr>
            <p:nvPr/>
          </p:nvSpPr>
          <p:spPr bwMode="auto">
            <a:xfrm>
              <a:off x="2037" y="2078"/>
              <a:ext cx="1670" cy="816"/>
            </a:xfrm>
            <a:prstGeom prst="ellipse">
              <a:avLst/>
            </a:prstGeom>
            <a:blipFill dpi="0" rotWithShape="1">
              <a:blip r:embed="rId5" cstate="print"/>
              <a:srcRect/>
              <a:stretch>
                <a:fillRect/>
              </a:stretch>
            </a:blipFill>
            <a:ln w="952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r>
                <a:rPr lang="en-US" sz="2200" b="1" dirty="0">
                  <a:latin typeface="Candara" panose="020E0502030303020204" pitchFamily="34" charset="0"/>
                </a:rPr>
                <a:t>Sociocultural</a:t>
              </a:r>
            </a:p>
            <a:p>
              <a:pPr algn="ctr"/>
              <a:r>
                <a:rPr lang="en-US" sz="2200" b="1" dirty="0">
                  <a:latin typeface="Candara" panose="020E0502030303020204" pitchFamily="34" charset="0"/>
                </a:rPr>
                <a:t>Forces</a:t>
              </a:r>
            </a:p>
          </p:txBody>
        </p:sp>
        <p:cxnSp>
          <p:nvCxnSpPr>
            <p:cNvPr id="23" name="AutoShape 19"/>
            <p:cNvCxnSpPr>
              <a:cxnSpLocks noChangeShapeType="1"/>
              <a:stCxn id="19" idx="7"/>
              <a:endCxn id="22" idx="3"/>
            </p:cNvCxnSpPr>
            <p:nvPr/>
          </p:nvCxnSpPr>
          <p:spPr bwMode="auto">
            <a:xfrm flipV="1">
              <a:off x="1905" y="2774"/>
              <a:ext cx="376" cy="367"/>
            </a:xfrm>
            <a:prstGeom prst="straightConnector1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</p:cxnSp>
        <p:cxnSp>
          <p:nvCxnSpPr>
            <p:cNvPr id="24" name="AutoShape 20"/>
            <p:cNvCxnSpPr>
              <a:cxnSpLocks noChangeShapeType="1"/>
              <a:stCxn id="20" idx="1"/>
              <a:endCxn id="22" idx="5"/>
            </p:cNvCxnSpPr>
            <p:nvPr/>
          </p:nvCxnSpPr>
          <p:spPr bwMode="auto">
            <a:xfrm flipH="1" flipV="1">
              <a:off x="3462" y="2774"/>
              <a:ext cx="392" cy="369"/>
            </a:xfrm>
            <a:prstGeom prst="straightConnector1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</p:cxnSp>
        <p:cxnSp>
          <p:nvCxnSpPr>
            <p:cNvPr id="25" name="AutoShape 21"/>
            <p:cNvCxnSpPr>
              <a:cxnSpLocks noChangeShapeType="1"/>
              <a:stCxn id="21" idx="4"/>
              <a:endCxn id="22" idx="0"/>
            </p:cNvCxnSpPr>
            <p:nvPr/>
          </p:nvCxnSpPr>
          <p:spPr bwMode="auto">
            <a:xfrm>
              <a:off x="2872" y="1681"/>
              <a:ext cx="0" cy="397"/>
            </a:xfrm>
            <a:prstGeom prst="straightConnector1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</p:spPr>
        </p:cxnSp>
      </p:grp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3-7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noProof="0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Sociocultural Forces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The influences in a society and its culture(s) that change people’s: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Attitudes 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Beliefs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Norms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Customs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Lifestyles</a:t>
            </a:r>
          </a:p>
          <a:p>
            <a:pPr lvl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defRPr/>
            </a:pPr>
            <a:r>
              <a:rPr lang="en-US" dirty="0">
                <a:latin typeface="Candara" panose="020E0502030303020204" pitchFamily="34" charset="0"/>
              </a:rPr>
              <a:t>Determine what, where, how, and when people buy products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3-7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Demographic and Diversity Characteristics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576"/>
              </a:spcBef>
              <a:spcAft>
                <a:spcPts val="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Changes in a population’s demographic characteristics lead to changes in how people live and consume products</a:t>
            </a:r>
          </a:p>
          <a:p>
            <a:pPr lvl="1">
              <a:spcBef>
                <a:spcPts val="576"/>
              </a:spcBef>
              <a:spcAft>
                <a:spcPts val="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Increasing market of retired Baby Boomers</a:t>
            </a:r>
          </a:p>
          <a:p>
            <a:pPr lvl="1">
              <a:spcBef>
                <a:spcPts val="576"/>
              </a:spcBef>
              <a:spcAft>
                <a:spcPts val="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Generation Y</a:t>
            </a:r>
          </a:p>
          <a:p>
            <a:pPr lvl="1">
              <a:spcBef>
                <a:spcPts val="576"/>
              </a:spcBef>
              <a:spcAft>
                <a:spcPts val="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Growing Hispanic/Latino market in the U.S.</a:t>
            </a:r>
          </a:p>
          <a:p>
            <a:pPr>
              <a:spcBef>
                <a:spcPts val="576"/>
              </a:spcBef>
              <a:spcAft>
                <a:spcPts val="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A more diverse customer base means marketing practices must be modified and diversified to meet changing needs</a:t>
            </a:r>
          </a:p>
          <a:p>
            <a:pPr>
              <a:buClr>
                <a:srgbClr val="42A8AD"/>
              </a:buClr>
              <a:buNone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ndara" panose="020E0502030303020204" pitchFamily="34" charset="0"/>
            </a:endParaRP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3-7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Cultural Values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Changes in cultural values alter people’s needs/desires for products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Health, nutrition, and exercise growing in importance (sales of organic foods, herbal remedies, and vitamins have escalated)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Definition of family is changing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Children continue to be very important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Trend towards eat-out and take-out meals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Green marketing helps establish long-term consumer relationships by maintaining, supporting, and enhancing the natural environment</a:t>
            </a:r>
          </a:p>
          <a:p>
            <a:pPr lvl="1">
              <a:buClr>
                <a:srgbClr val="297FD5"/>
              </a:buClr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04" r="16073" b="18260"/>
          <a:stretch/>
        </p:blipFill>
        <p:spPr>
          <a:xfrm>
            <a:off x="0" y="0"/>
            <a:ext cx="1626781" cy="13376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7" b="40942"/>
          <a:stretch/>
        </p:blipFill>
        <p:spPr>
          <a:xfrm rot="5400000">
            <a:off x="-1946764" y="3284458"/>
            <a:ext cx="5520309" cy="1626781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-76200" y="6248400"/>
            <a:ext cx="838200" cy="6096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4000" kern="1200" spc="-100">
                <a:solidFill>
                  <a:srgbClr val="4FBF54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rgbClr val="4FBF54"/>
                </a:solidFill>
                <a:latin typeface="Arial" charset="0"/>
              </a:defRPr>
            </a:lvl9pPr>
          </a:lstStyle>
          <a:p>
            <a:pPr algn="ctr">
              <a:defRPr/>
            </a:pPr>
            <a:r>
              <a:rPr lang="en-US" sz="1800" b="1" dirty="0">
                <a:solidFill>
                  <a:prstClr val="black"/>
                </a:solidFill>
                <a:latin typeface="Franklin Gothic Book"/>
              </a:rPr>
              <a:t>LO 3-7</a:t>
            </a:r>
          </a:p>
        </p:txBody>
      </p:sp>
      <p:sp>
        <p:nvSpPr>
          <p:cNvPr id="7" name="Title 2"/>
          <p:cNvSpPr txBox="1">
            <a:spLocks/>
          </p:cNvSpPr>
          <p:nvPr/>
        </p:nvSpPr>
        <p:spPr bwMode="auto">
          <a:xfrm>
            <a:off x="1626781" y="76200"/>
            <a:ext cx="7517219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rgbClr val="0B87D6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rgbClr val="0B87D6"/>
                </a:solidFill>
                <a:latin typeface="Candara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dirty="0">
                <a:ln>
                  <a:solidFill>
                    <a:srgbClr val="3C999E"/>
                  </a:solidFill>
                </a:ln>
                <a:solidFill>
                  <a:srgbClr val="42A8AD"/>
                </a:solidFill>
                <a:latin typeface="Candara"/>
              </a:rPr>
              <a:t>Consumerism</a:t>
            </a:r>
            <a:endParaRPr kumimoji="0" lang="en-US" altLang="en-US" i="0" u="none" strike="noStrike" kern="1200" cap="none" spc="0" normalizeH="0" baseline="0" noProof="0" dirty="0">
              <a:ln>
                <a:solidFill>
                  <a:srgbClr val="3C999E"/>
                </a:solidFill>
              </a:ln>
              <a:solidFill>
                <a:srgbClr val="42A8AD"/>
              </a:solidFill>
              <a:effectLst/>
              <a:uLnTx/>
              <a:uFillTx/>
              <a:latin typeface="Candara"/>
              <a:ea typeface="+mj-ea"/>
              <a:cs typeface="+mj-cs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828800" y="1371600"/>
            <a:ext cx="7010400" cy="5029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The organized efforts of individuals, groups, and organizations to protect consumers’ rights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Lobbying government officials and agencies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Letter-writing/e-mail sending campaigns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The movement’s major forces are: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Individual consumer advocates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Consumer organizations and other interest groups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Consumer education</a:t>
            </a:r>
          </a:p>
          <a:p>
            <a:pPr lvl="1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r>
              <a:rPr lang="en-US" dirty="0">
                <a:latin typeface="Candara" pitchFamily="34" charset="0"/>
              </a:rPr>
              <a:t>Consumer law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  <p:sp>
        <p:nvSpPr>
          <p:cNvPr id="9" name="Footer Placeholder 2"/>
          <p:cNvSpPr txBox="1">
            <a:spLocks/>
          </p:cNvSpPr>
          <p:nvPr/>
        </p:nvSpPr>
        <p:spPr bwMode="auto">
          <a:xfrm>
            <a:off x="-76201" y="1371600"/>
            <a:ext cx="1066801" cy="1524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Gill Sans MT" pitchFamily="34" charset="0"/>
                <a:ea typeface="+mn-ea"/>
                <a:cs typeface="Arial" charset="0"/>
              </a:defRPr>
            </a:lvl9pPr>
          </a:lstStyle>
          <a:p>
            <a:pPr algn="ctr" eaLnBrk="0" hangingPunct="0"/>
            <a:r>
              <a:rPr lang="en-US" sz="800" dirty="0">
                <a:solidFill>
                  <a:prstClr val="black"/>
                </a:solidFill>
                <a:latin typeface="Gill Sans MT" pitchFamily="34" charset="0"/>
                <a:cs typeface="Arial" charset="0"/>
              </a:rPr>
              <a:t>© zayats-and-zayats</a:t>
            </a:r>
          </a:p>
        </p:txBody>
      </p:sp>
    </p:spTree>
    <p:extLst>
      <p:ext uri="{BB962C8B-B14F-4D97-AF65-F5344CB8AC3E}">
        <p14:creationId xmlns:p14="http://schemas.microsoft.com/office/powerpoint/2010/main" val="6698886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Content Placeholder 4"/>
          <p:cNvSpPr txBox="1">
            <a:spLocks/>
          </p:cNvSpPr>
          <p:nvPr/>
        </p:nvSpPr>
        <p:spPr bwMode="auto">
          <a:xfrm>
            <a:off x="1333500" y="4114800"/>
            <a:ext cx="6477000" cy="21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39763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795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446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1168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4320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28600" algn="l" defTabSz="914400" rtl="0" eaLnBrk="1" latinLnBrk="0" hangingPunct="1">
              <a:spcBef>
                <a:spcPct val="20000"/>
              </a:spcBef>
              <a:buClr>
                <a:schemeClr val="accent2"/>
              </a:buClr>
              <a:buSzPct val="85000"/>
              <a:buFont typeface="Brush Script MT" pitchFamily="66" charset="0"/>
              <a:buChar char="O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</a:pPr>
            <a:endParaRPr lang="en-US" sz="4000" dirty="0">
              <a:ln>
                <a:solidFill>
                  <a:srgbClr val="3C999E"/>
                </a:solidFill>
              </a:ln>
              <a:solidFill>
                <a:srgbClr val="42A8AD"/>
              </a:solidFill>
              <a:latin typeface="Candara"/>
              <a:ea typeface="+mj-ea"/>
              <a:cs typeface="+mj-cs"/>
            </a:endParaRPr>
          </a:p>
          <a:p>
            <a:pPr marL="0" indent="0">
              <a:spcBef>
                <a:spcPts val="0"/>
              </a:spcBef>
              <a:spcAft>
                <a:spcPts val="600"/>
              </a:spcAft>
              <a:buClr>
                <a:srgbClr val="42A8AD"/>
              </a:buClr>
              <a:buNone/>
            </a:pP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Thank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for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your</a:t>
            </a:r>
            <a:r>
              <a:rPr lang="en-US" dirty="0">
                <a:solidFill>
                  <a:schemeClr val="bg1"/>
                </a:solidFill>
                <a:latin typeface="Candara" pitchFamily="34" charset="0"/>
              </a:rPr>
              <a:t> </a:t>
            </a:r>
            <a:r>
              <a:rPr lang="en-US" sz="4000" dirty="0">
                <a:ln>
                  <a:solidFill>
                    <a:srgbClr val="3C999E"/>
                  </a:solidFill>
                </a:ln>
                <a:solidFill>
                  <a:schemeClr val="bg1"/>
                </a:solidFill>
                <a:latin typeface="Candara"/>
                <a:ea typeface="+mj-ea"/>
                <a:cs typeface="+mj-cs"/>
              </a:rPr>
              <a:t>attention!</a:t>
            </a:r>
          </a:p>
          <a:p>
            <a:pPr marL="273050" marR="0" lvl="0" indent="-2730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297FD5"/>
              </a:buClr>
              <a:buSzPct val="85000"/>
              <a:buFont typeface="Brush Script MT" pitchFamily="66" charset="0"/>
              <a:buChar char="O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Franklin Gothic Book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2148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3101</TotalTime>
  <Words>1428</Words>
  <Application>Microsoft Office PowerPoint</Application>
  <PresentationFormat>Экран (4:3)</PresentationFormat>
  <Paragraphs>306</Paragraphs>
  <Slides>38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46" baseType="lpstr">
      <vt:lpstr>Arial</vt:lpstr>
      <vt:lpstr>Brush Script MT</vt:lpstr>
      <vt:lpstr>Calibri</vt:lpstr>
      <vt:lpstr>Candara</vt:lpstr>
      <vt:lpstr>Franklin Gothic Book</vt:lpstr>
      <vt:lpstr>Gill Sans MT</vt:lpstr>
      <vt:lpstr>Times New Roman</vt:lpstr>
      <vt:lpstr>Office Theme</vt:lpstr>
      <vt:lpstr>Chapter 3                            The Marketing Environment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BrettN</dc:creator>
  <cp:lastModifiedBy>USER</cp:lastModifiedBy>
  <cp:revision>117</cp:revision>
  <cp:lastPrinted>2014-07-29T05:16:57Z</cp:lastPrinted>
  <dcterms:created xsi:type="dcterms:W3CDTF">2014-07-29T05:05:36Z</dcterms:created>
  <dcterms:modified xsi:type="dcterms:W3CDTF">2020-03-27T12:03:42Z</dcterms:modified>
</cp:coreProperties>
</file>