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36" r:id="rId2"/>
    <p:sldId id="260" r:id="rId3"/>
    <p:sldId id="258" r:id="rId4"/>
    <p:sldId id="261" r:id="rId5"/>
    <p:sldId id="319" r:id="rId6"/>
    <p:sldId id="262" r:id="rId7"/>
    <p:sldId id="263" r:id="rId8"/>
    <p:sldId id="320" r:id="rId9"/>
    <p:sldId id="264" r:id="rId10"/>
    <p:sldId id="265" r:id="rId11"/>
    <p:sldId id="297" r:id="rId12"/>
    <p:sldId id="321" r:id="rId13"/>
    <p:sldId id="266" r:id="rId14"/>
    <p:sldId id="322" r:id="rId15"/>
    <p:sldId id="267" r:id="rId16"/>
    <p:sldId id="323" r:id="rId17"/>
    <p:sldId id="334" r:id="rId18"/>
    <p:sldId id="307" r:id="rId19"/>
    <p:sldId id="268" r:id="rId20"/>
    <p:sldId id="269" r:id="rId21"/>
    <p:sldId id="270" r:id="rId22"/>
    <p:sldId id="272" r:id="rId23"/>
    <p:sldId id="271" r:id="rId24"/>
    <p:sldId id="324" r:id="rId25"/>
    <p:sldId id="273" r:id="rId26"/>
    <p:sldId id="325" r:id="rId27"/>
    <p:sldId id="274" r:id="rId28"/>
    <p:sldId id="275" r:id="rId29"/>
    <p:sldId id="278" r:id="rId30"/>
    <p:sldId id="279" r:id="rId31"/>
    <p:sldId id="280" r:id="rId32"/>
    <p:sldId id="281" r:id="rId33"/>
    <p:sldId id="282" r:id="rId34"/>
    <p:sldId id="283" r:id="rId35"/>
    <p:sldId id="284" r:id="rId36"/>
    <p:sldId id="285" r:id="rId37"/>
    <p:sldId id="286" r:id="rId38"/>
    <p:sldId id="287" r:id="rId39"/>
    <p:sldId id="326" r:id="rId40"/>
    <p:sldId id="331" r:id="rId41"/>
    <p:sldId id="288" r:id="rId42"/>
    <p:sldId id="289" r:id="rId43"/>
    <p:sldId id="290" r:id="rId44"/>
    <p:sldId id="291" r:id="rId45"/>
    <p:sldId id="292" r:id="rId46"/>
    <p:sldId id="294" r:id="rId47"/>
    <p:sldId id="295" r:id="rId48"/>
    <p:sldId id="327" r:id="rId49"/>
    <p:sldId id="328" r:id="rId50"/>
    <p:sldId id="329" r:id="rId51"/>
    <p:sldId id="330" r:id="rId52"/>
    <p:sldId id="337"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A8AD"/>
    <a:srgbClr val="FAAA53"/>
    <a:srgbClr val="FF8448"/>
    <a:srgbClr val="FFDE80"/>
    <a:srgbClr val="3C999E"/>
    <a:srgbClr val="FFF8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85837" autoAdjust="0"/>
  </p:normalViewPr>
  <p:slideViewPr>
    <p:cSldViewPr>
      <p:cViewPr varScale="1">
        <p:scale>
          <a:sx n="63" d="100"/>
          <a:sy n="63" d="100"/>
        </p:scale>
        <p:origin x="95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4E6710-BB7F-4CB4-8A58-F6347636B1D6}" type="datetimeFigureOut">
              <a:rPr lang="en-US" smtClean="0"/>
              <a:pPr/>
              <a:t>3/23/2020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B8F9D-41B9-4DC9-8F74-FFC509277D82}" type="slidenum">
              <a:rPr lang="en-US" smtClean="0"/>
              <a:pPr/>
              <a:t>‹#›</a:t>
            </a:fld>
            <a:endParaRPr lang="en-US" dirty="0"/>
          </a:p>
        </p:txBody>
      </p:sp>
    </p:spTree>
    <p:extLst>
      <p:ext uri="{BB962C8B-B14F-4D97-AF65-F5344CB8AC3E}">
        <p14:creationId xmlns:p14="http://schemas.microsoft.com/office/powerpoint/2010/main" val="1633730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a:t>
            </a:fld>
            <a:endParaRPr lang="en-US" dirty="0"/>
          </a:p>
        </p:txBody>
      </p:sp>
    </p:spTree>
    <p:extLst>
      <p:ext uri="{BB962C8B-B14F-4D97-AF65-F5344CB8AC3E}">
        <p14:creationId xmlns:p14="http://schemas.microsoft.com/office/powerpoint/2010/main" val="1307328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Answers:</a:t>
            </a:r>
          </a:p>
          <a:p>
            <a:pPr marL="228600" indent="-228600">
              <a:buAutoNum type="arabicPeriod"/>
            </a:pPr>
            <a:r>
              <a:rPr lang="en-US" baseline="0" dirty="0" smtClean="0"/>
              <a:t>Cash cow</a:t>
            </a:r>
          </a:p>
          <a:p>
            <a:pPr marL="228600" indent="-228600">
              <a:buAutoNum type="arabicPeriod"/>
            </a:pPr>
            <a:r>
              <a:rPr lang="en-US" baseline="0" dirty="0" smtClean="0"/>
              <a:t>Question Mark</a:t>
            </a:r>
          </a:p>
          <a:p>
            <a:pPr marL="228600" indent="-228600">
              <a:buAutoNum type="arabicPeriod"/>
            </a:pPr>
            <a:r>
              <a:rPr lang="en-US" baseline="0" dirty="0" smtClean="0"/>
              <a:t>Dog</a:t>
            </a:r>
          </a:p>
          <a:p>
            <a:pPr marL="228600" indent="-228600">
              <a:buAutoNum type="arabicPeriod"/>
            </a:pPr>
            <a:r>
              <a:rPr lang="en-US" baseline="0" dirty="0" smtClean="0"/>
              <a:t>Star</a:t>
            </a:r>
            <a:endParaRPr lang="en-US" dirty="0" smtClean="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17</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err="1" smtClean="0"/>
              <a:t>Korzinka</a:t>
            </a:r>
            <a:endParaRPr lang="en-US" dirty="0"/>
          </a:p>
        </p:txBody>
      </p:sp>
      <p:sp>
        <p:nvSpPr>
          <p:cNvPr id="4" name="Номер слайда 3"/>
          <p:cNvSpPr>
            <a:spLocks noGrp="1"/>
          </p:cNvSpPr>
          <p:nvPr>
            <p:ph type="sldNum" sz="quarter" idx="10"/>
          </p:nvPr>
        </p:nvSpPr>
        <p:spPr/>
        <p:txBody>
          <a:bodyPr/>
          <a:lstStyle/>
          <a:p>
            <a:fld id="{554B8F9D-41B9-4DC9-8F74-FFC509277D82}" type="slidenum">
              <a:rPr lang="en-US" smtClean="0"/>
              <a:pPr/>
              <a:t>27</a:t>
            </a:fld>
            <a:endParaRPr lang="en-US" dirty="0"/>
          </a:p>
        </p:txBody>
      </p:sp>
    </p:spTree>
    <p:extLst>
      <p:ext uri="{BB962C8B-B14F-4D97-AF65-F5344CB8AC3E}">
        <p14:creationId xmlns:p14="http://schemas.microsoft.com/office/powerpoint/2010/main" val="1952354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err="1" smtClean="0"/>
              <a:t>Makro</a:t>
            </a:r>
            <a:endParaRPr lang="en-US" dirty="0"/>
          </a:p>
        </p:txBody>
      </p:sp>
      <p:sp>
        <p:nvSpPr>
          <p:cNvPr id="4" name="Номер слайда 3"/>
          <p:cNvSpPr>
            <a:spLocks noGrp="1"/>
          </p:cNvSpPr>
          <p:nvPr>
            <p:ph type="sldNum" sz="quarter" idx="10"/>
          </p:nvPr>
        </p:nvSpPr>
        <p:spPr/>
        <p:txBody>
          <a:bodyPr/>
          <a:lstStyle/>
          <a:p>
            <a:fld id="{554B8F9D-41B9-4DC9-8F74-FFC509277D82}" type="slidenum">
              <a:rPr lang="en-US" smtClean="0"/>
              <a:pPr/>
              <a:t>29</a:t>
            </a:fld>
            <a:endParaRPr lang="en-US" dirty="0"/>
          </a:p>
        </p:txBody>
      </p:sp>
    </p:spTree>
    <p:extLst>
      <p:ext uri="{BB962C8B-B14F-4D97-AF65-F5344CB8AC3E}">
        <p14:creationId xmlns:p14="http://schemas.microsoft.com/office/powerpoint/2010/main" val="3126057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52</a:t>
            </a:fld>
            <a:endParaRPr lang="en-US" dirty="0"/>
          </a:p>
        </p:txBody>
      </p:sp>
    </p:spTree>
    <p:extLst>
      <p:ext uri="{BB962C8B-B14F-4D97-AF65-F5344CB8AC3E}">
        <p14:creationId xmlns:p14="http://schemas.microsoft.com/office/powerpoint/2010/main" val="766919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309598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152000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003012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4512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8217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7477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30071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82957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4106046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9132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5393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73EFB-8E40-4B42-AD26-B2B1E8F2459B}" type="datetimeFigureOut">
              <a:rPr lang="en-US" smtClean="0"/>
              <a:pPr/>
              <a:t>3/23/2020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90021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7936"/>
            <a:ext cx="9126897" cy="6845173"/>
          </a:xfrm>
          <a:prstGeom prst="rect">
            <a:avLst/>
          </a:prstGeom>
        </p:spPr>
      </p:pic>
      <p:sp>
        <p:nvSpPr>
          <p:cNvPr id="5" name="AutoShape 2" descr="Image result for webster university in tashk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4"/>
          <a:stretch>
            <a:fillRect/>
          </a:stretch>
        </p:blipFill>
        <p:spPr>
          <a:xfrm>
            <a:off x="163512" y="160338"/>
            <a:ext cx="2143125" cy="2143125"/>
          </a:xfrm>
          <a:prstGeom prst="rect">
            <a:avLst/>
          </a:prstGeom>
        </p:spPr>
      </p:pic>
      <p:pic>
        <p:nvPicPr>
          <p:cNvPr id="10" name="Picture 9"/>
          <p:cNvPicPr>
            <a:picLocks noChangeAspect="1"/>
          </p:cNvPicPr>
          <p:nvPr/>
        </p:nvPicPr>
        <p:blipFill>
          <a:blip r:embed="rId5"/>
          <a:stretch>
            <a:fillRect/>
          </a:stretch>
        </p:blipFill>
        <p:spPr>
          <a:xfrm>
            <a:off x="7010400" y="154476"/>
            <a:ext cx="2016620" cy="2049462"/>
          </a:xfrm>
          <a:prstGeom prst="rect">
            <a:avLst/>
          </a:prstGeom>
        </p:spPr>
      </p:pic>
      <p:sp>
        <p:nvSpPr>
          <p:cNvPr id="13" name="Title 12"/>
          <p:cNvSpPr>
            <a:spLocks noGrp="1"/>
          </p:cNvSpPr>
          <p:nvPr>
            <p:ph type="ctrTitle"/>
          </p:nvPr>
        </p:nvSpPr>
        <p:spPr/>
        <p:txBody>
          <a:bodyPr>
            <a:normAutofit fontScale="90000"/>
          </a:bodyPr>
          <a:lstStyle/>
          <a:p>
            <a:pPr lvl="0">
              <a:spcBef>
                <a:spcPts val="0"/>
              </a:spcBef>
              <a:defRPr/>
            </a:pP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Chapter </a:t>
            </a:r>
            <a:r>
              <a:rPr lang="en-US" sz="5000" b="1" dirty="0" smtClean="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2</a:t>
            </a: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
            </a:r>
            <a:b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Planning, Implementing, and Evaluating Marketing Strategies</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rgbClr val="42A8AD"/>
                </a:solidFill>
                <a:latin typeface="Candara" panose="020E0502030303020204" pitchFamily="34" charset="0"/>
                <a:ea typeface="+mn-ea"/>
                <a:cs typeface="Times New Roman" pitchFamily="18" charset="0"/>
              </a:rPr>
              <a:t/>
            </a:r>
            <a:br>
              <a:rPr lang="en-US" sz="3200" b="1" dirty="0">
                <a:ln>
                  <a:solidFill>
                    <a:srgbClr val="3C999E"/>
                  </a:solidFill>
                </a:ln>
                <a:solidFill>
                  <a:srgbClr val="42A8AD"/>
                </a:solidFill>
                <a:latin typeface="Candara" panose="020E0502030303020204" pitchFamily="34" charset="0"/>
                <a:ea typeface="+mn-ea"/>
                <a:cs typeface="Times New Roman" pitchFamily="18" charset="0"/>
              </a:rPr>
            </a:br>
            <a:endParaRPr lang="en-US" dirty="0"/>
          </a:p>
        </p:txBody>
      </p:sp>
      <p:sp>
        <p:nvSpPr>
          <p:cNvPr id="14" name="Subtitle 13"/>
          <p:cNvSpPr>
            <a:spLocks noGrp="1"/>
          </p:cNvSpPr>
          <p:nvPr>
            <p:ph type="subTitle" idx="1"/>
          </p:nvPr>
        </p:nvSpPr>
        <p:spPr/>
        <p:txBody>
          <a:bodyPr>
            <a:normAutofit/>
          </a:bodyPr>
          <a:lstStyle/>
          <a:p>
            <a:r>
              <a:rPr lang="en-US" sz="2800" dirty="0" smtClean="0">
                <a:solidFill>
                  <a:schemeClr val="bg1"/>
                </a:solidFill>
              </a:rPr>
              <a:t>Course Instructor:</a:t>
            </a:r>
          </a:p>
          <a:p>
            <a:r>
              <a:rPr lang="en-US" sz="2800" dirty="0" smtClean="0">
                <a:solidFill>
                  <a:schemeClr val="bg1"/>
                </a:solidFill>
              </a:rPr>
              <a:t>Mamurjon Rahimov</a:t>
            </a:r>
            <a:endParaRPr lang="en-US" sz="2800" dirty="0">
              <a:solidFill>
                <a:schemeClr val="bg1"/>
              </a:solidFill>
            </a:endParaRPr>
          </a:p>
        </p:txBody>
      </p:sp>
      <p:pic>
        <p:nvPicPr>
          <p:cNvPr id="15" name="Picture 14"/>
          <p:cNvPicPr>
            <a:picLocks noChangeAspect="1"/>
          </p:cNvPicPr>
          <p:nvPr/>
        </p:nvPicPr>
        <p:blipFill>
          <a:blip r:embed="rId6"/>
          <a:stretch>
            <a:fillRect/>
          </a:stretch>
        </p:blipFill>
        <p:spPr>
          <a:xfrm>
            <a:off x="3791565" y="4995990"/>
            <a:ext cx="1560870" cy="1857120"/>
          </a:xfrm>
          <a:prstGeom prst="rect">
            <a:avLst/>
          </a:prstGeom>
        </p:spPr>
      </p:pic>
    </p:spTree>
    <p:extLst>
      <p:ext uri="{BB962C8B-B14F-4D97-AF65-F5344CB8AC3E}">
        <p14:creationId xmlns:p14="http://schemas.microsoft.com/office/powerpoint/2010/main" val="40412898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smtClean="0">
                <a:solidFill>
                  <a:srgbClr val="42A8AD"/>
                </a:solidFill>
                <a:latin typeface="Candara" panose="020E0502030303020204" pitchFamily="34" charset="0"/>
              </a:rPr>
              <a:t>LO 2-1</a:t>
            </a:r>
            <a:r>
              <a:rPr lang="en-US" sz="2600" dirty="0" smtClean="0">
                <a:latin typeface="Candara" panose="020E0502030303020204" pitchFamily="34" charset="0"/>
              </a:rPr>
              <a:t>	Explain the strategic planning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baseline="0" noProof="0" dirty="0" smtClean="0">
                <a:ln>
                  <a:noFill/>
                </a:ln>
                <a:solidFill>
                  <a:srgbClr val="42A8AD"/>
                </a:solidFill>
                <a:effectLst/>
                <a:uLnTx/>
                <a:uFillTx/>
                <a:latin typeface="Candara" panose="020E0502030303020204" pitchFamily="34" charset="0"/>
              </a:rPr>
              <a:t>LO 2-2</a:t>
            </a:r>
            <a:r>
              <a:rPr kumimoji="0" lang="en-US" sz="2600" i="0" u="none" strike="noStrike" kern="1200" cap="none" spc="0" normalizeH="0" baseline="0" noProof="0" dirty="0" smtClean="0">
                <a:ln>
                  <a:noFill/>
                </a:ln>
                <a:effectLst/>
                <a:uLnTx/>
                <a:uFillTx/>
                <a:latin typeface="Candara" panose="020E0502030303020204" pitchFamily="34" charset="0"/>
              </a:rPr>
              <a:t>	Identify what is necessary to effectively 	manage the implementation of marketing 	strategies</a:t>
            </a:r>
            <a:endParaRPr kumimoji="0" lang="en-US" sz="2600" i="0" u="none" strike="noStrike" kern="1200" cap="none" spc="0" normalizeH="0" noProof="0" dirty="0" smtClean="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smtClean="0">
                <a:solidFill>
                  <a:srgbClr val="42A8AD"/>
                </a:solidFill>
                <a:latin typeface="Candara" panose="020E0502030303020204" pitchFamily="34" charset="0"/>
              </a:rPr>
              <a:t>LO 2-3</a:t>
            </a:r>
            <a:r>
              <a:rPr lang="en-US" sz="2600" dirty="0" smtClean="0">
                <a:latin typeface="Candara" panose="020E0502030303020204" pitchFamily="34" charset="0"/>
              </a:rPr>
              <a:t>	Describe the four major elements of 	strategic performance evaluation</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smtClean="0">
                <a:ln>
                  <a:noFill/>
                </a:ln>
                <a:solidFill>
                  <a:srgbClr val="42A8AD"/>
                </a:solidFill>
                <a:effectLst/>
                <a:uLnTx/>
                <a:uFillTx/>
                <a:latin typeface="Candara" panose="020E0502030303020204" pitchFamily="34" charset="0"/>
              </a:rPr>
              <a:t>LO 2-4</a:t>
            </a:r>
            <a:r>
              <a:rPr kumimoji="0" lang="en-US" sz="2600" i="0" u="none" strike="noStrike" kern="1200" cap="none" spc="0" normalizeH="0" noProof="0" dirty="0" smtClean="0">
                <a:ln>
                  <a:noFill/>
                </a:ln>
                <a:effectLst/>
                <a:uLnTx/>
                <a:uFillTx/>
                <a:latin typeface="Candara" panose="020E0502030303020204" pitchFamily="34" charset="0"/>
              </a:rPr>
              <a:t>	Describe the development of a </a:t>
            </a:r>
            <a:r>
              <a:rPr kumimoji="0" lang="en-US" sz="2600" i="0" u="none" strike="noStrike" kern="1200" cap="none" spc="0" normalizeH="0" noProof="0" smtClean="0">
                <a:ln>
                  <a:noFill/>
                </a:ln>
                <a:effectLst/>
                <a:uLnTx/>
                <a:uFillTx/>
                <a:latin typeface="Candara" panose="020E0502030303020204" pitchFamily="34" charset="0"/>
              </a:rPr>
              <a:t>marketing 	plan</a:t>
            </a:r>
            <a:endParaRPr kumimoji="0" lang="en-US" sz="2600" i="0" u="none" strike="noStrike" kern="1200" cap="none" spc="0" normalizeH="0" noProof="0" dirty="0" smtClean="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smtClean="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smtClean="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rPr>
              <a:t>Strategic Marketing Management</a:t>
            </a: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process of planning, implementing, and evaluating the performance of marketing activities and strategies, both effectively and efficiently</a:t>
            </a:r>
          </a:p>
          <a:p>
            <a:pPr lvl="1">
              <a:spcBef>
                <a:spcPts val="0"/>
              </a:spcBef>
              <a:spcAft>
                <a:spcPts val="600"/>
              </a:spcAft>
              <a:buClr>
                <a:srgbClr val="42A8AD"/>
              </a:buClr>
              <a:defRPr/>
            </a:pPr>
            <a:r>
              <a:rPr lang="en-US" dirty="0">
                <a:latin typeface="Candara" panose="020E0502030303020204" pitchFamily="34" charset="0"/>
              </a:rPr>
              <a:t>Effectiveness is the degree to which long-term customer relationships help achieve an organizations objectives</a:t>
            </a:r>
          </a:p>
          <a:p>
            <a:pPr lvl="1">
              <a:spcBef>
                <a:spcPts val="0"/>
              </a:spcBef>
              <a:spcAft>
                <a:spcPts val="600"/>
              </a:spcAft>
              <a:buClr>
                <a:srgbClr val="42A8AD"/>
              </a:buClr>
              <a:defRPr/>
            </a:pPr>
            <a:r>
              <a:rPr lang="en-US" dirty="0">
                <a:latin typeface="Candara" panose="020E0502030303020204" pitchFamily="34" charset="0"/>
              </a:rPr>
              <a:t>Efficiency refers to minimizing the resources an organization uses to achieve a specific level of desired customer </a:t>
            </a:r>
            <a:r>
              <a:rPr lang="en-US" dirty="0" smtClean="0">
                <a:latin typeface="Candara" panose="020E0502030303020204" pitchFamily="34" charset="0"/>
              </a:rPr>
              <a:t>relationships</a:t>
            </a:r>
            <a:endParaRPr lang="en-US" dirty="0">
              <a:latin typeface="Candara" panose="020E0502030303020204" pitchFamily="34" charset="0"/>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Strategic Planning Process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3448"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Strategic planning </a:t>
            </a:r>
            <a:r>
              <a:rPr lang="en-US" dirty="0">
                <a:latin typeface="Candara" panose="020E0502030303020204" pitchFamily="34" charset="0"/>
              </a:rPr>
              <a:t>is the process of establishing an organizational mission and formulating goals, corporate strategy, marketing objectives, and marketing strategy </a:t>
            </a:r>
          </a:p>
          <a:p>
            <a:pPr lvl="1">
              <a:spcBef>
                <a:spcPts val="0"/>
              </a:spcBef>
              <a:spcAft>
                <a:spcPts val="600"/>
              </a:spcAft>
              <a:buClr>
                <a:srgbClr val="42A8AD"/>
              </a:buClr>
              <a:defRPr/>
            </a:pPr>
            <a:r>
              <a:rPr lang="en-US" dirty="0">
                <a:latin typeface="Candara" panose="020E0502030303020204" pitchFamily="34" charset="0"/>
              </a:rPr>
              <a:t>Should be guided by a market orientation to ensure that a concern for customer satisfaction is an integral part of the process and permeates the entire company</a:t>
            </a:r>
          </a:p>
          <a:p>
            <a:pPr lvl="1">
              <a:spcBef>
                <a:spcPts val="0"/>
              </a:spcBef>
              <a:spcAft>
                <a:spcPts val="600"/>
              </a:spcAft>
              <a:buClr>
                <a:srgbClr val="42A8AD"/>
              </a:buClr>
              <a:defRPr/>
            </a:pPr>
            <a:r>
              <a:rPr lang="en-US" dirty="0">
                <a:latin typeface="Candara" panose="020E0502030303020204" pitchFamily="34" charset="0"/>
              </a:rPr>
              <a:t>A market orientation is also important for the successful implementation of marketing </a:t>
            </a:r>
            <a:r>
              <a:rPr lang="en-US" dirty="0" smtClean="0">
                <a:latin typeface="Candara" panose="020E0502030303020204" pitchFamily="34" charset="0"/>
              </a:rPr>
              <a:t>strategies</a:t>
            </a:r>
            <a:endParaRPr lang="en-US" baseline="0" dirty="0" smtClean="0">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a:t>
            </a:r>
            <a:r>
              <a:rPr lang="en-US" altLang="en-US" sz="3200" dirty="0" smtClean="0">
                <a:ln>
                  <a:solidFill>
                    <a:srgbClr val="3C999E"/>
                  </a:solidFill>
                </a:ln>
                <a:solidFill>
                  <a:srgbClr val="42A8AD"/>
                </a:solidFill>
                <a:latin typeface="Candara"/>
              </a:rPr>
              <a:t>2.1 – Components of the Strategic Planning Process</a:t>
            </a:r>
            <a:endParaRPr kumimoji="0" lang="en-US" altLang="en-US" sz="32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700502" y="1358900"/>
            <a:ext cx="5425745" cy="511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Tree>
    <p:extLst>
      <p:ext uri="{BB962C8B-B14F-4D97-AF65-F5344CB8AC3E}">
        <p14:creationId xmlns:p14="http://schemas.microsoft.com/office/powerpoint/2010/main" val="35343375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Organizational Mission Statements and Goals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Mission statement </a:t>
            </a:r>
            <a:r>
              <a:rPr lang="en-US" dirty="0">
                <a:latin typeface="Candara" panose="020E0502030303020204" pitchFamily="34" charset="0"/>
              </a:rPr>
              <a:t>is a long-term view, or vision, of what the organization wants to become</a:t>
            </a:r>
          </a:p>
          <a:p>
            <a:pPr lvl="0">
              <a:spcBef>
                <a:spcPts val="0"/>
              </a:spcBef>
              <a:spcAft>
                <a:spcPts val="600"/>
              </a:spcAft>
              <a:buClr>
                <a:srgbClr val="42A8AD"/>
              </a:buClr>
              <a:defRPr/>
            </a:pPr>
            <a:r>
              <a:rPr lang="en-US" dirty="0">
                <a:latin typeface="Candara" panose="020E0502030303020204" pitchFamily="34" charset="0"/>
              </a:rPr>
              <a:t>The goals of any organization should derive from its mission statement</a:t>
            </a:r>
          </a:p>
          <a:p>
            <a:pPr lvl="0">
              <a:spcBef>
                <a:spcPts val="0"/>
              </a:spcBef>
              <a:spcAft>
                <a:spcPts val="600"/>
              </a:spcAft>
              <a:buClr>
                <a:srgbClr val="42A8AD"/>
              </a:buClr>
              <a:defRPr/>
            </a:pPr>
            <a:r>
              <a:rPr lang="en-US" dirty="0">
                <a:latin typeface="Candara" panose="020E0502030303020204" pitchFamily="34" charset="0"/>
              </a:rPr>
              <a:t>An organization’s mission statement should answer two questions:</a:t>
            </a:r>
          </a:p>
          <a:p>
            <a:pPr lvl="1">
              <a:spcBef>
                <a:spcPts val="0"/>
              </a:spcBef>
              <a:spcAft>
                <a:spcPts val="600"/>
              </a:spcAft>
              <a:buClr>
                <a:srgbClr val="42A8AD"/>
              </a:buClr>
              <a:defRPr/>
            </a:pPr>
            <a:r>
              <a:rPr lang="en-US" dirty="0">
                <a:latin typeface="Candara" panose="020E0502030303020204" pitchFamily="34" charset="0"/>
              </a:rPr>
              <a:t>Who are our customers?</a:t>
            </a:r>
          </a:p>
          <a:p>
            <a:pPr lvl="1">
              <a:spcBef>
                <a:spcPts val="0"/>
              </a:spcBef>
              <a:spcAft>
                <a:spcPts val="600"/>
              </a:spcAft>
              <a:buClr>
                <a:srgbClr val="42A8AD"/>
              </a:buClr>
              <a:defRPr/>
            </a:pPr>
            <a:r>
              <a:rPr lang="en-US" dirty="0">
                <a:latin typeface="Candara" panose="020E0502030303020204" pitchFamily="34" charset="0"/>
              </a:rPr>
              <a:t>What is our core competency?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Corporate Identity</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Companies </a:t>
            </a:r>
            <a:r>
              <a:rPr lang="en-US" dirty="0" smtClean="0">
                <a:latin typeface="Candara" panose="020E0502030303020204" pitchFamily="34" charset="0"/>
              </a:rPr>
              <a:t>develop </a:t>
            </a:r>
            <a:r>
              <a:rPr lang="en-US" dirty="0">
                <a:latin typeface="Candara" panose="020E0502030303020204" pitchFamily="34" charset="0"/>
              </a:rPr>
              <a:t>and manage their corporate identity—their unique symbols, personalities, and philosophies—to support all </a:t>
            </a:r>
            <a:r>
              <a:rPr lang="en-US" dirty="0" smtClean="0">
                <a:latin typeface="Candara" panose="020E0502030303020204" pitchFamily="34" charset="0"/>
              </a:rPr>
              <a:t>the firm’s  </a:t>
            </a:r>
            <a:r>
              <a:rPr lang="en-US" dirty="0">
                <a:latin typeface="Candara" panose="020E0502030303020204" pitchFamily="34" charset="0"/>
              </a:rPr>
              <a:t>activities, including marketing</a:t>
            </a:r>
          </a:p>
          <a:p>
            <a:pPr lvl="0">
              <a:spcBef>
                <a:spcPts val="0"/>
              </a:spcBef>
              <a:spcAft>
                <a:spcPts val="600"/>
              </a:spcAft>
              <a:buClr>
                <a:srgbClr val="42A8AD"/>
              </a:buClr>
              <a:defRPr/>
            </a:pPr>
            <a:r>
              <a:rPr lang="en-US" dirty="0">
                <a:latin typeface="Candara" panose="020E0502030303020204" pitchFamily="34" charset="0"/>
              </a:rPr>
              <a:t>Managing identity requires:</a:t>
            </a:r>
          </a:p>
          <a:p>
            <a:pPr lvl="1">
              <a:spcBef>
                <a:spcPts val="0"/>
              </a:spcBef>
              <a:spcAft>
                <a:spcPts val="600"/>
              </a:spcAft>
              <a:buClr>
                <a:srgbClr val="42A8AD"/>
              </a:buClr>
              <a:defRPr/>
            </a:pPr>
            <a:r>
              <a:rPr lang="en-US" dirty="0">
                <a:latin typeface="Candara" panose="020E0502030303020204" pitchFamily="34" charset="0"/>
              </a:rPr>
              <a:t>Broadcasting a company’s mission, goals, and values </a:t>
            </a:r>
          </a:p>
          <a:p>
            <a:pPr lvl="1">
              <a:spcBef>
                <a:spcPts val="0"/>
              </a:spcBef>
              <a:spcAft>
                <a:spcPts val="600"/>
              </a:spcAft>
              <a:buClr>
                <a:srgbClr val="42A8AD"/>
              </a:buClr>
              <a:defRPr/>
            </a:pPr>
            <a:r>
              <a:rPr lang="en-US" dirty="0">
                <a:latin typeface="Candara" panose="020E0502030303020204" pitchFamily="34" charset="0"/>
              </a:rPr>
              <a:t>Sending a consistent image</a:t>
            </a:r>
          </a:p>
          <a:p>
            <a:pPr lvl="1">
              <a:spcBef>
                <a:spcPts val="0"/>
              </a:spcBef>
              <a:spcAft>
                <a:spcPts val="600"/>
              </a:spcAft>
              <a:buClr>
                <a:srgbClr val="42A8AD"/>
              </a:buClr>
              <a:defRPr/>
            </a:pPr>
            <a:r>
              <a:rPr lang="en-US" dirty="0">
                <a:latin typeface="Candara" panose="020E0502030303020204" pitchFamily="34" charset="0"/>
              </a:rPr>
              <a:t>Implementing a visual identity with stakeholders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a:t>
            </a:r>
            <a:r>
              <a:rPr lang="en-US" altLang="en-US" sz="3200" dirty="0" smtClean="0">
                <a:ln>
                  <a:solidFill>
                    <a:srgbClr val="3C999E"/>
                  </a:solidFill>
                </a:ln>
                <a:solidFill>
                  <a:srgbClr val="42A8AD"/>
                </a:solidFill>
                <a:latin typeface="Candara"/>
              </a:rPr>
              <a:t>2.2 – Levels of Strategic Planning</a:t>
            </a:r>
            <a:endParaRPr kumimoji="0" lang="en-US" altLang="en-US" sz="32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305829" y="1413891"/>
            <a:ext cx="6152371" cy="498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Tree>
    <p:extLst>
      <p:ext uri="{BB962C8B-B14F-4D97-AF65-F5344CB8AC3E}">
        <p14:creationId xmlns:p14="http://schemas.microsoft.com/office/powerpoint/2010/main" val="2574133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Corporate Strategies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Corporate strategy </a:t>
            </a:r>
            <a:r>
              <a:rPr lang="en-US" dirty="0">
                <a:latin typeface="Candara" panose="020E0502030303020204" pitchFamily="34" charset="0"/>
              </a:rPr>
              <a:t>determines the means for utilizing resources in the functional areas of marketing, production, finance, research and development, and human resources to reach the organization’s goals</a:t>
            </a:r>
          </a:p>
          <a:p>
            <a:pPr lvl="1">
              <a:spcBef>
                <a:spcPts val="0"/>
              </a:spcBef>
              <a:spcAft>
                <a:spcPts val="600"/>
              </a:spcAft>
              <a:buClr>
                <a:srgbClr val="42A8AD"/>
              </a:buClr>
              <a:defRPr/>
            </a:pPr>
            <a:r>
              <a:rPr lang="en-US" dirty="0">
                <a:latin typeface="Candara" panose="020E0502030303020204" pitchFamily="34" charset="0"/>
              </a:rPr>
              <a:t>The broadest of the three levels of strategy (corporate, business unit, and marketing) and should be developed with the organization’s overall mission in mind</a:t>
            </a:r>
          </a:p>
          <a:p>
            <a:pPr lvl="2">
              <a:spcBef>
                <a:spcPts val="0"/>
              </a:spcBef>
              <a:spcAft>
                <a:spcPts val="600"/>
              </a:spcAft>
              <a:buClr>
                <a:srgbClr val="42A8AD"/>
              </a:buClr>
              <a:defRPr/>
            </a:pPr>
            <a:r>
              <a:rPr lang="en-US" dirty="0" smtClean="0">
                <a:latin typeface="Candara" panose="020E0502030303020204" pitchFamily="34" charset="0"/>
              </a:rPr>
              <a:t>Who </a:t>
            </a:r>
            <a:r>
              <a:rPr lang="en-US" dirty="0">
                <a:latin typeface="Candara" panose="020E0502030303020204" pitchFamily="34" charset="0"/>
              </a:rPr>
              <a:t>are our customers? What is our core competency?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Corporate Strategies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Corporate strategy planners are concerned with broad issues such as:</a:t>
            </a:r>
          </a:p>
          <a:p>
            <a:pPr lvl="1">
              <a:spcBef>
                <a:spcPts val="0"/>
              </a:spcBef>
              <a:spcAft>
                <a:spcPts val="600"/>
              </a:spcAft>
              <a:buClr>
                <a:srgbClr val="42A8AD"/>
              </a:buClr>
              <a:defRPr/>
            </a:pPr>
            <a:r>
              <a:rPr lang="en-US" dirty="0">
                <a:latin typeface="Candara" panose="020E0502030303020204" pitchFamily="34" charset="0"/>
              </a:rPr>
              <a:t>Corporate culture</a:t>
            </a:r>
          </a:p>
          <a:p>
            <a:pPr lvl="1">
              <a:spcBef>
                <a:spcPts val="0"/>
              </a:spcBef>
              <a:spcAft>
                <a:spcPts val="600"/>
              </a:spcAft>
              <a:buClr>
                <a:srgbClr val="42A8AD"/>
              </a:buClr>
              <a:defRPr/>
            </a:pPr>
            <a:r>
              <a:rPr lang="en-US" dirty="0">
                <a:latin typeface="Candara" panose="020E0502030303020204" pitchFamily="34" charset="0"/>
              </a:rPr>
              <a:t>Competition</a:t>
            </a:r>
          </a:p>
          <a:p>
            <a:pPr lvl="1">
              <a:spcBef>
                <a:spcPts val="0"/>
              </a:spcBef>
              <a:spcAft>
                <a:spcPts val="600"/>
              </a:spcAft>
              <a:buClr>
                <a:srgbClr val="42A8AD"/>
              </a:buClr>
              <a:defRPr/>
            </a:pPr>
            <a:r>
              <a:rPr lang="en-US" dirty="0">
                <a:latin typeface="Candara" panose="020E0502030303020204" pitchFamily="34" charset="0"/>
              </a:rPr>
              <a:t>Differentiation</a:t>
            </a:r>
          </a:p>
          <a:p>
            <a:pPr lvl="1">
              <a:spcBef>
                <a:spcPts val="0"/>
              </a:spcBef>
              <a:spcAft>
                <a:spcPts val="600"/>
              </a:spcAft>
              <a:buClr>
                <a:srgbClr val="42A8AD"/>
              </a:buClr>
              <a:defRPr/>
            </a:pPr>
            <a:r>
              <a:rPr lang="en-US" dirty="0">
                <a:latin typeface="Candara" panose="020E0502030303020204" pitchFamily="34" charset="0"/>
              </a:rPr>
              <a:t>Diversification</a:t>
            </a:r>
          </a:p>
          <a:p>
            <a:pPr lvl="1">
              <a:spcBef>
                <a:spcPts val="0"/>
              </a:spcBef>
              <a:spcAft>
                <a:spcPts val="600"/>
              </a:spcAft>
              <a:buClr>
                <a:srgbClr val="42A8AD"/>
              </a:buClr>
              <a:defRPr/>
            </a:pPr>
            <a:r>
              <a:rPr lang="en-US" dirty="0">
                <a:latin typeface="Candara" panose="020E0502030303020204" pitchFamily="34" charset="0"/>
              </a:rPr>
              <a:t>Interrelationships among business units</a:t>
            </a:r>
          </a:p>
          <a:p>
            <a:pPr lvl="1">
              <a:spcBef>
                <a:spcPts val="0"/>
              </a:spcBef>
              <a:spcAft>
                <a:spcPts val="600"/>
              </a:spcAft>
              <a:buClr>
                <a:srgbClr val="42A8AD"/>
              </a:buClr>
              <a:defRPr/>
            </a:pPr>
            <a:r>
              <a:rPr lang="en-US" dirty="0">
                <a:latin typeface="Candara" panose="020E0502030303020204" pitchFamily="34" charset="0"/>
              </a:rPr>
              <a:t>Environmental and social issues</a:t>
            </a:r>
          </a:p>
          <a:p>
            <a:pPr lvl="0">
              <a:spcBef>
                <a:spcPts val="0"/>
              </a:spcBef>
              <a:spcAft>
                <a:spcPts val="600"/>
              </a:spcAft>
              <a:buClr>
                <a:srgbClr val="42A8AD"/>
              </a:buClr>
              <a:defRPr/>
            </a:pPr>
            <a:r>
              <a:rPr lang="en-US" dirty="0">
                <a:latin typeface="Candara" panose="020E0502030303020204" pitchFamily="34" charset="0"/>
              </a:rPr>
              <a:t>Match the resources of the organization with the opportunities and threats in the environment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Business-Unit Strategies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Business-unit strategy should be consistent </a:t>
            </a:r>
            <a:r>
              <a:rPr lang="en-US" dirty="0" smtClean="0">
                <a:latin typeface="Candara" panose="020E0502030303020204" pitchFamily="34" charset="0"/>
              </a:rPr>
              <a:t>with corporate </a:t>
            </a:r>
            <a:r>
              <a:rPr lang="en-US" dirty="0">
                <a:latin typeface="Candara" panose="020E0502030303020204" pitchFamily="34" charset="0"/>
              </a:rPr>
              <a:t>strategy</a:t>
            </a:r>
          </a:p>
          <a:p>
            <a:pPr lvl="1">
              <a:spcBef>
                <a:spcPts val="0"/>
              </a:spcBef>
              <a:spcAft>
                <a:spcPts val="600"/>
              </a:spcAft>
              <a:buClr>
                <a:srgbClr val="42A8AD"/>
              </a:buClr>
              <a:defRPr/>
            </a:pPr>
            <a:r>
              <a:rPr lang="en-US" b="1" dirty="0">
                <a:solidFill>
                  <a:srgbClr val="42A8AD"/>
                </a:solidFill>
                <a:latin typeface="Candara" panose="020E0502030303020204" pitchFamily="34" charset="0"/>
              </a:rPr>
              <a:t>Strategic business unit (SBU) </a:t>
            </a:r>
            <a:r>
              <a:rPr lang="en-US" dirty="0">
                <a:latin typeface="Candara" panose="020E0502030303020204" pitchFamily="34" charset="0"/>
              </a:rPr>
              <a:t>is a division, product line, or other profit center within the parent company</a:t>
            </a:r>
          </a:p>
          <a:p>
            <a:pPr lvl="1">
              <a:spcBef>
                <a:spcPts val="0"/>
              </a:spcBef>
              <a:spcAft>
                <a:spcPts val="600"/>
              </a:spcAft>
              <a:buClr>
                <a:srgbClr val="42A8AD"/>
              </a:buClr>
              <a:defRPr/>
            </a:pPr>
            <a:r>
              <a:rPr lang="en-US" dirty="0">
                <a:latin typeface="Candara" panose="020E0502030303020204" pitchFamily="34" charset="0"/>
              </a:rPr>
              <a:t>Each of these units sells a distinct set of products to an identifiable group of customers, and each competes with a well-defined set of competitors</a:t>
            </a:r>
          </a:p>
          <a:p>
            <a:pPr lvl="1">
              <a:spcBef>
                <a:spcPts val="0"/>
              </a:spcBef>
              <a:spcAft>
                <a:spcPts val="600"/>
              </a:spcAft>
              <a:buClr>
                <a:srgbClr val="42A8AD"/>
              </a:buClr>
              <a:defRPr/>
            </a:pPr>
            <a:r>
              <a:rPr lang="en-US" dirty="0">
                <a:latin typeface="Candara" panose="020E0502030303020204" pitchFamily="34" charset="0"/>
              </a:rPr>
              <a:t>The revenues, costs, investments, and strategic plans of each SBU can be separated from those of the parent company and evaluated</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Business-Unit Strategies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Strategic planners should recognize the strategic performance capacities of each SBU and </a:t>
            </a:r>
            <a:r>
              <a:rPr lang="en-US" dirty="0" smtClean="0">
                <a:latin typeface="Candara" panose="020E0502030303020204" pitchFamily="34" charset="0"/>
              </a:rPr>
              <a:t>allocate </a:t>
            </a:r>
            <a:r>
              <a:rPr lang="en-US" dirty="0">
                <a:latin typeface="Candara" panose="020E0502030303020204" pitchFamily="34" charset="0"/>
              </a:rPr>
              <a:t>scarce resources among those divisions</a:t>
            </a:r>
          </a:p>
          <a:p>
            <a:pPr lvl="1">
              <a:spcBef>
                <a:spcPts val="0"/>
              </a:spcBef>
              <a:spcAft>
                <a:spcPts val="600"/>
              </a:spcAft>
              <a:buClr>
                <a:srgbClr val="42A8AD"/>
              </a:buClr>
              <a:defRPr/>
            </a:pPr>
            <a:r>
              <a:rPr lang="en-US" dirty="0">
                <a:latin typeface="Candara" panose="020E0502030303020204" pitchFamily="34" charset="0"/>
              </a:rPr>
              <a:t>A </a:t>
            </a:r>
            <a:r>
              <a:rPr lang="en-US" b="1" dirty="0">
                <a:solidFill>
                  <a:srgbClr val="42A8AD"/>
                </a:solidFill>
                <a:latin typeface="Candara" panose="020E0502030303020204" pitchFamily="34" charset="0"/>
              </a:rPr>
              <a:t>market</a:t>
            </a:r>
            <a:r>
              <a:rPr lang="en-US" dirty="0">
                <a:latin typeface="Candara" panose="020E0502030303020204" pitchFamily="34" charset="0"/>
              </a:rPr>
              <a:t> is a group of individuals and/or organizations that have needs for products in a product class and have the ability, willingness, and authority to purchase those products</a:t>
            </a:r>
          </a:p>
          <a:p>
            <a:pPr lvl="1">
              <a:spcBef>
                <a:spcPts val="0"/>
              </a:spcBef>
              <a:spcAft>
                <a:spcPts val="600"/>
              </a:spcAft>
              <a:buClr>
                <a:srgbClr val="42A8AD"/>
              </a:buClr>
              <a:defRPr/>
            </a:pPr>
            <a:r>
              <a:rPr lang="en-US" dirty="0">
                <a:latin typeface="Candara" panose="020E0502030303020204" pitchFamily="34" charset="0"/>
              </a:rPr>
              <a:t>The percentage of a market that actually buys a specific product from a particular company is referred to as that product’s (or business unit’s) </a:t>
            </a:r>
            <a:r>
              <a:rPr lang="en-US" b="1" dirty="0">
                <a:solidFill>
                  <a:srgbClr val="42A8AD"/>
                </a:solidFill>
                <a:latin typeface="Candara" panose="020E0502030303020204" pitchFamily="34" charset="0"/>
              </a:rPr>
              <a:t>market share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4191135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Market Growth/Market Share Matrix</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a:t>
            </a:r>
            <a:r>
              <a:rPr lang="en-US" b="1" dirty="0">
                <a:solidFill>
                  <a:srgbClr val="42A8AD"/>
                </a:solidFill>
                <a:latin typeface="Candara" panose="020E0502030303020204" pitchFamily="34" charset="0"/>
              </a:rPr>
              <a:t>market growth/market share matrix </a:t>
            </a:r>
            <a:r>
              <a:rPr lang="en-US" dirty="0">
                <a:latin typeface="Candara" panose="020E0502030303020204" pitchFamily="34" charset="0"/>
              </a:rPr>
              <a:t>is a helpful business tool, based on the philosophy that a product’s market growth rate and its market share are important considerations in determining its market strategy</a:t>
            </a:r>
          </a:p>
          <a:p>
            <a:pPr lvl="1">
              <a:spcBef>
                <a:spcPts val="0"/>
              </a:spcBef>
              <a:spcAft>
                <a:spcPts val="600"/>
              </a:spcAft>
              <a:buClr>
                <a:srgbClr val="42A8AD"/>
              </a:buClr>
              <a:defRPr/>
            </a:pPr>
            <a:r>
              <a:rPr lang="en-US" dirty="0" smtClean="0">
                <a:latin typeface="Candara" panose="020E0502030303020204" pitchFamily="34" charset="0"/>
              </a:rPr>
              <a:t>All </a:t>
            </a:r>
            <a:r>
              <a:rPr lang="en-US" dirty="0">
                <a:latin typeface="Candara" panose="020E0502030303020204" pitchFamily="34" charset="0"/>
              </a:rPr>
              <a:t>the companies SBUs and products should be integrated into a single, overall matrix and evaluated to determine </a:t>
            </a:r>
            <a:r>
              <a:rPr lang="en-US" dirty="0" smtClean="0">
                <a:latin typeface="Candara" panose="020E0502030303020204" pitchFamily="34" charset="0"/>
              </a:rPr>
              <a:t>strategies </a:t>
            </a:r>
            <a:r>
              <a:rPr lang="en-US" dirty="0">
                <a:latin typeface="Candara" panose="020E0502030303020204" pitchFamily="34" charset="0"/>
              </a:rPr>
              <a:t>for individual products and overall portfolio strategies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a:t>
            </a:r>
            <a:r>
              <a:rPr lang="en-US" altLang="en-US" sz="3200" dirty="0" smtClean="0">
                <a:ln>
                  <a:solidFill>
                    <a:srgbClr val="3C999E"/>
                  </a:solidFill>
                </a:ln>
                <a:solidFill>
                  <a:srgbClr val="42A8AD"/>
                </a:solidFill>
                <a:latin typeface="Candara"/>
              </a:rPr>
              <a:t>2.3 – Growth Share Matrix</a:t>
            </a:r>
            <a:endParaRPr kumimoji="0" lang="en-US" altLang="en-US" sz="32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042852" y="1371600"/>
            <a:ext cx="6720148" cy="467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Tree>
    <p:extLst>
      <p:ext uri="{BB962C8B-B14F-4D97-AF65-F5344CB8AC3E}">
        <p14:creationId xmlns:p14="http://schemas.microsoft.com/office/powerpoint/2010/main" val="36801505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Growth Share Matrix</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Stars</a:t>
            </a:r>
            <a:r>
              <a:rPr lang="en-US" dirty="0">
                <a:latin typeface="Candara" panose="020E0502030303020204" pitchFamily="34" charset="0"/>
              </a:rPr>
              <a:t> are products with a dominant share of the market and good prospects for growth</a:t>
            </a:r>
          </a:p>
          <a:p>
            <a:pPr lvl="0">
              <a:spcBef>
                <a:spcPts val="0"/>
              </a:spcBef>
              <a:spcAft>
                <a:spcPts val="600"/>
              </a:spcAft>
              <a:buClr>
                <a:srgbClr val="42A8AD"/>
              </a:buClr>
              <a:defRPr/>
            </a:pPr>
            <a:r>
              <a:rPr lang="en-US" b="1" dirty="0">
                <a:solidFill>
                  <a:srgbClr val="42A8AD"/>
                </a:solidFill>
                <a:latin typeface="Candara" panose="020E0502030303020204" pitchFamily="34" charset="0"/>
              </a:rPr>
              <a:t>Cash cows </a:t>
            </a:r>
            <a:r>
              <a:rPr lang="en-US" dirty="0">
                <a:latin typeface="Candara" panose="020E0502030303020204" pitchFamily="34" charset="0"/>
              </a:rPr>
              <a:t>have a dominant share of the market but low prospects for growth	</a:t>
            </a:r>
          </a:p>
          <a:p>
            <a:pPr lvl="0">
              <a:spcBef>
                <a:spcPts val="0"/>
              </a:spcBef>
              <a:spcAft>
                <a:spcPts val="600"/>
              </a:spcAft>
              <a:buClr>
                <a:srgbClr val="42A8AD"/>
              </a:buClr>
              <a:defRPr/>
            </a:pPr>
            <a:r>
              <a:rPr lang="en-US" b="1" dirty="0">
                <a:solidFill>
                  <a:srgbClr val="42A8AD"/>
                </a:solidFill>
                <a:latin typeface="Candara" panose="020E0502030303020204" pitchFamily="34" charset="0"/>
              </a:rPr>
              <a:t>Dogs </a:t>
            </a:r>
            <a:r>
              <a:rPr lang="en-US" dirty="0">
                <a:latin typeface="Candara" panose="020E0502030303020204" pitchFamily="34" charset="0"/>
              </a:rPr>
              <a:t>have a subordinate share of the market and low prospects for </a:t>
            </a:r>
            <a:r>
              <a:rPr lang="en-US" dirty="0" smtClean="0">
                <a:latin typeface="Candara" panose="020E0502030303020204" pitchFamily="34" charset="0"/>
              </a:rPr>
              <a:t>growth</a:t>
            </a:r>
            <a:endParaRPr lang="en-US" dirty="0">
              <a:latin typeface="Candara" panose="020E0502030303020204" pitchFamily="34" charset="0"/>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Growth Share Matrix</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smtClean="0">
                <a:solidFill>
                  <a:srgbClr val="42A8AD"/>
                </a:solidFill>
                <a:latin typeface="Candara" panose="020E0502030303020204" pitchFamily="34" charset="0"/>
              </a:rPr>
              <a:t>Question </a:t>
            </a:r>
            <a:r>
              <a:rPr lang="en-US" b="1" dirty="0">
                <a:solidFill>
                  <a:srgbClr val="42A8AD"/>
                </a:solidFill>
                <a:latin typeface="Candara" panose="020E0502030303020204" pitchFamily="34" charset="0"/>
              </a:rPr>
              <a:t>marks </a:t>
            </a:r>
            <a:r>
              <a:rPr lang="en-US" dirty="0">
                <a:latin typeface="Candara" panose="020E0502030303020204" pitchFamily="34" charset="0"/>
              </a:rPr>
              <a:t>have a small share of a growing market and generally require a large amount of cash to build market </a:t>
            </a:r>
            <a:r>
              <a:rPr lang="en-US" dirty="0" smtClean="0">
                <a:latin typeface="Candara" panose="020E0502030303020204" pitchFamily="34" charset="0"/>
              </a:rPr>
              <a:t>share</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Long-term health of an organization depends on having some products that generate cash and others that use cash to support growth</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81794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smtClean="0">
                <a:ln>
                  <a:solidFill>
                    <a:srgbClr val="FF8448"/>
                  </a:solidFill>
                </a:ln>
                <a:solidFill>
                  <a:srgbClr val="FAAA53"/>
                </a:solidFill>
                <a:effectLst/>
                <a:uLnTx/>
                <a:uFillTx/>
                <a:latin typeface="Candara"/>
                <a:ea typeface="+mj-ea"/>
                <a:cs typeface="+mj-cs"/>
              </a:rPr>
              <a:t>Discussion Point – Market Growth/ Market Share Matrix for</a:t>
            </a:r>
            <a:r>
              <a:rPr kumimoji="0" lang="en-US" altLang="en-US" sz="2800" i="0" u="none" strike="noStrike" kern="1200" cap="none" spc="0" normalizeH="0" noProof="0" dirty="0" smtClean="0">
                <a:ln>
                  <a:solidFill>
                    <a:srgbClr val="FF8448"/>
                  </a:solidFill>
                </a:ln>
                <a:solidFill>
                  <a:srgbClr val="FAAA53"/>
                </a:solidFill>
                <a:effectLst/>
                <a:uLnTx/>
                <a:uFillTx/>
                <a:latin typeface="Candara"/>
                <a:ea typeface="+mj-ea"/>
                <a:cs typeface="+mj-cs"/>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noProof="0" dirty="0" smtClean="0">
                <a:ln>
                  <a:solidFill>
                    <a:srgbClr val="FF8448"/>
                  </a:solidFill>
                </a:ln>
                <a:solidFill>
                  <a:srgbClr val="FAAA53"/>
                </a:solidFill>
                <a:effectLst/>
                <a:uLnTx/>
                <a:uFillTx/>
                <a:latin typeface="Candara"/>
                <a:ea typeface="+mj-ea"/>
                <a:cs typeface="+mj-cs"/>
              </a:rPr>
              <a:t>Coca-Cola</a:t>
            </a:r>
            <a:endParaRPr kumimoji="0" lang="en-US" altLang="en-US" sz="2800" i="0" u="none" strike="noStrike" kern="1200" cap="none" spc="0" normalizeH="0" baseline="0" noProof="0" dirty="0" smtClean="0">
              <a:ln>
                <a:solidFill>
                  <a:srgbClr val="FF8448"/>
                </a:solidFill>
              </a:ln>
              <a:solidFill>
                <a:srgbClr val="FAAA53"/>
              </a:solidFill>
              <a:effectLst/>
              <a:uLnTx/>
              <a:uFillTx/>
              <a:latin typeface="Candara"/>
              <a:ea typeface="+mj-ea"/>
              <a:cs typeface="+mj-cs"/>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347472" indent="-347472">
              <a:buFont typeface="Wingdings" pitchFamily="2" charset="2"/>
              <a:buChar char="Ø"/>
            </a:pPr>
            <a:r>
              <a:rPr lang="en-US" sz="2400" dirty="0" smtClean="0">
                <a:latin typeface="Candara" pitchFamily="34" charset="0"/>
              </a:rPr>
              <a:t>Look at the following Coca-Cola products. Determine whether they qualify as dogs, cash cows, stars, or question marks. </a:t>
            </a:r>
          </a:p>
          <a:p>
            <a:pPr marL="0" indent="0">
              <a:buNone/>
            </a:pPr>
            <a:endParaRPr lang="en-US" sz="800" dirty="0" smtClean="0">
              <a:latin typeface="Candara" pitchFamily="34" charset="0"/>
            </a:endParaRPr>
          </a:p>
          <a:p>
            <a:pPr marL="740664" indent="-283464">
              <a:buFont typeface="Wingdings" pitchFamily="2" charset="2"/>
              <a:buChar char="Ø"/>
            </a:pPr>
            <a:r>
              <a:rPr lang="en-US" sz="2400" dirty="0" smtClean="0">
                <a:latin typeface="Candara" pitchFamily="34" charset="0"/>
              </a:rPr>
              <a:t>Coca-Cola soft drink</a:t>
            </a:r>
          </a:p>
          <a:p>
            <a:pPr marL="740664" indent="-283464">
              <a:buFont typeface="Wingdings" pitchFamily="2" charset="2"/>
              <a:buChar char="Ø"/>
            </a:pPr>
            <a:r>
              <a:rPr lang="en-US" sz="2400" dirty="0" smtClean="0">
                <a:latin typeface="Candara" pitchFamily="34" charset="0"/>
              </a:rPr>
              <a:t>Energy drink Full Throttle</a:t>
            </a:r>
          </a:p>
          <a:p>
            <a:pPr marL="740664" indent="-283464">
              <a:buFont typeface="Wingdings" pitchFamily="2" charset="2"/>
              <a:buChar char="Ø"/>
            </a:pPr>
            <a:r>
              <a:rPr lang="en-US" sz="2400" dirty="0" smtClean="0">
                <a:latin typeface="Candara" pitchFamily="34" charset="0"/>
              </a:rPr>
              <a:t>Hi-C juice drink</a:t>
            </a:r>
          </a:p>
          <a:p>
            <a:pPr marL="740664" indent="-283464">
              <a:buFont typeface="Wingdings" pitchFamily="2" charset="2"/>
              <a:buChar char="Ø"/>
            </a:pPr>
            <a:r>
              <a:rPr lang="en-US" sz="2400" dirty="0" err="1" smtClean="0">
                <a:latin typeface="Candara" pitchFamily="34" charset="0"/>
              </a:rPr>
              <a:t>Dasani</a:t>
            </a:r>
            <a:r>
              <a:rPr lang="en-US" sz="2400" dirty="0" smtClean="0">
                <a:latin typeface="Candara" pitchFamily="34" charset="0"/>
              </a:rPr>
              <a:t> Bottled Water</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Tree>
    <p:extLst>
      <p:ext uri="{BB962C8B-B14F-4D97-AF65-F5344CB8AC3E}">
        <p14:creationId xmlns:p14="http://schemas.microsoft.com/office/powerpoint/2010/main" val="3747507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Assessing Organizational Resources and Opportunities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The strategic planning process begins with an analysis of the marketing environment, including a thorough analysis of the industry in which the company is operating or intends to sell its products</a:t>
            </a:r>
          </a:p>
          <a:p>
            <a:pPr lvl="1">
              <a:spcBef>
                <a:spcPts val="0"/>
              </a:spcBef>
              <a:spcAft>
                <a:spcPts val="600"/>
              </a:spcAft>
              <a:buClr>
                <a:srgbClr val="42A8AD"/>
              </a:buClr>
              <a:defRPr/>
            </a:pPr>
            <a:r>
              <a:rPr lang="en-US" dirty="0">
                <a:latin typeface="Candara" panose="020E0502030303020204" pitchFamily="34" charset="0"/>
              </a:rPr>
              <a:t>Any strategic planning effort must assess the organization’s available financial and human resources and capabilities as well as how the level of these factors is likely to change in the future </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Core Competencies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Core competencies </a:t>
            </a:r>
            <a:r>
              <a:rPr lang="en-US" dirty="0">
                <a:latin typeface="Candara" panose="020E0502030303020204" pitchFamily="34" charset="0"/>
              </a:rPr>
              <a:t>are things a company does extremely well, which sometimes gives it an advantage over its competition</a:t>
            </a:r>
          </a:p>
          <a:p>
            <a:pPr lvl="1">
              <a:spcBef>
                <a:spcPts val="0"/>
              </a:spcBef>
              <a:spcAft>
                <a:spcPts val="600"/>
              </a:spcAft>
              <a:buClr>
                <a:srgbClr val="42A8AD"/>
              </a:buClr>
              <a:defRPr/>
            </a:pPr>
            <a:r>
              <a:rPr lang="en-US" dirty="0">
                <a:latin typeface="Candara" panose="020E0502030303020204" pitchFamily="34" charset="0"/>
              </a:rPr>
              <a:t>Walmart’s core competency, which is efficiency in supply chain management, has enabled the chain to build a strong reputation for low prices at high quality levels on a wide variety of goods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Market Opportunities and Strategic Windows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Market opportunity </a:t>
            </a:r>
            <a:r>
              <a:rPr lang="en-US" dirty="0">
                <a:latin typeface="Candara" panose="020E0502030303020204" pitchFamily="34" charset="0"/>
              </a:rPr>
              <a:t>is a combination of circumstances and timing that permits an organization to take action to reach a particular target market</a:t>
            </a:r>
          </a:p>
          <a:p>
            <a:pPr lvl="0">
              <a:spcBef>
                <a:spcPts val="0"/>
              </a:spcBef>
              <a:spcAft>
                <a:spcPts val="600"/>
              </a:spcAft>
              <a:buClr>
                <a:srgbClr val="42A8AD"/>
              </a:buClr>
              <a:defRPr/>
            </a:pPr>
            <a:endParaRPr lang="en-US" b="1" dirty="0" smtClean="0">
              <a:solidFill>
                <a:srgbClr val="42A8AD"/>
              </a:solidFill>
              <a:latin typeface="Candara" panose="020E0502030303020204" pitchFamily="34" charset="0"/>
            </a:endParaRPr>
          </a:p>
          <a:p>
            <a:pPr lvl="0">
              <a:spcBef>
                <a:spcPts val="0"/>
              </a:spcBef>
              <a:spcAft>
                <a:spcPts val="600"/>
              </a:spcAft>
              <a:buClr>
                <a:srgbClr val="42A8AD"/>
              </a:buClr>
              <a:defRPr/>
            </a:pPr>
            <a:r>
              <a:rPr lang="en-US" b="1" dirty="0" smtClean="0">
                <a:solidFill>
                  <a:srgbClr val="42A8AD"/>
                </a:solidFill>
                <a:latin typeface="Candara" panose="020E0502030303020204" pitchFamily="34" charset="0"/>
              </a:rPr>
              <a:t>Strategic </a:t>
            </a:r>
            <a:r>
              <a:rPr lang="en-US" b="1" dirty="0">
                <a:solidFill>
                  <a:srgbClr val="42A8AD"/>
                </a:solidFill>
                <a:latin typeface="Candara" panose="020E0502030303020204" pitchFamily="34" charset="0"/>
              </a:rPr>
              <a:t>windows </a:t>
            </a:r>
            <a:r>
              <a:rPr lang="en-US" dirty="0">
                <a:latin typeface="Candara" panose="020E0502030303020204" pitchFamily="34" charset="0"/>
              </a:rPr>
              <a:t>are temporary periods of optimal fit between the key requirements of a market and the particular capabilities of a company competing in that market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Competitive Advantage</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Competitive advantage </a:t>
            </a:r>
            <a:r>
              <a:rPr lang="en-US" dirty="0">
                <a:latin typeface="Candara" panose="020E0502030303020204" pitchFamily="34" charset="0"/>
              </a:rPr>
              <a:t>is the result of a company matching a core competency to opportunities it has discovered in the marketplace</a:t>
            </a:r>
          </a:p>
          <a:p>
            <a:pPr lvl="1">
              <a:spcBef>
                <a:spcPts val="0"/>
              </a:spcBef>
              <a:spcAft>
                <a:spcPts val="600"/>
              </a:spcAft>
              <a:buClr>
                <a:srgbClr val="42A8AD"/>
              </a:buClr>
              <a:defRPr/>
            </a:pPr>
            <a:r>
              <a:rPr lang="en-US" dirty="0">
                <a:latin typeface="Candara" panose="020E0502030303020204" pitchFamily="34" charset="0"/>
              </a:rPr>
              <a:t>Tesco, a large-scale grocery chain from the </a:t>
            </a:r>
            <a:r>
              <a:rPr lang="en-US" dirty="0" smtClean="0">
                <a:latin typeface="Candara" panose="020E0502030303020204" pitchFamily="34" charset="0"/>
              </a:rPr>
              <a:t>U.K., </a:t>
            </a:r>
            <a:r>
              <a:rPr lang="en-US" dirty="0">
                <a:latin typeface="Candara" panose="020E0502030303020204" pitchFamily="34" charset="0"/>
              </a:rPr>
              <a:t>entered the western U.S. market with its Fresh &amp; Easy Neighborhood Markets</a:t>
            </a:r>
          </a:p>
          <a:p>
            <a:pPr lvl="2">
              <a:spcBef>
                <a:spcPts val="0"/>
              </a:spcBef>
              <a:spcAft>
                <a:spcPts val="600"/>
              </a:spcAft>
              <a:buClr>
                <a:srgbClr val="42A8AD"/>
              </a:buClr>
              <a:defRPr/>
            </a:pPr>
            <a:r>
              <a:rPr lang="en-US" dirty="0">
                <a:latin typeface="Candara" panose="020E0502030303020204" pitchFamily="34" charset="0"/>
              </a:rPr>
              <a:t>The company seeks competitive advantage by offering cheap, healthy food options such as 98-cent produce packages and cheap cuts of meat</a:t>
            </a:r>
          </a:p>
          <a:p>
            <a:pPr lvl="2">
              <a:spcBef>
                <a:spcPts val="0"/>
              </a:spcBef>
              <a:spcAft>
                <a:spcPts val="600"/>
              </a:spcAft>
              <a:buClr>
                <a:srgbClr val="42A8AD"/>
              </a:buClr>
              <a:defRPr/>
            </a:pPr>
            <a:r>
              <a:rPr lang="en-US" dirty="0">
                <a:latin typeface="Candara" panose="020E0502030303020204" pitchFamily="34" charset="0"/>
              </a:rPr>
              <a:t>The store seeks to source produce and meats locally as much as possible, offer organic and hormone-free foods, and use less energy than typical grocery stores</a:t>
            </a:r>
          </a:p>
          <a:p>
            <a:pPr lvl="2" indent="-273050">
              <a:buClr>
                <a:srgbClr val="42A8AD"/>
              </a:buClr>
              <a:defRPr/>
            </a:pPr>
            <a:endParaRPr lang="en-US" baseline="0" dirty="0" smtClean="0">
              <a:solidFill>
                <a:sysClr val="windowText" lastClr="000000"/>
              </a:solidFill>
              <a:latin typeface="Candara" panose="020E0502030303020204" pitchFamily="34" charset="0"/>
            </a:endParaRPr>
          </a:p>
          <a:p>
            <a:pPr lvl="1">
              <a:buClr>
                <a:srgbClr val="42A8AD"/>
              </a:buClr>
              <a:buNone/>
              <a:defRPr/>
            </a:pPr>
            <a:endParaRPr kumimoji="0" lang="en-US" sz="24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lvl="1">
              <a:buClr>
                <a:srgbClr val="297FD5"/>
              </a:buClr>
              <a:defRPr/>
            </a:pPr>
            <a:endParaRPr kumimoji="0" lang="en-US" sz="24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669888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Competitive Advantage</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1" name="Oval 14" descr="Green01"/>
          <p:cNvSpPr>
            <a:spLocks noChangeArrowheads="1"/>
          </p:cNvSpPr>
          <p:nvPr/>
        </p:nvSpPr>
        <p:spPr bwMode="auto">
          <a:xfrm>
            <a:off x="3962400" y="1447800"/>
            <a:ext cx="2833688" cy="2701925"/>
          </a:xfrm>
          <a:prstGeom prst="ellipse">
            <a:avLst/>
          </a:prstGeom>
          <a:blipFill dpi="0" rotWithShape="1">
            <a:blip r:embed="rId4" cstate="print">
              <a:alphaModFix amt="60000"/>
            </a:blip>
            <a:srcRect/>
            <a:stretch>
              <a:fillRect/>
            </a:stretch>
          </a:blipFill>
          <a:ln w="9525">
            <a:solidFill>
              <a:schemeClr val="tx1"/>
            </a:solidFill>
            <a:round/>
            <a:headEnd/>
            <a:tailEnd/>
          </a:ln>
          <a:effectLst/>
        </p:spPr>
        <p:txBody>
          <a:bodyPr wrap="none" lIns="0" tIns="0" rIns="0"/>
          <a:lstStyle/>
          <a:p>
            <a:pPr algn="ctr" fontAlgn="auto">
              <a:spcBef>
                <a:spcPts val="0"/>
              </a:spcBef>
              <a:spcAft>
                <a:spcPts val="0"/>
              </a:spcAft>
              <a:defRPr/>
            </a:pPr>
            <a:r>
              <a:rPr lang="en-US" sz="2000" dirty="0">
                <a:effectLst>
                  <a:outerShdw blurRad="38100" dist="38100" dir="2700000" algn="tl">
                    <a:srgbClr val="C0C0C0"/>
                  </a:outerShdw>
                </a:effectLst>
                <a:latin typeface="Candara" panose="020E0502030303020204" pitchFamily="34" charset="0"/>
              </a:rPr>
              <a:t>Core </a:t>
            </a:r>
            <a:br>
              <a:rPr lang="en-US" sz="2000" dirty="0">
                <a:effectLst>
                  <a:outerShdw blurRad="38100" dist="38100" dir="2700000" algn="tl">
                    <a:srgbClr val="C0C0C0"/>
                  </a:outerShdw>
                </a:effectLst>
                <a:latin typeface="Candara" panose="020E0502030303020204" pitchFamily="34" charset="0"/>
              </a:rPr>
            </a:br>
            <a:r>
              <a:rPr lang="en-US" sz="2000" dirty="0">
                <a:effectLst>
                  <a:outerShdw blurRad="38100" dist="38100" dir="2700000" algn="tl">
                    <a:srgbClr val="C0C0C0"/>
                  </a:outerShdw>
                </a:effectLst>
                <a:latin typeface="Candara" panose="020E0502030303020204" pitchFamily="34" charset="0"/>
              </a:rPr>
              <a:t>Competencies</a:t>
            </a:r>
          </a:p>
        </p:txBody>
      </p:sp>
      <p:sp>
        <p:nvSpPr>
          <p:cNvPr id="12" name="Oval 13" descr="Notgreen01"/>
          <p:cNvSpPr>
            <a:spLocks noChangeArrowheads="1"/>
          </p:cNvSpPr>
          <p:nvPr/>
        </p:nvSpPr>
        <p:spPr bwMode="auto">
          <a:xfrm>
            <a:off x="5257800" y="2895600"/>
            <a:ext cx="2833688" cy="2701925"/>
          </a:xfrm>
          <a:prstGeom prst="ellipse">
            <a:avLst/>
          </a:prstGeom>
          <a:blipFill dpi="0" rotWithShape="1">
            <a:blip r:embed="rId5" cstate="print">
              <a:alphaModFix amt="60000"/>
            </a:blip>
            <a:srcRect/>
            <a:stretch>
              <a:fillRect/>
            </a:stretch>
          </a:blipFill>
          <a:ln w="9525">
            <a:solidFill>
              <a:schemeClr val="tx1"/>
            </a:solidFill>
            <a:round/>
            <a:headEnd/>
            <a:tailEnd/>
          </a:ln>
          <a:effectLst/>
        </p:spPr>
        <p:txBody>
          <a:bodyPr wrap="none" rIns="0" anchor="ctr"/>
          <a:lstStyle/>
          <a:p>
            <a:pPr algn="r" fontAlgn="auto">
              <a:spcBef>
                <a:spcPts val="0"/>
              </a:spcBef>
              <a:spcAft>
                <a:spcPts val="0"/>
              </a:spcAft>
              <a:defRPr/>
            </a:pPr>
            <a:r>
              <a:rPr lang="en-US" sz="2000" dirty="0">
                <a:effectLst>
                  <a:outerShdw blurRad="38100" dist="38100" dir="2700000" algn="tl">
                    <a:srgbClr val="C0C0C0"/>
                  </a:outerShdw>
                </a:effectLst>
                <a:latin typeface="Candara" panose="020E0502030303020204" pitchFamily="34" charset="0"/>
              </a:rPr>
              <a:t>Market </a:t>
            </a:r>
            <a:br>
              <a:rPr lang="en-US" sz="2000" dirty="0">
                <a:effectLst>
                  <a:outerShdw blurRad="38100" dist="38100" dir="2700000" algn="tl">
                    <a:srgbClr val="C0C0C0"/>
                  </a:outerShdw>
                </a:effectLst>
                <a:latin typeface="Candara" panose="020E0502030303020204" pitchFamily="34" charset="0"/>
              </a:rPr>
            </a:br>
            <a:r>
              <a:rPr lang="en-US" sz="2000" dirty="0">
                <a:effectLst>
                  <a:outerShdw blurRad="38100" dist="38100" dir="2700000" algn="tl">
                    <a:srgbClr val="C0C0C0"/>
                  </a:outerShdw>
                </a:effectLst>
                <a:latin typeface="Candara" panose="020E0502030303020204" pitchFamily="34" charset="0"/>
              </a:rPr>
              <a:t>Opportunities</a:t>
            </a:r>
          </a:p>
        </p:txBody>
      </p:sp>
      <p:sp>
        <p:nvSpPr>
          <p:cNvPr id="13" name="Oval 12" descr="Blue01"/>
          <p:cNvSpPr>
            <a:spLocks noChangeArrowheads="1"/>
          </p:cNvSpPr>
          <p:nvPr/>
        </p:nvSpPr>
        <p:spPr bwMode="auto">
          <a:xfrm>
            <a:off x="2819400" y="2895600"/>
            <a:ext cx="2833688" cy="2701925"/>
          </a:xfrm>
          <a:prstGeom prst="ellipse">
            <a:avLst/>
          </a:prstGeom>
          <a:blipFill dpi="0" rotWithShape="1">
            <a:blip r:embed="rId6" cstate="print">
              <a:alphaModFix amt="60000"/>
            </a:blip>
            <a:srcRect/>
            <a:stretch>
              <a:fillRect/>
            </a:stretch>
          </a:blipFill>
          <a:ln w="9525">
            <a:solidFill>
              <a:schemeClr val="tx1"/>
            </a:solidFill>
            <a:round/>
            <a:headEnd/>
            <a:tailEnd/>
          </a:ln>
          <a:effectLst/>
        </p:spPr>
        <p:txBody>
          <a:bodyPr wrap="none" lIns="0" anchor="ctr"/>
          <a:lstStyle/>
          <a:p>
            <a:pPr fontAlgn="auto">
              <a:spcBef>
                <a:spcPts val="0"/>
              </a:spcBef>
              <a:spcAft>
                <a:spcPts val="0"/>
              </a:spcAft>
              <a:defRPr/>
            </a:pPr>
            <a:r>
              <a:rPr lang="en-US" sz="2000" dirty="0">
                <a:effectLst>
                  <a:outerShdw blurRad="38100" dist="38100" dir="2700000" algn="tl">
                    <a:srgbClr val="C0C0C0"/>
                  </a:outerShdw>
                </a:effectLst>
                <a:latin typeface="Candara" panose="020E0502030303020204" pitchFamily="34" charset="0"/>
              </a:rPr>
              <a:t>Strategic </a:t>
            </a:r>
            <a:br>
              <a:rPr lang="en-US" sz="2000" dirty="0">
                <a:effectLst>
                  <a:outerShdw blurRad="38100" dist="38100" dir="2700000" algn="tl">
                    <a:srgbClr val="C0C0C0"/>
                  </a:outerShdw>
                </a:effectLst>
                <a:latin typeface="Candara" panose="020E0502030303020204" pitchFamily="34" charset="0"/>
              </a:rPr>
            </a:br>
            <a:r>
              <a:rPr lang="en-US" sz="2000" dirty="0">
                <a:effectLst>
                  <a:outerShdw blurRad="38100" dist="38100" dir="2700000" algn="tl">
                    <a:srgbClr val="C0C0C0"/>
                  </a:outerShdw>
                </a:effectLst>
                <a:latin typeface="Candara" panose="020E0502030303020204" pitchFamily="34" charset="0"/>
              </a:rPr>
              <a:t>Windows</a:t>
            </a:r>
          </a:p>
        </p:txBody>
      </p:sp>
      <p:sp>
        <p:nvSpPr>
          <p:cNvPr id="14" name="Oval 16"/>
          <p:cNvSpPr>
            <a:spLocks noChangeArrowheads="1"/>
          </p:cNvSpPr>
          <p:nvPr/>
        </p:nvSpPr>
        <p:spPr bwMode="auto">
          <a:xfrm>
            <a:off x="4445000" y="2698750"/>
            <a:ext cx="1889125" cy="1801813"/>
          </a:xfrm>
          <a:prstGeom prst="ellipse">
            <a:avLst/>
          </a:prstGeom>
          <a:solidFill>
            <a:schemeClr val="bg1">
              <a:alpha val="70979"/>
            </a:schemeClr>
          </a:solidFill>
          <a:ln w="9525">
            <a:solidFill>
              <a:schemeClr val="tx1"/>
            </a:solidFill>
            <a:round/>
            <a:headEnd/>
            <a:tailEnd/>
          </a:ln>
        </p:spPr>
        <p:txBody>
          <a:bodyPr wrap="none" anchor="ctr"/>
          <a:lstStyle/>
          <a:p>
            <a:pPr algn="ctr"/>
            <a:r>
              <a:rPr lang="en-US" sz="2000" b="1" dirty="0">
                <a:latin typeface="Candara" panose="020E0502030303020204" pitchFamily="34" charset="0"/>
              </a:rPr>
              <a:t>Competitive </a:t>
            </a:r>
            <a:br>
              <a:rPr lang="en-US" sz="2000" b="1" dirty="0">
                <a:latin typeface="Candara" panose="020E0502030303020204" pitchFamily="34" charset="0"/>
              </a:rPr>
            </a:br>
            <a:r>
              <a:rPr lang="en-US" sz="2000" b="1" dirty="0">
                <a:latin typeface="Candara" panose="020E0502030303020204" pitchFamily="34" charset="0"/>
              </a:rPr>
              <a:t>Advantage</a:t>
            </a:r>
          </a:p>
        </p:txBody>
      </p:sp>
      <p:sp>
        <p:nvSpPr>
          <p:cNvPr id="15" name="Line 18"/>
          <p:cNvSpPr>
            <a:spLocks noChangeShapeType="1"/>
          </p:cNvSpPr>
          <p:nvPr/>
        </p:nvSpPr>
        <p:spPr bwMode="auto">
          <a:xfrm>
            <a:off x="5389563" y="4065588"/>
            <a:ext cx="0" cy="1731962"/>
          </a:xfrm>
          <a:prstGeom prst="line">
            <a:avLst/>
          </a:prstGeom>
          <a:noFill/>
          <a:ln w="57150">
            <a:solidFill>
              <a:schemeClr val="tx1"/>
            </a:solidFill>
            <a:round/>
            <a:headEnd/>
            <a:tailEnd type="triangle" w="med" len="med"/>
          </a:ln>
        </p:spPr>
        <p:txBody>
          <a:bodyPr/>
          <a:lstStyle/>
          <a:p>
            <a:endParaRPr lang="en-US"/>
          </a:p>
        </p:txBody>
      </p:sp>
      <p:sp>
        <p:nvSpPr>
          <p:cNvPr id="16" name="Subtitle 2"/>
          <p:cNvSpPr txBox="1">
            <a:spLocks/>
          </p:cNvSpPr>
          <p:nvPr/>
        </p:nvSpPr>
        <p:spPr>
          <a:xfrm>
            <a:off x="1752600" y="5715000"/>
            <a:ext cx="7086600" cy="860425"/>
          </a:xfrm>
          <a:prstGeom prst="rect">
            <a:avLst/>
          </a:prstGeom>
        </p:spPr>
        <p:txBody>
          <a:bodyPr rtlCol="0"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1000"/>
              </a:spcBef>
              <a:buFont typeface="Arial" panose="020B0604020202020204" pitchFamily="34" charset="0"/>
              <a:buNone/>
              <a:defRPr/>
            </a:pPr>
            <a:r>
              <a:rPr lang="en-US" sz="2400" dirty="0" smtClean="0">
                <a:solidFill>
                  <a:schemeClr val="tx2">
                    <a:lumMod val="50000"/>
                  </a:schemeClr>
                </a:solidFill>
                <a:latin typeface="Candara" panose="020E0502030303020204" pitchFamily="34" charset="0"/>
                <a:cs typeface="Arial" pitchFamily="34" charset="0"/>
              </a:rPr>
              <a:t>The place where opportunities, core competencies, and strategic windows meet</a:t>
            </a:r>
            <a:endParaRPr lang="en-US" sz="2400" dirty="0">
              <a:solidFill>
                <a:schemeClr val="tx2">
                  <a:lumMod val="50000"/>
                </a:schemeClr>
              </a:solidFill>
              <a:latin typeface="Candara" panose="020E0502030303020204" pitchFamily="34" charset="0"/>
              <a:cs typeface="Arial" pitchFamily="34" charset="0"/>
            </a:endParaRPr>
          </a:p>
        </p:txBody>
      </p:sp>
    </p:spTree>
    <p:extLst>
      <p:ext uri="{BB962C8B-B14F-4D97-AF65-F5344CB8AC3E}">
        <p14:creationId xmlns:p14="http://schemas.microsoft.com/office/powerpoint/2010/main" val="669888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SWOT Analysis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SWOT analysis </a:t>
            </a:r>
            <a:r>
              <a:rPr lang="en-US" dirty="0">
                <a:latin typeface="Candara" panose="020E0502030303020204" pitchFamily="34" charset="0"/>
              </a:rPr>
              <a:t>is a tool marketers use to assess an organization’s strengths, weaknesses, opportunities, and threats</a:t>
            </a:r>
          </a:p>
          <a:p>
            <a:pPr lvl="1">
              <a:spcBef>
                <a:spcPts val="0"/>
              </a:spcBef>
              <a:spcAft>
                <a:spcPts val="600"/>
              </a:spcAft>
              <a:buClr>
                <a:srgbClr val="42A8AD"/>
              </a:buClr>
              <a:defRPr/>
            </a:pPr>
            <a:r>
              <a:rPr lang="en-US" i="1" dirty="0">
                <a:latin typeface="Candara" panose="020E0502030303020204" pitchFamily="34" charset="0"/>
              </a:rPr>
              <a:t>Strengths</a:t>
            </a:r>
            <a:r>
              <a:rPr lang="en-US" dirty="0">
                <a:latin typeface="Candara" panose="020E0502030303020204" pitchFamily="34" charset="0"/>
              </a:rPr>
              <a:t> and </a:t>
            </a:r>
            <a:r>
              <a:rPr lang="en-US" i="1" dirty="0">
                <a:latin typeface="Candara" panose="020E0502030303020204" pitchFamily="34" charset="0"/>
              </a:rPr>
              <a:t>weaknesses</a:t>
            </a:r>
            <a:r>
              <a:rPr lang="en-US" dirty="0">
                <a:latin typeface="Candara" panose="020E0502030303020204" pitchFamily="34" charset="0"/>
              </a:rPr>
              <a:t> are internal factors that can influence an organization’s ability to satisfy its target market</a:t>
            </a:r>
          </a:p>
          <a:p>
            <a:pPr lvl="1">
              <a:spcBef>
                <a:spcPts val="0"/>
              </a:spcBef>
              <a:spcAft>
                <a:spcPts val="600"/>
              </a:spcAft>
              <a:buClr>
                <a:srgbClr val="42A8AD"/>
              </a:buClr>
              <a:defRPr/>
            </a:pPr>
            <a:r>
              <a:rPr lang="en-US" i="1" dirty="0">
                <a:latin typeface="Candara" panose="020E0502030303020204" pitchFamily="34" charset="0"/>
              </a:rPr>
              <a:t>Opportunities</a:t>
            </a:r>
            <a:r>
              <a:rPr lang="en-US" dirty="0">
                <a:latin typeface="Candara" panose="020E0502030303020204" pitchFamily="34" charset="0"/>
              </a:rPr>
              <a:t> and </a:t>
            </a:r>
            <a:r>
              <a:rPr lang="en-US" i="1" dirty="0">
                <a:latin typeface="Candara" panose="020E0502030303020204" pitchFamily="34" charset="0"/>
              </a:rPr>
              <a:t>threats</a:t>
            </a:r>
            <a:r>
              <a:rPr lang="en-US" dirty="0">
                <a:latin typeface="Candara" panose="020E0502030303020204" pitchFamily="34" charset="0"/>
              </a:rPr>
              <a:t> exist independently of the company and therefore represent issues to be considered by all organizations, even those that do not compete with the company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a:t>
            </a:r>
            <a:r>
              <a:rPr lang="en-US" altLang="en-US" sz="3200" dirty="0" smtClean="0">
                <a:ln>
                  <a:solidFill>
                    <a:srgbClr val="3C999E"/>
                  </a:solidFill>
                </a:ln>
                <a:solidFill>
                  <a:srgbClr val="42A8AD"/>
                </a:solidFill>
                <a:latin typeface="Candara"/>
              </a:rPr>
              <a:t>2.4 – The Four-Cell SWOT Matrix</a:t>
            </a:r>
            <a:endParaRPr kumimoji="0" lang="en-US" altLang="en-US" sz="32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042852" y="1471189"/>
            <a:ext cx="6720148" cy="447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Tree>
    <p:extLst>
      <p:ext uri="{BB962C8B-B14F-4D97-AF65-F5344CB8AC3E}">
        <p14:creationId xmlns:p14="http://schemas.microsoft.com/office/powerpoint/2010/main" val="1588485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SWOT Analysis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i="1" dirty="0">
                <a:latin typeface="Candara" panose="020E0502030303020204" pitchFamily="34" charset="0"/>
              </a:rPr>
              <a:t>Strengths</a:t>
            </a:r>
            <a:r>
              <a:rPr lang="en-US" dirty="0">
                <a:latin typeface="Candara" panose="020E0502030303020204" pitchFamily="34" charset="0"/>
              </a:rPr>
              <a:t> refer to competitive advantages or core competencies that give the company an advantage in meeting the needs of its target </a:t>
            </a:r>
            <a:r>
              <a:rPr lang="en-US" dirty="0" smtClean="0">
                <a:latin typeface="Candara" panose="020E0502030303020204" pitchFamily="34" charset="0"/>
              </a:rPr>
              <a:t>market</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i="1" dirty="0">
                <a:latin typeface="Candara" panose="020E0502030303020204" pitchFamily="34" charset="0"/>
              </a:rPr>
              <a:t>Weaknesses</a:t>
            </a:r>
            <a:r>
              <a:rPr lang="en-US" dirty="0">
                <a:latin typeface="Candara" panose="020E0502030303020204" pitchFamily="34" charset="0"/>
              </a:rPr>
              <a:t> refer to any limitations a company faces in developing or implementing a marketing strategy</a:t>
            </a: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SWOT Analysis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i="1" dirty="0" smtClean="0">
                <a:latin typeface="Candara" panose="020E0502030303020204" pitchFamily="34" charset="0"/>
              </a:rPr>
              <a:t>Opportunities</a:t>
            </a:r>
            <a:r>
              <a:rPr lang="en-US" dirty="0" smtClean="0">
                <a:latin typeface="Candara" panose="020E0502030303020204" pitchFamily="34" charset="0"/>
              </a:rPr>
              <a:t> </a:t>
            </a:r>
            <a:r>
              <a:rPr lang="en-US" dirty="0">
                <a:latin typeface="Candara" panose="020E0502030303020204" pitchFamily="34" charset="0"/>
              </a:rPr>
              <a:t>refer to favorable conditions in the environment that could produce rewards for the organization if acted on </a:t>
            </a:r>
            <a:r>
              <a:rPr lang="en-US" dirty="0" smtClean="0">
                <a:latin typeface="Candara" panose="020E0502030303020204" pitchFamily="34" charset="0"/>
              </a:rPr>
              <a:t>properly</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i="1" dirty="0">
                <a:latin typeface="Candara" panose="020E0502030303020204" pitchFamily="34" charset="0"/>
              </a:rPr>
              <a:t>Threats</a:t>
            </a:r>
            <a:r>
              <a:rPr lang="en-US" dirty="0">
                <a:latin typeface="Candara" panose="020E0502030303020204" pitchFamily="34" charset="0"/>
              </a:rPr>
              <a:t> refer to conditions or barriers that may prevent the company from reaching its objectives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2244458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First-Mover Advantage</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First-mover advantage </a:t>
            </a:r>
            <a:r>
              <a:rPr lang="en-US" dirty="0">
                <a:latin typeface="Candara" panose="020E0502030303020204" pitchFamily="34" charset="0"/>
              </a:rPr>
              <a:t>is the ability of an innovative company to achieve long-term competitive advantages by being the first to offer a certain product in the marketplace</a:t>
            </a:r>
          </a:p>
          <a:p>
            <a:pPr lvl="1">
              <a:spcBef>
                <a:spcPts val="0"/>
              </a:spcBef>
              <a:spcAft>
                <a:spcPts val="600"/>
              </a:spcAft>
              <a:buClr>
                <a:srgbClr val="42A8AD"/>
              </a:buClr>
              <a:defRPr/>
            </a:pPr>
            <a:r>
              <a:rPr lang="en-US" dirty="0">
                <a:latin typeface="Candara" panose="020E0502030303020204" pitchFamily="34" charset="0"/>
              </a:rPr>
              <a:t>Build a </a:t>
            </a:r>
            <a:r>
              <a:rPr lang="en-US" dirty="0" smtClean="0">
                <a:latin typeface="Candara" panose="020E0502030303020204" pitchFamily="34" charset="0"/>
              </a:rPr>
              <a:t>firm’s </a:t>
            </a:r>
            <a:r>
              <a:rPr lang="en-US" dirty="0">
                <a:latin typeface="Candara" panose="020E0502030303020204" pitchFamily="34" charset="0"/>
              </a:rPr>
              <a:t>reputation as </a:t>
            </a:r>
            <a:r>
              <a:rPr lang="en-US" dirty="0" smtClean="0">
                <a:latin typeface="Candara" panose="020E0502030303020204" pitchFamily="34" charset="0"/>
              </a:rPr>
              <a:t>a </a:t>
            </a:r>
            <a:r>
              <a:rPr lang="en-US" dirty="0">
                <a:latin typeface="Candara" panose="020E0502030303020204" pitchFamily="34" charset="0"/>
              </a:rPr>
              <a:t>market leader</a:t>
            </a:r>
          </a:p>
          <a:p>
            <a:pPr lvl="1">
              <a:spcBef>
                <a:spcPts val="0"/>
              </a:spcBef>
              <a:spcAft>
                <a:spcPts val="600"/>
              </a:spcAft>
              <a:buClr>
                <a:srgbClr val="42A8AD"/>
              </a:buClr>
              <a:defRPr/>
            </a:pPr>
            <a:r>
              <a:rPr lang="en-US" dirty="0">
                <a:latin typeface="Candara" panose="020E0502030303020204" pitchFamily="34" charset="0"/>
              </a:rPr>
              <a:t>Market is free of competition</a:t>
            </a:r>
          </a:p>
          <a:p>
            <a:pPr lvl="1">
              <a:spcBef>
                <a:spcPts val="0"/>
              </a:spcBef>
              <a:spcAft>
                <a:spcPts val="600"/>
              </a:spcAft>
              <a:buClr>
                <a:srgbClr val="42A8AD"/>
              </a:buClr>
              <a:defRPr/>
            </a:pPr>
            <a:r>
              <a:rPr lang="en-US" dirty="0" smtClean="0">
                <a:latin typeface="Candara" panose="020E0502030303020204" pitchFamily="34" charset="0"/>
              </a:rPr>
              <a:t>Establish </a:t>
            </a:r>
            <a:r>
              <a:rPr lang="en-US" dirty="0">
                <a:latin typeface="Candara" panose="020E0502030303020204" pitchFamily="34" charset="0"/>
              </a:rPr>
              <a:t>brand loyalty for the </a:t>
            </a:r>
            <a:r>
              <a:rPr lang="en-US" dirty="0" smtClean="0">
                <a:latin typeface="Candara" panose="020E0502030303020204" pitchFamily="34" charset="0"/>
              </a:rPr>
              <a:t>firm </a:t>
            </a:r>
            <a:r>
              <a:rPr lang="en-US" dirty="0">
                <a:latin typeface="Candara" panose="020E0502030303020204" pitchFamily="34" charset="0"/>
              </a:rPr>
              <a:t>due to its </a:t>
            </a:r>
            <a:r>
              <a:rPr lang="en-US" dirty="0" smtClean="0">
                <a:latin typeface="Candara" panose="020E0502030303020204" pitchFamily="34" charset="0"/>
              </a:rPr>
              <a:t>customer’s costs to switch later on</a:t>
            </a:r>
            <a:endParaRPr lang="en-US" dirty="0">
              <a:latin typeface="Candara" panose="020E0502030303020204" pitchFamily="34" charset="0"/>
            </a:endParaRPr>
          </a:p>
          <a:p>
            <a:pPr lvl="1">
              <a:spcBef>
                <a:spcPts val="0"/>
              </a:spcBef>
              <a:spcAft>
                <a:spcPts val="600"/>
              </a:spcAft>
              <a:buClr>
                <a:srgbClr val="42A8AD"/>
              </a:buClr>
              <a:defRPr/>
            </a:pPr>
            <a:r>
              <a:rPr lang="en-US" dirty="0" smtClean="0">
                <a:latin typeface="Candara" panose="020E0502030303020204" pitchFamily="34" charset="0"/>
              </a:rPr>
              <a:t>Firm </a:t>
            </a:r>
            <a:r>
              <a:rPr lang="en-US" dirty="0">
                <a:latin typeface="Candara" panose="020E0502030303020204" pitchFamily="34" charset="0"/>
              </a:rPr>
              <a:t>can protect its trade </a:t>
            </a:r>
            <a:r>
              <a:rPr lang="en-US" dirty="0" smtClean="0">
                <a:latin typeface="Candara" panose="020E0502030303020204" pitchFamily="34" charset="0"/>
              </a:rPr>
              <a:t>secrets or technology through </a:t>
            </a:r>
            <a:r>
              <a:rPr lang="en-US" dirty="0">
                <a:latin typeface="Candara" panose="020E0502030303020204" pitchFamily="34" charset="0"/>
              </a:rPr>
              <a:t>patents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First-Mover Risks</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Risks of being the first to enter a market:</a:t>
            </a:r>
          </a:p>
          <a:p>
            <a:pPr lvl="1">
              <a:spcBef>
                <a:spcPts val="0"/>
              </a:spcBef>
              <a:spcAft>
                <a:spcPts val="600"/>
              </a:spcAft>
              <a:buClr>
                <a:srgbClr val="42A8AD"/>
              </a:buClr>
              <a:defRPr/>
            </a:pPr>
            <a:r>
              <a:rPr lang="en-US" dirty="0">
                <a:latin typeface="Candara" panose="020E0502030303020204" pitchFamily="34" charset="0"/>
              </a:rPr>
              <a:t>High cost associated with creating a new product from scratch</a:t>
            </a:r>
          </a:p>
          <a:p>
            <a:pPr lvl="2">
              <a:spcBef>
                <a:spcPts val="0"/>
              </a:spcBef>
              <a:spcAft>
                <a:spcPts val="600"/>
              </a:spcAft>
              <a:buClr>
                <a:srgbClr val="42A8AD"/>
              </a:buClr>
              <a:defRPr/>
            </a:pPr>
            <a:r>
              <a:rPr lang="en-US" dirty="0">
                <a:latin typeface="Candara" panose="020E0502030303020204" pitchFamily="34" charset="0"/>
              </a:rPr>
              <a:t>Market research, product development, production, and marketing or buyer education costs</a:t>
            </a:r>
          </a:p>
          <a:p>
            <a:pPr lvl="1">
              <a:spcBef>
                <a:spcPts val="0"/>
              </a:spcBef>
              <a:spcAft>
                <a:spcPts val="600"/>
              </a:spcAft>
              <a:buClr>
                <a:srgbClr val="42A8AD"/>
              </a:buClr>
              <a:defRPr/>
            </a:pPr>
            <a:r>
              <a:rPr lang="en-US" dirty="0">
                <a:latin typeface="Candara" panose="020E0502030303020204" pitchFamily="34" charset="0"/>
              </a:rPr>
              <a:t>Early sales growth may not be as high as the company predicted if it makes mistakes with regard to the product or its marketing</a:t>
            </a:r>
          </a:p>
          <a:p>
            <a:pPr lvl="1">
              <a:spcBef>
                <a:spcPts val="0"/>
              </a:spcBef>
              <a:spcAft>
                <a:spcPts val="600"/>
              </a:spcAft>
              <a:buClr>
                <a:srgbClr val="42A8AD"/>
              </a:buClr>
              <a:defRPr/>
            </a:pPr>
            <a:r>
              <a:rPr lang="en-US" dirty="0">
                <a:latin typeface="Candara" panose="020E0502030303020204" pitchFamily="34" charset="0"/>
              </a:rPr>
              <a:t>Risk that the product will fail due to market uncertainty, or that the product might not meet consumers’ expectations or needs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Late-Mover Advantage</a:t>
            </a:r>
            <a:endParaRPr kumimoji="0" lang="en-US" altLang="en-US" sz="40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Late-mover advantage </a:t>
            </a:r>
            <a:r>
              <a:rPr lang="en-US" dirty="0">
                <a:latin typeface="Candara" panose="020E0502030303020204" pitchFamily="34" charset="0"/>
              </a:rPr>
              <a:t>is the ability of later market entrants to achieve long-term competitive advantages by not being the first to offer a certain product in a marketplace</a:t>
            </a:r>
          </a:p>
          <a:p>
            <a:pPr lvl="1">
              <a:spcBef>
                <a:spcPts val="0"/>
              </a:spcBef>
              <a:spcAft>
                <a:spcPts val="600"/>
              </a:spcAft>
              <a:buClr>
                <a:srgbClr val="42A8AD"/>
              </a:buClr>
              <a:defRPr/>
            </a:pPr>
            <a:r>
              <a:rPr lang="en-US" dirty="0">
                <a:latin typeface="Candara" panose="020E0502030303020204" pitchFamily="34" charset="0"/>
              </a:rPr>
              <a:t>Learn from first mover’s mistakes and thus create an updated/improved </a:t>
            </a:r>
            <a:r>
              <a:rPr lang="en-US" dirty="0" smtClean="0">
                <a:latin typeface="Candara" panose="020E0502030303020204" pitchFamily="34" charset="0"/>
              </a:rPr>
              <a:t>product design and marketing </a:t>
            </a:r>
            <a:r>
              <a:rPr lang="en-US" dirty="0">
                <a:latin typeface="Candara" panose="020E0502030303020204" pitchFamily="34" charset="0"/>
              </a:rPr>
              <a:t>strategy</a:t>
            </a:r>
          </a:p>
          <a:p>
            <a:pPr lvl="1">
              <a:spcBef>
                <a:spcPts val="0"/>
              </a:spcBef>
              <a:spcAft>
                <a:spcPts val="600"/>
              </a:spcAft>
              <a:buClr>
                <a:srgbClr val="42A8AD"/>
              </a:buClr>
              <a:defRPr/>
            </a:pPr>
            <a:r>
              <a:rPr lang="en-US" dirty="0">
                <a:latin typeface="Candara" panose="020E0502030303020204" pitchFamily="34" charset="0"/>
              </a:rPr>
              <a:t>Lower initial costs since first mover has developed an </a:t>
            </a:r>
            <a:r>
              <a:rPr lang="en-US" dirty="0" smtClean="0">
                <a:latin typeface="Candara" panose="020E0502030303020204" pitchFamily="34" charset="0"/>
              </a:rPr>
              <a:t>infrastructure/educated buyers</a:t>
            </a:r>
            <a:endParaRPr lang="en-US" dirty="0">
              <a:latin typeface="Candara" panose="020E0502030303020204" pitchFamily="34" charset="0"/>
            </a:endParaRPr>
          </a:p>
          <a:p>
            <a:pPr lvl="1">
              <a:spcBef>
                <a:spcPts val="0"/>
              </a:spcBef>
              <a:spcAft>
                <a:spcPts val="600"/>
              </a:spcAft>
              <a:buClr>
                <a:srgbClr val="42A8AD"/>
              </a:buClr>
              <a:defRPr/>
            </a:pPr>
            <a:r>
              <a:rPr lang="en-US" dirty="0">
                <a:latin typeface="Candara" panose="020E0502030303020204" pitchFamily="34" charset="0"/>
              </a:rPr>
              <a:t>More certainty about the success of the market for the product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Late-Mover Risks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Disadvantages of being a late mover:</a:t>
            </a:r>
          </a:p>
          <a:p>
            <a:pPr lvl="1">
              <a:spcBef>
                <a:spcPts val="0"/>
              </a:spcBef>
              <a:spcAft>
                <a:spcPts val="600"/>
              </a:spcAft>
              <a:buClr>
                <a:srgbClr val="42A8AD"/>
              </a:buClr>
              <a:defRPr/>
            </a:pPr>
            <a:r>
              <a:rPr lang="en-US" dirty="0">
                <a:latin typeface="Candara" panose="020E0502030303020204" pitchFamily="34" charset="0"/>
              </a:rPr>
              <a:t>First mover may have patents on its technology and trade secrets that prevent the late mover from reverse engineering its product or producing a product that is too similar</a:t>
            </a:r>
          </a:p>
          <a:p>
            <a:pPr lvl="1">
              <a:spcBef>
                <a:spcPts val="0"/>
              </a:spcBef>
              <a:spcAft>
                <a:spcPts val="600"/>
              </a:spcAft>
              <a:buClr>
                <a:srgbClr val="42A8AD"/>
              </a:buClr>
              <a:defRPr/>
            </a:pPr>
            <a:r>
              <a:rPr lang="en-US" dirty="0">
                <a:latin typeface="Candara" panose="020E0502030303020204" pitchFamily="34" charset="0"/>
              </a:rPr>
              <a:t>Customers who have already purchased the first mover’s product may believe that switching to the late mover’s product is too expensive or time-consuming for them</a:t>
            </a:r>
          </a:p>
          <a:p>
            <a:pPr lvl="1">
              <a:spcBef>
                <a:spcPts val="0"/>
              </a:spcBef>
              <a:spcAft>
                <a:spcPts val="600"/>
              </a:spcAft>
              <a:buClr>
                <a:srgbClr val="42A8AD"/>
              </a:buClr>
              <a:defRPr/>
            </a:pPr>
            <a:r>
              <a:rPr lang="en-US" dirty="0">
                <a:latin typeface="Candara" panose="020E0502030303020204" pitchFamily="34" charset="0"/>
              </a:rPr>
              <a:t>Timing of entry to the market is crucial and can determine the amount of late-mover advantage that is actually possible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Marketing Objective</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 statement of what is to be accomplished through marketing activities</a:t>
            </a:r>
          </a:p>
          <a:p>
            <a:pPr lvl="1">
              <a:spcBef>
                <a:spcPts val="0"/>
              </a:spcBef>
              <a:spcAft>
                <a:spcPts val="600"/>
              </a:spcAft>
              <a:buClr>
                <a:srgbClr val="42A8AD"/>
              </a:buClr>
              <a:defRPr/>
            </a:pPr>
            <a:r>
              <a:rPr lang="en-US" dirty="0">
                <a:latin typeface="Candara" panose="020E0502030303020204" pitchFamily="34" charset="0"/>
              </a:rPr>
              <a:t>Should:</a:t>
            </a:r>
          </a:p>
          <a:p>
            <a:pPr lvl="2">
              <a:spcBef>
                <a:spcPts val="0"/>
              </a:spcBef>
              <a:spcAft>
                <a:spcPts val="600"/>
              </a:spcAft>
              <a:buClr>
                <a:srgbClr val="42A8AD"/>
              </a:buClr>
              <a:defRPr/>
            </a:pPr>
            <a:r>
              <a:rPr lang="en-US" dirty="0">
                <a:latin typeface="Candara" panose="020E0502030303020204" pitchFamily="34" charset="0"/>
              </a:rPr>
              <a:t>Be based on a study of the SWOT analysis</a:t>
            </a:r>
          </a:p>
          <a:p>
            <a:pPr lvl="2">
              <a:spcBef>
                <a:spcPts val="0"/>
              </a:spcBef>
              <a:spcAft>
                <a:spcPts val="600"/>
              </a:spcAft>
              <a:buClr>
                <a:srgbClr val="42A8AD"/>
              </a:buClr>
              <a:defRPr/>
            </a:pPr>
            <a:r>
              <a:rPr lang="en-US" dirty="0">
                <a:latin typeface="Candara" panose="020E0502030303020204" pitchFamily="34" charset="0"/>
              </a:rPr>
              <a:t>Match strengths to opportunities and/or eliminate weaknesses or threats </a:t>
            </a:r>
          </a:p>
          <a:p>
            <a:pPr lvl="2">
              <a:spcBef>
                <a:spcPts val="0"/>
              </a:spcBef>
              <a:spcAft>
                <a:spcPts val="600"/>
              </a:spcAft>
              <a:buClr>
                <a:srgbClr val="42A8AD"/>
              </a:buClr>
              <a:defRPr/>
            </a:pPr>
            <a:r>
              <a:rPr lang="en-US" dirty="0">
                <a:latin typeface="Candara" panose="020E0502030303020204" pitchFamily="34" charset="0"/>
              </a:rPr>
              <a:t>Be stated in clear, simple terms</a:t>
            </a:r>
          </a:p>
          <a:p>
            <a:pPr lvl="2">
              <a:spcBef>
                <a:spcPts val="0"/>
              </a:spcBef>
              <a:spcAft>
                <a:spcPts val="600"/>
              </a:spcAft>
              <a:buClr>
                <a:srgbClr val="42A8AD"/>
              </a:buClr>
              <a:defRPr/>
            </a:pPr>
            <a:r>
              <a:rPr lang="en-US" dirty="0">
                <a:latin typeface="Candara" panose="020E0502030303020204" pitchFamily="34" charset="0"/>
              </a:rPr>
              <a:t>Be accurately measurable</a:t>
            </a:r>
          </a:p>
          <a:p>
            <a:pPr lvl="2">
              <a:spcBef>
                <a:spcPts val="0"/>
              </a:spcBef>
              <a:spcAft>
                <a:spcPts val="600"/>
              </a:spcAft>
              <a:buClr>
                <a:srgbClr val="42A8AD"/>
              </a:buClr>
              <a:defRPr/>
            </a:pPr>
            <a:r>
              <a:rPr lang="en-US" dirty="0">
                <a:latin typeface="Candara" panose="020E0502030303020204" pitchFamily="34" charset="0"/>
              </a:rPr>
              <a:t>Specify a time frame for accomplishment</a:t>
            </a:r>
          </a:p>
          <a:p>
            <a:pPr lvl="2">
              <a:spcBef>
                <a:spcPts val="0"/>
              </a:spcBef>
              <a:spcAft>
                <a:spcPts val="600"/>
              </a:spcAft>
              <a:buClr>
                <a:srgbClr val="42A8AD"/>
              </a:buClr>
              <a:defRPr/>
            </a:pPr>
            <a:r>
              <a:rPr lang="en-US" dirty="0">
                <a:latin typeface="Candara" panose="020E0502030303020204" pitchFamily="34" charset="0"/>
              </a:rPr>
              <a:t>Be consistent with business-unit and corporate strategy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Marketing Strategy</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 plan of action for identifying and analyzing a target market and developing a marketing mix to meet the needs of that market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grpSp>
        <p:nvGrpSpPr>
          <p:cNvPr id="10" name="Group 20"/>
          <p:cNvGrpSpPr>
            <a:grpSpLocks/>
          </p:cNvGrpSpPr>
          <p:nvPr/>
        </p:nvGrpSpPr>
        <p:grpSpPr bwMode="auto">
          <a:xfrm>
            <a:off x="3352800" y="3657600"/>
            <a:ext cx="4146550" cy="2590800"/>
            <a:chOff x="1104" y="1056"/>
            <a:chExt cx="3552" cy="2304"/>
          </a:xfrm>
        </p:grpSpPr>
        <p:sp>
          <p:nvSpPr>
            <p:cNvPr id="11" name="Text Box 13" descr="bluebox01"/>
            <p:cNvSpPr txBox="1">
              <a:spLocks noChangeArrowheads="1"/>
            </p:cNvSpPr>
            <p:nvPr/>
          </p:nvSpPr>
          <p:spPr bwMode="auto">
            <a:xfrm>
              <a:off x="2256" y="1056"/>
              <a:ext cx="1248" cy="864"/>
            </a:xfrm>
            <a:prstGeom prst="rect">
              <a:avLst/>
            </a:prstGeom>
            <a:blipFill dpi="0" rotWithShape="1">
              <a:blip r:embed="rId4" cstate="print"/>
              <a:srcRect/>
              <a:stretch>
                <a:fillRect/>
              </a:stretch>
            </a:blipFill>
            <a:ln w="9525">
              <a:noFill/>
              <a:miter lim="800000"/>
              <a:headEnd/>
              <a:tailEnd/>
            </a:ln>
          </p:spPr>
          <p:txBody>
            <a:bodyPr tIns="0" rIns="0" anchor="ctr" anchorCtr="1"/>
            <a:lstStyle/>
            <a:p>
              <a:pPr algn="ctr">
                <a:spcBef>
                  <a:spcPct val="50000"/>
                </a:spcBef>
              </a:pPr>
              <a:r>
                <a:rPr lang="en-US" dirty="0">
                  <a:latin typeface="Candara" panose="020E0502030303020204" pitchFamily="34" charset="0"/>
                </a:rPr>
                <a:t>Marketing Strategy</a:t>
              </a:r>
            </a:p>
          </p:txBody>
        </p:sp>
        <p:sp>
          <p:nvSpPr>
            <p:cNvPr id="12" name="Text Box 14"/>
            <p:cNvSpPr txBox="1">
              <a:spLocks noChangeArrowheads="1"/>
            </p:cNvSpPr>
            <p:nvPr/>
          </p:nvSpPr>
          <p:spPr bwMode="auto">
            <a:xfrm>
              <a:off x="3456" y="2592"/>
              <a:ext cx="1200" cy="768"/>
            </a:xfrm>
            <a:prstGeom prst="rect">
              <a:avLst/>
            </a:prstGeom>
            <a:blipFill dpi="0" rotWithShape="1">
              <a:blip r:embed="rId5" cstate="print"/>
              <a:srcRect/>
              <a:stretch>
                <a:fillRect/>
              </a:stretch>
            </a:blipFill>
            <a:ln w="9525">
              <a:noFill/>
              <a:miter lim="800000"/>
              <a:headEnd/>
              <a:tailEnd/>
            </a:ln>
          </p:spPr>
          <p:txBody>
            <a:bodyPr tIns="0" rIns="0" anchor="ctr" anchorCtr="1"/>
            <a:lstStyle/>
            <a:p>
              <a:pPr algn="ctr">
                <a:spcBef>
                  <a:spcPct val="50000"/>
                </a:spcBef>
              </a:pPr>
              <a:r>
                <a:rPr lang="en-US" dirty="0">
                  <a:latin typeface="Candara" panose="020E0502030303020204" pitchFamily="34" charset="0"/>
                </a:rPr>
                <a:t>Creating a Marketing Mix</a:t>
              </a:r>
            </a:p>
          </p:txBody>
        </p:sp>
        <p:sp>
          <p:nvSpPr>
            <p:cNvPr id="13" name="Text Box 15" descr="Purplebox01"/>
            <p:cNvSpPr txBox="1">
              <a:spLocks noChangeArrowheads="1"/>
            </p:cNvSpPr>
            <p:nvPr/>
          </p:nvSpPr>
          <p:spPr bwMode="auto">
            <a:xfrm>
              <a:off x="1104" y="2592"/>
              <a:ext cx="1200" cy="768"/>
            </a:xfrm>
            <a:prstGeom prst="rect">
              <a:avLst/>
            </a:prstGeom>
            <a:blipFill dpi="0" rotWithShape="1">
              <a:blip r:embed="rId6" cstate="print"/>
              <a:srcRect/>
              <a:stretch>
                <a:fillRect/>
              </a:stretch>
            </a:blipFill>
            <a:ln w="9525">
              <a:noFill/>
              <a:miter lim="800000"/>
              <a:headEnd/>
              <a:tailEnd/>
            </a:ln>
          </p:spPr>
          <p:txBody>
            <a:bodyPr tIns="0" rIns="0" anchor="ctr" anchorCtr="1"/>
            <a:lstStyle/>
            <a:p>
              <a:pPr algn="ctr">
                <a:spcBef>
                  <a:spcPct val="50000"/>
                </a:spcBef>
              </a:pPr>
              <a:r>
                <a:rPr lang="en-US" dirty="0">
                  <a:latin typeface="Candara" panose="020E0502030303020204" pitchFamily="34" charset="0"/>
                </a:rPr>
                <a:t>Target Market Selection</a:t>
              </a:r>
            </a:p>
          </p:txBody>
        </p:sp>
        <p:cxnSp>
          <p:nvCxnSpPr>
            <p:cNvPr id="14" name="AutoShape 18"/>
            <p:cNvCxnSpPr>
              <a:cxnSpLocks noChangeShapeType="1"/>
              <a:stCxn id="11" idx="2"/>
              <a:endCxn id="13" idx="0"/>
            </p:cNvCxnSpPr>
            <p:nvPr/>
          </p:nvCxnSpPr>
          <p:spPr bwMode="auto">
            <a:xfrm rot="5400000">
              <a:off x="1956" y="1668"/>
              <a:ext cx="672" cy="1176"/>
            </a:xfrm>
            <a:prstGeom prst="bentConnector3">
              <a:avLst>
                <a:gd name="adj1" fmla="val 50000"/>
              </a:avLst>
            </a:prstGeom>
            <a:noFill/>
            <a:ln w="76200">
              <a:solidFill>
                <a:srgbClr val="CC6600"/>
              </a:solidFill>
              <a:miter lim="800000"/>
              <a:headEnd/>
              <a:tailEnd type="triangle" w="med" len="med"/>
            </a:ln>
          </p:spPr>
        </p:cxnSp>
        <p:cxnSp>
          <p:nvCxnSpPr>
            <p:cNvPr id="15" name="AutoShape 19"/>
            <p:cNvCxnSpPr>
              <a:cxnSpLocks noChangeShapeType="1"/>
              <a:stCxn id="11" idx="2"/>
              <a:endCxn id="12" idx="0"/>
            </p:cNvCxnSpPr>
            <p:nvPr/>
          </p:nvCxnSpPr>
          <p:spPr bwMode="auto">
            <a:xfrm rot="16200000" flipH="1">
              <a:off x="3132" y="1668"/>
              <a:ext cx="672" cy="1176"/>
            </a:xfrm>
            <a:prstGeom prst="bentConnector3">
              <a:avLst>
                <a:gd name="adj1" fmla="val 50000"/>
              </a:avLst>
            </a:prstGeom>
            <a:noFill/>
            <a:ln w="76200">
              <a:solidFill>
                <a:srgbClr val="CC6600"/>
              </a:solidFill>
              <a:miter lim="800000"/>
              <a:headEnd/>
              <a:tailEnd type="triangle" w="med" len="med"/>
            </a:ln>
          </p:spPr>
        </p:cxnSp>
      </p:grpSp>
    </p:spTree>
    <p:extLst>
      <p:ext uri="{BB962C8B-B14F-4D97-AF65-F5344CB8AC3E}">
        <p14:creationId xmlns:p14="http://schemas.microsoft.com/office/powerpoint/2010/main" val="669888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Target Market Selection</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Selecting an appropriate target market may be the most important decision a company makes in the strategic planning process</a:t>
            </a:r>
          </a:p>
          <a:p>
            <a:pPr lvl="1">
              <a:spcBef>
                <a:spcPts val="0"/>
              </a:spcBef>
              <a:spcAft>
                <a:spcPts val="600"/>
              </a:spcAft>
              <a:buClr>
                <a:srgbClr val="42A8AD"/>
              </a:buClr>
              <a:defRPr/>
            </a:pPr>
            <a:r>
              <a:rPr lang="en-US" dirty="0">
                <a:latin typeface="Candara" panose="020E0502030303020204" pitchFamily="34" charset="0"/>
              </a:rPr>
              <a:t>Identification and analysis of a target market provide a foundation on which a company can develop a marketing mix</a:t>
            </a:r>
          </a:p>
          <a:p>
            <a:pPr lvl="1">
              <a:spcBef>
                <a:spcPts val="0"/>
              </a:spcBef>
              <a:spcAft>
                <a:spcPts val="600"/>
              </a:spcAft>
              <a:buClr>
                <a:srgbClr val="42A8AD"/>
              </a:buClr>
              <a:defRPr/>
            </a:pPr>
            <a:r>
              <a:rPr lang="en-US" dirty="0">
                <a:latin typeface="Candara" panose="020E0502030303020204" pitchFamily="34" charset="0"/>
              </a:rPr>
              <a:t>Marketers should also assess whether the company has the resources to develop the right marketing mix to meet the needs of a particular target market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smtClean="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smtClean="0">
                <a:ln>
                  <a:solidFill>
                    <a:srgbClr val="3C999E"/>
                  </a:solidFill>
                </a:ln>
                <a:solidFill>
                  <a:srgbClr val="42A8AD"/>
                </a:solidFill>
                <a:latin typeface="Candara"/>
              </a:rPr>
              <a:t>Creating the Marketing Mix</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Decisions made in creating a marketing mix are only as good as the organization’s understanding of its target market</a:t>
            </a:r>
          </a:p>
          <a:p>
            <a:pPr>
              <a:spcBef>
                <a:spcPts val="0"/>
              </a:spcBef>
              <a:spcAft>
                <a:spcPts val="600"/>
              </a:spcAft>
              <a:buClr>
                <a:srgbClr val="42A8AD"/>
              </a:buClr>
              <a:defRPr/>
            </a:pPr>
            <a:r>
              <a:rPr lang="en-US" dirty="0">
                <a:latin typeface="Candara" panose="020E0502030303020204" pitchFamily="34" charset="0"/>
              </a:rPr>
              <a:t>Requires:</a:t>
            </a:r>
          </a:p>
          <a:p>
            <a:pPr lvl="1">
              <a:spcBef>
                <a:spcPts val="0"/>
              </a:spcBef>
              <a:spcAft>
                <a:spcPts val="600"/>
              </a:spcAft>
              <a:buClr>
                <a:srgbClr val="42A8AD"/>
              </a:buClr>
              <a:defRPr/>
            </a:pPr>
            <a:r>
              <a:rPr lang="en-US" dirty="0">
                <a:latin typeface="Candara" panose="020E0502030303020204" pitchFamily="34" charset="0"/>
              </a:rPr>
              <a:t>In-depth research into the characteristics of the target market</a:t>
            </a:r>
          </a:p>
          <a:p>
            <a:pPr lvl="1">
              <a:spcBef>
                <a:spcPts val="0"/>
              </a:spcBef>
              <a:spcAft>
                <a:spcPts val="600"/>
              </a:spcAft>
              <a:buClr>
                <a:srgbClr val="42A8AD"/>
              </a:buClr>
              <a:defRPr/>
            </a:pPr>
            <a:r>
              <a:rPr lang="en-US" dirty="0">
                <a:latin typeface="Candara" panose="020E0502030303020204" pitchFamily="34" charset="0"/>
              </a:rPr>
              <a:t>Analysis of customer needs, preferences, and behaviors with respect to product design, pricing, distribution, and promotion</a:t>
            </a: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Creating the Marketing Mix</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All marketing mix decisions should be:</a:t>
            </a:r>
          </a:p>
          <a:p>
            <a:pPr lvl="1">
              <a:spcBef>
                <a:spcPts val="0"/>
              </a:spcBef>
              <a:spcAft>
                <a:spcPts val="600"/>
              </a:spcAft>
              <a:buClr>
                <a:srgbClr val="42A8AD"/>
              </a:buClr>
            </a:pPr>
            <a:r>
              <a:rPr lang="en-US" dirty="0">
                <a:latin typeface="Candara" pitchFamily="34" charset="0"/>
              </a:rPr>
              <a:t>Consistent with the business-unit and corporate strategies</a:t>
            </a:r>
          </a:p>
          <a:p>
            <a:pPr lvl="1">
              <a:spcBef>
                <a:spcPts val="0"/>
              </a:spcBef>
              <a:spcAft>
                <a:spcPts val="600"/>
              </a:spcAft>
              <a:buClr>
                <a:srgbClr val="42A8AD"/>
              </a:buClr>
            </a:pPr>
            <a:r>
              <a:rPr lang="en-US" dirty="0">
                <a:latin typeface="Candara" pitchFamily="34" charset="0"/>
              </a:rPr>
              <a:t>Flexible to permit the organization to alter the marketing mix in response to changes in market conditions, competition, and customer needs</a:t>
            </a:r>
          </a:p>
          <a:p>
            <a:pPr>
              <a:buClr>
                <a:srgbClr val="42A8AD"/>
              </a:buClr>
              <a:buNone/>
              <a:defRPr/>
            </a:pPr>
            <a:endParaRPr kumimoji="0" lang="en-US" sz="3200" b="0" i="0" u="none" strike="noStrike" kern="1200" cap="none" spc="0" normalizeH="0" baseline="0" noProof="0" dirty="0" smtClean="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2-1</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Sustainable Competitive Advantage</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At the marketing mix level, a company can detail how it will achieve a competitive advantage</a:t>
            </a:r>
          </a:p>
          <a:p>
            <a:pPr>
              <a:spcBef>
                <a:spcPts val="0"/>
              </a:spcBef>
              <a:spcAft>
                <a:spcPts val="600"/>
              </a:spcAft>
              <a:buClr>
                <a:srgbClr val="42A8AD"/>
              </a:buClr>
            </a:pPr>
            <a:r>
              <a:rPr lang="en-US" dirty="0">
                <a:latin typeface="Candara" pitchFamily="34" charset="0"/>
              </a:rPr>
              <a:t>A </a:t>
            </a:r>
            <a:r>
              <a:rPr lang="en-US" b="1" dirty="0">
                <a:solidFill>
                  <a:srgbClr val="42A8AD"/>
                </a:solidFill>
                <a:latin typeface="Candara" pitchFamily="34" charset="0"/>
              </a:rPr>
              <a:t>sustainable competitive advantage </a:t>
            </a:r>
            <a:r>
              <a:rPr lang="en-US" dirty="0">
                <a:latin typeface="Candara" pitchFamily="34" charset="0"/>
              </a:rPr>
              <a:t>is one that the competition cannot copy in the foreseeable </a:t>
            </a:r>
            <a:r>
              <a:rPr lang="en-US" dirty="0" smtClean="0">
                <a:latin typeface="Candara" pitchFamily="34" charset="0"/>
              </a:rPr>
              <a:t>future</a:t>
            </a:r>
          </a:p>
          <a:p>
            <a:pPr>
              <a:spcBef>
                <a:spcPts val="0"/>
              </a:spcBef>
              <a:spcAft>
                <a:spcPts val="600"/>
              </a:spcAft>
              <a:buClr>
                <a:srgbClr val="42A8AD"/>
              </a:buClr>
            </a:pPr>
            <a:endParaRPr lang="en-US" dirty="0">
              <a:latin typeface="Candara" pitchFamily="34" charset="0"/>
            </a:endParaRPr>
          </a:p>
          <a:p>
            <a:pPr>
              <a:spcBef>
                <a:spcPts val="0"/>
              </a:spcBef>
              <a:spcAft>
                <a:spcPts val="600"/>
              </a:spcAft>
              <a:buClr>
                <a:srgbClr val="42A8AD"/>
              </a:buClr>
            </a:pPr>
            <a:r>
              <a:rPr lang="en-US" i="1" dirty="0">
                <a:latin typeface="Candara" pitchFamily="34" charset="0"/>
              </a:rPr>
              <a:t>How can an organization make its competitive advantage sustainable over time?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Marketing Implementation</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The process of putting marketing strategies into action</a:t>
            </a:r>
          </a:p>
          <a:p>
            <a:pPr>
              <a:spcBef>
                <a:spcPts val="0"/>
              </a:spcBef>
              <a:spcAft>
                <a:spcPts val="600"/>
              </a:spcAft>
              <a:buClr>
                <a:srgbClr val="42A8AD"/>
              </a:buClr>
            </a:pPr>
            <a:r>
              <a:rPr lang="en-US" dirty="0">
                <a:latin typeface="Candara" pitchFamily="34" charset="0"/>
              </a:rPr>
              <a:t>Depends on:</a:t>
            </a:r>
          </a:p>
          <a:p>
            <a:pPr lvl="1">
              <a:spcBef>
                <a:spcPts val="0"/>
              </a:spcBef>
              <a:spcAft>
                <a:spcPts val="600"/>
              </a:spcAft>
              <a:buClr>
                <a:srgbClr val="42A8AD"/>
              </a:buClr>
            </a:pPr>
            <a:r>
              <a:rPr lang="en-US" dirty="0">
                <a:latin typeface="Candara" pitchFamily="34" charset="0"/>
              </a:rPr>
              <a:t>Organization of the marketing department</a:t>
            </a:r>
          </a:p>
          <a:p>
            <a:pPr lvl="1">
              <a:spcBef>
                <a:spcPts val="0"/>
              </a:spcBef>
              <a:spcAft>
                <a:spcPts val="600"/>
              </a:spcAft>
              <a:buClr>
                <a:srgbClr val="42A8AD"/>
              </a:buClr>
            </a:pPr>
            <a:r>
              <a:rPr lang="en-US" dirty="0">
                <a:latin typeface="Candara" pitchFamily="34" charset="0"/>
              </a:rPr>
              <a:t>Motivating marketing personnel</a:t>
            </a:r>
          </a:p>
          <a:p>
            <a:pPr lvl="1">
              <a:spcBef>
                <a:spcPts val="0"/>
              </a:spcBef>
              <a:spcAft>
                <a:spcPts val="600"/>
              </a:spcAft>
              <a:buClr>
                <a:srgbClr val="42A8AD"/>
              </a:buClr>
            </a:pPr>
            <a:r>
              <a:rPr lang="en-US" dirty="0">
                <a:latin typeface="Candara" pitchFamily="34" charset="0"/>
              </a:rPr>
              <a:t>Effectively communicating within the marketing unit</a:t>
            </a:r>
          </a:p>
          <a:p>
            <a:pPr lvl="1">
              <a:spcBef>
                <a:spcPts val="0"/>
              </a:spcBef>
              <a:spcAft>
                <a:spcPts val="600"/>
              </a:spcAft>
              <a:buClr>
                <a:srgbClr val="42A8AD"/>
              </a:buClr>
            </a:pPr>
            <a:r>
              <a:rPr lang="en-US" dirty="0">
                <a:latin typeface="Candara" pitchFamily="34" charset="0"/>
              </a:rPr>
              <a:t>Coordinating all marketing activities</a:t>
            </a:r>
          </a:p>
          <a:p>
            <a:pPr lvl="1">
              <a:spcBef>
                <a:spcPts val="0"/>
              </a:spcBef>
              <a:spcAft>
                <a:spcPts val="600"/>
              </a:spcAft>
              <a:buClr>
                <a:srgbClr val="42A8AD"/>
              </a:buClr>
            </a:pPr>
            <a:r>
              <a:rPr lang="en-US" dirty="0">
                <a:latin typeface="Candara" pitchFamily="34" charset="0"/>
              </a:rPr>
              <a:t>Establishing a timetable for the completion of each marketing activity</a:t>
            </a:r>
          </a:p>
          <a:p>
            <a:pPr lvl="1">
              <a:buClr>
                <a:srgbClr val="297FD5"/>
              </a:buClr>
              <a:defRPr/>
            </a:pPr>
            <a:endParaRPr kumimoji="0" lang="en-US" sz="24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Organizing the Marketing Unit</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Companies that truly adopt the marketing concept develop a distinct organizational culture:</a:t>
            </a:r>
          </a:p>
          <a:p>
            <a:pPr lvl="1">
              <a:spcBef>
                <a:spcPts val="0"/>
              </a:spcBef>
              <a:spcAft>
                <a:spcPts val="600"/>
              </a:spcAft>
              <a:buClr>
                <a:srgbClr val="42A8AD"/>
              </a:buClr>
            </a:pPr>
            <a:r>
              <a:rPr lang="en-US" dirty="0">
                <a:latin typeface="Candara" pitchFamily="34" charset="0"/>
              </a:rPr>
              <a:t>A culture based on a shared set of beliefs that makes the customer’s needs the pivotal point of the company’s decisions about strategy and operations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Organizing the Marketing Unit</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Centralized organizations</a:t>
            </a:r>
          </a:p>
          <a:p>
            <a:pPr lvl="1">
              <a:spcBef>
                <a:spcPts val="0"/>
              </a:spcBef>
              <a:spcAft>
                <a:spcPts val="600"/>
              </a:spcAft>
              <a:buClr>
                <a:srgbClr val="42A8AD"/>
              </a:buClr>
            </a:pPr>
            <a:r>
              <a:rPr lang="en-US" dirty="0">
                <a:latin typeface="Candara" pitchFamily="34" charset="0"/>
              </a:rPr>
              <a:t>Authority is concentrated at the top level</a:t>
            </a:r>
          </a:p>
          <a:p>
            <a:pPr lvl="1">
              <a:spcBef>
                <a:spcPts val="0"/>
              </a:spcBef>
              <a:spcAft>
                <a:spcPts val="600"/>
              </a:spcAft>
              <a:buClr>
                <a:srgbClr val="42A8AD"/>
              </a:buClr>
            </a:pPr>
            <a:r>
              <a:rPr lang="en-US" dirty="0">
                <a:latin typeface="Candara" pitchFamily="34" charset="0"/>
              </a:rPr>
              <a:t>Very little delegation to lower </a:t>
            </a:r>
            <a:r>
              <a:rPr lang="en-US" dirty="0" smtClean="0">
                <a:latin typeface="Candara" pitchFamily="34" charset="0"/>
              </a:rPr>
              <a:t>levels</a:t>
            </a:r>
          </a:p>
          <a:p>
            <a:pPr lvl="1">
              <a:spcBef>
                <a:spcPts val="0"/>
              </a:spcBef>
              <a:spcAft>
                <a:spcPts val="600"/>
              </a:spcAft>
              <a:buClr>
                <a:srgbClr val="42A8AD"/>
              </a:buClr>
            </a:pPr>
            <a:endParaRPr lang="en-US" dirty="0">
              <a:latin typeface="Candara" pitchFamily="34" charset="0"/>
            </a:endParaRPr>
          </a:p>
          <a:p>
            <a:pPr>
              <a:spcBef>
                <a:spcPts val="0"/>
              </a:spcBef>
              <a:spcAft>
                <a:spcPts val="600"/>
              </a:spcAft>
              <a:buClr>
                <a:srgbClr val="42A8AD"/>
              </a:buClr>
            </a:pPr>
            <a:r>
              <a:rPr lang="en-US" b="1" dirty="0">
                <a:solidFill>
                  <a:srgbClr val="42A8AD"/>
                </a:solidFill>
                <a:latin typeface="Candara" pitchFamily="34" charset="0"/>
              </a:rPr>
              <a:t>Decentralized organizations</a:t>
            </a:r>
          </a:p>
          <a:p>
            <a:pPr lvl="1">
              <a:spcBef>
                <a:spcPts val="0"/>
              </a:spcBef>
              <a:spcAft>
                <a:spcPts val="600"/>
              </a:spcAft>
              <a:buClr>
                <a:srgbClr val="42A8AD"/>
              </a:buClr>
            </a:pPr>
            <a:r>
              <a:rPr lang="en-US" dirty="0">
                <a:latin typeface="Candara" pitchFamily="34" charset="0"/>
              </a:rPr>
              <a:t>Decision making authority is delegated as far down the chain of command as possible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0666389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Organizing the Marketing Unit</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pic>
        <p:nvPicPr>
          <p:cNvPr id="10"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1747950" y="1828800"/>
            <a:ext cx="7217795" cy="3581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47412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Motivating Marketing Personnel</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To motivate marketing personnel, managers must discover their employees’ needs and then develop motivational methods that will help employees satisfy those needs</a:t>
            </a:r>
          </a:p>
          <a:p>
            <a:pPr lvl="1">
              <a:spcBef>
                <a:spcPts val="0"/>
              </a:spcBef>
              <a:spcAft>
                <a:spcPts val="600"/>
              </a:spcAft>
              <a:buClr>
                <a:srgbClr val="42A8AD"/>
              </a:buClr>
            </a:pPr>
            <a:r>
              <a:rPr lang="en-US" dirty="0">
                <a:latin typeface="Candara" pitchFamily="34" charset="0"/>
              </a:rPr>
              <a:t>Rewards to employees should be tied to organizational goals and be fair, ethical, and well understood by employees</a:t>
            </a:r>
          </a:p>
          <a:p>
            <a:pPr lvl="1">
              <a:spcBef>
                <a:spcPts val="0"/>
              </a:spcBef>
              <a:spcAft>
                <a:spcPts val="600"/>
              </a:spcAft>
              <a:buClr>
                <a:srgbClr val="42A8AD"/>
              </a:buClr>
            </a:pPr>
            <a:r>
              <a:rPr lang="en-US" dirty="0">
                <a:latin typeface="Candara" pitchFamily="34" charset="0"/>
              </a:rPr>
              <a:t>Selecting effective motivational tools has become more complex because of greater differences among workers in terms of race, ethnicity, gender, and age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Communication within the Marketing Unit</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One of the most important types of communication in marketing is communication that flows upward from the frontline of the marketing unit to higher-level marketing managers</a:t>
            </a:r>
          </a:p>
          <a:p>
            <a:pPr lvl="1">
              <a:spcBef>
                <a:spcPts val="0"/>
              </a:spcBef>
              <a:spcAft>
                <a:spcPts val="600"/>
              </a:spcAft>
              <a:buClr>
                <a:srgbClr val="42A8AD"/>
              </a:buClr>
            </a:pPr>
            <a:r>
              <a:rPr lang="en-US" dirty="0">
                <a:latin typeface="Candara" pitchFamily="34" charset="0"/>
              </a:rPr>
              <a:t>Communication is facilitated by an:</a:t>
            </a:r>
          </a:p>
          <a:p>
            <a:pPr lvl="2">
              <a:spcBef>
                <a:spcPts val="0"/>
              </a:spcBef>
              <a:spcAft>
                <a:spcPts val="600"/>
              </a:spcAft>
              <a:buClr>
                <a:srgbClr val="42A8AD"/>
              </a:buClr>
            </a:pPr>
            <a:r>
              <a:rPr lang="en-US" dirty="0">
                <a:latin typeface="Candara" pitchFamily="34" charset="0"/>
              </a:rPr>
              <a:t>Effective training program where employees can learn, ask questions, and become accountable for marketing performance</a:t>
            </a:r>
          </a:p>
          <a:p>
            <a:pPr lvl="2">
              <a:spcBef>
                <a:spcPts val="0"/>
              </a:spcBef>
              <a:spcAft>
                <a:spcPts val="600"/>
              </a:spcAft>
              <a:buClr>
                <a:srgbClr val="42A8AD"/>
              </a:buClr>
            </a:pPr>
            <a:r>
              <a:rPr lang="en-US" dirty="0">
                <a:latin typeface="Candara" pitchFamily="34" charset="0"/>
              </a:rPr>
              <a:t>Information system within the marketing unit and with other departments in the organization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Coordinating Marketing Activities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Marketing managers must work with other departments  to ensure marketing activities mesh with other functions of the firm</a:t>
            </a:r>
          </a:p>
          <a:p>
            <a:pPr lvl="1">
              <a:spcBef>
                <a:spcPts val="0"/>
              </a:spcBef>
              <a:spcAft>
                <a:spcPts val="600"/>
              </a:spcAft>
              <a:buClr>
                <a:srgbClr val="42A8AD"/>
              </a:buClr>
            </a:pPr>
            <a:r>
              <a:rPr lang="en-US" dirty="0" smtClean="0">
                <a:latin typeface="Candara" pitchFamily="34" charset="0"/>
              </a:rPr>
              <a:t>Must coordinate </a:t>
            </a:r>
            <a:r>
              <a:rPr lang="en-US" dirty="0">
                <a:latin typeface="Candara" pitchFamily="34" charset="0"/>
              </a:rPr>
              <a:t>the activities of marketing staff within the firm and integrate those activities with </a:t>
            </a:r>
            <a:r>
              <a:rPr lang="en-US" dirty="0" smtClean="0">
                <a:latin typeface="Candara" pitchFamily="34" charset="0"/>
              </a:rPr>
              <a:t>the marketing </a:t>
            </a:r>
            <a:r>
              <a:rPr lang="en-US" dirty="0">
                <a:latin typeface="Candara" pitchFamily="34" charset="0"/>
              </a:rPr>
              <a:t>efforts of external organizations</a:t>
            </a:r>
          </a:p>
          <a:p>
            <a:pPr lvl="1">
              <a:spcBef>
                <a:spcPts val="0"/>
              </a:spcBef>
              <a:spcAft>
                <a:spcPts val="600"/>
              </a:spcAft>
              <a:buClr>
                <a:srgbClr val="42A8AD"/>
              </a:buClr>
            </a:pPr>
            <a:r>
              <a:rPr lang="en-US" dirty="0" smtClean="0">
                <a:latin typeface="Candara" pitchFamily="34" charset="0"/>
              </a:rPr>
              <a:t>Managers </a:t>
            </a:r>
            <a:r>
              <a:rPr lang="en-US" dirty="0">
                <a:latin typeface="Candara" pitchFamily="34" charset="0"/>
              </a:rPr>
              <a:t>can improve coordination by making each employee aware of how his or her job relates to others and how his or her actions contribute </a:t>
            </a:r>
            <a:r>
              <a:rPr lang="en-US" dirty="0" smtClean="0">
                <a:latin typeface="Candara" pitchFamily="34" charset="0"/>
              </a:rPr>
              <a:t>to achieving marketing </a:t>
            </a:r>
            <a:r>
              <a:rPr lang="en-US" dirty="0">
                <a:latin typeface="Candara" pitchFamily="34" charset="0"/>
              </a:rPr>
              <a:t>objectives</a:t>
            </a:r>
          </a:p>
          <a:p>
            <a:pPr lvl="2">
              <a:spcBef>
                <a:spcPts val="0"/>
              </a:spcBef>
              <a:spcAft>
                <a:spcPts val="600"/>
              </a:spcAft>
              <a:buClr>
                <a:srgbClr val="42A8AD"/>
              </a:buClr>
            </a:pPr>
            <a:endParaRPr lang="en-US" dirty="0" smtClean="0"/>
          </a:p>
          <a:p>
            <a:pPr lvl="2">
              <a:spcBef>
                <a:spcPts val="0"/>
              </a:spcBef>
              <a:spcAft>
                <a:spcPts val="600"/>
              </a:spcAft>
              <a:buClr>
                <a:srgbClr val="42A8AD"/>
              </a:buClr>
            </a:pPr>
            <a:endParaRPr kumimoji="0" lang="en-US" i="0" u="none" strike="noStrike" kern="1200" cap="none" spc="0" normalizeH="0" baseline="0" noProof="0" dirty="0" smtClean="0">
              <a:ln>
                <a:noFill/>
              </a:ln>
              <a:effectLst/>
              <a:uLnTx/>
              <a:uFillTx/>
              <a:latin typeface="Candara" panose="020E0502030303020204" pitchFamily="34" charset="0"/>
            </a:endParaRPr>
          </a:p>
          <a:p>
            <a:pPr lvl="1">
              <a:buClr>
                <a:srgbClr val="297FD5"/>
              </a:buClr>
              <a:defRPr/>
            </a:pPr>
            <a:endParaRPr kumimoji="0" lang="en-US" sz="24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2-2</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Establishing a Timetable for Implementation</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Establishing an implementation timetable involves several steps:</a:t>
            </a:r>
          </a:p>
          <a:p>
            <a:pPr lvl="1">
              <a:spcBef>
                <a:spcPts val="0"/>
              </a:spcBef>
              <a:spcAft>
                <a:spcPts val="600"/>
              </a:spcAft>
              <a:buClr>
                <a:srgbClr val="42A8AD"/>
              </a:buClr>
            </a:pPr>
            <a:r>
              <a:rPr lang="en-US" dirty="0">
                <a:latin typeface="Candara" pitchFamily="34" charset="0"/>
              </a:rPr>
              <a:t>Identifying the activities to be performed</a:t>
            </a:r>
          </a:p>
          <a:p>
            <a:pPr lvl="1">
              <a:spcBef>
                <a:spcPts val="0"/>
              </a:spcBef>
              <a:spcAft>
                <a:spcPts val="600"/>
              </a:spcAft>
              <a:buClr>
                <a:srgbClr val="42A8AD"/>
              </a:buClr>
            </a:pPr>
            <a:r>
              <a:rPr lang="en-US" dirty="0">
                <a:latin typeface="Candara" pitchFamily="34" charset="0"/>
              </a:rPr>
              <a:t>Determining the time required to complete each activity</a:t>
            </a:r>
          </a:p>
          <a:p>
            <a:pPr lvl="1">
              <a:spcBef>
                <a:spcPts val="0"/>
              </a:spcBef>
              <a:spcAft>
                <a:spcPts val="600"/>
              </a:spcAft>
              <a:buClr>
                <a:srgbClr val="42A8AD"/>
              </a:buClr>
            </a:pPr>
            <a:r>
              <a:rPr lang="en-US" dirty="0">
                <a:latin typeface="Candara" pitchFamily="34" charset="0"/>
              </a:rPr>
              <a:t>Separating the activities to be performed in sequence from those to be performed simultaneously</a:t>
            </a:r>
          </a:p>
          <a:p>
            <a:pPr lvl="1">
              <a:spcBef>
                <a:spcPts val="0"/>
              </a:spcBef>
              <a:spcAft>
                <a:spcPts val="600"/>
              </a:spcAft>
              <a:buClr>
                <a:srgbClr val="42A8AD"/>
              </a:buClr>
            </a:pPr>
            <a:r>
              <a:rPr lang="en-US" dirty="0">
                <a:latin typeface="Candara" pitchFamily="34" charset="0"/>
              </a:rPr>
              <a:t>Organizing the activities in the proper order</a:t>
            </a:r>
          </a:p>
          <a:p>
            <a:pPr lvl="1">
              <a:spcBef>
                <a:spcPts val="0"/>
              </a:spcBef>
              <a:spcAft>
                <a:spcPts val="600"/>
              </a:spcAft>
              <a:buClr>
                <a:srgbClr val="42A8AD"/>
              </a:buClr>
            </a:pPr>
            <a:r>
              <a:rPr lang="en-US" dirty="0">
                <a:latin typeface="Candara" pitchFamily="34" charset="0"/>
              </a:rPr>
              <a:t>Assigning responsibility for completing each activity to one or more employees, teams, or managers</a:t>
            </a:r>
          </a:p>
          <a:p>
            <a:pPr lvl="1">
              <a:spcBef>
                <a:spcPts val="0"/>
              </a:spcBef>
              <a:spcAft>
                <a:spcPts val="600"/>
              </a:spcAft>
              <a:buClr>
                <a:srgbClr val="42A8AD"/>
              </a:buClr>
            </a:pPr>
            <a:endParaRPr kumimoji="0" lang="en-US" i="0" u="none" strike="noStrike" kern="1200" cap="none" spc="0" normalizeH="0" baseline="0" noProof="0" dirty="0" smtClean="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2-3</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Evaluating Marketing Strategies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Strategic performance evaluation </a:t>
            </a:r>
            <a:r>
              <a:rPr lang="en-US" dirty="0">
                <a:latin typeface="Candara" pitchFamily="34" charset="0"/>
              </a:rPr>
              <a:t>consists of:</a:t>
            </a:r>
          </a:p>
          <a:p>
            <a:pPr lvl="1">
              <a:spcBef>
                <a:spcPts val="0"/>
              </a:spcBef>
              <a:spcAft>
                <a:spcPts val="600"/>
              </a:spcAft>
              <a:buClr>
                <a:srgbClr val="42A8AD"/>
              </a:buClr>
            </a:pPr>
            <a:r>
              <a:rPr lang="en-US" dirty="0">
                <a:latin typeface="Candara" pitchFamily="34" charset="0"/>
              </a:rPr>
              <a:t>Establishing performance standards</a:t>
            </a:r>
          </a:p>
          <a:p>
            <a:pPr lvl="1">
              <a:spcBef>
                <a:spcPts val="0"/>
              </a:spcBef>
              <a:spcAft>
                <a:spcPts val="600"/>
              </a:spcAft>
              <a:buClr>
                <a:srgbClr val="42A8AD"/>
              </a:buClr>
            </a:pPr>
            <a:r>
              <a:rPr lang="en-US" dirty="0">
                <a:latin typeface="Candara" pitchFamily="34" charset="0"/>
              </a:rPr>
              <a:t>Measuring actual performance</a:t>
            </a:r>
          </a:p>
          <a:p>
            <a:pPr lvl="1">
              <a:spcBef>
                <a:spcPts val="0"/>
              </a:spcBef>
              <a:spcAft>
                <a:spcPts val="600"/>
              </a:spcAft>
              <a:buClr>
                <a:srgbClr val="42A8AD"/>
              </a:buClr>
            </a:pPr>
            <a:r>
              <a:rPr lang="en-US" dirty="0">
                <a:latin typeface="Candara" pitchFamily="34" charset="0"/>
              </a:rPr>
              <a:t>Comparing actual performance with established standards</a:t>
            </a:r>
          </a:p>
          <a:p>
            <a:pPr lvl="1">
              <a:spcBef>
                <a:spcPts val="0"/>
              </a:spcBef>
              <a:spcAft>
                <a:spcPts val="600"/>
              </a:spcAft>
              <a:buClr>
                <a:srgbClr val="42A8AD"/>
              </a:buClr>
            </a:pPr>
            <a:r>
              <a:rPr lang="en-US" dirty="0">
                <a:latin typeface="Candara" pitchFamily="34" charset="0"/>
              </a:rPr>
              <a:t>Modifying the marketing strategy, if needed</a:t>
            </a:r>
          </a:p>
          <a:p>
            <a:pPr lvl="1">
              <a:spcBef>
                <a:spcPts val="0"/>
              </a:spcBef>
              <a:spcAft>
                <a:spcPts val="600"/>
              </a:spcAft>
              <a:buClr>
                <a:srgbClr val="42A8AD"/>
              </a:buClr>
            </a:pPr>
            <a:endParaRPr kumimoji="0" lang="en-US" i="0" u="none" strike="noStrike" kern="1200" cap="none" spc="0" normalizeH="0" baseline="0" noProof="0" dirty="0" smtClean="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2-3</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Establishing Performance Standards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Performance standard </a:t>
            </a:r>
            <a:r>
              <a:rPr lang="en-US" dirty="0">
                <a:latin typeface="Candara" pitchFamily="34" charset="0"/>
              </a:rPr>
              <a:t>is an expected level of performance against which actual performance can be compared</a:t>
            </a:r>
          </a:p>
          <a:p>
            <a:pPr lvl="1">
              <a:spcBef>
                <a:spcPts val="0"/>
              </a:spcBef>
              <a:spcAft>
                <a:spcPts val="600"/>
              </a:spcAft>
              <a:buClr>
                <a:srgbClr val="42A8AD"/>
              </a:buClr>
            </a:pPr>
            <a:r>
              <a:rPr lang="en-US" dirty="0">
                <a:latin typeface="Candara" pitchFamily="34" charset="0"/>
              </a:rPr>
              <a:t>For example, a 20% reduction in customer complaints, a monthly sales quota of $150,000, or a 10% increase per month in new-customer accounts</a:t>
            </a:r>
          </a:p>
          <a:p>
            <a:pPr lvl="1">
              <a:spcBef>
                <a:spcPts val="0"/>
              </a:spcBef>
              <a:spcAft>
                <a:spcPts val="600"/>
              </a:spcAft>
              <a:buClr>
                <a:srgbClr val="42A8AD"/>
              </a:buClr>
            </a:pPr>
            <a:r>
              <a:rPr lang="en-US" dirty="0">
                <a:latin typeface="Candara" pitchFamily="34" charset="0"/>
              </a:rPr>
              <a:t>Performance standards are derived from marketing objectives that are set while developing marketing strategies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2-3</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Analyzing Actual Performance</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Sales analysis </a:t>
            </a:r>
            <a:r>
              <a:rPr lang="en-US" dirty="0">
                <a:latin typeface="Candara" pitchFamily="34" charset="0"/>
              </a:rPr>
              <a:t>uses sales figures to evaluate a firm’s current performance</a:t>
            </a:r>
          </a:p>
          <a:p>
            <a:pPr lvl="1">
              <a:spcBef>
                <a:spcPts val="0"/>
              </a:spcBef>
              <a:spcAft>
                <a:spcPts val="600"/>
              </a:spcAft>
              <a:buClr>
                <a:srgbClr val="42A8AD"/>
              </a:buClr>
            </a:pPr>
            <a:r>
              <a:rPr lang="en-US" dirty="0">
                <a:latin typeface="Candara" pitchFamily="34" charset="0"/>
              </a:rPr>
              <a:t>Most common method of evaluation because sales data partially reflect the target market’s reactions to a marketing mix and often are readily available</a:t>
            </a:r>
          </a:p>
          <a:p>
            <a:pPr lvl="1">
              <a:spcBef>
                <a:spcPts val="0"/>
              </a:spcBef>
              <a:spcAft>
                <a:spcPts val="600"/>
              </a:spcAft>
              <a:buClr>
                <a:srgbClr val="42A8AD"/>
              </a:buClr>
            </a:pPr>
            <a:r>
              <a:rPr lang="en-US" dirty="0">
                <a:latin typeface="Candara" pitchFamily="34" charset="0"/>
              </a:rPr>
              <a:t>Current sales data must be compared with forecasted sales, industry sales, specific competitor’s sales, or the costs incurred to achieve the sales volume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2-3</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Analyzing Actual Performance</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Marketing cost analysis breaks down and classifies costs to determine which are associated with specific marketing efforts</a:t>
            </a:r>
          </a:p>
          <a:p>
            <a:pPr lvl="1">
              <a:spcBef>
                <a:spcPts val="0"/>
              </a:spcBef>
              <a:spcAft>
                <a:spcPts val="600"/>
              </a:spcAft>
              <a:buClr>
                <a:srgbClr val="42A8AD"/>
              </a:buClr>
            </a:pPr>
            <a:r>
              <a:rPr lang="en-US" dirty="0">
                <a:latin typeface="Candara" pitchFamily="34" charset="0"/>
              </a:rPr>
              <a:t>One way to analyze costs is by comparing a company’s costs with industry averages</a:t>
            </a:r>
          </a:p>
          <a:p>
            <a:pPr lvl="2">
              <a:spcBef>
                <a:spcPts val="0"/>
              </a:spcBef>
              <a:spcAft>
                <a:spcPts val="600"/>
              </a:spcAft>
              <a:buClr>
                <a:srgbClr val="42A8AD"/>
              </a:buClr>
            </a:pPr>
            <a:r>
              <a:rPr lang="en-US" dirty="0">
                <a:latin typeface="Candara" pitchFamily="34" charset="0"/>
              </a:rPr>
              <a:t>When looking at industry averages, a company should take into account its own unique situation</a:t>
            </a:r>
          </a:p>
          <a:p>
            <a:pPr lvl="2">
              <a:spcBef>
                <a:spcPts val="0"/>
              </a:spcBef>
              <a:spcAft>
                <a:spcPts val="600"/>
              </a:spcAft>
              <a:buClr>
                <a:srgbClr val="42A8AD"/>
              </a:buClr>
            </a:pPr>
            <a:r>
              <a:rPr lang="en-US" dirty="0">
                <a:latin typeface="Candara" pitchFamily="34" charset="0"/>
              </a:rPr>
              <a:t>Company’s costs can differ from the industry average for several reasons, including its own marketing objectives, cost structure, geographic location, types of customers, and scale of operations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2088752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2-3</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Comparing Actual Performance with Performance Standards</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If actual performance exceeds performance standards:</a:t>
            </a:r>
          </a:p>
          <a:p>
            <a:pPr lvl="1">
              <a:spcBef>
                <a:spcPts val="0"/>
              </a:spcBef>
              <a:spcAft>
                <a:spcPts val="600"/>
              </a:spcAft>
              <a:buClr>
                <a:srgbClr val="42A8AD"/>
              </a:buClr>
            </a:pPr>
            <a:r>
              <a:rPr lang="en-US" dirty="0">
                <a:latin typeface="Candara" pitchFamily="34" charset="0"/>
              </a:rPr>
              <a:t>Marketing strategy is viewed as being effective</a:t>
            </a:r>
          </a:p>
          <a:p>
            <a:pPr lvl="1">
              <a:spcBef>
                <a:spcPts val="0"/>
              </a:spcBef>
              <a:spcAft>
                <a:spcPts val="600"/>
              </a:spcAft>
              <a:buClr>
                <a:srgbClr val="42A8AD"/>
              </a:buClr>
            </a:pPr>
            <a:r>
              <a:rPr lang="en-US" dirty="0">
                <a:latin typeface="Candara" pitchFamily="34" charset="0"/>
              </a:rPr>
              <a:t>Try to gain an understanding of why the strategy is effective</a:t>
            </a:r>
          </a:p>
          <a:p>
            <a:pPr>
              <a:spcBef>
                <a:spcPts val="0"/>
              </a:spcBef>
              <a:spcAft>
                <a:spcPts val="600"/>
              </a:spcAft>
              <a:buClr>
                <a:srgbClr val="42A8AD"/>
              </a:buClr>
            </a:pPr>
            <a:r>
              <a:rPr lang="en-US" dirty="0">
                <a:latin typeface="Candara" pitchFamily="34" charset="0"/>
              </a:rPr>
              <a:t>If actual performance does not meet performance standards:</a:t>
            </a:r>
          </a:p>
          <a:p>
            <a:pPr lvl="1">
              <a:spcBef>
                <a:spcPts val="0"/>
              </a:spcBef>
              <a:spcAft>
                <a:spcPts val="600"/>
              </a:spcAft>
              <a:buClr>
                <a:srgbClr val="42A8AD"/>
              </a:buClr>
            </a:pPr>
            <a:r>
              <a:rPr lang="en-US" dirty="0">
                <a:latin typeface="Candara" pitchFamily="34" charset="0"/>
              </a:rPr>
              <a:t>Determine why a marketing strategy was less effective</a:t>
            </a:r>
          </a:p>
          <a:p>
            <a:pPr lvl="1">
              <a:spcBef>
                <a:spcPts val="0"/>
              </a:spcBef>
              <a:spcAft>
                <a:spcPts val="600"/>
              </a:spcAft>
              <a:buClr>
                <a:srgbClr val="42A8AD"/>
              </a:buClr>
            </a:pPr>
            <a:r>
              <a:rPr lang="en-US" dirty="0">
                <a:latin typeface="Candara" pitchFamily="34" charset="0"/>
              </a:rPr>
              <a:t>Determine whether the marketing objective, against which performance is measured, is realistic or not</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2088752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2-4</a:t>
            </a:r>
            <a:endParaRPr lang="en-US" sz="1800" b="1" dirty="0">
              <a:solidFill>
                <a:prstClr val="black"/>
              </a:solidFill>
              <a:latin typeface="Franklin Gothic Book"/>
            </a:endParaRP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smtClean="0">
                <a:ln>
                  <a:solidFill>
                    <a:srgbClr val="3C999E"/>
                  </a:solidFill>
                </a:ln>
                <a:solidFill>
                  <a:srgbClr val="42A8AD"/>
                </a:solidFill>
                <a:latin typeface="Candara"/>
              </a:rPr>
              <a:t>Marketing Plan</a:t>
            </a:r>
            <a:endParaRPr kumimoji="0" lang="en-US" altLang="en-US"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smtClean="0">
                <a:latin typeface="Candara" pitchFamily="34" charset="0"/>
              </a:rPr>
              <a:t>Written </a:t>
            </a:r>
            <a:r>
              <a:rPr lang="en-US" dirty="0">
                <a:latin typeface="Candara" pitchFamily="34" charset="0"/>
              </a:rPr>
              <a:t>document that specifies the activities to be performed to implement and control the </a:t>
            </a:r>
            <a:r>
              <a:rPr lang="en-US" dirty="0" smtClean="0">
                <a:latin typeface="Candara" pitchFamily="34" charset="0"/>
              </a:rPr>
              <a:t>firm’s </a:t>
            </a:r>
            <a:r>
              <a:rPr lang="en-US" dirty="0">
                <a:latin typeface="Candara" pitchFamily="34" charset="0"/>
              </a:rPr>
              <a:t>marketing strategies</a:t>
            </a:r>
          </a:p>
          <a:p>
            <a:pPr lvl="1">
              <a:spcBef>
                <a:spcPts val="0"/>
              </a:spcBef>
              <a:spcAft>
                <a:spcPts val="600"/>
              </a:spcAft>
              <a:buClr>
                <a:srgbClr val="42A8AD"/>
              </a:buClr>
            </a:pPr>
            <a:r>
              <a:rPr lang="en-US" dirty="0">
                <a:latin typeface="Candara" pitchFamily="34" charset="0"/>
              </a:rPr>
              <a:t>The systematic process of:</a:t>
            </a:r>
          </a:p>
          <a:p>
            <a:pPr lvl="2">
              <a:spcBef>
                <a:spcPts val="0"/>
              </a:spcBef>
              <a:spcAft>
                <a:spcPts val="600"/>
              </a:spcAft>
              <a:buClr>
                <a:srgbClr val="42A8AD"/>
              </a:buClr>
            </a:pPr>
            <a:r>
              <a:rPr lang="en-US" dirty="0">
                <a:latin typeface="Candara" pitchFamily="34" charset="0"/>
              </a:rPr>
              <a:t>Assessing marketing opportunities and resources</a:t>
            </a:r>
          </a:p>
          <a:p>
            <a:pPr lvl="2">
              <a:spcBef>
                <a:spcPts val="0"/>
              </a:spcBef>
              <a:spcAft>
                <a:spcPts val="600"/>
              </a:spcAft>
              <a:buClr>
                <a:srgbClr val="42A8AD"/>
              </a:buClr>
            </a:pPr>
            <a:r>
              <a:rPr lang="en-US" dirty="0">
                <a:latin typeface="Candara" pitchFamily="34" charset="0"/>
              </a:rPr>
              <a:t>Determining objectives</a:t>
            </a:r>
          </a:p>
          <a:p>
            <a:pPr lvl="2">
              <a:spcBef>
                <a:spcPts val="0"/>
              </a:spcBef>
              <a:spcAft>
                <a:spcPts val="600"/>
              </a:spcAft>
              <a:buClr>
                <a:srgbClr val="42A8AD"/>
              </a:buClr>
            </a:pPr>
            <a:r>
              <a:rPr lang="en-US" dirty="0">
                <a:latin typeface="Candara" pitchFamily="34" charset="0"/>
              </a:rPr>
              <a:t>Defining Strategies</a:t>
            </a:r>
          </a:p>
          <a:p>
            <a:pPr lvl="2">
              <a:spcBef>
                <a:spcPts val="0"/>
              </a:spcBef>
              <a:spcAft>
                <a:spcPts val="600"/>
              </a:spcAft>
              <a:buClr>
                <a:srgbClr val="42A8AD"/>
              </a:buClr>
            </a:pPr>
            <a:r>
              <a:rPr lang="en-US" dirty="0">
                <a:latin typeface="Candara" pitchFamily="34" charset="0"/>
              </a:rPr>
              <a:t>Establishing guidelines for implementation and control of the marketing program</a:t>
            </a:r>
          </a:p>
          <a:p>
            <a:pPr lvl="1">
              <a:spcBef>
                <a:spcPts val="0"/>
              </a:spcBef>
              <a:spcAft>
                <a:spcPts val="600"/>
              </a:spcAft>
              <a:buClr>
                <a:srgbClr val="42A8AD"/>
              </a:buClr>
            </a:pPr>
            <a:r>
              <a:rPr lang="en-US" dirty="0" smtClean="0">
                <a:latin typeface="Candara" pitchFamily="34" charset="0"/>
              </a:rPr>
              <a:t>Aligned </a:t>
            </a:r>
            <a:r>
              <a:rPr lang="en-US" dirty="0">
                <a:latin typeface="Candara" pitchFamily="34" charset="0"/>
              </a:rPr>
              <a:t>with </a:t>
            </a:r>
            <a:r>
              <a:rPr lang="en-US" dirty="0" smtClean="0">
                <a:latin typeface="Candara" pitchFamily="34" charset="0"/>
              </a:rPr>
              <a:t>corporate/business-unit </a:t>
            </a:r>
            <a:r>
              <a:rPr lang="en-US" dirty="0">
                <a:latin typeface="Candara" pitchFamily="34" charset="0"/>
              </a:rPr>
              <a:t>strategies and is </a:t>
            </a:r>
            <a:r>
              <a:rPr lang="en-US" dirty="0" smtClean="0">
                <a:latin typeface="Candara" pitchFamily="34" charset="0"/>
              </a:rPr>
              <a:t>accessible/shared with </a:t>
            </a:r>
            <a:r>
              <a:rPr lang="en-US" dirty="0">
                <a:latin typeface="Candara" pitchFamily="34" charset="0"/>
              </a:rPr>
              <a:t>employees</a:t>
            </a:r>
          </a:p>
          <a:p>
            <a:pPr lvl="1">
              <a:buClr>
                <a:srgbClr val="297FD5"/>
              </a:buClr>
              <a:defRPr/>
            </a:pPr>
            <a:endParaRPr kumimoji="0" lang="en-US" sz="24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2088752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smtClean="0">
                <a:ln>
                  <a:solidFill>
                    <a:srgbClr val="3C999E"/>
                  </a:solidFill>
                </a:ln>
                <a:solidFill>
                  <a:srgbClr val="42A8AD"/>
                </a:solidFill>
                <a:latin typeface="Candara"/>
              </a:rPr>
              <a:t>Table </a:t>
            </a:r>
            <a:r>
              <a:rPr lang="en-US" altLang="en-US" sz="3200" dirty="0">
                <a:ln>
                  <a:solidFill>
                    <a:srgbClr val="3C999E"/>
                  </a:solidFill>
                </a:ln>
                <a:solidFill>
                  <a:srgbClr val="42A8AD"/>
                </a:solidFill>
                <a:latin typeface="Candara"/>
              </a:rPr>
              <a:t>2</a:t>
            </a:r>
            <a:r>
              <a:rPr lang="en-US" altLang="en-US" sz="3200" dirty="0" smtClean="0">
                <a:ln>
                  <a:solidFill>
                    <a:srgbClr val="3C999E"/>
                  </a:solidFill>
                </a:ln>
                <a:solidFill>
                  <a:srgbClr val="42A8AD"/>
                </a:solidFill>
                <a:latin typeface="Candara"/>
              </a:rPr>
              <a:t>.1 – Components of the </a:t>
            </a:r>
          </a:p>
          <a:p>
            <a:pPr lvl="0" eaLnBrk="1" hangingPunct="1"/>
            <a:r>
              <a:rPr lang="en-US" altLang="en-US" sz="3200" dirty="0" smtClean="0">
                <a:ln>
                  <a:solidFill>
                    <a:srgbClr val="3C999E"/>
                  </a:solidFill>
                </a:ln>
                <a:solidFill>
                  <a:srgbClr val="42A8AD"/>
                </a:solidFill>
                <a:latin typeface="Candara"/>
              </a:rPr>
              <a:t>Marketing Plan</a:t>
            </a:r>
            <a:endParaRPr kumimoji="0" lang="en-US" altLang="en-US" sz="3200" i="0" u="none" strike="noStrike" kern="1200" cap="none" spc="0" normalizeH="0" baseline="0" noProof="0" dirty="0" smtClean="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99723" y="1371600"/>
            <a:ext cx="6989235" cy="415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smtClean="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smtClean="0">
                <a:solidFill>
                  <a:prstClr val="black"/>
                </a:solidFill>
                <a:latin typeface="Franklin Gothic Book"/>
              </a:rPr>
              <a:t>LO 2-4</a:t>
            </a:r>
            <a:endParaRPr lang="en-US" sz="1800" b="1" dirty="0">
              <a:solidFill>
                <a:prstClr val="black"/>
              </a:solidFill>
              <a:latin typeface="Franklin Gothic Book"/>
            </a:endParaRPr>
          </a:p>
        </p:txBody>
      </p:sp>
    </p:spTree>
    <p:extLst>
      <p:ext uri="{BB962C8B-B14F-4D97-AF65-F5344CB8AC3E}">
        <p14:creationId xmlns:p14="http://schemas.microsoft.com/office/powerpoint/2010/main" val="53729532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144000" cy="6858000"/>
          </a:xfrm>
          <a:prstGeom prst="rect">
            <a:avLst/>
          </a:prstGeom>
        </p:spPr>
      </p:pic>
      <p:sp>
        <p:nvSpPr>
          <p:cNvPr id="8" name="Content Placeholder 4"/>
          <p:cNvSpPr txBox="1">
            <a:spLocks/>
          </p:cNvSpPr>
          <p:nvPr/>
        </p:nvSpPr>
        <p:spPr bwMode="auto">
          <a:xfrm>
            <a:off x="1333500" y="4114800"/>
            <a:ext cx="6477000" cy="21336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endParaRPr lang="en-US" sz="4000" dirty="0" smtClean="0">
              <a:ln>
                <a:solidFill>
                  <a:srgbClr val="3C999E"/>
                </a:solidFill>
              </a:ln>
              <a:solidFill>
                <a:srgbClr val="42A8AD"/>
              </a:solidFill>
              <a:latin typeface="Candara"/>
              <a:ea typeface="+mj-ea"/>
              <a:cs typeface="+mj-cs"/>
            </a:endParaRPr>
          </a:p>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marL="0" indent="0">
              <a:spcBef>
                <a:spcPts val="0"/>
              </a:spcBef>
              <a:spcAft>
                <a:spcPts val="600"/>
              </a:spcAft>
              <a:buClr>
                <a:srgbClr val="42A8AD"/>
              </a:buClr>
              <a:buNone/>
            </a:pPr>
            <a:r>
              <a:rPr lang="en-US" sz="4000" dirty="0" smtClean="0">
                <a:ln>
                  <a:solidFill>
                    <a:srgbClr val="3C999E"/>
                  </a:solidFill>
                </a:ln>
                <a:solidFill>
                  <a:schemeClr val="bg1"/>
                </a:solidFill>
                <a:latin typeface="Candara"/>
                <a:ea typeface="+mj-ea"/>
                <a:cs typeface="+mj-cs"/>
              </a:rPr>
              <a:t>Thank</a:t>
            </a:r>
            <a:r>
              <a:rPr lang="en-US" dirty="0" smtClean="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a:t>
            </a:r>
            <a:r>
              <a:rPr lang="en-US" dirty="0" smtClean="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for</a:t>
            </a:r>
            <a:r>
              <a:rPr lang="en-US" dirty="0" smtClean="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your</a:t>
            </a:r>
            <a:r>
              <a:rPr lang="en-US" dirty="0" smtClean="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attention!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smtClean="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2942271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3559</TotalTime>
  <Words>2721</Words>
  <Application>Microsoft Office PowerPoint</Application>
  <PresentationFormat>Экран (4:3)</PresentationFormat>
  <Paragraphs>371</Paragraphs>
  <Slides>52</Slides>
  <Notes>5</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52</vt:i4>
      </vt:variant>
    </vt:vector>
  </HeadingPairs>
  <TitlesOfParts>
    <vt:vector size="61" baseType="lpstr">
      <vt:lpstr>Arial</vt:lpstr>
      <vt:lpstr>Brush Script MT</vt:lpstr>
      <vt:lpstr>Calibri</vt:lpstr>
      <vt:lpstr>Candara</vt:lpstr>
      <vt:lpstr>Franklin Gothic Book</vt:lpstr>
      <vt:lpstr>Gill Sans MT</vt:lpstr>
      <vt:lpstr>Times New Roman</vt:lpstr>
      <vt:lpstr>Wingdings</vt:lpstr>
      <vt:lpstr>Office Theme</vt:lpstr>
      <vt:lpstr>Chapter 2                            Planning, Implementing, and Evaluating Marketing Strategies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BrettN</dc:creator>
  <cp:lastModifiedBy>USER</cp:lastModifiedBy>
  <cp:revision>118</cp:revision>
  <cp:lastPrinted>2014-07-29T05:16:57Z</cp:lastPrinted>
  <dcterms:created xsi:type="dcterms:W3CDTF">2014-07-29T05:05:36Z</dcterms:created>
  <dcterms:modified xsi:type="dcterms:W3CDTF">2020-03-23T07:41:34Z</dcterms:modified>
</cp:coreProperties>
</file>