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57" r:id="rId2"/>
    <p:sldId id="260" r:id="rId3"/>
    <p:sldId id="258" r:id="rId4"/>
    <p:sldId id="256" r:id="rId5"/>
    <p:sldId id="261" r:id="rId6"/>
    <p:sldId id="301" r:id="rId7"/>
    <p:sldId id="262" r:id="rId8"/>
    <p:sldId id="263" r:id="rId9"/>
    <p:sldId id="264" r:id="rId10"/>
    <p:sldId id="305" r:id="rId11"/>
    <p:sldId id="265" r:id="rId12"/>
    <p:sldId id="297" r:id="rId13"/>
    <p:sldId id="266" r:id="rId14"/>
    <p:sldId id="267" r:id="rId15"/>
    <p:sldId id="307" r:id="rId16"/>
    <p:sldId id="268" r:id="rId17"/>
    <p:sldId id="269" r:id="rId18"/>
    <p:sldId id="270" r:id="rId19"/>
    <p:sldId id="272" r:id="rId20"/>
    <p:sldId id="271" r:id="rId21"/>
    <p:sldId id="273" r:id="rId22"/>
    <p:sldId id="274" r:id="rId23"/>
    <p:sldId id="302" r:id="rId24"/>
    <p:sldId id="275" r:id="rId25"/>
    <p:sldId id="276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303" r:id="rId37"/>
    <p:sldId id="288" r:id="rId38"/>
    <p:sldId id="289" r:id="rId39"/>
    <p:sldId id="290" r:id="rId40"/>
    <p:sldId id="291" r:id="rId41"/>
    <p:sldId id="292" r:id="rId42"/>
    <p:sldId id="294" r:id="rId43"/>
    <p:sldId id="296" r:id="rId44"/>
    <p:sldId id="295" r:id="rId45"/>
    <p:sldId id="308" r:id="rId4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AA53"/>
    <a:srgbClr val="FF8448"/>
    <a:srgbClr val="FFDE80"/>
    <a:srgbClr val="42A8AD"/>
    <a:srgbClr val="3C999E"/>
    <a:srgbClr val="FFF87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71408" autoAdjust="0"/>
  </p:normalViewPr>
  <p:slideViewPr>
    <p:cSldViewPr>
      <p:cViewPr varScale="1">
        <p:scale>
          <a:sx n="66" d="100"/>
          <a:sy n="66" d="100"/>
        </p:scale>
        <p:origin x="156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4E6710-BB7F-4CB4-8A58-F6347636B1D6}" type="datetimeFigureOut">
              <a:rPr lang="en-US" smtClean="0"/>
              <a:pPr/>
              <a:t>3/20/2020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4B8F9D-41B9-4DC9-8F74-FFC509277D8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3730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B8F9D-41B9-4DC9-8F74-FFC509277D82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71459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Answers:</a:t>
            </a:r>
          </a:p>
          <a:p>
            <a:r>
              <a:rPr lang="en-US" dirty="0" smtClean="0"/>
              <a:t>Although originally Gap was intended toward the younger generation, today it is now targeted toward a wide range of consumers. Old Navy targets those who appreciate its “fun” and “trendy” image. Banana Republic, on the other hand, is targeted toward higher-income consumers who can afford the higher prices of its products.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B8F9D-41B9-4DC9-8F74-FFC509277D82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69179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B8F9D-41B9-4DC9-8F74-FFC509277D82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69179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B8F9D-41B9-4DC9-8F74-FFC509277D82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66316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Sample answers:</a:t>
            </a:r>
          </a:p>
          <a:p>
            <a:r>
              <a:rPr lang="en-US" dirty="0" smtClean="0"/>
              <a:t>Employees: healthcare</a:t>
            </a:r>
            <a:r>
              <a:rPr lang="en-US" baseline="0" dirty="0" smtClean="0"/>
              <a:t> for part-time employees</a:t>
            </a:r>
          </a:p>
          <a:p>
            <a:r>
              <a:rPr lang="en-US" baseline="0" dirty="0" smtClean="0"/>
              <a:t>Suppliers: Establishment of farmer support centers</a:t>
            </a:r>
          </a:p>
          <a:p>
            <a:r>
              <a:rPr lang="en-US" baseline="0" dirty="0" smtClean="0"/>
              <a:t>Environment: Small discount for customers who bring in their own cups</a:t>
            </a:r>
          </a:p>
          <a:p>
            <a:r>
              <a:rPr lang="en-US" baseline="0" dirty="0" smtClean="0"/>
              <a:t>Investors: Strong return on investment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B8F9D-41B9-4DC9-8F74-FFC509277D82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69179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Student answers will vary.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B8F9D-41B9-4DC9-8F74-FFC509277D82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69179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B8F9D-41B9-4DC9-8F74-FFC509277D82}" type="slidenum">
              <a:rPr lang="en-US" smtClean="0"/>
              <a:pPr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589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9598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2000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01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5128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2179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750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0711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577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6046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1327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932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73EFB-8E40-4B42-AD26-B2B1E8F2459B}" type="datetimeFigureOut">
              <a:rPr lang="en-US" smtClean="0"/>
              <a:pPr/>
              <a:t>3/20/2020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021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6000">
              <a:schemeClr val="accent1">
                <a:lumMod val="5000"/>
                <a:lumOff val="95000"/>
                <a:alpha val="9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7936"/>
            <a:ext cx="9126897" cy="6845173"/>
          </a:xfrm>
          <a:prstGeom prst="rect">
            <a:avLst/>
          </a:prstGeom>
        </p:spPr>
      </p:pic>
      <p:sp>
        <p:nvSpPr>
          <p:cNvPr id="5" name="AutoShape 2" descr="Image result for webster university in tashken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512" y="160338"/>
            <a:ext cx="2143125" cy="21431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10400" y="154476"/>
            <a:ext cx="2016620" cy="2049462"/>
          </a:xfrm>
          <a:prstGeom prst="rect">
            <a:avLst/>
          </a:prstGeom>
        </p:spPr>
      </p:pic>
      <p:sp>
        <p:nvSpPr>
          <p:cNvPr id="13" name="Title 1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lvl="0">
              <a:spcBef>
                <a:spcPts val="0"/>
              </a:spcBef>
              <a:defRPr/>
            </a:pPr>
            <a:r>
              <a:rPr lang="en-US" sz="50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Candara" panose="020E0502030303020204" pitchFamily="34" charset="0"/>
                <a:ea typeface="+mn-ea"/>
                <a:cs typeface="Times New Roman" pitchFamily="18" charset="0"/>
              </a:rPr>
              <a:t>Chapter 1</a:t>
            </a:r>
            <a:br>
              <a:rPr lang="en-US" sz="50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+mn-ea"/>
                <a:cs typeface="Times New Roman" pitchFamily="18" charset="0"/>
              </a:rPr>
              <a:t>                          </a:t>
            </a:r>
            <a:b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r>
              <a:rPr lang="en-US" sz="3200" b="1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  <a:t>An Overview </a:t>
            </a:r>
            <a:br>
              <a:rPr lang="en-US" sz="3200" b="1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r>
              <a:rPr lang="en-US" sz="3200" b="1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  <a:t>of Strategic Marketing</a:t>
            </a:r>
            <a:r>
              <a:rPr lang="en-US" sz="3200" b="1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  <a:t/>
            </a:r>
            <a:br>
              <a:rPr lang="en-US" sz="3200" b="1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endParaRPr lang="en-US" dirty="0"/>
          </a:p>
        </p:txBody>
      </p:sp>
      <p:sp>
        <p:nvSpPr>
          <p:cNvPr id="14" name="Subtitle 1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Course Instructor: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Mamurjon Rahimov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91565" y="4995990"/>
            <a:ext cx="1560870" cy="1857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740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5" y="3284457"/>
            <a:ext cx="5520309" cy="1626780"/>
          </a:xfrm>
          <a:prstGeom prst="rect">
            <a:avLst/>
          </a:prstGeom>
        </p:spPr>
      </p:pic>
      <p:sp>
        <p:nvSpPr>
          <p:cNvPr id="5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i="0" u="none" strike="noStrike" kern="1200" cap="none" spc="0" normalizeH="0" baseline="0" noProof="0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effectLst/>
                <a:uLnTx/>
                <a:uFillTx/>
                <a:latin typeface="Candara"/>
                <a:ea typeface="+mj-ea"/>
                <a:cs typeface="+mj-cs"/>
              </a:rPr>
              <a:t>Learning Objectives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 bwMode="auto">
          <a:xfrm>
            <a:off x="1828800" y="1371600"/>
            <a:ext cx="71628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lang="en-US" sz="2600" b="1" dirty="0" smtClean="0">
                <a:solidFill>
                  <a:srgbClr val="42A8AD"/>
                </a:solidFill>
                <a:latin typeface="Candara" panose="020E0502030303020204" pitchFamily="34" charset="0"/>
              </a:rPr>
              <a:t>LO 1-1</a:t>
            </a:r>
            <a:r>
              <a:rPr lang="en-US" sz="2600" dirty="0" smtClean="0">
                <a:latin typeface="Candara" panose="020E0502030303020204" pitchFamily="34" charset="0"/>
              </a:rPr>
              <a:t>	Define </a:t>
            </a:r>
            <a:r>
              <a:rPr lang="en-US" sz="2600" i="1" dirty="0" smtClean="0">
                <a:latin typeface="Candara" panose="020E0502030303020204" pitchFamily="34" charset="0"/>
              </a:rPr>
              <a:t>marketing</a:t>
            </a:r>
            <a:endParaRPr lang="en-US" sz="2600" dirty="0" smtClean="0"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2A8AD"/>
                </a:solidFill>
                <a:effectLst/>
                <a:uLnTx/>
                <a:uFillTx/>
                <a:latin typeface="Candara" panose="020E0502030303020204" pitchFamily="34" charset="0"/>
              </a:rPr>
              <a:t>LO 1-2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	Explain</a:t>
            </a:r>
            <a:r>
              <a:rPr kumimoji="0" lang="en-US" sz="26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 the different variables of the 	marketing mix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lang="en-US" sz="2600" b="1" dirty="0" smtClean="0">
                <a:solidFill>
                  <a:srgbClr val="42A8AD"/>
                </a:solidFill>
                <a:latin typeface="Candara" panose="020E0502030303020204" pitchFamily="34" charset="0"/>
              </a:rPr>
              <a:t>LO 1-3</a:t>
            </a:r>
            <a:r>
              <a:rPr lang="en-US" sz="2600" dirty="0" smtClean="0">
                <a:latin typeface="Candara" panose="020E0502030303020204" pitchFamily="34" charset="0"/>
              </a:rPr>
              <a:t>	Describe how marketing creates value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rgbClr val="42A8AD"/>
                </a:solidFill>
                <a:effectLst/>
                <a:uLnTx/>
                <a:uFillTx/>
                <a:latin typeface="Candara" panose="020E0502030303020204" pitchFamily="34" charset="0"/>
              </a:rPr>
              <a:t>LO 1-4</a:t>
            </a:r>
            <a:r>
              <a:rPr kumimoji="0" lang="en-US" sz="26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	Briefly describe the marketing 	environment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lang="en-US" sz="2600" b="1" dirty="0" smtClean="0">
                <a:solidFill>
                  <a:srgbClr val="42A8AD"/>
                </a:solidFill>
                <a:latin typeface="Candara" panose="020E0502030303020204" pitchFamily="34" charset="0"/>
              </a:rPr>
              <a:t>LO 1-5</a:t>
            </a:r>
            <a:r>
              <a:rPr lang="en-US" sz="2600" dirty="0" smtClean="0">
                <a:latin typeface="Candara" panose="020E0502030303020204" pitchFamily="34" charset="0"/>
              </a:rPr>
              <a:t>	Summarize the marketing concept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rgbClr val="42A8AD"/>
                </a:solidFill>
                <a:effectLst/>
                <a:uLnTx/>
                <a:uFillTx/>
                <a:latin typeface="Candara" panose="020E0502030303020204" pitchFamily="34" charset="0"/>
              </a:rPr>
              <a:t>LO 1-6</a:t>
            </a:r>
            <a:r>
              <a:rPr kumimoji="0" lang="en-US" sz="26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	Identify the importance of building 	customer relationships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lang="en-US" sz="2600" b="1" dirty="0" smtClean="0">
                <a:solidFill>
                  <a:srgbClr val="42A8AD"/>
                </a:solidFill>
                <a:latin typeface="Candara" panose="020E0502030303020204" pitchFamily="34" charset="0"/>
              </a:rPr>
              <a:t>LO 1-7</a:t>
            </a:r>
            <a:r>
              <a:rPr lang="en-US" sz="2600" dirty="0" smtClean="0">
                <a:latin typeface="Candara" panose="020E0502030303020204" pitchFamily="34" charset="0"/>
              </a:rPr>
              <a:t>	Explain why marketing is important to 	our 	global economy</a:t>
            </a:r>
            <a:endParaRPr kumimoji="0" lang="en-US" sz="260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280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Franklin Gothic Book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Franklin Gothic Book"/>
              <a:ea typeface="+mn-ea"/>
              <a:cs typeface="+mn-cs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7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3154669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1-1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i="0" u="none" strike="noStrike" kern="1200" cap="none" spc="0" normalizeH="0" baseline="0" noProof="0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effectLst/>
                <a:uLnTx/>
                <a:uFillTx/>
                <a:latin typeface="Candara"/>
                <a:ea typeface="+mj-ea"/>
                <a:cs typeface="+mj-cs"/>
              </a:rPr>
              <a:t>Defining Marketing</a:t>
            </a: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2A8AD"/>
                </a:solidFill>
                <a:effectLst/>
                <a:uLnTx/>
                <a:uFillTx/>
                <a:latin typeface="Candara" panose="020E0502030303020204" pitchFamily="34" charset="0"/>
              </a:rPr>
              <a:t>Marketing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anose="020E0502030303020204" pitchFamily="34" charset="0"/>
              </a:rPr>
              <a:t> is the process of: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anose="020E0502030303020204" pitchFamily="34" charset="0"/>
              </a:rPr>
              <a:t>Creating, distributing, promoting, and pricing goods, services, and ideas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anose="020E0502030303020204" pitchFamily="34" charset="0"/>
              </a:rPr>
              <a:t>To facilitate satisfying exchange relationships with customers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anose="020E0502030303020204" pitchFamily="34" charset="0"/>
              </a:rPr>
              <a:t>To develop and maintain favorable relationships with stakeholders in a dynamic environment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eaLnBrk="1" hangingPunct="1"/>
            <a:r>
              <a:rPr lang="en-US" altLang="en-US" sz="320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Figure 1.1 - Components of Strategic Marketing</a:t>
            </a:r>
            <a:endParaRPr kumimoji="0" lang="en-US" altLang="en-US" sz="3200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pic>
        <p:nvPicPr>
          <p:cNvPr id="1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685596" y="1358900"/>
            <a:ext cx="5455557" cy="511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8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1-1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365783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1-1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Focuses on Customers</a:t>
            </a:r>
            <a:endParaRPr kumimoji="0" lang="en-US" altLang="en-US" sz="4000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3448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b="1" dirty="0" smtClean="0">
                <a:solidFill>
                  <a:srgbClr val="42A8AD"/>
                </a:solidFill>
                <a:latin typeface="Candara" panose="020E0502030303020204" pitchFamily="34" charset="0"/>
              </a:rPr>
              <a:t>Customers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639763" marR="0" lvl="1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dirty="0" smtClean="0">
                <a:solidFill>
                  <a:sysClr val="windowText" lastClr="000000"/>
                </a:solidFill>
                <a:latin typeface="Candara" panose="020E0502030303020204" pitchFamily="34" charset="0"/>
              </a:rPr>
              <a:t>P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anose="020E0502030303020204" pitchFamily="34" charset="0"/>
              </a:rPr>
              <a:t>urchasers of the products that organizations develop, promote,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anose="020E0502030303020204" pitchFamily="34" charset="0"/>
              </a:rPr>
              <a:t> distribute, and price</a:t>
            </a:r>
          </a:p>
          <a:p>
            <a:pPr marL="639763" marR="0" lvl="1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baseline="0" dirty="0" smtClean="0">
                <a:solidFill>
                  <a:sysClr val="windowText" lastClr="000000"/>
                </a:solidFill>
                <a:latin typeface="Candara" panose="020E0502030303020204" pitchFamily="34" charset="0"/>
              </a:rPr>
              <a:t>Focal point of all marketing activities</a:t>
            </a:r>
          </a:p>
          <a:p>
            <a:pPr marL="366713" marR="0" lvl="1" indent="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2A8AD"/>
                </a:solidFill>
                <a:effectLst/>
                <a:uLnTx/>
                <a:uFillTx/>
                <a:latin typeface="Candara" panose="020E0502030303020204" pitchFamily="34" charset="0"/>
              </a:rPr>
              <a:t>Target Market</a:t>
            </a:r>
          </a:p>
          <a:p>
            <a:pPr marL="639763" marR="0" lvl="1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anose="020E0502030303020204" pitchFamily="34" charset="0"/>
              </a:rPr>
              <a:t>A specific group of customers on whom an organization focuses its marketing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anose="020E0502030303020204" pitchFamily="34" charset="0"/>
              </a:rPr>
              <a:t> efforts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 smtClean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77602"/>
            <a:ext cx="9144000" cy="3880398"/>
          </a:xfrm>
          <a:prstGeom prst="rect">
            <a:avLst/>
          </a:prstGeom>
        </p:spPr>
      </p:pic>
      <p:sp>
        <p:nvSpPr>
          <p:cNvPr id="6" name="Title 3"/>
          <p:cNvSpPr txBox="1">
            <a:spLocks/>
          </p:cNvSpPr>
          <p:nvPr/>
        </p:nvSpPr>
        <p:spPr bwMode="auto">
          <a:xfrm>
            <a:off x="152400" y="228600"/>
            <a:ext cx="28956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i="0" u="none" strike="noStrike" kern="1200" cap="none" spc="0" normalizeH="0" baseline="0" noProof="0" dirty="0" smtClean="0">
                <a:ln>
                  <a:solidFill>
                    <a:srgbClr val="FF8448"/>
                  </a:solidFill>
                </a:ln>
                <a:solidFill>
                  <a:srgbClr val="FAAA53"/>
                </a:solidFill>
                <a:effectLst/>
                <a:uLnTx/>
                <a:uFillTx/>
                <a:latin typeface="Candara"/>
                <a:ea typeface="+mj-ea"/>
                <a:cs typeface="+mj-cs"/>
              </a:rPr>
              <a:t>Discussion Point – Who Is the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i="0" u="none" strike="noStrike" kern="1200" cap="none" spc="0" normalizeH="0" baseline="0" noProof="0" dirty="0" smtClean="0">
                <a:ln>
                  <a:solidFill>
                    <a:srgbClr val="FF8448"/>
                  </a:solidFill>
                </a:ln>
                <a:solidFill>
                  <a:srgbClr val="FAAA53"/>
                </a:solidFill>
                <a:effectLst/>
                <a:uLnTx/>
                <a:uFillTx/>
                <a:latin typeface="Candara"/>
                <a:ea typeface="+mj-ea"/>
                <a:cs typeface="+mj-cs"/>
              </a:rPr>
              <a:t>Target Market?</a:t>
            </a:r>
          </a:p>
        </p:txBody>
      </p:sp>
      <p:sp>
        <p:nvSpPr>
          <p:cNvPr id="7" name="Content Placeholder 6"/>
          <p:cNvSpPr txBox="1">
            <a:spLocks/>
          </p:cNvSpPr>
          <p:nvPr/>
        </p:nvSpPr>
        <p:spPr bwMode="auto">
          <a:xfrm>
            <a:off x="3581400" y="228600"/>
            <a:ext cx="5410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A53"/>
              </a:buClr>
              <a:buSzPct val="12000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85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 panose="020E0502030303020204" pitchFamily="34" charset="0"/>
              </a:rPr>
              <a:t>Gap Inc. owns three major brands: its Gap brand, Old Navy, &amp; Banana Republic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85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 panose="020E0502030303020204" pitchFamily="34" charset="0"/>
              </a:rPr>
              <a:t>Despite having the same owner, all three of these brands have different target markets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85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 panose="020E0502030303020204" pitchFamily="34" charset="0"/>
              </a:rPr>
              <a:t>Identify the target market for each brand:</a:t>
            </a:r>
          </a:p>
          <a:p>
            <a:pPr marR="0" lvl="1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AAA53"/>
              </a:buClr>
              <a:buSzPct val="85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 panose="020E0502030303020204" pitchFamily="34" charset="0"/>
              </a:rPr>
              <a:t>Gap</a:t>
            </a:r>
          </a:p>
          <a:p>
            <a:pPr marR="0" lvl="1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AAA53"/>
              </a:buClr>
              <a:buSzPct val="85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 panose="020E0502030303020204" pitchFamily="34" charset="0"/>
              </a:rPr>
              <a:t>Old Navy</a:t>
            </a:r>
          </a:p>
          <a:p>
            <a:pPr marR="0" lvl="1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AAA53"/>
              </a:buClr>
              <a:buSzPct val="85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 panose="020E0502030303020204" pitchFamily="34" charset="0"/>
              </a:rPr>
              <a:t>Banana Republic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0" y="6248400"/>
            <a:ext cx="838200" cy="6096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1-1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2447383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1-2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Mix Variables</a:t>
            </a:r>
            <a:endParaRPr kumimoji="0" lang="en-US" altLang="en-US" sz="4000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dirty="0" smtClean="0">
                <a:latin typeface="Candara" panose="020E0502030303020204" pitchFamily="34" charset="0"/>
              </a:rPr>
              <a:t>Marketing is more than simply advertising or selling a product</a:t>
            </a:r>
          </a:p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kumimoji="0" lang="en-US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Involves: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anose="020E0502030303020204" pitchFamily="34" charset="0"/>
              </a:rPr>
              <a:t>Developing and managing a product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Making the product available in the right place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noProof="0" dirty="0" smtClean="0">
                <a:latin typeface="Candara" panose="020E0502030303020204" pitchFamily="34" charset="0"/>
              </a:rPr>
              <a:t>Pricing the product at an acceptable level for buyers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Communicating information to help customers determine if the product will satisfy their needs</a:t>
            </a:r>
            <a:endParaRPr kumimoji="0" lang="en-US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 smtClean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1-2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Mix Variables</a:t>
            </a:r>
            <a:endParaRPr kumimoji="0" lang="en-US" altLang="en-US" sz="4000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b="1" dirty="0" smtClean="0">
                <a:solidFill>
                  <a:srgbClr val="42A8AD"/>
                </a:solidFill>
                <a:latin typeface="Candara" panose="020E0502030303020204" pitchFamily="34" charset="0"/>
              </a:rPr>
              <a:t>Marketing mix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 smtClean="0">
                <a:latin typeface="Candara" panose="020E0502030303020204" pitchFamily="34" charset="0"/>
              </a:rPr>
              <a:t>Four marketing activities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Product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 smtClean="0">
                <a:latin typeface="Candara" panose="020E0502030303020204" pitchFamily="34" charset="0"/>
              </a:rPr>
              <a:t>Distribution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Promotion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 smtClean="0">
                <a:latin typeface="Candara" panose="020E0502030303020204" pitchFamily="34" charset="0"/>
              </a:rPr>
              <a:t>Price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 smtClean="0">
                <a:latin typeface="Candara" panose="020E0502030303020204" pitchFamily="34" charset="0"/>
              </a:rPr>
              <a:t>That a</a:t>
            </a:r>
            <a:r>
              <a:rPr kumimoji="0" lang="en-US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 firm can control to meet the needs of customers within its target market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 smtClean="0">
                <a:latin typeface="Candara" panose="020E0502030303020204" pitchFamily="34" charset="0"/>
              </a:rPr>
              <a:t>There is a limit to how much these variables can be controlled</a:t>
            </a:r>
            <a:endParaRPr kumimoji="0" lang="en-US" b="1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 smtClean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1-2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Mix Variables</a:t>
            </a:r>
            <a:endParaRPr kumimoji="0" lang="en-US" altLang="en-US" sz="4000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dirty="0" smtClean="0">
                <a:latin typeface="Candara" panose="020E0502030303020204" pitchFamily="34" charset="0"/>
              </a:rPr>
              <a:t>Marketers must: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anose="020E0502030303020204" pitchFamily="34" charset="0"/>
              </a:rPr>
              <a:t>Aim to create and maintain the right mix of elements to satisfy customers in the target market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anose="020E0502030303020204" pitchFamily="34" charset="0"/>
              </a:rPr>
              <a:t>Collect detailed and up-to-date information on: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anose="020E0502030303020204" pitchFamily="34" charset="0"/>
              </a:rPr>
              <a:t> Their target market 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Consumer preferences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anose="020E0502030303020204" pitchFamily="34" charset="0"/>
              </a:rPr>
              <a:t>Competitors in order to develop the marketing mix</a:t>
            </a:r>
            <a:endParaRPr kumimoji="0" lang="en-US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 smtClean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77602"/>
            <a:ext cx="9144000" cy="3880398"/>
          </a:xfrm>
          <a:prstGeom prst="rect">
            <a:avLst/>
          </a:prstGeom>
        </p:spPr>
      </p:pic>
      <p:sp>
        <p:nvSpPr>
          <p:cNvPr id="6" name="Title 3"/>
          <p:cNvSpPr txBox="1">
            <a:spLocks/>
          </p:cNvSpPr>
          <p:nvPr/>
        </p:nvSpPr>
        <p:spPr bwMode="auto">
          <a:xfrm>
            <a:off x="152400" y="228600"/>
            <a:ext cx="28956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i="0" u="none" strike="noStrike" kern="1200" cap="none" spc="0" normalizeH="0" baseline="0" noProof="0" dirty="0" smtClean="0">
                <a:ln>
                  <a:solidFill>
                    <a:srgbClr val="FF8448"/>
                  </a:solidFill>
                </a:ln>
                <a:solidFill>
                  <a:srgbClr val="FAAA53"/>
                </a:solidFill>
                <a:effectLst/>
                <a:uLnTx/>
                <a:uFillTx/>
                <a:latin typeface="Candara"/>
                <a:ea typeface="+mj-ea"/>
                <a:cs typeface="+mj-cs"/>
              </a:rPr>
              <a:t>Discussion Point – Starbucks: Transforming into a Health-Conscious Brand</a:t>
            </a:r>
          </a:p>
        </p:txBody>
      </p:sp>
      <p:sp>
        <p:nvSpPr>
          <p:cNvPr id="7" name="Content Placeholder 6"/>
          <p:cNvSpPr txBox="1">
            <a:spLocks/>
          </p:cNvSpPr>
          <p:nvPr/>
        </p:nvSpPr>
        <p:spPr bwMode="auto">
          <a:xfrm>
            <a:off x="3581400" y="228600"/>
            <a:ext cx="5410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A53"/>
              </a:buClr>
              <a:buSzPct val="12000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85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 panose="020E0502030303020204" pitchFamily="34" charset="0"/>
              </a:rPr>
              <a:t>Starbucks has long-term strategic plan to transform into healthy snack/meal alternative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85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kern="0" dirty="0" smtClean="0">
                <a:solidFill>
                  <a:srgbClr val="000000"/>
                </a:solidFill>
                <a:latin typeface="Candara" panose="020E0502030303020204" pitchFamily="34" charset="0"/>
              </a:rPr>
              <a:t>Acquired Evolution Fresh, a juice bar brand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85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 panose="020E0502030303020204" pitchFamily="34" charset="0"/>
              </a:rPr>
              <a:t>Strategic alliance with Danone, a French yogurt producer, to create Greek yogurt for its Evolution Fresh brand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85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kern="0" dirty="0" smtClean="0">
                <a:solidFill>
                  <a:srgbClr val="000000"/>
                </a:solidFill>
                <a:latin typeface="Candara" panose="020E0502030303020204" pitchFamily="34" charset="0"/>
              </a:rPr>
              <a:t>Products available both in Starbucks and grocery stores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85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kern="0" dirty="0" smtClean="0">
                <a:solidFill>
                  <a:srgbClr val="000000"/>
                </a:solidFill>
                <a:latin typeface="Candara" panose="020E0502030303020204" pitchFamily="34" charset="0"/>
              </a:rPr>
              <a:t>How is </a:t>
            </a:r>
            <a:r>
              <a:rPr kumimoji="0" lang="en-US" sz="24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 panose="020E0502030303020204" pitchFamily="34" charset="0"/>
              </a:rPr>
              <a:t>Starbucks changing their marketing mix to become more health conscious?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0" y="6248400"/>
            <a:ext cx="838200" cy="6096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1-2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2447383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1-2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6" name="Footer Placeholder 2"/>
          <p:cNvSpPr txBox="1">
            <a:spLocks/>
          </p:cNvSpPr>
          <p:nvPr/>
        </p:nvSpPr>
        <p:spPr bwMode="auto">
          <a:xfrm>
            <a:off x="1676400" y="6569075"/>
            <a:ext cx="7467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eaLnBrk="0" hangingPunct="0"/>
            <a:r>
              <a:rPr lang="en-US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2016 Cengage Learning. All Rights Reserved. May not be copied, scanned, or duplicated, in whole or in part, except for use as permitted in a license distributed with a certain product or service or otherwise on a password-protected website for classroom use. 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Product Variable</a:t>
            </a:r>
            <a:endParaRPr kumimoji="0" lang="en-US" altLang="en-US" sz="4000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b="1" noProof="0" dirty="0" smtClean="0">
                <a:solidFill>
                  <a:srgbClr val="42A8AD"/>
                </a:solidFill>
                <a:latin typeface="Candara" panose="020E0502030303020204" pitchFamily="34" charset="0"/>
              </a:rPr>
              <a:t>Product</a:t>
            </a:r>
            <a:r>
              <a:rPr lang="en-US" noProof="0" dirty="0" smtClean="0">
                <a:latin typeface="Candara" panose="020E0502030303020204" pitchFamily="34" charset="0"/>
              </a:rPr>
              <a:t> can be: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Good—a physical entity that you can touch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Service—the application of human and mechanical efforts to people or objects to provide intangible benefits to customers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anose="020E0502030303020204" pitchFamily="34" charset="0"/>
              </a:rPr>
              <a:t>Idea—concept, philosophy, image, or issue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 smtClean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pic>
        <p:nvPicPr>
          <p:cNvPr id="10" name="Picture 9" descr="Un-Figure-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93976" y="3989833"/>
            <a:ext cx="6364224" cy="2577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1-2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Product Variable</a:t>
            </a:r>
            <a:endParaRPr kumimoji="0" lang="en-US" altLang="en-US" sz="4000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Product variable includes the creation or modification of brand names and packaging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anose="020E0502030303020204" pitchFamily="34" charset="0"/>
              </a:rPr>
              <a:t>May also include decisions regarding warranty and repair services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Product variable decisions and activities directly impact the creation of products that meet customers’ needs and wants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 smtClean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1-2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Distribution Variable</a:t>
            </a:r>
            <a:endParaRPr kumimoji="0" lang="en-US" altLang="en-US" sz="4000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dirty="0" smtClean="0">
                <a:latin typeface="Candara" panose="020E0502030303020204" pitchFamily="34" charset="0"/>
              </a:rPr>
              <a:t>Make products available in quantities desired to as many target market customers as possible</a:t>
            </a:r>
          </a:p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kumimoji="0" lang="en-US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While minimizing these three costs: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anose="020E0502030303020204" pitchFamily="34" charset="0"/>
              </a:rPr>
              <a:t>Inventory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Transportation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anose="020E0502030303020204" pitchFamily="34" charset="0"/>
              </a:rPr>
              <a:t>Storage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To satisfy customers, products must be available at the right time and in convenient locations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 smtClean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1-2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Distribution Variable</a:t>
            </a:r>
            <a:endParaRPr kumimoji="0" lang="en-US" altLang="en-US" sz="4000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dirty="0" smtClean="0">
                <a:latin typeface="Candara" panose="020E0502030303020204" pitchFamily="34" charset="0"/>
              </a:rPr>
              <a:t>Marketing managers may: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Select/motivate intermediaries (wholesalers and retailers)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anose="020E0502030303020204" pitchFamily="34" charset="0"/>
              </a:rPr>
              <a:t>Establish/maintain inventory control procedures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Develop/manage transportation and storage systems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 smtClean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1-2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Distribution Variable</a:t>
            </a:r>
            <a:endParaRPr kumimoji="0" lang="en-US" altLang="en-US" sz="4000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noProof="0" dirty="0" smtClean="0">
                <a:latin typeface="Candara" panose="020E0502030303020204" pitchFamily="34" charset="0"/>
              </a:rPr>
              <a:t>Internet has dramatically impacted distribution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Making it faster and more wide-spread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sz="2400" dirty="0" smtClean="0">
                <a:latin typeface="Candara" pitchFamily="34" charset="0"/>
              </a:rPr>
              <a:t>Netflix uses digital distribution that allows consumers to stream movies right off its website.</a:t>
            </a:r>
            <a:endParaRPr kumimoji="0" lang="en-US" sz="240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Candara" pitchFamily="34" charset="0"/>
            </a:endParaRP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 smtClean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pic>
        <p:nvPicPr>
          <p:cNvPr id="10" name="Picture 9" descr="Page_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07237" y="3657600"/>
            <a:ext cx="4522363" cy="2948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1-2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Promotion Variable</a:t>
            </a:r>
            <a:endParaRPr kumimoji="0" lang="en-US" altLang="en-US" sz="4000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dirty="0" smtClean="0">
                <a:latin typeface="Candara" panose="020E0502030303020204" pitchFamily="34" charset="0"/>
              </a:rPr>
              <a:t>Relates to activities used to inform individuals or groups about the organization and its products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anose="020E0502030303020204" pitchFamily="34" charset="0"/>
              </a:rPr>
              <a:t>Aim to increase public awareness of the organization and of new or existing products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Educate customers about product features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Urge people to take a stance on a political or social issue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anose="020E0502030303020204" pitchFamily="34" charset="0"/>
              </a:rPr>
              <a:t>Help sustain interest in established products</a:t>
            </a:r>
            <a:endParaRPr kumimoji="0" lang="en-US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 smtClean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1-2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Price Variable</a:t>
            </a:r>
            <a:endParaRPr kumimoji="0" lang="en-US" altLang="en-US" sz="4000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dirty="0" smtClean="0">
                <a:latin typeface="Candara" panose="020E0502030303020204" pitchFamily="34" charset="0"/>
              </a:rPr>
              <a:t>Relates to decisions and actions associated with establishing pricing objectives and policies and determining product prices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Price is a critical component of the marketing mix as customers are concerned about value obtained in an exchange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anose="020E0502030303020204" pitchFamily="34" charset="0"/>
              </a:rPr>
              <a:t>Price is often used as a competitive tool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Intense price competition sometimes leads to price wars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 smtClean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1-3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Creates Value</a:t>
            </a:r>
            <a:endParaRPr kumimoji="0" lang="en-US" altLang="en-US" sz="4000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2362200"/>
            <a:ext cx="7010400" cy="4038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42A8AD"/>
              </a:buClr>
              <a:defRPr/>
            </a:pPr>
            <a:r>
              <a:rPr lang="en-US" b="1" dirty="0" smtClean="0">
                <a:solidFill>
                  <a:srgbClr val="42A8AD"/>
                </a:solidFill>
                <a:latin typeface="Candara" panose="020E0502030303020204" pitchFamily="34" charset="0"/>
              </a:rPr>
              <a:t>Value</a:t>
            </a:r>
            <a:r>
              <a:rPr lang="en-US" dirty="0" smtClean="0">
                <a:solidFill>
                  <a:sysClr val="windowText" lastClr="000000"/>
                </a:solidFill>
                <a:latin typeface="Candara" panose="020E0502030303020204" pitchFamily="34" charset="0"/>
              </a:rPr>
              <a:t> is a customer’s subjective assessment of benefits relative to costs in determining the worth of a product</a:t>
            </a:r>
          </a:p>
          <a:p>
            <a:pPr lvl="1">
              <a:buClr>
                <a:srgbClr val="42A8AD"/>
              </a:buClr>
              <a:defRPr/>
            </a:pPr>
            <a:r>
              <a:rPr lang="en-US" baseline="0" dirty="0" smtClean="0">
                <a:solidFill>
                  <a:sysClr val="windowText" lastClr="000000"/>
                </a:solidFill>
                <a:latin typeface="Candara" panose="020E0502030303020204" pitchFamily="34" charset="0"/>
              </a:rPr>
              <a:t>Customer benefits include anything a buyer receives in an exchange</a:t>
            </a:r>
          </a:p>
          <a:p>
            <a:pPr lvl="1">
              <a:buClr>
                <a:srgbClr val="42A8AD"/>
              </a:buClr>
              <a:defRPr/>
            </a:pPr>
            <a:r>
              <a:rPr lang="en-US" dirty="0" smtClean="0">
                <a:solidFill>
                  <a:sysClr val="windowText" lastClr="000000"/>
                </a:solidFill>
                <a:latin typeface="Candara" panose="020E0502030303020204" pitchFamily="34" charset="0"/>
              </a:rPr>
              <a:t>Customer costs include anything a buyer must give up to obtain the benefits the product provides including cost, time, effort, and risk</a:t>
            </a:r>
            <a:endParaRPr lang="en-US" baseline="0" dirty="0" smtClean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4592638" y="1454150"/>
            <a:ext cx="1316037" cy="83185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tIns="0" rIns="0" anchor="ctr" anchorCtr="1"/>
          <a:lstStyle/>
          <a:p>
            <a:pPr algn="ctr">
              <a:spcBef>
                <a:spcPct val="50000"/>
              </a:spcBef>
            </a:pPr>
            <a:r>
              <a:rPr lang="en-US" dirty="0"/>
              <a:t>Customer Benefits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6954838" y="1454150"/>
            <a:ext cx="1316037" cy="83185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tIns="0" rIns="0" anchor="ctr" anchorCtr="1"/>
          <a:lstStyle/>
          <a:p>
            <a:pPr algn="ctr">
              <a:spcBef>
                <a:spcPct val="50000"/>
              </a:spcBef>
            </a:pPr>
            <a:r>
              <a:rPr lang="en-US" dirty="0"/>
              <a:t>Customer</a:t>
            </a:r>
            <a:r>
              <a:rPr lang="en-US" b="1" dirty="0"/>
              <a:t> </a:t>
            </a:r>
            <a:r>
              <a:rPr lang="en-US" dirty="0"/>
              <a:t>Costs</a:t>
            </a:r>
          </a:p>
        </p:txBody>
      </p:sp>
      <p:sp>
        <p:nvSpPr>
          <p:cNvPr id="12" name="Text Box 8" descr="Purplebox01"/>
          <p:cNvSpPr txBox="1">
            <a:spLocks noChangeArrowheads="1"/>
          </p:cNvSpPr>
          <p:nvPr/>
        </p:nvSpPr>
        <p:spPr bwMode="auto">
          <a:xfrm>
            <a:off x="2209800" y="1454150"/>
            <a:ext cx="1316038" cy="831850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tIns="0" rIns="0" anchor="ctr" anchorCtr="1"/>
          <a:lstStyle/>
          <a:p>
            <a:pPr algn="ctr">
              <a:spcBef>
                <a:spcPct val="50000"/>
              </a:spcBef>
            </a:pPr>
            <a:r>
              <a:rPr lang="en-US" dirty="0"/>
              <a:t>Value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3678238" y="1550988"/>
            <a:ext cx="762000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000" b="1" dirty="0"/>
              <a:t>=</a:t>
            </a: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6040438" y="1447800"/>
            <a:ext cx="762000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000" b="1" dirty="0">
                <a:cs typeface="Arial" charset="0"/>
              </a:rPr>
              <a:t>–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1-3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Creates Value</a:t>
            </a:r>
            <a:endParaRPr kumimoji="0" lang="en-US" altLang="en-US" sz="4000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dirty="0" smtClean="0">
                <a:latin typeface="Candara" panose="020E0502030303020204" pitchFamily="34" charset="0"/>
              </a:rPr>
              <a:t>Value is a subjective assessment of benefits relative to costs</a:t>
            </a:r>
            <a:endParaRPr kumimoji="0" lang="en-US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dirty="0" smtClean="0">
                <a:latin typeface="Candara" panose="020E0502030303020204" pitchFamily="34" charset="0"/>
              </a:rPr>
              <a:t>Marketing has the ability to increase consumers’ perceptions of a product’s quality and social approval</a:t>
            </a:r>
            <a:endParaRPr kumimoji="0" lang="en-US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71800" y="4133017"/>
            <a:ext cx="4229100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1-3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Builds Relationships</a:t>
            </a:r>
            <a:endParaRPr kumimoji="0" lang="en-US" altLang="en-US" sz="4000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b="1" dirty="0" smtClean="0">
                <a:solidFill>
                  <a:srgbClr val="42A8AD"/>
                </a:solidFill>
                <a:latin typeface="Candara" panose="020E0502030303020204" pitchFamily="34" charset="0"/>
              </a:rPr>
              <a:t>Exchanges</a:t>
            </a:r>
            <a:r>
              <a:rPr lang="en-US" dirty="0" smtClean="0">
                <a:latin typeface="Candara" panose="020E0502030303020204" pitchFamily="34" charset="0"/>
              </a:rPr>
              <a:t> are the provision of transfer of goods, services, or ideas in return for something of value</a:t>
            </a:r>
            <a:endParaRPr kumimoji="0" lang="en-US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 smtClean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pic>
        <p:nvPicPr>
          <p:cNvPr id="10" name="Picture 9" descr="Figure 1-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03704" y="3380232"/>
            <a:ext cx="6406896" cy="2334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1-3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Relationships with Customers</a:t>
            </a:r>
            <a:endParaRPr kumimoji="0" lang="en-US" altLang="en-US" sz="4000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dirty="0" smtClean="0">
                <a:latin typeface="Candara" panose="020E0502030303020204" pitchFamily="34" charset="0"/>
              </a:rPr>
              <a:t>For an exchange to take place: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Two or more parties must participate, and each must possess something of value that the other party desires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anose="020E0502030303020204" pitchFamily="34" charset="0"/>
              </a:rPr>
              <a:t>The exchange should provide a benefit or satisfaction to both parties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Each party must have confidence in the promise of the </a:t>
            </a:r>
            <a:r>
              <a:rPr kumimoji="0" lang="en-US" i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something of value </a:t>
            </a:r>
            <a:r>
              <a:rPr kumimoji="0" lang="en-US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held by the other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anose="020E0502030303020204" pitchFamily="34" charset="0"/>
              </a:rPr>
              <a:t>To build trust, the parties to the exchange must meet expectations</a:t>
            </a:r>
            <a:endParaRPr kumimoji="0" lang="en-US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 smtClean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1-3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Relationships with Stakeholders</a:t>
            </a:r>
            <a:endParaRPr kumimoji="0" lang="en-US" altLang="en-US" sz="4000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b="1" dirty="0" smtClean="0">
                <a:solidFill>
                  <a:srgbClr val="42A8AD"/>
                </a:solidFill>
                <a:latin typeface="Candara" panose="020E0502030303020204" pitchFamily="34" charset="0"/>
              </a:rPr>
              <a:t>Stakeholders </a:t>
            </a:r>
            <a:r>
              <a:rPr lang="en-US" dirty="0" smtClean="0">
                <a:latin typeface="Candara" panose="020E0502030303020204" pitchFamily="34" charset="0"/>
              </a:rPr>
              <a:t>are constituents who have a </a:t>
            </a:r>
            <a:r>
              <a:rPr lang="en-US" i="1" dirty="0" smtClean="0">
                <a:latin typeface="Candara" panose="020E0502030303020204" pitchFamily="34" charset="0"/>
              </a:rPr>
              <a:t>stake</a:t>
            </a:r>
            <a:r>
              <a:rPr lang="en-US" dirty="0" smtClean="0">
                <a:latin typeface="Candara" panose="020E0502030303020204" pitchFamily="34" charset="0"/>
              </a:rPr>
              <a:t>, or claim, in some aspect of a company’s products, operations, markets, industry, and outcomes</a:t>
            </a:r>
          </a:p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kumimoji="0" lang="en-US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Stakeholders include: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noProof="0" dirty="0" smtClean="0">
                <a:latin typeface="Candara" panose="020E0502030303020204" pitchFamily="34" charset="0"/>
              </a:rPr>
              <a:t>Customers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Employees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noProof="0" dirty="0" smtClean="0">
                <a:latin typeface="Candara" panose="020E0502030303020204" pitchFamily="34" charset="0"/>
              </a:rPr>
              <a:t>Investors and shareholders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Supplies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noProof="0" dirty="0" smtClean="0">
                <a:latin typeface="Candara" panose="020E0502030303020204" pitchFamily="34" charset="0"/>
              </a:rPr>
              <a:t>Government, communities and more</a:t>
            </a:r>
            <a:endParaRPr kumimoji="0" lang="en-US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 smtClean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77602"/>
            <a:ext cx="9144000" cy="3880398"/>
          </a:xfrm>
          <a:prstGeom prst="rect">
            <a:avLst/>
          </a:prstGeom>
        </p:spPr>
      </p:pic>
      <p:sp>
        <p:nvSpPr>
          <p:cNvPr id="6" name="Title 3"/>
          <p:cNvSpPr txBox="1">
            <a:spLocks/>
          </p:cNvSpPr>
          <p:nvPr/>
        </p:nvSpPr>
        <p:spPr bwMode="auto">
          <a:xfrm>
            <a:off x="152400" y="228600"/>
            <a:ext cx="28956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i="0" u="none" strike="noStrike" kern="1200" cap="none" spc="0" normalizeH="0" baseline="0" noProof="0" dirty="0" smtClean="0">
                <a:ln>
                  <a:solidFill>
                    <a:srgbClr val="FF8448"/>
                  </a:solidFill>
                </a:ln>
                <a:solidFill>
                  <a:srgbClr val="FAAA53"/>
                </a:solidFill>
                <a:effectLst/>
                <a:uLnTx/>
                <a:uFillTx/>
                <a:latin typeface="Candara"/>
                <a:ea typeface="+mj-ea"/>
                <a:cs typeface="+mj-cs"/>
              </a:rPr>
              <a:t>Discussion Point – Stakeholders</a:t>
            </a:r>
          </a:p>
        </p:txBody>
      </p:sp>
      <p:sp>
        <p:nvSpPr>
          <p:cNvPr id="7" name="Content Placeholder 6"/>
          <p:cNvSpPr txBox="1">
            <a:spLocks/>
          </p:cNvSpPr>
          <p:nvPr/>
        </p:nvSpPr>
        <p:spPr bwMode="auto">
          <a:xfrm>
            <a:off x="3581400" y="228600"/>
            <a:ext cx="5410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A53"/>
              </a:buClr>
              <a:buSzPct val="12000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SzPct val="85000"/>
              <a:buFont typeface="Wingdings" pitchFamily="2" charset="2"/>
              <a:buChar char="Ø"/>
            </a:pPr>
            <a:r>
              <a:rPr lang="en-US" sz="2400" dirty="0" smtClean="0"/>
              <a:t>Starbucks is adept at using the marketing concept to offer a customized experience for its customers</a:t>
            </a:r>
          </a:p>
          <a:p>
            <a:pPr eaLnBrk="1" hangingPunct="1">
              <a:buSzPct val="85000"/>
              <a:buFont typeface="Wingdings" pitchFamily="2" charset="2"/>
              <a:buChar char="Ø"/>
            </a:pPr>
            <a:r>
              <a:rPr lang="en-US" sz="2400" dirty="0" smtClean="0"/>
              <a:t>Customers have even come in with their own coffee recipes and, if able, baristas will make them</a:t>
            </a:r>
          </a:p>
          <a:p>
            <a:pPr eaLnBrk="1" hangingPunct="1">
              <a:buSzPct val="85000"/>
              <a:buFont typeface="Wingdings" pitchFamily="2" charset="2"/>
              <a:buChar char="Ø"/>
            </a:pPr>
            <a:r>
              <a:rPr lang="en-US" sz="2400" dirty="0" smtClean="0"/>
              <a:t>Starbucks considers its other stakeholders as well; name some ways that Starbucks meets the needs of: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0" y="6248400"/>
            <a:ext cx="838200" cy="6096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1-3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4800600" y="4114800"/>
          <a:ext cx="2819400" cy="1828800"/>
        </p:xfrm>
        <a:graphic>
          <a:graphicData uri="http://schemas.openxmlformats.org/drawingml/2006/table">
            <a:tbl>
              <a:tblPr bandRow="1">
                <a:tableStyleId>{93296810-A885-4BE3-A3E7-6D5BEEA58F35}</a:tableStyleId>
              </a:tblPr>
              <a:tblGrid>
                <a:gridCol w="2819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Employees</a:t>
                      </a:r>
                    </a:p>
                  </a:txBody>
                  <a:tcPr>
                    <a:gradFill>
                      <a:gsLst>
                        <a:gs pos="0">
                          <a:srgbClr val="FFDE80"/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</a:gra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Suppliers</a:t>
                      </a:r>
                      <a:endParaRPr lang="en-US" sz="2400" dirty="0"/>
                    </a:p>
                  </a:txBody>
                  <a:tcPr>
                    <a:gradFill>
                      <a:gsLst>
                        <a:gs pos="0">
                          <a:srgbClr val="FFDE80"/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</a:gra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The Environment</a:t>
                      </a:r>
                      <a:endParaRPr lang="en-US" sz="2400" dirty="0"/>
                    </a:p>
                  </a:txBody>
                  <a:tcPr>
                    <a:gradFill>
                      <a:gsLst>
                        <a:gs pos="0">
                          <a:srgbClr val="FFDE80"/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</a:gra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Investors</a:t>
                      </a:r>
                      <a:endParaRPr lang="en-US" sz="2400" dirty="0"/>
                    </a:p>
                  </a:txBody>
                  <a:tcPr>
                    <a:gradFill>
                      <a:gsLst>
                        <a:gs pos="0">
                          <a:srgbClr val="FFDE80"/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13500000" scaled="1"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7383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1-4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Environment</a:t>
            </a:r>
            <a:endParaRPr kumimoji="0" lang="en-US" altLang="en-US" sz="4000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noProof="0" dirty="0" smtClean="0">
                <a:latin typeface="Candara" panose="020E0502030303020204" pitchFamily="34" charset="0"/>
              </a:rPr>
              <a:t>The </a:t>
            </a:r>
            <a:r>
              <a:rPr lang="en-US" b="1" noProof="0" dirty="0" smtClean="0">
                <a:solidFill>
                  <a:srgbClr val="42A8AD"/>
                </a:solidFill>
                <a:latin typeface="Candara" panose="020E0502030303020204" pitchFamily="34" charset="0"/>
              </a:rPr>
              <a:t>marketing environment </a:t>
            </a:r>
            <a:r>
              <a:rPr lang="en-US" noProof="0" dirty="0" smtClean="0">
                <a:latin typeface="Candara" panose="020E0502030303020204" pitchFamily="34" charset="0"/>
              </a:rPr>
              <a:t>is dynamic and includes the following forces: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Competitive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noProof="0" dirty="0" smtClean="0">
                <a:latin typeface="Candara" panose="020E0502030303020204" pitchFamily="34" charset="0"/>
              </a:rPr>
              <a:t>Economic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Political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noProof="0" dirty="0" smtClean="0">
                <a:latin typeface="Candara" panose="020E0502030303020204" pitchFamily="34" charset="0"/>
              </a:rPr>
              <a:t>Legal and regulatory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Technological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noProof="0" dirty="0" smtClean="0">
                <a:latin typeface="Candara" panose="020E0502030303020204" pitchFamily="34" charset="0"/>
              </a:rPr>
              <a:t>Sociocultural</a:t>
            </a:r>
            <a:endParaRPr kumimoji="0" lang="en-US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 smtClean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eaLnBrk="1" hangingPunct="1"/>
            <a:r>
              <a:rPr lang="en-US" altLang="en-US" sz="320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Figure 1.1 - Components of Strategic Marketing</a:t>
            </a:r>
            <a:endParaRPr kumimoji="0" lang="en-US" altLang="en-US" sz="3200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pic>
        <p:nvPicPr>
          <p:cNvPr id="1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685596" y="1358900"/>
            <a:ext cx="5455557" cy="511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8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1-4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365783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1-4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Environment</a:t>
            </a:r>
            <a:endParaRPr kumimoji="0" lang="en-US" altLang="en-US" sz="4000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noProof="0" dirty="0" smtClean="0">
                <a:latin typeface="Candara" panose="020E0502030303020204" pitchFamily="34" charset="0"/>
              </a:rPr>
              <a:t>These forces affect a marketer’s ability to facilitate value-driven exchanges in three ways: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Influence customers by affecting their lifestyle, standards of living, and preferences and needs for products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noProof="0" dirty="0" smtClean="0">
                <a:latin typeface="Candara" panose="020E0502030303020204" pitchFamily="34" charset="0"/>
              </a:rPr>
              <a:t>Help to determine whether and how a marketing manager can perform certain marketing activities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May affect a marketing manager’s decisions and actions by influencing buyers’ reactions to the firm’s marketing mix</a:t>
            </a:r>
            <a:endParaRPr kumimoji="0" lang="en-US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 smtClean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1-4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Environment</a:t>
            </a:r>
            <a:endParaRPr kumimoji="0" lang="en-US" altLang="en-US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noProof="0" dirty="0" smtClean="0">
                <a:latin typeface="Candara" panose="020E0502030303020204" pitchFamily="34" charset="0"/>
              </a:rPr>
              <a:t>Effects of these forces on buyers/sellers can be dramatic and difficult to predict</a:t>
            </a:r>
          </a:p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noProof="0" dirty="0" smtClean="0">
                <a:latin typeface="Candara" panose="020E0502030303020204" pitchFamily="34" charset="0"/>
              </a:rPr>
              <a:t>Impact on value can be extensive as market changes can easily impact how stakeholders perceive certain products</a:t>
            </a:r>
          </a:p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kumimoji="0" lang="en-US" i="0" u="none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Unlike marketing mix variables, a firm has little control over marketing environment forces</a:t>
            </a:r>
            <a:endParaRPr kumimoji="0" lang="en-US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 smtClean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1-5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Understanding the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Concept</a:t>
            </a:r>
            <a:endParaRPr kumimoji="0" lang="en-US" altLang="en-US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noProof="0" dirty="0" smtClean="0">
                <a:latin typeface="Candara" panose="020E0502030303020204" pitchFamily="34" charset="0"/>
              </a:rPr>
              <a:t>According to the </a:t>
            </a:r>
            <a:r>
              <a:rPr lang="en-US" b="1" noProof="0" dirty="0" smtClean="0">
                <a:solidFill>
                  <a:srgbClr val="42A8AD"/>
                </a:solidFill>
                <a:latin typeface="Candara" panose="020E0502030303020204" pitchFamily="34" charset="0"/>
              </a:rPr>
              <a:t>marketing concept</a:t>
            </a:r>
            <a:r>
              <a:rPr lang="en-US" noProof="0" dirty="0" smtClean="0">
                <a:latin typeface="Candara" panose="020E0502030303020204" pitchFamily="34" charset="0"/>
              </a:rPr>
              <a:t>, an organization should try to provide products that satisfy customers’ needs through a coordinated set of activities that also allows the organization to achieve its goals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kumimoji="0" lang="en-US" i="0" u="none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A management philosophy guiding an organization’s overall activities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noProof="0" dirty="0" smtClean="0">
                <a:latin typeface="Candara" panose="020E0502030303020204" pitchFamily="34" charset="0"/>
              </a:rPr>
              <a:t>A firm must satisfy not only its customers’ objectives but also its own objectives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 smtClean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1-5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Evolution of the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Concept</a:t>
            </a:r>
            <a:endParaRPr kumimoji="0" lang="en-US" altLang="en-US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noProof="0" dirty="0" smtClean="0">
                <a:latin typeface="Candara" panose="020E0502030303020204" pitchFamily="34" charset="0"/>
              </a:rPr>
              <a:t>Production Orientation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anose="020E0502030303020204" pitchFamily="34" charset="0"/>
              </a:rPr>
              <a:t>Second half of the 19th century, the Industrial Revolution improved speed and efficiency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noProof="0" dirty="0" smtClean="0">
                <a:latin typeface="Candara" pitchFamily="34" charset="0"/>
              </a:rPr>
              <a:t>As a result of new technology and new ways of using labor, products poured into the marketplace, where demand for manufactured goods was strong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itchFamily="34" charset="0"/>
              </a:rPr>
              <a:t>Firms were developing the ability to produce more products, and competition was becoming more intense</a:t>
            </a:r>
            <a:endParaRPr lang="en-US" noProof="0" dirty="0" smtClean="0">
              <a:latin typeface="Candara" pitchFamily="34" charset="0"/>
            </a:endParaRP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 smtClean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1-5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Evolution of the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Concept</a:t>
            </a:r>
            <a:endParaRPr kumimoji="0" lang="en-US" altLang="en-US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dirty="0" smtClean="0">
                <a:latin typeface="Candara" panose="020E0502030303020204" pitchFamily="34" charset="0"/>
              </a:rPr>
              <a:t>Sales</a:t>
            </a:r>
            <a:r>
              <a:rPr lang="en-US" noProof="0" dirty="0" smtClean="0">
                <a:latin typeface="Candara" panose="020E0502030303020204" pitchFamily="34" charset="0"/>
              </a:rPr>
              <a:t> Orientation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itchFamily="34" charset="0"/>
              </a:rPr>
              <a:t>During the first half of the 20</a:t>
            </a:r>
            <a:r>
              <a:rPr lang="en-US" baseline="30000" dirty="0" smtClean="0">
                <a:latin typeface="Candara" pitchFamily="34" charset="0"/>
              </a:rPr>
              <a:t>th</a:t>
            </a:r>
            <a:r>
              <a:rPr lang="en-US" dirty="0" smtClean="0">
                <a:latin typeface="Candara" pitchFamily="34" charset="0"/>
              </a:rPr>
              <a:t> century competition increased and focus shifted to selling products to buyers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noProof="0" dirty="0" smtClean="0">
                <a:latin typeface="Candara" pitchFamily="34" charset="0"/>
              </a:rPr>
              <a:t>Marketers were able to learn that many products did not meet consumers needs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itchFamily="34" charset="0"/>
              </a:rPr>
              <a:t>Businesses viewed sales and selling as the main means of increasing profits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itchFamily="34" charset="0"/>
              </a:rPr>
              <a:t>Some people incorrectly equate marketing with a sales orientation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itchFamily="34" charset="0"/>
              </a:rPr>
              <a:t>S</a:t>
            </a:r>
            <a:r>
              <a:rPr lang="en-US" dirty="0" smtClean="0">
                <a:latin typeface="Candara" pitchFamily="34" charset="0"/>
              </a:rPr>
              <a:t>ome firms still use a sales orientation</a:t>
            </a:r>
            <a:endParaRPr lang="en-US" noProof="0" dirty="0" smtClean="0">
              <a:latin typeface="Candara" pitchFamily="34" charset="0"/>
            </a:endParaRP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 smtClean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1-5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Evolution of the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Concept</a:t>
            </a:r>
            <a:endParaRPr kumimoji="0" lang="en-US" altLang="en-US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r>
              <a:rPr lang="en-US" dirty="0" smtClean="0">
                <a:latin typeface="Candara" panose="020E0502030303020204" pitchFamily="34" charset="0"/>
              </a:rPr>
              <a:t>Marketing</a:t>
            </a:r>
            <a:r>
              <a:rPr lang="en-US" noProof="0" dirty="0" smtClean="0">
                <a:latin typeface="Candara" panose="020E0502030303020204" pitchFamily="34" charset="0"/>
              </a:rPr>
              <a:t> Orientation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itchFamily="34" charset="0"/>
              </a:rPr>
              <a:t>Emerged in the mid-20</a:t>
            </a:r>
            <a:r>
              <a:rPr lang="en-US" baseline="30000" dirty="0" smtClean="0">
                <a:latin typeface="Candara" pitchFamily="34" charset="0"/>
              </a:rPr>
              <a:t>th</a:t>
            </a:r>
            <a:r>
              <a:rPr lang="en-US" dirty="0" smtClean="0">
                <a:latin typeface="Candara" pitchFamily="34" charset="0"/>
              </a:rPr>
              <a:t> century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 smtClean="0">
                <a:solidFill>
                  <a:srgbClr val="42A8AD"/>
                </a:solidFill>
                <a:latin typeface="Candara" pitchFamily="34" charset="0"/>
              </a:rPr>
              <a:t>Market orientation </a:t>
            </a:r>
            <a:r>
              <a:rPr lang="en-US" dirty="0" smtClean="0">
                <a:latin typeface="Candara" pitchFamily="34" charset="0"/>
              </a:rPr>
              <a:t>requires an organization-wide generation of market intelligence pertaining to: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itchFamily="34" charset="0"/>
              </a:rPr>
              <a:t>Current and future customer needs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itchFamily="34" charset="0"/>
              </a:rPr>
              <a:t>Dissemination of the intelligence across departments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 smtClean="0">
                <a:latin typeface="Candara" pitchFamily="34" charset="0"/>
              </a:rPr>
              <a:t>Organization-wide responsiveness to it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noProof="0" dirty="0" smtClean="0">
                <a:latin typeface="Candara" pitchFamily="34" charset="0"/>
              </a:rPr>
              <a:t>New-product innovation by developing a strategic focus to explore and develop new products to serve target markets</a:t>
            </a:r>
            <a:endParaRPr lang="en-US" baseline="0" dirty="0" smtClean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1-5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Implementing</a:t>
            </a:r>
            <a:r>
              <a:rPr lang="en-US" altLang="en-US" noProof="0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 the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Concept</a:t>
            </a:r>
            <a:endParaRPr kumimoji="0" lang="en-US" altLang="en-US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 smtClean="0">
                <a:latin typeface="Candara" pitchFamily="34" charset="0"/>
              </a:rPr>
              <a:t>Management must first establish an information system to discover customers’ real needs and then use the information to create satisfying products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 smtClean="0">
                <a:latin typeface="Candara" pitchFamily="34" charset="0"/>
              </a:rPr>
              <a:t>An information system is usually expensive; management must commit money and time for its development and maintenance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 smtClean="0">
                <a:latin typeface="Candara" pitchFamily="34" charset="0"/>
              </a:rPr>
              <a:t>Without an adequate information system, however, an organization cannot be market oriented</a:t>
            </a:r>
            <a:endParaRPr lang="en-US" baseline="0" dirty="0" smtClean="0">
              <a:solidFill>
                <a:sysClr val="windowText" lastClr="000000"/>
              </a:solidFill>
              <a:latin typeface="Candara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1-5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Implementing</a:t>
            </a:r>
            <a:r>
              <a:rPr lang="en-US" altLang="en-US" noProof="0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 the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Concept</a:t>
            </a:r>
            <a:endParaRPr kumimoji="0" lang="en-US" altLang="en-US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 smtClean="0">
                <a:latin typeface="Candara" pitchFamily="34" charset="0"/>
              </a:rPr>
              <a:t>To satisfy customers’ objectives as well as its own, a company also must coordinate all of its activities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lang="en-US" dirty="0" smtClean="0">
              <a:latin typeface="Candara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 smtClean="0">
                <a:latin typeface="Candara" pitchFamily="34" charset="0"/>
              </a:rPr>
              <a:t>Implementing the marketing concept demands the support not only of top management but also of managers and staff at all levels of the organization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1-6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Customer Relationship Management</a:t>
            </a:r>
            <a:endParaRPr kumimoji="0" lang="en-US" altLang="en-US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b="1" dirty="0" smtClean="0">
                <a:solidFill>
                  <a:srgbClr val="42A8AD"/>
                </a:solidFill>
                <a:latin typeface="Candara" pitchFamily="34" charset="0"/>
              </a:rPr>
              <a:t>Customer relationship management (CRM) </a:t>
            </a:r>
            <a:r>
              <a:rPr lang="en-US" dirty="0" smtClean="0">
                <a:latin typeface="Candara" pitchFamily="34" charset="0"/>
              </a:rPr>
              <a:t>means using information about customers to create marketing strategies that develop and sustain desirable customer relationships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</a:rPr>
              <a:t>Achieving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</a:rPr>
              <a:t> the full profit potential of each customer relationship should be the fundamental goal of every marketing strategy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1-6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Customer Relationship Management</a:t>
            </a:r>
            <a:endParaRPr kumimoji="0" lang="en-US" altLang="en-US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noProof="0" dirty="0" smtClean="0">
                <a:latin typeface="Candara" pitchFamily="34" charset="0"/>
              </a:rPr>
              <a:t>Profits can be obtained through relationships in the following ways: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kumimoji="0" lang="en-US" sz="2400" i="0" u="none" strike="noStrike" kern="1200" cap="none" spc="0" normalizeH="0" baseline="0" dirty="0" smtClean="0">
                <a:ln>
                  <a:noFill/>
                </a:ln>
                <a:effectLst/>
                <a:uLnTx/>
                <a:uFillTx/>
                <a:latin typeface="Candara" pitchFamily="34" charset="0"/>
              </a:rPr>
              <a:t>By</a:t>
            </a:r>
            <a:r>
              <a:rPr kumimoji="0" lang="en-US" sz="2400" i="0" u="none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Candara" pitchFamily="34" charset="0"/>
              </a:rPr>
              <a:t> acquiring new customers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baseline="0" noProof="0" dirty="0" smtClean="0">
                <a:latin typeface="Candara" pitchFamily="34" charset="0"/>
              </a:rPr>
              <a:t>By</a:t>
            </a:r>
            <a:r>
              <a:rPr lang="en-US" noProof="0" dirty="0" smtClean="0">
                <a:latin typeface="Candara" pitchFamily="34" charset="0"/>
              </a:rPr>
              <a:t> enhancing the profitability of existing customers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kumimoji="0" lang="en-US" sz="2400" i="0" u="none" strike="noStrike" kern="1200" cap="none" spc="0" normalizeH="0" baseline="0" dirty="0" smtClean="0">
                <a:ln>
                  <a:noFill/>
                </a:ln>
                <a:effectLst/>
                <a:uLnTx/>
                <a:uFillTx/>
                <a:latin typeface="Candara" pitchFamily="34" charset="0"/>
              </a:rPr>
              <a:t>By</a:t>
            </a:r>
            <a:r>
              <a:rPr kumimoji="0" lang="en-US" sz="2400" i="0" u="none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Candara" pitchFamily="34" charset="0"/>
              </a:rPr>
              <a:t> extending the duration of customer relationships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sz="3200" baseline="0" noProof="0" dirty="0" smtClean="0">
                <a:latin typeface="Candara" pitchFamily="34" charset="0"/>
              </a:rPr>
              <a:t>Implementing</a:t>
            </a:r>
            <a:r>
              <a:rPr lang="en-US" sz="3200" noProof="0" dirty="0" smtClean="0">
                <a:latin typeface="Candara" pitchFamily="34" charset="0"/>
              </a:rPr>
              <a:t> the marketing concept means optimizing the exchange relationship</a:t>
            </a:r>
            <a:endParaRPr kumimoji="0" lang="en-US" sz="3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ndara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77602"/>
            <a:ext cx="9144000" cy="3880398"/>
          </a:xfrm>
          <a:prstGeom prst="rect">
            <a:avLst/>
          </a:prstGeom>
        </p:spPr>
      </p:pic>
      <p:sp>
        <p:nvSpPr>
          <p:cNvPr id="6" name="Title 3"/>
          <p:cNvSpPr txBox="1">
            <a:spLocks/>
          </p:cNvSpPr>
          <p:nvPr/>
        </p:nvSpPr>
        <p:spPr bwMode="auto">
          <a:xfrm>
            <a:off x="152400" y="228600"/>
            <a:ext cx="28956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>
              <a:defRPr/>
            </a:pPr>
            <a:r>
              <a:rPr kumimoji="0" lang="en-US" altLang="en-US" sz="2800" i="0" u="none" strike="noStrike" kern="1200" cap="none" spc="0" normalizeH="0" noProof="0" dirty="0" smtClean="0">
                <a:ln>
                  <a:solidFill>
                    <a:srgbClr val="FF8448"/>
                  </a:solidFill>
                </a:ln>
                <a:solidFill>
                  <a:srgbClr val="FAAA53"/>
                </a:solidFill>
                <a:effectLst/>
                <a:uLnTx/>
                <a:uFillTx/>
                <a:latin typeface="Candara" pitchFamily="34" charset="0"/>
              </a:rPr>
              <a:t>Discussion Point – </a:t>
            </a:r>
            <a:r>
              <a:rPr lang="en-US" dirty="0" smtClean="0">
                <a:ln>
                  <a:solidFill>
                    <a:srgbClr val="FF8448"/>
                  </a:solidFill>
                </a:ln>
                <a:solidFill>
                  <a:srgbClr val="FAAA53"/>
                </a:solidFill>
                <a:latin typeface="Candara" pitchFamily="34" charset="0"/>
              </a:rPr>
              <a:t>Uber and Customer Relationship Management</a:t>
            </a:r>
            <a:endParaRPr kumimoji="0" lang="en-US" altLang="en-US" sz="2800" i="0" u="none" strike="noStrike" kern="1200" cap="none" spc="0" normalizeH="0" baseline="0" noProof="0" dirty="0" smtClean="0">
              <a:ln>
                <a:solidFill>
                  <a:srgbClr val="FF8448"/>
                </a:solidFill>
              </a:ln>
              <a:solidFill>
                <a:srgbClr val="FAAA53"/>
              </a:solidFill>
              <a:effectLst/>
              <a:uLnTx/>
              <a:uFillTx/>
              <a:latin typeface="Candara" pitchFamily="34" charset="0"/>
            </a:endParaRPr>
          </a:p>
        </p:txBody>
      </p:sp>
      <p:sp>
        <p:nvSpPr>
          <p:cNvPr id="7" name="Content Placeholder 6"/>
          <p:cNvSpPr txBox="1">
            <a:spLocks/>
          </p:cNvSpPr>
          <p:nvPr/>
        </p:nvSpPr>
        <p:spPr bwMode="auto">
          <a:xfrm>
            <a:off x="3581400" y="228600"/>
            <a:ext cx="5410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A53"/>
              </a:buClr>
              <a:buSzPct val="12000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SzPct val="85000"/>
              <a:buFont typeface="Wingdings" pitchFamily="2" charset="2"/>
              <a:buChar char="Ø"/>
            </a:pPr>
            <a:r>
              <a:rPr lang="en-US" sz="2400" dirty="0" smtClean="0"/>
              <a:t>Uber is a company that uses a mobile app to connect customers with drivers. The app enables customers to call for a ride where ever they may be, whenever. The rides are less expensive &amp; more convenient for customers than taking a cab. </a:t>
            </a:r>
          </a:p>
          <a:p>
            <a:pPr eaLnBrk="1" hangingPunct="1">
              <a:buSzPct val="85000"/>
              <a:buFont typeface="Wingdings" pitchFamily="2" charset="2"/>
              <a:buChar char="Ø"/>
            </a:pPr>
            <a:r>
              <a:rPr lang="en-US" sz="2400" dirty="0" smtClean="0"/>
              <a:t>The taxi industry is trying to stop Uber, by claiming that Uber is operating as a taxi service but not following relevant laws. </a:t>
            </a:r>
          </a:p>
          <a:p>
            <a:pPr lvl="1" eaLnBrk="1" hangingPunct="1">
              <a:buClr>
                <a:srgbClr val="FAAA53"/>
              </a:buClr>
              <a:buSzPct val="85000"/>
              <a:buFont typeface="Wingdings" pitchFamily="2" charset="2"/>
              <a:buChar char="Ø"/>
            </a:pPr>
            <a:r>
              <a:rPr lang="en-US" sz="2000" dirty="0" smtClean="0"/>
              <a:t>Do you think the CRM used by Uber will continue to make it successful, enabling it to compete with the taxi market?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0" y="6248400"/>
            <a:ext cx="838200" cy="6096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1-6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24473831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1-6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Relationship Marketing</a:t>
            </a:r>
            <a:endParaRPr kumimoji="0" lang="en-US" altLang="en-US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b="1" noProof="0" dirty="0" smtClean="0">
                <a:solidFill>
                  <a:srgbClr val="42A8AD"/>
                </a:solidFill>
                <a:latin typeface="Candara" pitchFamily="34" charset="0"/>
              </a:rPr>
              <a:t>Relationship marketing</a:t>
            </a:r>
            <a:r>
              <a:rPr lang="en-US" noProof="0" dirty="0" smtClean="0">
                <a:latin typeface="Candara" pitchFamily="34" charset="0"/>
              </a:rPr>
              <a:t>:</a:t>
            </a:r>
            <a:r>
              <a:rPr lang="en-US" b="1" noProof="0" dirty="0" smtClean="0">
                <a:solidFill>
                  <a:srgbClr val="42A8AD"/>
                </a:solidFill>
                <a:latin typeface="Candara" pitchFamily="34" charset="0"/>
              </a:rPr>
              <a:t>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 smtClean="0"/>
              <a:t>Refers to </a:t>
            </a:r>
            <a:r>
              <a:rPr lang="en-US" noProof="0" dirty="0" smtClean="0"/>
              <a:t>long-term mutually beneficial buyer/seller relationships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noProof="0" dirty="0" smtClean="0"/>
              <a:t>Focused on value enhancement through the creation of more satisfying exchanges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kumimoji="0" lang="en-US" sz="2400" i="0" u="none" strike="noStrike" kern="1200" cap="none" spc="0" normalizeH="0" baseline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Continually deepens</a:t>
            </a:r>
            <a:r>
              <a:rPr kumimoji="0" lang="en-US" sz="2400" i="0" u="none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 the buyers trust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baseline="0" noProof="0" dirty="0" smtClean="0">
                <a:latin typeface="Candara" panose="020E0502030303020204" pitchFamily="34" charset="0"/>
              </a:rPr>
              <a:t>Increases</a:t>
            </a:r>
            <a:r>
              <a:rPr lang="en-US" noProof="0" dirty="0" smtClean="0">
                <a:latin typeface="Candara" panose="020E0502030303020204" pitchFamily="34" charset="0"/>
              </a:rPr>
              <a:t> the company’s understanding of the customer’s needs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kumimoji="0" lang="en-US" sz="2400" i="0" u="none" strike="noStrike" kern="1200" cap="none" spc="0" normalizeH="0" baseline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Through the use of</a:t>
            </a:r>
            <a:r>
              <a:rPr kumimoji="0" lang="en-US" sz="2400" i="0" u="none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 e-marketing, companies can personalize customer relationships on a nearly one-on-one basis</a:t>
            </a:r>
            <a:endParaRPr kumimoji="0" lang="en-US" sz="24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1-6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Customer Lifetime Value</a:t>
            </a:r>
            <a:endParaRPr kumimoji="0" lang="en-US" altLang="en-US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b="1" noProof="0" dirty="0" smtClean="0">
                <a:solidFill>
                  <a:srgbClr val="42A8AD"/>
                </a:solidFill>
                <a:latin typeface="Candara" pitchFamily="34" charset="0"/>
              </a:rPr>
              <a:t>Customer lifetime value</a:t>
            </a:r>
            <a:r>
              <a:rPr lang="en-US" b="1" dirty="0" smtClean="0">
                <a:solidFill>
                  <a:srgbClr val="42A8AD"/>
                </a:solidFill>
                <a:latin typeface="Candara" pitchFamily="34" charset="0"/>
              </a:rPr>
              <a:t> </a:t>
            </a:r>
            <a:r>
              <a:rPr lang="en-US" dirty="0" smtClean="0">
                <a:latin typeface="Candara" pitchFamily="34" charset="0"/>
              </a:rPr>
              <a:t>predicts the net value (profit or loss) for the future relationship with a customer</a:t>
            </a:r>
            <a:endParaRPr lang="en-US" b="1" noProof="0" dirty="0" smtClean="0">
              <a:solidFill>
                <a:srgbClr val="42A8AD"/>
              </a:solidFill>
              <a:latin typeface="Candara" pitchFamily="34" charset="0"/>
            </a:endParaRP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 smtClean="0">
                <a:latin typeface="Candara" pitchFamily="34" charset="0"/>
              </a:rPr>
              <a:t>Requires identifying patterns of buying behavior and using that to focus on the most promising and profitable customers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kumimoji="0" lang="en-US" sz="2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ndara" pitchFamily="34" charset="0"/>
              </a:rPr>
              <a:t>Intangible asset that can be augmented by addressing the customer’s varying needs and preferences </a:t>
            </a:r>
            <a:endParaRPr kumimoji="0" lang="en-US" sz="240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Candara" pitchFamily="34" charset="0"/>
            </a:endParaRP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baseline="0" dirty="0" smtClean="0">
                <a:latin typeface="Candara" pitchFamily="34" charset="0"/>
              </a:rPr>
              <a:t>May</a:t>
            </a:r>
            <a:r>
              <a:rPr lang="en-US" dirty="0" smtClean="0">
                <a:latin typeface="Candara" pitchFamily="34" charset="0"/>
              </a:rPr>
              <a:t> include an individual’s strong word-of-mouth communication about the company’s products</a:t>
            </a:r>
            <a:endParaRPr kumimoji="0" lang="en-US" sz="24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ndara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1-6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Customer Lifetime Value</a:t>
            </a:r>
            <a:endParaRPr kumimoji="0" lang="en-US" altLang="en-US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 smtClean="0">
                <a:latin typeface="Candara" pitchFamily="34" charset="0"/>
              </a:rPr>
              <a:t>Emphasis changes from </a:t>
            </a:r>
            <a:r>
              <a:rPr lang="en-US" i="1" dirty="0" smtClean="0">
                <a:latin typeface="Candara" pitchFamily="34" charset="0"/>
              </a:rPr>
              <a:t>share of market </a:t>
            </a:r>
            <a:r>
              <a:rPr lang="en-US" dirty="0" smtClean="0">
                <a:latin typeface="Candara" pitchFamily="34" charset="0"/>
              </a:rPr>
              <a:t>to </a:t>
            </a:r>
            <a:r>
              <a:rPr lang="en-US" i="1" dirty="0" smtClean="0">
                <a:latin typeface="Candara" pitchFamily="34" charset="0"/>
              </a:rPr>
              <a:t>share of customer</a:t>
            </a:r>
            <a:endParaRPr lang="en-US" dirty="0" smtClean="0">
              <a:latin typeface="Candara" pitchFamily="34" charset="0"/>
            </a:endParaRP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 smtClean="0">
                <a:latin typeface="Candara" pitchFamily="34" charset="0"/>
              </a:rPr>
              <a:t>Most basic application  of this idea is 80%of business profits come from 20% of customers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 smtClean="0">
                <a:latin typeface="Candara" pitchFamily="34" charset="0"/>
              </a:rPr>
              <a:t>Calculated by taking the sum of the customer’s present value contributions to profit margin over a specific time frame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 smtClean="0">
                <a:latin typeface="Candara" pitchFamily="34" charset="0"/>
              </a:rPr>
              <a:t>Helps determine how best to allocate resources to marketing strategies to sustain  a customer over a lifetime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lang="en-US" dirty="0" smtClean="0"/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kumimoji="0" lang="en-US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1-7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The Importance of Marketing in Our Global Economy</a:t>
            </a:r>
            <a:endParaRPr kumimoji="0" lang="en-US" altLang="en-US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 smtClean="0">
                <a:latin typeface="Candara" pitchFamily="34" charset="0"/>
              </a:rPr>
              <a:t>Costs consume a sizable portion of Buyer’s dollars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 smtClean="0">
                <a:latin typeface="Candara" pitchFamily="34" charset="0"/>
              </a:rPr>
              <a:t>About ½ of buyer’s dollars goes toward marketing cost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 smtClean="0">
                <a:latin typeface="Candara" pitchFamily="34" charset="0"/>
              </a:rPr>
              <a:t>Used in nonprofit organizations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 smtClean="0">
                <a:latin typeface="Candara" pitchFamily="34" charset="0"/>
              </a:rPr>
              <a:t>Government agencies at all levels engage in marketing activities to fulfill their mission and goals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 smtClean="0">
                <a:latin typeface="Candara" pitchFamily="34" charset="0"/>
              </a:rPr>
              <a:t>Private nonprofit organizations employ marketing activities to create, price, distribute and promote programs that benefit particular segments of society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kumimoji="0" lang="en-US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1-7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The Importance of Marketing in Our Global Economy</a:t>
            </a:r>
            <a:endParaRPr kumimoji="0" lang="en-US" altLang="en-US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 smtClean="0">
                <a:latin typeface="Candara" pitchFamily="34" charset="0"/>
              </a:rPr>
              <a:t>Important to business and the economy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 smtClean="0">
                <a:latin typeface="Candara" pitchFamily="34" charset="0"/>
              </a:rPr>
              <a:t>Marketing activities help produce profits which are essential to the survival of individual businesses, help create a successful economy and contribute to the well-being of society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 smtClean="0">
                <a:latin typeface="Candara" pitchFamily="34" charset="0"/>
              </a:rPr>
              <a:t>Fuels our global economy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 smtClean="0">
                <a:latin typeface="Candara" pitchFamily="34" charset="0"/>
              </a:rPr>
              <a:t>Advances in technology, falling political and economic barriers, and the universal desire for a higher standard of living, have  made international marketing commonplace while stimulating global economic growth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kumimoji="0" lang="en-US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1-7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The Importance of Marketing in Our Global Economy</a:t>
            </a:r>
            <a:endParaRPr kumimoji="0" lang="en-US" altLang="en-US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 smtClean="0">
                <a:latin typeface="Candara" pitchFamily="34" charset="0"/>
              </a:rPr>
              <a:t>Knowledge enhances consumer awareness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ndara" pitchFamily="34" charset="0"/>
              </a:rPr>
              <a:t>Studying marketing allows us to understand the importance of marketing to customers, firms,</a:t>
            </a:r>
            <a:r>
              <a:rPr kumimoji="0" lang="en-US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itchFamily="34" charset="0"/>
              </a:rPr>
              <a:t> and our economy and make better purchasing decisions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baseline="0" dirty="0" smtClean="0">
                <a:latin typeface="Candara" pitchFamily="34" charset="0"/>
              </a:rPr>
              <a:t>Connects</a:t>
            </a:r>
            <a:r>
              <a:rPr lang="en-US" dirty="0" smtClean="0">
                <a:latin typeface="Candara" pitchFamily="34" charset="0"/>
              </a:rPr>
              <a:t> people through technology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ndara" pitchFamily="34" charset="0"/>
              </a:rPr>
              <a:t>Technology</a:t>
            </a:r>
            <a:r>
              <a:rPr kumimoji="0" lang="en-US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itchFamily="34" charset="0"/>
              </a:rPr>
              <a:t> helps marketers understand and satisfy more customers than ever before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baseline="0" dirty="0" smtClean="0">
                <a:latin typeface="Candara" pitchFamily="34" charset="0"/>
              </a:rPr>
              <a:t>Internet</a:t>
            </a:r>
            <a:r>
              <a:rPr lang="en-US" dirty="0" smtClean="0">
                <a:latin typeface="Candara" pitchFamily="34" charset="0"/>
              </a:rPr>
              <a:t> allows marketers to disseminate information about products and interact with target markets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eaLnBrk="1" hangingPunct="1"/>
            <a:r>
              <a:rPr lang="en-US" altLang="en-US" sz="3200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Table </a:t>
            </a:r>
            <a:r>
              <a:rPr lang="en-US" altLang="en-US" sz="320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1.1 </a:t>
            </a:r>
            <a:r>
              <a:rPr lang="en-US" altLang="en-US" sz="3200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– Cell Phone Activities</a:t>
            </a:r>
            <a:endParaRPr kumimoji="0" lang="en-US" altLang="en-US" sz="3200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pic>
        <p:nvPicPr>
          <p:cNvPr id="1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873282" y="1371600"/>
            <a:ext cx="7042118" cy="415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8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1-7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365783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 smtClean="0">
                <a:solidFill>
                  <a:prstClr val="black"/>
                </a:solidFill>
                <a:latin typeface="Franklin Gothic Book"/>
              </a:rPr>
              <a:t>LO 1-7</a:t>
            </a:r>
            <a:endParaRPr lang="en-US" sz="1800" b="1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The Importance of Marketing in Our Global Economy</a:t>
            </a:r>
            <a:endParaRPr kumimoji="0" lang="en-US" altLang="en-US" i="0" u="none" strike="noStrike" kern="1200" cap="none" spc="0" normalizeH="0" baseline="0" noProof="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 smtClean="0">
                <a:latin typeface="Candara" pitchFamily="34" charset="0"/>
              </a:rPr>
              <a:t>Can promote the welfare of customers and stakeholders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rgbClr val="42A8AD"/>
                </a:solidFill>
                <a:effectLst/>
                <a:uLnTx/>
                <a:uFillTx/>
                <a:latin typeface="Candara" panose="020E0502030303020204" pitchFamily="34" charset="0"/>
              </a:rPr>
              <a:t>Green marketing</a:t>
            </a: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—is a strategic process involving stakeholder assessment to create long-term relationships with customers while maintaining,</a:t>
            </a:r>
            <a:r>
              <a:rPr kumimoji="0" lang="en-US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 supporting, and enhancing the natural environment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 smtClean="0">
                <a:latin typeface="Candara" panose="020E0502030303020204" pitchFamily="34" charset="0"/>
              </a:rPr>
              <a:t>Market orientation combined with social responsibility improves business performance</a:t>
            </a:r>
            <a:endParaRPr kumimoji="0" lang="en-US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baseline="0" dirty="0" smtClean="0">
                <a:latin typeface="Candara" panose="020E0502030303020204" pitchFamily="34" charset="0"/>
              </a:rPr>
              <a:t>Offers many exciting career prospects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kumimoji="0" lang="en-US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25-33% of civilian workers in the U.S. perform marketing activities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 smtClean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333500" y="4114800"/>
            <a:ext cx="6477000" cy="213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lang="en-US" sz="4000" dirty="0" smtClean="0">
              <a:ln>
                <a:solidFill>
                  <a:srgbClr val="3C999E"/>
                </a:solidFill>
              </a:ln>
              <a:solidFill>
                <a:srgbClr val="42A8AD"/>
              </a:solidFill>
              <a:latin typeface="Candara"/>
              <a:ea typeface="+mj-ea"/>
              <a:cs typeface="+mj-cs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lang="en-US" sz="4000" dirty="0">
              <a:ln>
                <a:solidFill>
                  <a:srgbClr val="3C999E"/>
                </a:solidFill>
              </a:ln>
              <a:solidFill>
                <a:srgbClr val="42A8AD"/>
              </a:solidFill>
              <a:latin typeface="Candara"/>
              <a:ea typeface="+mj-ea"/>
              <a:cs typeface="+mj-cs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None/>
            </a:pPr>
            <a:r>
              <a:rPr lang="en-US" sz="4000" dirty="0" smtClean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/>
                <a:ea typeface="+mj-ea"/>
                <a:cs typeface="+mj-cs"/>
              </a:rPr>
              <a:t>Thank</a:t>
            </a:r>
            <a:r>
              <a:rPr lang="en-US" dirty="0" smtClean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en-US" sz="4000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/>
                <a:ea typeface="+mj-ea"/>
                <a:cs typeface="+mj-cs"/>
              </a:rPr>
              <a:t>you</a:t>
            </a:r>
            <a:r>
              <a:rPr lang="en-US" dirty="0" smtClean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en-US" sz="4000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/>
                <a:ea typeface="+mj-ea"/>
                <a:cs typeface="+mj-cs"/>
              </a:rPr>
              <a:t>for</a:t>
            </a:r>
            <a:r>
              <a:rPr lang="en-US" dirty="0" smtClean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en-US" sz="4000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/>
                <a:ea typeface="+mj-ea"/>
                <a:cs typeface="+mj-cs"/>
              </a:rPr>
              <a:t>your</a:t>
            </a:r>
            <a:r>
              <a:rPr lang="en-US" dirty="0" smtClean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en-US" sz="4000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/>
                <a:ea typeface="+mj-ea"/>
                <a:cs typeface="+mj-cs"/>
              </a:rPr>
              <a:t>attention!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61628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2817</TotalTime>
  <Words>2385</Words>
  <Application>Microsoft Office PowerPoint</Application>
  <PresentationFormat>On-screen Show (4:3)</PresentationFormat>
  <Paragraphs>366</Paragraphs>
  <Slides>45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4" baseType="lpstr">
      <vt:lpstr>Arial</vt:lpstr>
      <vt:lpstr>Brush Script MT</vt:lpstr>
      <vt:lpstr>Calibri</vt:lpstr>
      <vt:lpstr>Candara</vt:lpstr>
      <vt:lpstr>Franklin Gothic Book</vt:lpstr>
      <vt:lpstr>Gill Sans MT</vt:lpstr>
      <vt:lpstr>Times New Roman</vt:lpstr>
      <vt:lpstr>Wingdings</vt:lpstr>
      <vt:lpstr>Office Theme</vt:lpstr>
      <vt:lpstr>Chapter 1                            An Overview  of Strategic Marketing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BrettN</dc:creator>
  <cp:lastModifiedBy>Mamurjon Rahimov</cp:lastModifiedBy>
  <cp:revision>93</cp:revision>
  <cp:lastPrinted>2014-07-29T05:16:57Z</cp:lastPrinted>
  <dcterms:created xsi:type="dcterms:W3CDTF">2014-07-29T05:05:36Z</dcterms:created>
  <dcterms:modified xsi:type="dcterms:W3CDTF">2020-03-20T09:42:56Z</dcterms:modified>
</cp:coreProperties>
</file>