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3" r:id="rId8"/>
    <p:sldId id="272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2922" autoAdjust="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11/12/2017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11/12/2017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11/12/2017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11/12/2017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1600" y="1807105"/>
            <a:ext cx="9448800" cy="1825096"/>
          </a:xfrm>
        </p:spPr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50772"/>
            <a:ext cx="9234153" cy="1909652"/>
          </a:xfrm>
        </p:spPr>
        <p:txBody>
          <a:bodyPr>
            <a:noAutofit/>
          </a:bodyPr>
          <a:lstStyle/>
          <a:p>
            <a:pPr algn="ctr"/>
            <a:r>
              <a:rPr lang="en-US" sz="7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CodeVisionAVR</a:t>
            </a:r>
            <a:r>
              <a:rPr lang="en-US" sz="7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7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7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 </a:t>
            </a:r>
            <a:r>
              <a:rPr lang="en-US" sz="7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algoritmik</a:t>
            </a:r>
            <a:r>
              <a:rPr lang="en-US" sz="7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36878865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37128" y="1777004"/>
            <a:ext cx="1052204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Preprosessor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komplyatsiya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buyruqlar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toifasini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Preprosessorlar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“#”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derektivalarga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</a:rPr>
              <a:t>C </a:t>
            </a:r>
            <a:r>
              <a:rPr lang="en-US" sz="2400" dirty="0" err="1">
                <a:latin typeface="Times New Roman" panose="02020603050405020304" pitchFamily="18" charset="0"/>
              </a:rPr>
              <a:t>dasturlash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tilida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quyidagi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preprosessor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derektivalari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ishlatiladi</a:t>
            </a:r>
            <a:r>
              <a:rPr lang="en-US" sz="2400" dirty="0">
                <a:latin typeface="Times New Roman" panose="02020603050405020304" pitchFamily="18" charset="0"/>
              </a:rPr>
              <a:t>:</a:t>
            </a:r>
            <a:endParaRPr lang="ru-RU" sz="2400" dirty="0"/>
          </a:p>
          <a:p>
            <a:pPr indent="540385" algn="just"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</a:rPr>
              <a:t>#include </a:t>
            </a:r>
            <a:r>
              <a:rPr lang="en-US" sz="2400" dirty="0">
                <a:latin typeface="Times New Roman" panose="02020603050405020304" pitchFamily="18" charset="0"/>
              </a:rPr>
              <a:t>– </a:t>
            </a:r>
            <a:r>
              <a:rPr lang="en-US" sz="2400" dirty="0" err="1">
                <a:latin typeface="Times New Roman" panose="02020603050405020304" pitchFamily="18" charset="0"/>
              </a:rPr>
              <a:t>ushbu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preprosessor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derektivasi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dasturdagi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fayllarga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bog’lanishni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anglatadi</a:t>
            </a:r>
            <a:r>
              <a:rPr lang="en-US" sz="2400" dirty="0"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</a:rPr>
              <a:t>Yozilishi</a:t>
            </a:r>
            <a:r>
              <a:rPr lang="en-US" sz="2400" dirty="0">
                <a:latin typeface="Times New Roman" panose="02020603050405020304" pitchFamily="18" charset="0"/>
              </a:rPr>
              <a:t>:</a:t>
            </a:r>
            <a:endParaRPr lang="ru-RU" sz="2400" dirty="0"/>
          </a:p>
          <a:p>
            <a:pPr marL="1600200" indent="540385" algn="just">
              <a:spcAft>
                <a:spcPts val="0"/>
              </a:spcAft>
            </a:pPr>
            <a:r>
              <a:rPr lang="en-US" sz="24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#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include&lt;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&gt;</a:t>
            </a:r>
            <a:endParaRPr lang="ru-RU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CodeVisionAVR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papkada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(…\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papkadan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qidiradi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murojatda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“.h”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toifasidan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ATmega16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murojaatda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#include&lt;mega16.h&gt;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53200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PREPROCESSOR DIRECTIVE includ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12192000" cy="58985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77963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702121" y="691187"/>
            <a:ext cx="11489879" cy="5570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539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53975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#define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derektiva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ifodani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ifoda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o’rnida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qo’llash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Dasturlashda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ifoda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identifikator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#define A 15; - A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identifikatori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o’rniga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15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#define B (A+20);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identifikatori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o’rniga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(A+20)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identifikatori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53975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#define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derektivasining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shakli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funksiyalardan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#define x(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a,b,c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(a*b-c); x(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a,b,c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ko’rinishidagi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funksiya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ifodasi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uz-Cyrl-U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53975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a*b-c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shaklida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degani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53975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#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undef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derektiva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#define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derektivasida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ishlaydi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#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undef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A; </a:t>
            </a:r>
            <a:endParaRPr kumimoji="0" lang="uz-Cyrl-UZ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53975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identifikatorini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yo’q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53975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#if, #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ifdef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#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ifndef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#else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#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endif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derektivalar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shartli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komplyasiyalarda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53975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#line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makrosni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o’zgartirish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_LINE_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_FILE_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kalit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so’zlar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ishtirok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#line 25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test.c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53975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#define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derektivasi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o’zgarmas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kattaliklarni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1028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2006" y="5810129"/>
            <a:ext cx="3949522" cy="1047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11430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46485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604912" y="597702"/>
            <a:ext cx="11394830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539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5397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Izoh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Izoh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(Comment)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izoh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qatorli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matnli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shakllanda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Qatorli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izoh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“//”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matnli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“/*….*/”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Izoh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dasturda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bajarilayotgan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davrda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tushinarli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yoziladi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Izoh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matn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qator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berilishi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Matn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/*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*/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uhun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//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shaklida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toifasi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o’zgaruvchilarga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ajratiluvchi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joy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ma’nosini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anglatadi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049" name="Рисунок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343" y="4600135"/>
            <a:ext cx="10283313" cy="1993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16573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2862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373217" y="1420123"/>
            <a:ext cx="372759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Kengaytirilgan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073" name="Рисунок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419" y="2298876"/>
            <a:ext cx="11294507" cy="419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35517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7002" y="1118924"/>
            <a:ext cx="9530350" cy="55135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807662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09489" y="526148"/>
            <a:ext cx="11882511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539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O’zgaruvchilar – o’zgaruvchilar ma’lumotlarni saqlovchi konteynerdir. Dasturda o’zgaruvchilar 2 xil bo’ladi, ular lokal va global o’zgaruvchilardir. Local o’zgaruvchilar faqat ayni funksiya uchun o’rinli bo’lsa, global o’zgaruvchi esa butun proyekt uchun o’rinlidir.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Global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o’zgaruvchilar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Global Variables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sohasiga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kirib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SRAM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da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saqlanadi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Local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o’zgaruvchilar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DataStack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sohasida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saqlanadi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O’zgaruvchilarning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toifasi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nomi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dasturchi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O’zgaruvchilarning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e’lon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o’zgaruvchilar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xarf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raqamlar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“_”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belgilar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kombinasiyasidan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Raqam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boshlanmasligi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C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xarflar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farqlidir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Tavsiyaga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o’zgaruvchilar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xarf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konstantalar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xarflarda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asosiysi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o’zgaruvchilar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kalir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so’zlar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dublikasiyalanmasligi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O’zgaruvchilarning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nomlanishi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33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belgidan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oshmasligi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toifasining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o’sish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tartibi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4097" name="Рисунок 6" descr="DATA TYPE CONVERS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696" y="5134708"/>
            <a:ext cx="8044069" cy="1603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15049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57419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037428" y="260159"/>
            <a:ext cx="7246610" cy="1508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kalit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so’zlar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buyruqni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ma’noni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anglatuvchi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so’z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so’z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birikmasidir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463639" y="1675931"/>
            <a:ext cx="11217499" cy="4892294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32194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25912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Рисунок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560" y="1903514"/>
            <a:ext cx="7061982" cy="811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5" name="Рисунок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658" y="4951827"/>
            <a:ext cx="10362223" cy="169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570963" y="992315"/>
            <a:ext cx="11621037" cy="1138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Pointer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o’zgaruvchining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manzilini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saqlovchi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o’zgaruvchi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turidir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o’zgaruvchi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qiymatini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o’zgaruvchiga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o’tish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vazifalarini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bajaradi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98474" y="2656766"/>
            <a:ext cx="12093526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539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o’zgaruvchi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boshida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e’lon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qilinishi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RAM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xotirasidan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joy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egallaydi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Konstantalar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o’zgarmaydigan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o’zgaruvchilar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xisoblanib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e’lon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qilinishda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const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kalit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so’zi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e’lon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Integer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konstantalarga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2057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63298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608" y="174357"/>
            <a:ext cx="11668259" cy="6683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6843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223" y="1017431"/>
            <a:ext cx="10414946" cy="5731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078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393" y="1094704"/>
            <a:ext cx="11274869" cy="55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8540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6995" y="1521080"/>
            <a:ext cx="10928166" cy="4027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15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2129" y="1064326"/>
            <a:ext cx="10174310" cy="5890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7316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35617" y="881770"/>
            <a:ext cx="960764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Massiv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</a:rPr>
              <a:t>Massiv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yagona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toifadagi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elementlar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jamlanmasidir</a:t>
            </a:r>
            <a:r>
              <a:rPr lang="en-US" sz="2400" dirty="0">
                <a:latin typeface="Times New Roman" panose="02020603050405020304" pitchFamily="18" charset="0"/>
              </a:rPr>
              <a:t>. </a:t>
            </a:r>
            <a:r>
              <a:rPr lang="en-US" sz="2400" b="1" dirty="0">
                <a:latin typeface="Times New Roman" panose="02020603050405020304" pitchFamily="18" charset="0"/>
              </a:rPr>
              <a:t>C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dasturlash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tilida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massivning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birinchi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elementi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</a:rPr>
              <a:t>0</a:t>
            </a:r>
            <a:r>
              <a:rPr lang="en-US" sz="2400" dirty="0">
                <a:latin typeface="Times New Roman" panose="02020603050405020304" pitchFamily="18" charset="0"/>
              </a:rPr>
              <a:t> deb </a:t>
            </a:r>
            <a:r>
              <a:rPr lang="en-US" sz="2400" dirty="0" err="1">
                <a:latin typeface="Times New Roman" panose="02020603050405020304" pitchFamily="18" charset="0"/>
              </a:rPr>
              <a:t>belgilanadi</a:t>
            </a:r>
            <a:r>
              <a:rPr lang="en-US" sz="2400" dirty="0"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</a:rPr>
              <a:t>Misollar</a:t>
            </a:r>
            <a:r>
              <a:rPr lang="en-US" sz="2400" dirty="0">
                <a:latin typeface="Times New Roman" panose="02020603050405020304" pitchFamily="18" charset="0"/>
              </a:rPr>
              <a:t>:</a:t>
            </a:r>
            <a:endParaRPr lang="ru-RU" sz="2400" dirty="0"/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array_global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[10]; //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qiymatsiz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e’lon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glob_ar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[3]={1, 2, 3}; //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qiymatli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massiv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glo_array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[]={1, 2, 3, 4}; //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koeffisentsiz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e’lon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massiv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tartibni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belgilaydi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[3][2]={{1,2},{3,4},{4,10}}; // 3x2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ko’rinishidagi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massiv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3 ta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ta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ustundan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char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arr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[]=*Hello*; //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belgili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massiv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e’lon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06156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0107" y="1866599"/>
            <a:ext cx="4679324" cy="363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</a:rPr>
              <a:t>If – </a:t>
            </a:r>
            <a:r>
              <a:rPr lang="en-US" sz="2400" b="1" dirty="0" err="1">
                <a:latin typeface="Times New Roman" panose="02020603050405020304" pitchFamily="18" charset="0"/>
              </a:rPr>
              <a:t>operatori</a:t>
            </a:r>
            <a:endParaRPr lang="ru-RU" sz="2400" dirty="0"/>
          </a:p>
          <a:p>
            <a:pPr indent="540385" algn="just"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</a:rPr>
              <a:t>If </a:t>
            </a:r>
            <a:r>
              <a:rPr lang="en-US" sz="2400" dirty="0" err="1">
                <a:latin typeface="Times New Roman" panose="02020603050405020304" pitchFamily="18" charset="0"/>
              </a:rPr>
              <a:t>operatori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shartli</a:t>
            </a:r>
            <a:r>
              <a:rPr lang="en-US" sz="2400" dirty="0">
                <a:latin typeface="Times New Roman" panose="02020603050405020304" pitchFamily="18" charset="0"/>
              </a:rPr>
              <a:t> operator </a:t>
            </a:r>
            <a:r>
              <a:rPr lang="en-US" sz="2400" dirty="0" err="1">
                <a:latin typeface="Times New Roman" panose="02020603050405020304" pitchFamily="18" charset="0"/>
              </a:rPr>
              <a:t>bo’lib</a:t>
            </a:r>
            <a:r>
              <a:rPr lang="en-US" sz="2400" dirty="0">
                <a:latin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</a:rPr>
              <a:t>unda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</a:rPr>
              <a:t>rost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</a:rPr>
              <a:t>yolg’on</a:t>
            </a:r>
            <a:r>
              <a:rPr lang="en-US" sz="2400" b="1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asosida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ikki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amaldan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birini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bajaradi</a:t>
            </a:r>
            <a:r>
              <a:rPr lang="en-US" sz="2400" dirty="0"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</a:rPr>
              <a:t>Masalan</a:t>
            </a:r>
            <a:r>
              <a:rPr lang="en-US" sz="2400" dirty="0">
                <a:latin typeface="Times New Roman" panose="02020603050405020304" pitchFamily="18" charset="0"/>
              </a:rPr>
              <a:t>:</a:t>
            </a:r>
            <a:endParaRPr lang="ru-RU" sz="2400" dirty="0"/>
          </a:p>
          <a:p>
            <a:pPr indent="540385" algn="just">
              <a:lnSpc>
                <a:spcPct val="115000"/>
              </a:lnSpc>
              <a:spcAft>
                <a:spcPts val="0"/>
              </a:spcAf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if(a&gt;b)  //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  <a:spcAft>
                <a:spcPts val="0"/>
              </a:spcAf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c=a;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  <a:spcAft>
                <a:spcPts val="0"/>
              </a:spcAf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else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  <a:spcAft>
                <a:spcPts val="0"/>
              </a:spcAf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c=b;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001554" y="464920"/>
            <a:ext cx="5975797" cy="5365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</a:rPr>
              <a:t>Switch </a:t>
            </a:r>
            <a:r>
              <a:rPr lang="en-US" sz="2400" b="1" dirty="0" err="1">
                <a:latin typeface="Times New Roman" panose="02020603050405020304" pitchFamily="18" charset="0"/>
              </a:rPr>
              <a:t>operatori</a:t>
            </a:r>
            <a:endParaRPr lang="ru-RU" sz="2400" dirty="0"/>
          </a:p>
          <a:p>
            <a:pPr indent="540385" algn="just"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</a:rPr>
              <a:t>Switch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operatori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</a:rPr>
              <a:t>if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operatoridan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farqi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unda</a:t>
            </a:r>
            <a:r>
              <a:rPr lang="en-US" sz="2400" dirty="0">
                <a:latin typeface="Times New Roman" panose="02020603050405020304" pitchFamily="18" charset="0"/>
              </a:rPr>
              <a:t> 2 </a:t>
            </a:r>
            <a:r>
              <a:rPr lang="en-US" sz="2400" dirty="0" err="1">
                <a:latin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ortiq</a:t>
            </a:r>
            <a:r>
              <a:rPr lang="en-US" sz="2400" dirty="0">
                <a:latin typeface="Times New Roman" panose="02020603050405020304" pitchFamily="18" charset="0"/>
              </a:rPr>
              <a:t> variant </a:t>
            </a:r>
            <a:r>
              <a:rPr lang="en-US" sz="2400" dirty="0" err="1">
                <a:latin typeface="Times New Roman" panose="02020603050405020304" pitchFamily="18" charset="0"/>
              </a:rPr>
              <a:t>bo’ladi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mos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holatda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kerakli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amalni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bajaradi</a:t>
            </a:r>
            <a:r>
              <a:rPr lang="en-US" sz="2400" dirty="0"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</a:rPr>
              <a:t>Masalan</a:t>
            </a:r>
            <a:r>
              <a:rPr lang="en-US" sz="2400" dirty="0">
                <a:latin typeface="Times New Roman" panose="02020603050405020304" pitchFamily="18" charset="0"/>
              </a:rPr>
              <a:t>:</a:t>
            </a:r>
            <a:endParaRPr lang="ru-RU" sz="2400" dirty="0"/>
          </a:p>
          <a:p>
            <a:pPr indent="540385" algn="just">
              <a:lnSpc>
                <a:spcPct val="115000"/>
              </a:lnSpc>
              <a:spcAft>
                <a:spcPts val="0"/>
              </a:spcAft>
            </a:pP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x=2;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  <a:spcAft>
                <a:spcPts val="0"/>
              </a:spcAf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switch(x)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  <a:spcAft>
                <a:spcPts val="0"/>
              </a:spcAf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{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  <a:spcAft>
                <a:spcPts val="0"/>
              </a:spcAf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case 0: x=x^3;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  <a:spcAft>
                <a:spcPts val="0"/>
              </a:spcAf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case 1: x=x*x;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  <a:spcAft>
                <a:spcPts val="0"/>
              </a:spcAf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case 2: x=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x+x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  <a:spcAft>
                <a:spcPts val="0"/>
              </a:spcAf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default: x;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  <a:spcAft>
                <a:spcPts val="0"/>
              </a:spcAf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} //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dasturda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x=2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bo’lganligi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x=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x+x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bajariladi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7337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803043" y="819240"/>
            <a:ext cx="8641723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900430" algn="l"/>
              </a:tabLst>
            </a:pPr>
            <a:r>
              <a:rPr lang="en-US" sz="2400" b="1" dirty="0">
                <a:latin typeface="Times New Roman" panose="02020603050405020304" pitchFamily="18" charset="0"/>
              </a:rPr>
              <a:t>For </a:t>
            </a:r>
            <a:r>
              <a:rPr lang="en-US" sz="2400" b="1" dirty="0" err="1">
                <a:latin typeface="Times New Roman" panose="02020603050405020304" pitchFamily="18" charset="0"/>
              </a:rPr>
              <a:t>sikl</a:t>
            </a:r>
            <a:r>
              <a:rPr lang="en-US" sz="2400" b="1" dirty="0"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</a:rPr>
              <a:t>operatori</a:t>
            </a:r>
            <a:endParaRPr lang="ru-RU" sz="2400" dirty="0"/>
          </a:p>
          <a:p>
            <a:pPr indent="540385" algn="just">
              <a:spcAft>
                <a:spcPts val="0"/>
              </a:spcAft>
              <a:tabLst>
                <a:tab pos="900430" algn="l"/>
              </a:tabLst>
            </a:pPr>
            <a:r>
              <a:rPr lang="en-US" sz="2400" b="1" dirty="0">
                <a:latin typeface="Times New Roman" panose="02020603050405020304" pitchFamily="18" charset="0"/>
              </a:rPr>
              <a:t>For </a:t>
            </a:r>
            <a:r>
              <a:rPr lang="en-US" sz="2400" dirty="0" err="1">
                <a:latin typeface="Times New Roman" panose="02020603050405020304" pitchFamily="18" charset="0"/>
              </a:rPr>
              <a:t>sikl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operatori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ma’lum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qadam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berilgan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ifodani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takroriy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bajarish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xizmat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qiladi</a:t>
            </a:r>
            <a:r>
              <a:rPr lang="en-US" sz="2400" dirty="0"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</a:rPr>
              <a:t>Bunda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sikl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takroriyligi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oldindan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ma’lum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bo’ladi</a:t>
            </a:r>
            <a:r>
              <a:rPr lang="en-US" sz="2400" dirty="0"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</a:rPr>
              <a:t>Masalan</a:t>
            </a:r>
            <a:r>
              <a:rPr lang="en-US" sz="2400" dirty="0">
                <a:latin typeface="Times New Roman" panose="02020603050405020304" pitchFamily="18" charset="0"/>
              </a:rPr>
              <a:t>:</a:t>
            </a:r>
            <a:endParaRPr lang="ru-RU" sz="2400" dirty="0"/>
          </a:p>
          <a:p>
            <a:pPr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void main(void)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{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x;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z=10;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y=0;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for(x=1;x&lt;=10;x=x+1)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{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y=y+1;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}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} //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o’ngacha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sonlar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yi’gindisini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hisoblovchi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9346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2732" y="1208506"/>
            <a:ext cx="5177307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900430" algn="l"/>
              </a:tabLst>
            </a:pPr>
            <a:r>
              <a:rPr lang="en-US" sz="2400" b="1" dirty="0">
                <a:latin typeface="Times New Roman" panose="02020603050405020304" pitchFamily="18" charset="0"/>
              </a:rPr>
              <a:t>While </a:t>
            </a:r>
            <a:r>
              <a:rPr lang="en-US" sz="2400" b="1" dirty="0" err="1">
                <a:latin typeface="Times New Roman" panose="02020603050405020304" pitchFamily="18" charset="0"/>
              </a:rPr>
              <a:t>sikl</a:t>
            </a:r>
            <a:r>
              <a:rPr lang="en-US" sz="2400" b="1" dirty="0"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</a:rPr>
              <a:t>operatori</a:t>
            </a:r>
            <a:endParaRPr lang="ru-RU" sz="2400" dirty="0"/>
          </a:p>
          <a:p>
            <a:pPr indent="540385" algn="just">
              <a:spcAft>
                <a:spcPts val="0"/>
              </a:spcAft>
              <a:tabLst>
                <a:tab pos="900430" algn="l"/>
              </a:tabLst>
            </a:pPr>
            <a:r>
              <a:rPr lang="en-US" sz="2400" b="1" dirty="0">
                <a:latin typeface="Times New Roman" panose="02020603050405020304" pitchFamily="18" charset="0"/>
              </a:rPr>
              <a:t>While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sikl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operatorini</a:t>
            </a:r>
            <a:r>
              <a:rPr lang="en-US" sz="2400" dirty="0">
                <a:latin typeface="Times New Roman" panose="02020603050405020304" pitchFamily="18" charset="0"/>
              </a:rPr>
              <a:t> for </a:t>
            </a:r>
            <a:r>
              <a:rPr lang="en-US" sz="2400" dirty="0" err="1">
                <a:latin typeface="Times New Roman" panose="02020603050405020304" pitchFamily="18" charset="0"/>
              </a:rPr>
              <a:t>operatoridan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farqi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bunda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shart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keyin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bajarilishidir</a:t>
            </a:r>
            <a:r>
              <a:rPr lang="en-US" sz="2400" dirty="0"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</a:rPr>
              <a:t>Masalan</a:t>
            </a:r>
            <a:r>
              <a:rPr lang="en-US" sz="2400" dirty="0">
                <a:latin typeface="Times New Roman" panose="02020603050405020304" pitchFamily="18" charset="0"/>
              </a:rPr>
              <a:t>:</a:t>
            </a:r>
            <a:endParaRPr lang="ru-RU" sz="2400" dirty="0"/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void main(void)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{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x=1;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z=10;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y=0;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while(x&lt;=10)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{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y=y+1;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x=x+1;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}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05342" y="137444"/>
            <a:ext cx="6091706" cy="68880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} //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o’ngacha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sonlar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yi’gindisini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hisoblovchi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While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operatorini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do-while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void main(void)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{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x=1;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z=10;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y=0;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{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y=y+1;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x=x+1;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}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while(x&lt;=10);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  <a:tab pos="1411605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}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9036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12135" y="643157"/>
            <a:ext cx="8590208" cy="62148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900430" algn="l"/>
                <a:tab pos="1411605" algn="l"/>
              </a:tabLst>
            </a:pPr>
            <a:r>
              <a:rPr lang="en-US" sz="2400" b="1" dirty="0" err="1">
                <a:latin typeface="Times New Roman" panose="02020603050405020304" pitchFamily="18" charset="0"/>
              </a:rPr>
              <a:t>Goto</a:t>
            </a:r>
            <a:r>
              <a:rPr lang="en-US" sz="2400" b="1" dirty="0"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</a:rPr>
              <a:t>operatori</a:t>
            </a:r>
            <a:r>
              <a:rPr lang="en-US" sz="2400" b="1" dirty="0">
                <a:latin typeface="Times New Roman" panose="02020603050405020304" pitchFamily="18" charset="0"/>
              </a:rPr>
              <a:t>?</a:t>
            </a:r>
            <a:endParaRPr lang="ru-RU" sz="2400" dirty="0"/>
          </a:p>
          <a:p>
            <a:pPr indent="540385" algn="just">
              <a:spcAft>
                <a:spcPts val="0"/>
              </a:spcAft>
              <a:tabLst>
                <a:tab pos="900430" algn="l"/>
                <a:tab pos="1411605" algn="l"/>
              </a:tabLst>
            </a:pPr>
            <a:r>
              <a:rPr lang="en-US" sz="2400" b="1" dirty="0" err="1">
                <a:latin typeface="Times New Roman" panose="02020603050405020304" pitchFamily="18" charset="0"/>
              </a:rPr>
              <a:t>Goto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operatori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berilgan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manzilga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to’g’ridan</a:t>
            </a:r>
            <a:r>
              <a:rPr lang="en-US" sz="2400" dirty="0">
                <a:latin typeface="Times New Roman" panose="02020603050405020304" pitchFamily="18" charset="0"/>
              </a:rPr>
              <a:t> - </a:t>
            </a:r>
            <a:r>
              <a:rPr lang="en-US" sz="2400" dirty="0" err="1">
                <a:latin typeface="Times New Roman" panose="02020603050405020304" pitchFamily="18" charset="0"/>
              </a:rPr>
              <a:t>to’g’ri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o’tishni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anglatadi</a:t>
            </a:r>
            <a:r>
              <a:rPr lang="en-US" sz="2400" dirty="0"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</a:rPr>
              <a:t>Iloji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boricha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</a:rPr>
              <a:t>goto</a:t>
            </a:r>
            <a:r>
              <a:rPr lang="en-US" sz="2400" b="1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operatoridan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fiydalanmagan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</a:rPr>
              <a:t>ma’qul</a:t>
            </a:r>
            <a:r>
              <a:rPr lang="en-US" sz="2400" dirty="0">
                <a:latin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</a:rPr>
              <a:t>Masalan</a:t>
            </a:r>
            <a:r>
              <a:rPr lang="en-US" sz="2400" dirty="0">
                <a:latin typeface="Times New Roman" panose="02020603050405020304" pitchFamily="18" charset="0"/>
              </a:rPr>
              <a:t>:</a:t>
            </a:r>
            <a:endParaRPr lang="ru-RU" sz="2400" dirty="0"/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  <a:tab pos="1411605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for(..)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  <a:tab pos="1411605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{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  <a:tab pos="1411605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for(…)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  <a:tab pos="1411605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{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  <a:tab pos="1411605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if(…)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  <a:tab pos="1411605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{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  <a:tab pos="1411605" algn="l"/>
              </a:tabLst>
            </a:pPr>
            <a:r>
              <a:rPr lang="en-US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goto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label1;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  <a:tab pos="1411605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  <a:tab pos="1411605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}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  <a:tab pos="1411605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label1;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indent="540385" algn="just">
              <a:lnSpc>
                <a:spcPct val="115000"/>
              </a:lnSpc>
              <a:spcAft>
                <a:spcPts val="0"/>
              </a:spcAft>
              <a:tabLst>
                <a:tab pos="900430" algn="l"/>
                <a:tab pos="1411605" algn="l"/>
              </a:tabLs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4733292"/>
      </p:ext>
    </p:extLst>
  </p:cSld>
  <p:clrMapOvr>
    <a:masterClrMapping/>
  </p:clrMapOvr>
</p:sld>
</file>

<file path=ppt/theme/theme1.xml><?xml version="1.0" encoding="utf-8"?>
<a:theme xmlns:a="http://schemas.openxmlformats.org/drawingml/2006/main" name="След самолета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TM04033937[[fn=След самолета]]</Template>
  <TotalTime>70</TotalTime>
  <Words>900</Words>
  <Application>Microsoft Office PowerPoint</Application>
  <PresentationFormat>Широкоэкранный</PresentationFormat>
  <Paragraphs>104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Calibri</vt:lpstr>
      <vt:lpstr>Century Gothic</vt:lpstr>
      <vt:lpstr>Times New Roman</vt:lpstr>
      <vt:lpstr>След самолета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Rakhbaroy</dc:creator>
  <cp:lastModifiedBy>Ёкубжон</cp:lastModifiedBy>
  <cp:revision>7</cp:revision>
  <dcterms:created xsi:type="dcterms:W3CDTF">2017-11-11T04:51:01Z</dcterms:created>
  <dcterms:modified xsi:type="dcterms:W3CDTF">2017-11-12T17:53:20Z</dcterms:modified>
</cp:coreProperties>
</file>