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p:cViewPr varScale="1">
        <p:scale>
          <a:sx n="74" d="100"/>
          <a:sy n="74" d="100"/>
        </p:scale>
        <p:origin x="756"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665700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605712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2731732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4085105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EF5045C-71E2-4FC6-8840-3FB6A59FCD64}" type="datetimeFigureOut">
              <a:rPr lang="ru-RU" smtClean="0"/>
              <a:t>12.11.2017</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1203965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EF5045C-71E2-4FC6-8840-3FB6A59FCD64}" type="datetimeFigureOut">
              <a:rPr lang="ru-RU" smtClean="0"/>
              <a:t>12.11.2017</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34028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5045C-71E2-4FC6-8840-3FB6A59FCD64}" type="datetimeFigureOut">
              <a:rPr lang="ru-RU" smtClean="0"/>
              <a:t>12.11.2017</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3779673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157429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616485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37546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3250528-E34E-40FC-9EC5-EC9FCDBB01D9}"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05362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30544735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250528-E34E-40FC-9EC5-EC9FCDBB01D9}"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444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EF5045C-71E2-4FC6-8840-3FB6A59FCD64}" type="datetimeFigureOut">
              <a:rPr lang="ru-RU" smtClean="0"/>
              <a:t>12.11.2017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1630722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2726870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F5045C-71E2-4FC6-8840-3FB6A59FCD64}" type="datetimeFigureOut">
              <a:rPr lang="ru-RU" smtClean="0"/>
              <a:t>12.11.2017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3250528-E34E-40FC-9EC5-EC9FCDBB01D9}" type="slidenum">
              <a:rPr lang="ru-RU" smtClean="0"/>
              <a:t>‹#›</a:t>
            </a:fld>
            <a:endParaRPr lang="ru-RU"/>
          </a:p>
        </p:txBody>
      </p:sp>
    </p:spTree>
    <p:extLst>
      <p:ext uri="{BB962C8B-B14F-4D97-AF65-F5344CB8AC3E}">
        <p14:creationId xmlns:p14="http://schemas.microsoft.com/office/powerpoint/2010/main" val="774140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EF5045C-71E2-4FC6-8840-3FB6A59FCD64}" type="datetimeFigureOut">
              <a:rPr lang="ru-RU" smtClean="0"/>
              <a:t>12.11.2017</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3250528-E34E-40FC-9EC5-EC9FCDBB01D9}" type="slidenum">
              <a:rPr lang="ru-RU" smtClean="0"/>
              <a:t>‹#›</a:t>
            </a:fld>
            <a:endParaRPr lang="ru-RU"/>
          </a:p>
        </p:txBody>
      </p:sp>
    </p:spTree>
    <p:extLst>
      <p:ext uri="{BB962C8B-B14F-4D97-AF65-F5344CB8AC3E}">
        <p14:creationId xmlns:p14="http://schemas.microsoft.com/office/powerpoint/2010/main" val="1053882617"/>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mailto:office@hpinfotech.ro"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97447" y="1536110"/>
            <a:ext cx="7908683" cy="3139321"/>
          </a:xfrm>
          <a:prstGeom prst="rect">
            <a:avLst/>
          </a:prstGeom>
        </p:spPr>
        <p:txBody>
          <a:bodyPr wrap="square">
            <a:spAutoFit/>
          </a:bodyPr>
          <a:lstStyle/>
          <a:p>
            <a:pPr algn="ctr"/>
            <a:r>
              <a:rPr lang="en-US" sz="6600" b="1" dirty="0" err="1" smtClean="0">
                <a:effectLst/>
                <a:latin typeface="Times New Roman" panose="02020603050405020304" pitchFamily="18" charset="0"/>
                <a:ea typeface="Calibri" panose="020F0502020204030204" pitchFamily="34" charset="0"/>
              </a:rPr>
              <a:t>Mikrokontroll</a:t>
            </a:r>
            <a:r>
              <a:rPr lang="ru-RU" sz="6600" b="1" dirty="0" smtClean="0">
                <a:effectLst/>
                <a:latin typeface="Times New Roman" panose="02020603050405020304" pitchFamily="18" charset="0"/>
                <a:ea typeface="Calibri" panose="020F0502020204030204" pitchFamily="34" charset="0"/>
              </a:rPr>
              <a:t>е</a:t>
            </a:r>
            <a:r>
              <a:rPr lang="en-US" sz="6600" b="1" dirty="0" err="1" smtClean="0">
                <a:effectLst/>
                <a:latin typeface="Times New Roman" panose="02020603050405020304" pitchFamily="18" charset="0"/>
                <a:ea typeface="Calibri" panose="020F0502020204030204" pitchFamily="34" charset="0"/>
              </a:rPr>
              <a:t>rlar</a:t>
            </a:r>
            <a:r>
              <a:rPr lang="en-US" sz="6600" b="1" dirty="0" smtClean="0">
                <a:effectLst/>
                <a:latin typeface="Times New Roman" panose="02020603050405020304" pitchFamily="18" charset="0"/>
                <a:ea typeface="Calibri" panose="020F0502020204030204" pitchFamily="34" charset="0"/>
              </a:rPr>
              <a:t> </a:t>
            </a:r>
            <a:r>
              <a:rPr lang="en-US" sz="6600" b="1" dirty="0" err="1" smtClean="0">
                <a:effectLst/>
                <a:latin typeface="Times New Roman" panose="02020603050405020304" pitchFamily="18" charset="0"/>
                <a:ea typeface="Calibri" panose="020F0502020204030204" pitchFamily="34" charset="0"/>
              </a:rPr>
              <a:t>uchun</a:t>
            </a:r>
            <a:r>
              <a:rPr lang="en-US" sz="6600" b="1" dirty="0" smtClean="0">
                <a:effectLst/>
                <a:latin typeface="Times New Roman" panose="02020603050405020304" pitchFamily="18" charset="0"/>
                <a:ea typeface="Calibri" panose="020F0502020204030204" pitchFamily="34" charset="0"/>
              </a:rPr>
              <a:t> </a:t>
            </a:r>
            <a:r>
              <a:rPr lang="en-US" sz="6600" b="1" dirty="0" err="1" smtClean="0">
                <a:effectLst/>
                <a:latin typeface="Times New Roman" panose="02020603050405020304" pitchFamily="18" charset="0"/>
                <a:ea typeface="Calibri" panose="020F0502020204030204" pitchFamily="34" charset="0"/>
              </a:rPr>
              <a:t>dasturiy</a:t>
            </a:r>
            <a:r>
              <a:rPr lang="en-US" sz="6600" b="1" dirty="0" smtClean="0">
                <a:effectLst/>
                <a:latin typeface="Times New Roman" panose="02020603050405020304" pitchFamily="18" charset="0"/>
                <a:ea typeface="Calibri" panose="020F0502020204030204" pitchFamily="34" charset="0"/>
              </a:rPr>
              <a:t> </a:t>
            </a:r>
            <a:r>
              <a:rPr lang="en-US" sz="6600" b="1" dirty="0" err="1" smtClean="0">
                <a:effectLst/>
                <a:latin typeface="Times New Roman" panose="02020603050405020304" pitchFamily="18" charset="0"/>
                <a:ea typeface="Calibri" panose="020F0502020204030204" pitchFamily="34" charset="0"/>
              </a:rPr>
              <a:t>ta’minot</a:t>
            </a:r>
            <a:r>
              <a:rPr lang="en-US" sz="6600" b="1" dirty="0" smtClean="0">
                <a:effectLst/>
                <a:latin typeface="Times New Roman" panose="02020603050405020304" pitchFamily="18" charset="0"/>
                <a:ea typeface="Calibri" panose="020F0502020204030204" pitchFamily="34" charset="0"/>
              </a:rPr>
              <a:t> </a:t>
            </a:r>
            <a:endParaRPr lang="ru-RU" sz="6600" dirty="0"/>
          </a:p>
        </p:txBody>
      </p:sp>
    </p:spTree>
    <p:extLst>
      <p:ext uri="{BB962C8B-B14F-4D97-AF65-F5344CB8AC3E}">
        <p14:creationId xmlns:p14="http://schemas.microsoft.com/office/powerpoint/2010/main" val="293215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02277" y="515155"/>
            <a:ext cx="11359166" cy="6109365"/>
          </a:xfrm>
          <a:prstGeom prst="rect">
            <a:avLst/>
          </a:prstGeom>
        </p:spPr>
        <p:txBody>
          <a:bodyPr wrap="square">
            <a:spAutoFit/>
          </a:bodyPr>
          <a:lstStyle/>
          <a:p>
            <a:pPr indent="449580" algn="just">
              <a:lnSpc>
                <a:spcPct val="115000"/>
              </a:lnSpc>
              <a:spcAft>
                <a:spcPts val="0"/>
              </a:spcAft>
            </a:pPr>
            <a:endPar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AVR mikrokontrollerini oyoqchasini boshqarish, sozlash, nazorat qilish va h.o. boshqa hamma operatsiyalar quyidagi  uchta registr orqali amalga oshiriladi:</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15000"/>
              </a:lnSpc>
              <a:spcAft>
                <a:spcPts val="0"/>
              </a:spcAft>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DDRx</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PORTx</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PINx</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Bu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erda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“x” –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bu</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nomi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Bitta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ichida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sakkizta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bo’lganligidan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yuqoridagi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registrlar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sakkizta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birdaniga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boshqarish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registrlarning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ixtiyoriy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raqamdagi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biti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berilgan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o’</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sha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raqamli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oyoqchasini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boshqaradi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signal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daraja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qabul</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qiladi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signal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uzatadi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daraja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bu</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bir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nol</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Demak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eng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avvalo</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berilgan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hamma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oyoqchalarini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yo’nalishini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darkor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yo’nalishi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signal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kiritish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signal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Yo’nalishni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DDR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smtClean="0">
                <a:effectLst/>
                <a:latin typeface="Times New Roman" panose="02020603050405020304" pitchFamily="18" charset="0"/>
                <a:ea typeface="Calibri" panose="020F0502020204030204" pitchFamily="34" charset="0"/>
                <a:cs typeface="Times New Roman" panose="02020603050405020304" pitchFamily="18" charset="0"/>
              </a:rPr>
              <a:t>Data Direction Register – </a:t>
            </a:r>
            <a:r>
              <a:rPr lang="en-US" sz="2000" i="1" dirty="0" err="1" smtClean="0">
                <a:effectLst/>
                <a:latin typeface="Times New Roman" panose="02020603050405020304" pitchFamily="18" charset="0"/>
                <a:ea typeface="Calibri" panose="020F0502020204030204" pitchFamily="34" charset="0"/>
                <a:cs typeface="Times New Roman" panose="02020603050405020304" pitchFamily="18" charset="0"/>
              </a:rPr>
              <a:t>ma’lumotlar</a:t>
            </a:r>
            <a:r>
              <a:rPr lang="en-US" sz="2000" i="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smtClean="0">
                <a:effectLst/>
                <a:latin typeface="Times New Roman" panose="02020603050405020304" pitchFamily="18" charset="0"/>
                <a:ea typeface="Calibri" panose="020F0502020204030204" pitchFamily="34" charset="0"/>
                <a:cs typeface="Times New Roman" panose="02020603050405020304" pitchFamily="18" charset="0"/>
              </a:rPr>
              <a:t>yo’nalishi</a:t>
            </a:r>
            <a:r>
              <a:rPr lang="en-US" sz="2000" i="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smtClean="0">
                <a:effectLst/>
                <a:latin typeface="Times New Roman" panose="02020603050405020304" pitchFamily="18" charset="0"/>
                <a:ea typeface="Calibri" panose="020F0502020204030204" pitchFamily="34" charset="0"/>
                <a:cs typeface="Times New Roman" panose="02020603050405020304" pitchFamily="18" charset="0"/>
              </a:rPr>
              <a:t>registri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registridan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foydalaniladi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DDRB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buyrug’i</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mo’ljallangan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DDRB4</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buyrug’i</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4</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oyoqchasini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mo’ljallangan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4883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00010" y="258809"/>
            <a:ext cx="9659155" cy="5632311"/>
          </a:xfrm>
          <a:prstGeom prst="rect">
            <a:avLst/>
          </a:prstGeom>
        </p:spPr>
        <p:txBody>
          <a:bodyPr wrap="square">
            <a:spAutoFit/>
          </a:bodyPr>
          <a:lstStyle/>
          <a:p>
            <a:pPr algn="just">
              <a:lnSpc>
                <a:spcPct val="150000"/>
              </a:lnSpc>
              <a:spcAft>
                <a:spcPts val="0"/>
              </a:spcAft>
            </a:pP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kirishga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unga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nol</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qiymat</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beramiz</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chiqishga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unga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bir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qiymat</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beramiz</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spcAft>
                <a:spcPts val="0"/>
              </a:spcAft>
            </a:pP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DDRxn = “1”   -  “x” portning “n” – oyoqchasi chiqishga sozlangan;</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DDRxn = “0”   -  “x” portning “n” – oyoqchasi kirishga sozlangan.</a:t>
            </a:r>
            <a:r>
              <a:rPr lang="uz-Latn-UZ" sz="2000" dirty="0">
                <a:latin typeface="Times New Roman" panose="02020603050405020304" pitchFamily="18" charset="0"/>
                <a:cs typeface="Times New Roman" panose="02020603050405020304" pitchFamily="18" charset="0"/>
              </a:rPr>
              <a:t> Yo’nalishni sozlash ikkilik sanoq sistemasida yoki 16 lik sanoq sistemasida amalga oshiriladi. Ikkilik sanoq sistemasida sozlashda mantiqiy daraja qiymatlari oldidan “</a:t>
            </a:r>
            <a:r>
              <a:rPr lang="uz-Latn-UZ" sz="2000" b="1" dirty="0">
                <a:latin typeface="Times New Roman" panose="02020603050405020304" pitchFamily="18" charset="0"/>
                <a:cs typeface="Times New Roman" panose="02020603050405020304" pitchFamily="18" charset="0"/>
              </a:rPr>
              <a:t>0b</a:t>
            </a:r>
            <a:r>
              <a:rPr lang="uz-Latn-UZ" sz="2000" dirty="0">
                <a:latin typeface="Times New Roman" panose="02020603050405020304" pitchFamily="18" charset="0"/>
                <a:cs typeface="Times New Roman" panose="02020603050405020304" pitchFamily="18" charset="0"/>
              </a:rPr>
              <a:t>”  yoziladi. Berilgan portning har bir oyoqchasiga </a:t>
            </a:r>
            <a:r>
              <a:rPr lang="uz-Latn-UZ" sz="2000" b="1" dirty="0">
                <a:latin typeface="Times New Roman" panose="02020603050405020304" pitchFamily="18" charset="0"/>
                <a:cs typeface="Times New Roman" panose="02020603050405020304" pitchFamily="18" charset="0"/>
              </a:rPr>
              <a:t>“0”</a:t>
            </a:r>
            <a:r>
              <a:rPr lang="uz-Latn-UZ" sz="2000" dirty="0">
                <a:latin typeface="Times New Roman" panose="02020603050405020304" pitchFamily="18" charset="0"/>
                <a:cs typeface="Times New Roman" panose="02020603050405020304" pitchFamily="18" charset="0"/>
              </a:rPr>
              <a:t> yoki </a:t>
            </a:r>
            <a:r>
              <a:rPr lang="uz-Latn-UZ" sz="2000" b="1" dirty="0">
                <a:latin typeface="Times New Roman" panose="02020603050405020304" pitchFamily="18" charset="0"/>
                <a:cs typeface="Times New Roman" panose="02020603050405020304" pitchFamily="18" charset="0"/>
              </a:rPr>
              <a:t>“1”</a:t>
            </a:r>
            <a:r>
              <a:rPr lang="uz-Latn-UZ" sz="2000" dirty="0">
                <a:latin typeface="Times New Roman" panose="02020603050405020304" pitchFamily="18" charset="0"/>
                <a:cs typeface="Times New Roman" panose="02020603050405020304" pitchFamily="18" charset="0"/>
              </a:rPr>
              <a:t> qiymat beriladi.  </a:t>
            </a:r>
            <a:endParaRPr lang="en-US" sz="2000" dirty="0" smtClean="0">
              <a:latin typeface="Times New Roman" panose="02020603050405020304" pitchFamily="18" charset="0"/>
              <a:cs typeface="Times New Roman" panose="02020603050405020304" pitchFamily="18" charset="0"/>
            </a:endParaRPr>
          </a:p>
          <a:p>
            <a:pPr>
              <a:lnSpc>
                <a:spcPct val="150000"/>
              </a:lnSpc>
            </a:pPr>
            <a:r>
              <a:rPr lang="uz-Latn-UZ" sz="2000" dirty="0" smtClean="0">
                <a:latin typeface="Times New Roman" panose="02020603050405020304" pitchFamily="18" charset="0"/>
                <a:cs typeface="Times New Roman" panose="02020603050405020304" pitchFamily="18" charset="0"/>
              </a:rPr>
              <a:t>Masalan:</a:t>
            </a:r>
            <a:r>
              <a:rPr lang="en-US" sz="2000" dirty="0" smtClean="0">
                <a:latin typeface="Times New Roman" panose="02020603050405020304" pitchFamily="18" charset="0"/>
                <a:cs typeface="Times New Roman" panose="02020603050405020304" pitchFamily="18" charset="0"/>
              </a:rPr>
              <a:t> </a:t>
            </a:r>
            <a:r>
              <a:rPr lang="uz-Latn-UZ" sz="2000" dirty="0" smtClean="0">
                <a:latin typeface="Times New Roman" panose="02020603050405020304" pitchFamily="18" charset="0"/>
                <a:cs typeface="Times New Roman" panose="02020603050405020304" pitchFamily="18" charset="0"/>
              </a:rPr>
              <a:t>DDRB </a:t>
            </a:r>
            <a:r>
              <a:rPr lang="uz-Latn-UZ" sz="2000" dirty="0">
                <a:latin typeface="Times New Roman" panose="02020603050405020304" pitchFamily="18" charset="0"/>
                <a:cs typeface="Times New Roman" panose="02020603050405020304" pitchFamily="18" charset="0"/>
              </a:rPr>
              <a:t>= 0b01100011; </a:t>
            </a:r>
            <a:endParaRPr lang="ru-RU" sz="2000" dirty="0">
              <a:latin typeface="Times New Roman" panose="02020603050405020304" pitchFamily="18" charset="0"/>
              <a:cs typeface="Times New Roman" panose="02020603050405020304" pitchFamily="18" charset="0"/>
            </a:endParaRPr>
          </a:p>
          <a:p>
            <a:pPr>
              <a:lnSpc>
                <a:spcPct val="150000"/>
              </a:lnSpc>
            </a:pPr>
            <a:r>
              <a:rPr lang="uz-Latn-UZ" sz="2000" dirty="0">
                <a:latin typeface="Times New Roman" panose="02020603050405020304" pitchFamily="18" charset="0"/>
                <a:cs typeface="Times New Roman" panose="02020603050405020304" pitchFamily="18" charset="0"/>
              </a:rPr>
              <a:t>16 lik sanoq sistemasida sozlashda mantiqiy daraja qiymatlari oldidan “</a:t>
            </a:r>
            <a:r>
              <a:rPr lang="uz-Latn-UZ" sz="2000" b="1" dirty="0">
                <a:latin typeface="Times New Roman" panose="02020603050405020304" pitchFamily="18" charset="0"/>
                <a:cs typeface="Times New Roman" panose="02020603050405020304" pitchFamily="18" charset="0"/>
              </a:rPr>
              <a:t>0x</a:t>
            </a:r>
            <a:r>
              <a:rPr lang="uz-Latn-UZ" sz="2000" dirty="0">
                <a:latin typeface="Times New Roman" panose="02020603050405020304" pitchFamily="18" charset="0"/>
                <a:cs typeface="Times New Roman" panose="02020603050405020304" pitchFamily="18" charset="0"/>
              </a:rPr>
              <a:t>”  yoziladi. Berilgan qiymat portning hamma  oyoqchalariga tegishli bo’ladi.  </a:t>
            </a:r>
            <a:endParaRPr lang="en-US" sz="2000" dirty="0" smtClean="0">
              <a:latin typeface="Times New Roman" panose="02020603050405020304" pitchFamily="18" charset="0"/>
              <a:cs typeface="Times New Roman" panose="02020603050405020304" pitchFamily="18" charset="0"/>
            </a:endParaRPr>
          </a:p>
          <a:p>
            <a:pPr>
              <a:lnSpc>
                <a:spcPct val="150000"/>
              </a:lnSpc>
            </a:pPr>
            <a:r>
              <a:rPr lang="uz-Latn-UZ" sz="2000" dirty="0" smtClean="0">
                <a:latin typeface="Times New Roman" panose="02020603050405020304" pitchFamily="18" charset="0"/>
                <a:cs typeface="Times New Roman" panose="02020603050405020304" pitchFamily="18" charset="0"/>
              </a:rPr>
              <a:t>Masalan</a:t>
            </a:r>
            <a:r>
              <a:rPr lang="uz-Latn-UZ"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uz-Latn-UZ" sz="2000" dirty="0" smtClean="0">
                <a:latin typeface="Times New Roman" panose="02020603050405020304" pitchFamily="18" charset="0"/>
                <a:cs typeface="Times New Roman" panose="02020603050405020304" pitchFamily="18" charset="0"/>
              </a:rPr>
              <a:t>DDRB </a:t>
            </a:r>
            <a:r>
              <a:rPr lang="uz-Latn-UZ" sz="2000" dirty="0">
                <a:latin typeface="Times New Roman" panose="02020603050405020304" pitchFamily="18" charset="0"/>
                <a:cs typeface="Times New Roman" panose="02020603050405020304" pitchFamily="18" charset="0"/>
              </a:rPr>
              <a:t>= 0x81; </a:t>
            </a:r>
            <a:endParaRPr lang="ru-RU" sz="2000" dirty="0">
              <a:latin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1334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670707" y="319121"/>
            <a:ext cx="1012634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Ikkilik</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sanoq</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sistemasida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ishlash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16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lik</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sanoq</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sistemasiga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nisbatan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ancha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qulay</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Chunki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ikkilik</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sanoq</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sistemasida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chiqishga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sozlangani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yaqqol</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ko’rinib</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turadi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16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lik</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sanoq</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sistemasida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esa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berilgan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qiymatni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aniqlash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uchun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chiqish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ekanligini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aniqlash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maxsus</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jadvalga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qarash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kerak</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yangi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o’rganuvchilar</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uchun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anchagina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noqulayliklar</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tug’diradi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ru-RU"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Boshlang’ich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mikrokontroller</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o’chirib</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yoqilgandan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so’ng</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portning</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hamma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oyoqchalari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sozlangan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ru-RU"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anose="020B0604020202020204" pitchFamily="34" charset="0"/>
            </a:endParaRPr>
          </a:p>
        </p:txBody>
      </p:sp>
      <p:pic>
        <p:nvPicPr>
          <p:cNvPr id="1025" name="Рисунок 129" descr="http://makesystem.net/wp-content/uploads/2012/03/ddrb-600x8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0206" y="4430332"/>
            <a:ext cx="9727342" cy="13780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4378221" y="6374050"/>
            <a:ext cx="343555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2860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portning</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ma’lumotlar</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yo’nalishi</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registri</a:t>
            </a:r>
            <a:endParaRPr kumimoji="0" lang="ru-RU" sz="1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819494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85737" y="616675"/>
            <a:ext cx="9989340" cy="2343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28600" algn="l" defTabSz="914400" rtl="0" eaLnBrk="0" fontAlgn="base" latinLnBrk="0" hangingPunct="0">
              <a:lnSpc>
                <a:spcPct val="150000"/>
              </a:lnSpc>
              <a:spcBef>
                <a:spcPct val="0"/>
              </a:spcBef>
              <a:spcAft>
                <a:spcPct val="0"/>
              </a:spcAft>
              <a:buClrTx/>
              <a:buSzTx/>
              <a:buFontTx/>
              <a:buNone/>
              <a:tabLst/>
            </a:pPr>
            <a:r>
              <a:rPr kumimoji="0" 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PORTx</a:t>
            </a: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registri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yordamida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“x”</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portning</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oyoqchalarini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boshqariladi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PORTx</a:t>
            </a: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buyrug’iga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taqdim</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etilgan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qiymat</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DDRx</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buyrug’iga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taqdim</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etilgan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qiymat</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birgalikda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oyoqchani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chiqish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holatiga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o’zgartirishi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mumkin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Quyidagi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ushbu</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tasvirlangan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ru-RU" sz="2000" b="0" i="0" u="none" strike="noStrike" cap="none" normalizeH="0" baseline="0" dirty="0" smtClean="0">
              <a:ln>
                <a:noFill/>
              </a:ln>
              <a:solidFill>
                <a:schemeClr val="tx1"/>
              </a:solidFill>
              <a:effectLst/>
            </a:endParaRPr>
          </a:p>
          <a:p>
            <a:pPr marL="0" marR="0" lvl="0" indent="228600"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anose="020B0604020202020204" pitchFamily="34" charset="0"/>
            </a:endParaRPr>
          </a:p>
        </p:txBody>
      </p:sp>
      <p:pic>
        <p:nvPicPr>
          <p:cNvPr id="2049" name="Рисунок 112" descr="http://makesystem.net/wp-content/uploads/2012/03/pin_config-600x18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284" y="2708959"/>
            <a:ext cx="9418758" cy="28256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5057819" y="5733410"/>
            <a:ext cx="166423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a:t>
            </a:r>
            <a:r>
              <a:rPr kumimoji="0" lang="en-US"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t>
            </a:r>
            <a:r>
              <a:rPr kumimoji="0" lang="ru-RU"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oqchani</a:t>
            </a:r>
            <a:r>
              <a:rPr kumimoji="0" lang="ru-RU"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holati</a:t>
            </a:r>
            <a:endParaRPr kumimoji="0" lang="ru-RU" sz="1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59940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9859" y="360608"/>
            <a:ext cx="9968248" cy="5632311"/>
          </a:xfrm>
          <a:prstGeom prst="rect">
            <a:avLst/>
          </a:prstGeom>
        </p:spPr>
        <p:txBody>
          <a:bodyPr wrap="square">
            <a:spAutoFit/>
          </a:bodyPr>
          <a:lstStyle/>
          <a:p>
            <a:pPr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Bu jadvalni 7.3. rasm bilan birgalikda tahlil etish maqsadga muvofiqdir. Oyoqcha chiqishga sozlanganda (DDxn = “1”, K1 kalit yopiq)</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“x”</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portning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“n”</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 oyoqchasi</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(PORTxn)</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qanday qiymat qabul qilishidan qat’iy nazar bu qiymat oyoqchaga beriladi.  </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PORTxn = “1”</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 oyoqchaning holati mantiqiy birga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Output High</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mos keladi;</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PORTxn = “0”</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 oyoqchaning holati mantiqiy nolga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Output Low</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mos keladi</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Bunda oyoqchaning holati mantiqiy nol  va mantiqiy bir orasida o’zgaradi. Bu rejimda </a:t>
            </a:r>
            <a:r>
              <a:rPr lang="uz-Latn-UZ" sz="2000" i="1" dirty="0" smtClean="0">
                <a:effectLst/>
                <a:latin typeface="Times New Roman" panose="02020603050405020304" pitchFamily="18" charset="0"/>
                <a:ea typeface="Calibri" panose="020F0502020204030204" pitchFamily="34" charset="0"/>
                <a:cs typeface="Times New Roman" panose="02020603050405020304" pitchFamily="18" charset="0"/>
              </a:rPr>
              <a:t>Pull-up</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rezistori (8.5. rasmdagi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R</a:t>
            </a:r>
            <a:r>
              <a:rPr lang="uz-Latn-UZ" sz="2000" b="1" baseline="-25000" dirty="0" smtClean="0">
                <a:effectLst/>
                <a:latin typeface="Times New Roman" panose="02020603050405020304" pitchFamily="18" charset="0"/>
                <a:ea typeface="Calibri" panose="020F0502020204030204" pitchFamily="34" charset="0"/>
                <a:cs typeface="Times New Roman" panose="02020603050405020304" pitchFamily="18" charset="0"/>
              </a:rPr>
              <a:t>pu</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o’chirilgan holatda bo’ladi. Shuning uchun ham u oyoqcha holatiga hech qanday tasir o’tkaza olmaydi (</a:t>
            </a:r>
            <a:r>
              <a:rPr lang="uz-Latn-UZ" sz="2000" i="1" dirty="0" smtClean="0">
                <a:effectLst/>
                <a:latin typeface="Times New Roman" panose="02020603050405020304" pitchFamily="18" charset="0"/>
                <a:ea typeface="Calibri" panose="020F0502020204030204" pitchFamily="34" charset="0"/>
                <a:cs typeface="Times New Roman" panose="02020603050405020304" pitchFamily="18" charset="0"/>
              </a:rPr>
              <a:t>No Pull-up</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Agar oyoqcha kirishga sozlangan bo’lsa (DDxn = “0”, K1 kalit ochiq), u holda PORTx buyrug’iga yozilgan qiymat rezistor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R</a:t>
            </a:r>
            <a:r>
              <a:rPr lang="uz-Latn-UZ" sz="2000" b="1" baseline="-25000" dirty="0" smtClean="0">
                <a:effectLst/>
                <a:latin typeface="Times New Roman" panose="02020603050405020304" pitchFamily="18" charset="0"/>
                <a:ea typeface="Calibri" panose="020F0502020204030204" pitchFamily="34" charset="0"/>
                <a:cs typeface="Times New Roman" panose="02020603050405020304" pitchFamily="18" charset="0"/>
              </a:rPr>
              <a:t>pu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ni yoki ulaydi yoki uzadi. </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PORTxn = “1”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  rezistor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R</a:t>
            </a:r>
            <a:r>
              <a:rPr lang="uz-Latn-UZ" sz="2000" b="1" baseline="-25000" dirty="0" smtClean="0">
                <a:effectLst/>
                <a:latin typeface="Times New Roman" panose="02020603050405020304" pitchFamily="18" charset="0"/>
                <a:ea typeface="Calibri" panose="020F0502020204030204" pitchFamily="34" charset="0"/>
                <a:cs typeface="Times New Roman" panose="02020603050405020304" pitchFamily="18" charset="0"/>
              </a:rPr>
              <a:t>pu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ni oyoqchaga ulaydi;</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PORTxn = “0”</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  rezistor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R</a:t>
            </a:r>
            <a:r>
              <a:rPr lang="uz-Latn-UZ" sz="2000" b="1" baseline="-25000" dirty="0" smtClean="0">
                <a:effectLst/>
                <a:latin typeface="Times New Roman" panose="02020603050405020304" pitchFamily="18" charset="0"/>
                <a:ea typeface="Calibri" panose="020F0502020204030204" pitchFamily="34" charset="0"/>
                <a:cs typeface="Times New Roman" panose="02020603050405020304" pitchFamily="18" charset="0"/>
              </a:rPr>
              <a:t>pu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ni oyoqchadan uzadi. </a:t>
            </a:r>
            <a:endParaRPr lang="en-GB"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4875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71977" y="221798"/>
            <a:ext cx="10689465" cy="6555641"/>
          </a:xfrm>
          <a:prstGeom prst="rect">
            <a:avLst/>
          </a:prstGeom>
        </p:spPr>
        <p:txBody>
          <a:bodyPr wrap="square">
            <a:spAutoFit/>
          </a:bodyPr>
          <a:lstStyle/>
          <a:p>
            <a:pPr marL="342900" lvl="0" indent="-342900" algn="just">
              <a:lnSpc>
                <a:spcPct val="150000"/>
              </a:lnSpc>
              <a:buFont typeface="Symbol" panose="05050102010706020507" pitchFamily="18" charset="2"/>
              <a:buChar char=""/>
            </a:pPr>
            <a:r>
              <a:rPr lang="uz-Latn-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Yuqori </a:t>
            </a:r>
            <a:r>
              <a:rPr lang="uz-Latn-UZ" sz="20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impe</a:t>
            </a:r>
            <a:r>
              <a:rPr lang="en-GB" sz="20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n</a:t>
            </a:r>
            <a:r>
              <a:rPr lang="uz-Latn-UZ" sz="20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dans </a:t>
            </a:r>
            <a:r>
              <a:rPr lang="uz-Latn-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r>
              <a:rPr lang="uz-Latn-UZ" sz="20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Hi - Z</a:t>
            </a:r>
            <a:r>
              <a:rPr lang="uz-Latn-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endParaRPr lang="ru-RU"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Yuqori impe</a:t>
            </a: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n</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dans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bu oyoqchaning umumiy qarshiligi.</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Oyoqcha kirishga sozlanganda, uning </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umumiy qarshiligi (giga omlargacha) ortib ketadi.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Kuchlanish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simi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qo’qqisdan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uzilganda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shunday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hodisa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yuz</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beradi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(8.5.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rasmda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K1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kalit</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uzilgan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Shmit</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triggerining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kirish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qarshiligi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juda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Buning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o’ziga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yarasha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sabablari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bor.  AVR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mikrokontrollerlari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KMOP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texnologiyasi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chiqarilgani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juda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ham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kam</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ishlatadi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Agar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kirish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atrof</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muhitdagi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elektromagnit</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signallaridan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ham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kichik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bo’lsa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kirish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ajratib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olish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Tortuvchi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rezistor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(Pull-Up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rezistor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(100 K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atrofida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ishlatiladi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Tortuvchi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rezistor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signal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manbai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rezistor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orasidagi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potentsiallar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ayirmasini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hisoblab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nol</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mantiqiy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qiymatga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keltiradi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Demak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Tortuvchi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rezistor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turli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shovqin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signallarni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o’tkazishga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yo’l</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qo’ymaydi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Demak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hulosa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qilib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aytadigan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bo’lsak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oyoqchalardagi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signalni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boshqarish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DDRx</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PORTx</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registrlarni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to’g’ri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orqali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amalga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oshiriladi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t>	Oyoqchaning hozitgi holatini o’qish uchun, ya’ni oyoqchani kirish yoki chiqishga sozlanganini aniqlash uchun </a:t>
            </a:r>
            <a:r>
              <a:rPr lang="uz-Cyrl-UZ" sz="2000" b="1" dirty="0" smtClean="0">
                <a:effectLst/>
                <a:latin typeface="Times New Roman" panose="02020603050405020304" pitchFamily="18" charset="0"/>
                <a:ea typeface="Calibri" panose="020F0502020204030204" pitchFamily="34" charset="0"/>
                <a:cs typeface="Times New Roman" panose="02020603050405020304" pitchFamily="18" charset="0"/>
              </a:rPr>
              <a:t>PINx</a:t>
            </a:r>
            <a:r>
              <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rPr>
              <a:t> registry ishlatiladi.  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u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erda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“x” port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nomi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2000" i="1" dirty="0" err="1" smtClean="0">
                <a:effectLst/>
                <a:latin typeface="Times New Roman" panose="02020603050405020304" pitchFamily="18" charset="0"/>
                <a:ea typeface="Calibri" panose="020F0502020204030204" pitchFamily="34" charset="0"/>
                <a:cs typeface="Times New Roman" panose="02020603050405020304" pitchFamily="18" charset="0"/>
              </a:rPr>
              <a:t>Pin_value</a:t>
            </a:r>
            <a:r>
              <a:rPr lang="en-US" sz="2000" i="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PINB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portni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holatini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o’qib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natijani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pin_value</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o’zgaruvchiga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taqdim</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et.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5021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738648" y="1319725"/>
            <a:ext cx="91440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50000"/>
              </a:lnSpc>
              <a:spcBef>
                <a:spcPct val="0"/>
              </a:spcBef>
              <a:spcAft>
                <a:spcPct val="0"/>
              </a:spcAft>
              <a:buClrTx/>
              <a:buSzTx/>
              <a:buFontTx/>
              <a:buNone/>
              <a:tabLst/>
            </a:pP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Kuchlanish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manbai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o’chirib</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yondirilganda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ixtiyoriy</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oyoqchaning</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PINx</a:t>
            </a: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registri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aniqlanmagan</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bo’ladi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Chunki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vaqtda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port</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yuqori</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impendans</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holatida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kumimoji="0" lang="ru-RU" sz="2000" b="0" i="0" u="none" strike="noStrike" cap="none" normalizeH="0" baseline="0" dirty="0" smtClean="0">
              <a:ln>
                <a:noFill/>
              </a:ln>
              <a:solidFill>
                <a:schemeClr val="tx1"/>
              </a:solidFill>
              <a:effectLst/>
            </a:endParaRPr>
          </a:p>
          <a:p>
            <a:pPr marL="0" marR="0" lvl="0" indent="449263"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endParaRPr>
          </a:p>
        </p:txBody>
      </p:sp>
      <p:pic>
        <p:nvPicPr>
          <p:cNvPr id="3073" name="Рисунок 113" descr="http://makesystem.net/wp-content/uploads/2012/03/pinb-600x8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5008" y="4329169"/>
            <a:ext cx="10071279" cy="140997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457200"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4043385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10614" y="791080"/>
            <a:ext cx="9878096" cy="5632311"/>
          </a:xfrm>
          <a:prstGeom prst="rect">
            <a:avLst/>
          </a:prstGeom>
        </p:spPr>
        <p:txBody>
          <a:bodyPr wrap="square">
            <a:spAutoFit/>
          </a:bodyPr>
          <a:lstStyle/>
          <a:p>
            <a:pPr indent="285750"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Biz yuqorida mikrokontrollerlarni qanday tuzilganini, ishlash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pritsiplarini</a:t>
            </a:r>
            <a:r>
              <a:rPr lang="en-GB" sz="2000" dirty="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va</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unga</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dastur</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yozishning</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asosiy</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smtClean="0">
                <a:latin typeface="Times New Roman" panose="02020603050405020304" pitchFamily="18" charset="0"/>
                <a:ea typeface="Calibri" panose="020F0502020204030204" pitchFamily="34" charset="0"/>
                <a:cs typeface="Times New Roman" panose="02020603050405020304" pitchFamily="18" charset="0"/>
              </a:rPr>
              <a:t>prinsiplarini</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ko’rib chiqdik. Qurilma yasab, uni ishga tushirish uchun mikrokontrollerga dastur yozish kerak. Bu qismda boshqarish qurilmalarni tayorlash etaplarini tahlil qilamiz. Bu etaplardan eng asosiysi  mikrokontrollerlarga dastur yozish masalasi hisoblanadi.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285750"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Mikrokontrollerlar  juda katta potentsialga ega mikrosxemadir. Dastursiz mikrokontrollerlar – bu bir parcha temir. Hech kimga keragi yo’q narsa. Agar unga dastur yozsak, ixtiyoriy funktsiyani bajara oladi.  Mikrokontrollerlar bor joyda komputerni keragi yo’q. Chunki dastur ta’minoti va apparat ta’minoti mikrokontrollerlarning o’ziga o’rnatilgan. Hozirgi paytda mikrokontrollerlar «Texnik tizimlarni boshqarish modullari» muhandisini asosiy ish quroliga aylangan. Uning yordamida turli eksperimentlar o’tkazish mumkin. Mayda seriyali ishlab chiqarishni yo’lga qo’yish mumkin. “Nozik”  loyihalarni amalga oshirish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7143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07583" y="1173530"/>
            <a:ext cx="10573555" cy="5379037"/>
          </a:xfrm>
          <a:prstGeom prst="rect">
            <a:avLst/>
          </a:prstGeom>
        </p:spPr>
        <p:txBody>
          <a:bodyPr wrap="square">
            <a:spAutoFit/>
          </a:bodyPr>
          <a:lstStyle/>
          <a:p>
            <a:pPr indent="285750" algn="just">
              <a:lnSpc>
                <a:spcPct val="115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Quyidagi rasmda boshqarish qurilmalar tayorlash etaplari ko’rsatib o’tilgan.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Birinchi etapda yasamoqchi bo’lgan boshqarish qurilma uchun mikrokontroller tanlaymiz. Bunda asosiy e’tibor qurilmani o’lchami, bajaradigan funktsiyalariga qaratiladi. Tanlangan mikrokontroller qurilma funktsiyalarini to’la ta’minlay olishi shart.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Komputerda boshqarish qurilmani sxemasini tayorlaymiz. Bunda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PROTEUS</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dasturlar paketidan foydalanish maqsadga muvofiq.  Chunki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PROTEUS</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dasturlar paketi elektronika buymlarini loyihalash uchun mo’ljallangan zamonaviy dastur hisoblanadi. Unda nafaqat loyiha sxemasi tuziladi, balki ularni ishlatib simulyatsiya qilish imkoniyati bor.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Virtual mikrokontroller uchun dastur tayorlash. Hozirda mikrokontrollerlarga dastur yozish uchun mo’ljallangan turli amaliy dasturlar paketlari mavjud. Ular yordamida turli dasturlash tillaridan foydalangan holda amaliy dasturlar tayorlash mumkin.  Biz mikrokontrollerlarga dastur yozish uchun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CodeVisionAVR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dasturlar paketidan foydalanish maqsadga muvofiq.  Chunki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CodeVisionAVR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dasturlar paketi AVR mikrokontrollerlar uchun mahsus ishlab chiqilgan paket.  Unda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C</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dasturlash tili asos qilib olingan.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CodeVisionAVR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dasturlar paketini o’rganish  va  uni boshqarish oson. Unda professional darajadagi dasturlar yozish mumkin.</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9190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9323"/>
            <a:ext cx="18473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sz="1600"/>
          </a:p>
        </p:txBody>
      </p:sp>
      <p:pic>
        <p:nvPicPr>
          <p:cNvPr id="4097" name="Рисунок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5381" y="1255690"/>
            <a:ext cx="9949238" cy="399889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4852524" y="5824498"/>
            <a:ext cx="30422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85750" algn="ctr"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Dasturlash</a:t>
            </a:r>
            <a:r>
              <a:rPr kumimoji="0" lang="ru-RU" sz="1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etaplari</a:t>
            </a:r>
            <a:endParaRPr kumimoji="0" lang="ru-RU" sz="1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46766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00766" y="1312267"/>
            <a:ext cx="9787944" cy="4197944"/>
          </a:xfrm>
          <a:prstGeom prst="rect">
            <a:avLst/>
          </a:prstGeom>
        </p:spPr>
        <p:txBody>
          <a:bodyPr wrap="square">
            <a:spAutoFit/>
          </a:bodyPr>
          <a:lstStyle/>
          <a:p>
            <a:pPr lvl="0" algn="just">
              <a:lnSpc>
                <a:spcPct val="150000"/>
              </a:lnSpc>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4.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Yozilgan dastur va boshqarish qurilmani komputerda simulyatsiya qilish. Bu etapda loyiha  simulyatsiya qilish orqali tekshirib ko’riladi.  Loyihada yo’l qo’yilgan kamchiliklar bartaraf etiladi.</a:t>
            </a:r>
            <a:endParaRPr lang="en-US"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5.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Yozilgan dasturni mikrokontrollerga o’tkazish. Tayor dastur mikrokontrollerga programmator qurilmasi orqali o’tkaziladi. Buning uchun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CodeVisionAVR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dasturlar paketidan foydalanish mumkin.</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6. </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Dasturni real boshqarish qurilmada sinab ko’rish. Bu etapda kontroller platasi tayorlanadi. Platadagi elektronika elementlari  PROTEUSdagi sxema asosida o’zaro ulanadi. Odatda PROTEUSda simulyatsiya qilingan loyiha doimo sinovlardan yaxshi o’tadi.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5017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22738" y="1312267"/>
            <a:ext cx="10238704" cy="4197944"/>
          </a:xfrm>
          <a:prstGeom prst="rect">
            <a:avLst/>
          </a:prstGeom>
        </p:spPr>
        <p:txBody>
          <a:bodyPr wrap="square">
            <a:spAutoFit/>
          </a:bodyPr>
          <a:lstStyle/>
          <a:p>
            <a:pPr indent="285750" algn="just">
              <a:lnSpc>
                <a:spcPct val="150000"/>
              </a:lnSpc>
              <a:spcAft>
                <a:spcPts val="0"/>
              </a:spcAft>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Umuman aytganda mikrokontrollerni dasturlash – bu  sonlar ustida turli operatsiyalar bajarishdan iborat.  Operatsiyalar soni chegaralangan bo’ladi. Bu operatsiyalar buyruqlar deb ataladi.  Dasturlarda oddiy buyruq ham, maxsus funktsiyalarni bajaruvchi murakkab buyruqlar ham ishlatiladi.  Mikrokontroller buyruqlarni ketma – ket tanlab olib ularni bajaradi. Qo’yilgan  masala shu tartibda bajariladi.  Mikrokontrollerlar sonlarni (yani signalni):</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Kirish oyoqchalaridan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qabul qiladi</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Mikrosxema yacheykalarida </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saqlaydi</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Qayta ishlaydi</a:t>
            </a: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 (masalan qo’shadi, ayriydi, ko’paytiradi va h.o.);</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uz-Latn-UZ" sz="2000" dirty="0" smtClean="0">
                <a:effectLst/>
                <a:latin typeface="Times New Roman" panose="02020603050405020304" pitchFamily="18" charset="0"/>
                <a:ea typeface="Calibri" panose="020F0502020204030204" pitchFamily="34" charset="0"/>
                <a:cs typeface="Times New Roman" panose="02020603050405020304" pitchFamily="18" charset="0"/>
              </a:rPr>
              <a:t>Chiqish oyoqchalari orqali signal sifatida</a:t>
            </a:r>
            <a:r>
              <a:rPr lang="uz-Latn-UZ" sz="2000" b="1" dirty="0" smtClean="0">
                <a:effectLst/>
                <a:latin typeface="Times New Roman" panose="02020603050405020304" pitchFamily="18" charset="0"/>
                <a:ea typeface="Calibri" panose="020F0502020204030204" pitchFamily="34" charset="0"/>
                <a:cs typeface="Times New Roman" panose="02020603050405020304" pitchFamily="18" charset="0"/>
              </a:rPr>
              <a:t> uzatadi.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0861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07359" y="179162"/>
            <a:ext cx="9613925" cy="369332"/>
          </a:xfrm>
          <a:prstGeom prst="rect">
            <a:avLst/>
          </a:prstGeom>
        </p:spPr>
        <p:txBody>
          <a:bodyPr wrap="square">
            <a:spAutoFit/>
          </a:bodyPr>
          <a:lstStyle/>
          <a:p>
            <a:pPr algn="ctr"/>
            <a:r>
              <a:rPr lang="en-US" b="1" dirty="0" err="1" smtClean="0">
                <a:effectLst/>
                <a:latin typeface="Times New Roman" panose="02020603050405020304" pitchFamily="18" charset="0"/>
                <a:ea typeface="Calibri" panose="020F0502020204030204" pitchFamily="34" charset="0"/>
              </a:rPr>
              <a:t>Mikrokontroll</a:t>
            </a:r>
            <a:r>
              <a:rPr lang="ru-RU" b="1" dirty="0" smtClean="0">
                <a:effectLst/>
                <a:latin typeface="Times New Roman" panose="02020603050405020304" pitchFamily="18" charset="0"/>
                <a:ea typeface="Calibri" panose="020F0502020204030204" pitchFamily="34" charset="0"/>
              </a:rPr>
              <a:t>е</a:t>
            </a:r>
            <a:r>
              <a:rPr lang="en-US" b="1" dirty="0" err="1" smtClean="0">
                <a:effectLst/>
                <a:latin typeface="Times New Roman" panose="02020603050405020304" pitchFamily="18" charset="0"/>
                <a:ea typeface="Calibri" panose="020F0502020204030204" pitchFamily="34" charset="0"/>
              </a:rPr>
              <a:t>rlar</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uchun</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dasturiy</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ta'minot</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CodeVisionAVRni</a:t>
            </a:r>
            <a:r>
              <a:rPr lang="en-US" b="1" dirty="0" smtClean="0">
                <a:effectLst/>
                <a:latin typeface="Times New Roman" panose="02020603050405020304" pitchFamily="18" charset="0"/>
                <a:ea typeface="Calibri" panose="020F0502020204030204" pitchFamily="34" charset="0"/>
              </a:rPr>
              <a:t> </a:t>
            </a:r>
            <a:r>
              <a:rPr lang="en-US" b="1" dirty="0" err="1" smtClean="0">
                <a:effectLst/>
                <a:latin typeface="Times New Roman" panose="02020603050405020304" pitchFamily="18" charset="0"/>
                <a:ea typeface="Calibri" panose="020F0502020204030204" pitchFamily="34" charset="0"/>
              </a:rPr>
              <a:t>o’rnatish</a:t>
            </a:r>
            <a:r>
              <a:rPr lang="en-US" b="1" dirty="0" smtClean="0">
                <a:effectLst/>
                <a:latin typeface="Times New Roman" panose="02020603050405020304" pitchFamily="18" charset="0"/>
                <a:ea typeface="Calibri" panose="020F0502020204030204" pitchFamily="34" charset="0"/>
              </a:rPr>
              <a:t> </a:t>
            </a:r>
            <a:endParaRPr lang="ru-RU" dirty="0"/>
          </a:p>
        </p:txBody>
      </p:sp>
      <p:sp>
        <p:nvSpPr>
          <p:cNvPr id="5" name="Rectangle 2"/>
          <p:cNvSpPr>
            <a:spLocks noChangeArrowheads="1"/>
          </p:cNvSpPr>
          <p:nvPr/>
        </p:nvSpPr>
        <p:spPr bwMode="auto">
          <a:xfrm>
            <a:off x="1423270" y="518878"/>
            <a:ext cx="10098156" cy="3730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 komputerga o’rnatish  ya’ni  installyatsiy qilish uchun uni  ishlab chiquvchi saytidan komputerga yuklash kerak.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Installalyatsiya uchun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 1.24.1.exe</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nomli faylni ishga tushirish orqali boshlanadi. Mabodo bu jarayon kerak bo’lmasa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cancel</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(bekor qilish) knopkasi bosilishi kifoyadir. So’ng standart litsenzion kelishuv oynasi paydo bo’lib, unda rasmiy tasdiq berilishi talab etiladi. Bundan so’ng ”Maxsulot to’g’risida ma’lumot”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Product Information</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oynasi ochiladi va unda shu dastur imkoniyatlari to’g’risida qisqacha ma’lumot keltiriladi (1-rasm).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sv-SE"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5121" name="Рисунок 1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3610" y="3915177"/>
            <a:ext cx="7567920" cy="256289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3572263" y="6478072"/>
            <a:ext cx="419858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ctr" defTabSz="914400" rtl="0" eaLnBrk="0" fontAlgn="base" latinLnBrk="0" hangingPunct="0">
              <a:lnSpc>
                <a:spcPct val="100000"/>
              </a:lnSpc>
              <a:spcBef>
                <a:spcPct val="0"/>
              </a:spcBef>
              <a:spcAft>
                <a:spcPct val="0"/>
              </a:spcAft>
              <a:buClrTx/>
              <a:buSzTx/>
              <a:tabLst/>
            </a:pPr>
            <a:r>
              <a:rPr kumimoji="0" lang="en-US" sz="1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Maxsulot</a:t>
            </a: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to’g’risida</a:t>
            </a: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ma’lumot</a:t>
            </a: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berish</a:t>
            </a: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oynasi</a:t>
            </a: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en-US" sz="1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7181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661374" y="1382143"/>
            <a:ext cx="922127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O’qishdan so’ng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Next</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bosiladi. Natijada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”Choose Destination Directory”</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oynasi pydo bo’lib, unda o’rnatish uchun direktoriyaning tanlanishi amalga oshiriladi.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6145" name="Рисунок 1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212" y="2279561"/>
            <a:ext cx="8129597" cy="373608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3078987" y="6273225"/>
            <a:ext cx="603402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just"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Dasturni</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o’rnatish</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uchun</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direktoriyaning</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belgilanish</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oynasi</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ru-RU" sz="1600" b="0" i="0" u="none" strike="noStrike" cap="none" normalizeH="0" baseline="0" dirty="0" smtClean="0">
              <a:ln>
                <a:noFill/>
              </a:ln>
              <a:solidFill>
                <a:schemeClr val="tx1"/>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en-US" sz="1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56296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71223" y="209729"/>
            <a:ext cx="9607639"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Kelishivga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C:\CVAVR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katalogidan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joy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ajratiladi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Agarda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saqlash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xolda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Browse (</a:t>
            </a:r>
            <a:r>
              <a:rPr kumimoji="0" 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Обзор</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Natijada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Select Directory</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Выбор</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директории</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ochiladi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yerda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katalogni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ko’rsatish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o’tish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traektoriyasini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lozim</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D:\AVRTools\CodeVision.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7169" name="Рисунок 1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0964" y="2357988"/>
            <a:ext cx="7488253" cy="38042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433097" y="6395105"/>
            <a:ext cx="556434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ctr"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o’rnatish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traektoriyasini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jarayini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1862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83541" y="1099467"/>
            <a:ext cx="901147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Rejaga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o’rnatilishi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ro’y</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bersa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“Yes”</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katalog</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o’zgarganligi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tufayli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papkasini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Select Program Folder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8193" name="Рисунок 1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0139" y="2422906"/>
            <a:ext cx="7758282" cy="337616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762648" y="6120123"/>
            <a:ext cx="387157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Dasturlar</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guruxini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muloqot</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720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9217" name="Рисунок 1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636" y="457200"/>
            <a:ext cx="8885885" cy="49777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783234" y="6007814"/>
            <a:ext cx="662553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o’rnatish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yangi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direktoriyasini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muloqot</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298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867437" y="416462"/>
            <a:ext cx="103245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Oxirida “</a:t>
            </a:r>
            <a:r>
              <a:rPr kumimoji="0" lang="sv-SE"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Finish</a:t>
            </a:r>
            <a:r>
              <a:rPr kumimoji="0" lang="sv-SE"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knopkasini bosish kerak bo’aldi.</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0241" name="Рисунок 1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4043" y="1017431"/>
            <a:ext cx="7528823" cy="458487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4041913" y="5923711"/>
            <a:ext cx="52245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Dasturni</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to’la</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installyatsiyasi</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oynasining</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ko’rinishi</a:t>
            </a:r>
            <a:r>
              <a:rPr kumimoji="0" 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ru-RU" sz="16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30639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781764" y="573818"/>
            <a:ext cx="916527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o’rnatilgan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katalogni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ichida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ikkita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muhim</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papkalar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bor.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Lib</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papkalari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Examples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papkasida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misollar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Lib</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papkasida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kutubxona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joylashtirilgan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CodeVisionAVRni</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ishga</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tushirish</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O’rnatilgan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birinchi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marotaba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ishga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tushirilganda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litsenziya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haqida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ma’lumot</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paydo</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1265" name="Рисунок 1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1842" y="2571427"/>
            <a:ext cx="4159876" cy="42865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2390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328356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761791" y="-665021"/>
            <a:ext cx="9326919"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Oynadagi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seriya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raqamini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almashtirish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buferiga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joylashtiri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Litsenziyani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raqamni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smtClean="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office@hpinfotech.ro</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electron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manziliga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yuborish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Ko’rinib</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turibdiki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server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Ruminiyada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ekan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Agar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dastur</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sotib</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olingan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litsenziya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raqamini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jo’natib</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yuborish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Buning</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Import</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bosiladi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unda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litsenziyaga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o’tish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ko’rsatiladi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endParaRPr kumimoji="0" 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pic>
        <p:nvPicPr>
          <p:cNvPr id="12289" name="Рисунок 1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1791" y="3075153"/>
            <a:ext cx="8123399" cy="3003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982601" y="6228625"/>
            <a:ext cx="447750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ctr"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Litsenzion</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fayl</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import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qilish</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muloqot</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4289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725769" y="17495"/>
            <a:ext cx="8752496" cy="2714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Litsenziya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haqidagi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to’liq</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ma’lumotni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License.txt</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faylidan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ko’rib</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olish</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mumkin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l" defTabSz="914400" rtl="0" eaLnBrk="0" fontAlgn="base" latinLnBrk="0" hangingPunct="0">
              <a:lnSpc>
                <a:spcPct val="150000"/>
              </a:lnSpc>
              <a:spcBef>
                <a:spcPct val="0"/>
              </a:spcBef>
              <a:spcAft>
                <a:spcPct val="0"/>
              </a:spcAft>
              <a:buClrTx/>
              <a:buSzTx/>
              <a:buFontTx/>
              <a:buNone/>
              <a:tabLst/>
            </a:pPr>
            <a:r>
              <a:rPr kumimoji="0" 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kompilyatori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muvoffaqiyatli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registrasiya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qilingandan</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so’ng</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quyidagi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ochiladi</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3313" name="Рисунок 1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1652" y="2575150"/>
            <a:ext cx="8107991" cy="373514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773787" y="6524652"/>
            <a:ext cx="376866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1" indent="0" algn="ctr" defTabSz="914400" rtl="0" eaLnBrk="0" fontAlgn="base" latinLnBrk="0" hangingPunct="0">
              <a:lnSpc>
                <a:spcPct val="100000"/>
              </a:lnSpc>
              <a:spcBef>
                <a:spcPct val="0"/>
              </a:spcBef>
              <a:spcAft>
                <a:spcPct val="0"/>
              </a:spcAft>
              <a:buClrTx/>
              <a:buSzTx/>
              <a:tabLst/>
            </a:pP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CodeVisionAVR</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kompilyator</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0482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475471" y="0"/>
            <a:ext cx="10437487"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yuklangan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loyiha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joylashtirilgan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Ko’rinib</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turibdiki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shu</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vositalar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paneli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menyular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elementlari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mavjud</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Menyular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qatorida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Files, Edit, Project, Tools, Setting, Windows,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Help</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Taxrirlash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led.c</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fayl</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tekshirilmoqda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D:\AVRTools\CodeVision\Examples\</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traektoriyasi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yuklanish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yo’li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IDE</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da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Windowsga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tegishli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juda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ko’p</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vosutalar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joylashtirilgan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nom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kichiklashtirish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yozish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yopish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knopkasi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holat</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vosutalar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paneli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menyu</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satri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tahrirlash</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qismi</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boshqalar</a:t>
            </a:r>
            <a:r>
              <a:rPr kumimoji="0" 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l" defTabSz="914400" rtl="0" eaLnBrk="0" fontAlgn="base" latinLnBrk="0" hangingPunct="0">
              <a:lnSpc>
                <a:spcPct val="15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4337" name="Рисунок 1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2229" y="3721994"/>
            <a:ext cx="7377716" cy="28306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692970" y="6519446"/>
            <a:ext cx="473623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IDE Code Vision AVR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oynasining</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6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ko’rinishi</a:t>
            </a:r>
            <a:r>
              <a:rPr kumimoji="0" lang="en-US"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112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866900" y="-104109"/>
            <a:ext cx="9105900"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Bu yerda raqamlar bilan quyidagilar belgilangan: </a:t>
            </a:r>
            <a:endParaRPr kumimoji="0" lang="ru-RU" sz="20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1 - nom satri, 2 - kichiklashtirish knopkasi, 3 - yoyish knopkasi, 4 - yopish knopkasi, 5 - menyu satri, 6 - vositalar paneli, 7 – xolat satri, 8 - taxrirlash qismi, 9 - navigator oynasi, 10 - Messages oynasi. </a:t>
            </a:r>
            <a:endParaRPr kumimoji="0" lang="ru-RU" sz="20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Keltirilganlarni batafsil ko’rib chiqishga urinub ko’ramiz. Birinchi bo’lib menyular satrini ko’rib chiqamiz. By yerda </a:t>
            </a:r>
            <a:r>
              <a:rPr kumimoji="0" lang="sv-SE" sz="20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Files, Edit, Project, Tools, Setting, Windows, Help</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Файл</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Правка</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Пр</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a:t>
            </a:r>
            <a:r>
              <a:rPr kumimoji="0" lang="ru-RU"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ект</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Инструменты</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Настройки</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Окно</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Помощь</a:t>
            </a: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menyulari mavjud. </a:t>
            </a:r>
            <a:endParaRPr kumimoji="0" lang="ru-RU" sz="20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pic>
        <p:nvPicPr>
          <p:cNvPr id="15361" name="Рисунок 1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4080" y="3958542"/>
            <a:ext cx="6246618" cy="3187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866900" y="4373449"/>
            <a:ext cx="9286204"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Kompilyator bilan ishlashda biz unga aynan qaysi ishni, qanday bajarish kerakligi  haqida buyruq berishimiz kerak.	 Buyruqlarni menyudan tanlab olish mumkin. Yoki asboblar panelidan foydalanish mumkin. Yoki ishlash jarayonini tezlatish maqsadida klaviatura kombinatsiyalaridan foydalanish mumkin. </a:t>
            </a:r>
            <a:endParaRPr kumimoji="0" lang="ru-RU" sz="2000" b="0" i="0" u="none" strike="noStrike" cap="none" normalizeH="0" baseline="0" dirty="0" smtClean="0">
              <a:ln>
                <a:noFill/>
              </a:ln>
              <a:solidFill>
                <a:schemeClr val="tx1"/>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Buyruqlar turli ko’rinishda bo’lishi mumkin.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Ularni</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ko’rinishini</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batafsil</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yoritish</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uchun</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jadval</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shaklida</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ma’lumot</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0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keltiramiz</a:t>
            </a:r>
            <a:r>
              <a:rPr kumimoji="0" 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en-US"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181511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891807536"/>
              </p:ext>
            </p:extLst>
          </p:nvPr>
        </p:nvGraphicFramePr>
        <p:xfrm>
          <a:off x="1986137" y="2537638"/>
          <a:ext cx="8355598" cy="4311705"/>
        </p:xfrm>
        <a:graphic>
          <a:graphicData uri="http://schemas.openxmlformats.org/drawingml/2006/table">
            <a:tbl>
              <a:tblPr firstRow="1" firstCol="1" lastRow="1" lastCol="1" bandRow="1" bandCol="1">
                <a:tableStyleId>{5C22544A-7EE6-4342-B048-85BDC9FD1C3A}</a:tableStyleId>
              </a:tblPr>
              <a:tblGrid>
                <a:gridCol w="2765703">
                  <a:extLst>
                    <a:ext uri="{9D8B030D-6E8A-4147-A177-3AD203B41FA5}">
                      <a16:colId xmlns:a16="http://schemas.microsoft.com/office/drawing/2014/main" val="20000"/>
                    </a:ext>
                  </a:extLst>
                </a:gridCol>
                <a:gridCol w="5589895">
                  <a:extLst>
                    <a:ext uri="{9D8B030D-6E8A-4147-A177-3AD203B41FA5}">
                      <a16:colId xmlns:a16="http://schemas.microsoft.com/office/drawing/2014/main" val="20001"/>
                    </a:ext>
                  </a:extLst>
                </a:gridCol>
              </a:tblGrid>
              <a:tr h="247975">
                <a:tc>
                  <a:txBody>
                    <a:bodyPr/>
                    <a:lstStyle/>
                    <a:p>
                      <a:pPr>
                        <a:lnSpc>
                          <a:spcPct val="115000"/>
                        </a:lnSpc>
                        <a:spcAft>
                          <a:spcPts val="0"/>
                        </a:spcAft>
                      </a:pPr>
                      <a:r>
                        <a:rPr lang="en-US" sz="2000" i="0" dirty="0" err="1">
                          <a:effectLst/>
                          <a:latin typeface="Times New Roman" panose="02020603050405020304" pitchFamily="18" charset="0"/>
                          <a:cs typeface="Times New Roman" panose="02020603050405020304" pitchFamily="18" charset="0"/>
                        </a:rPr>
                        <a:t>Menyu</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elementi</a:t>
                      </a:r>
                      <a:endParaRPr lang="ru-RU" sz="2000" i="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2000" i="0">
                          <a:effectLst/>
                          <a:latin typeface="Times New Roman" panose="02020603050405020304" pitchFamily="18" charset="0"/>
                          <a:cs typeface="Times New Roman" panose="02020603050405020304" pitchFamily="18" charset="0"/>
                        </a:rPr>
                        <a:t>Qo’llanilishi</a:t>
                      </a:r>
                      <a:endParaRPr lang="ru-RU" sz="2000" i="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43926">
                <a:tc>
                  <a:txBody>
                    <a:bodyPr/>
                    <a:lstStyle/>
                    <a:p>
                      <a:pPr>
                        <a:lnSpc>
                          <a:spcPct val="115000"/>
                        </a:lnSpc>
                        <a:spcAft>
                          <a:spcPts val="0"/>
                        </a:spcAft>
                      </a:pPr>
                      <a:r>
                        <a:rPr lang="en-US" sz="2000" i="0" dirty="0" err="1">
                          <a:effectLst/>
                          <a:latin typeface="Times New Roman" panose="02020603050405020304" pitchFamily="18" charset="0"/>
                          <a:cs typeface="Times New Roman" panose="02020603050405020304" pitchFamily="18" charset="0"/>
                        </a:rPr>
                        <a:t>Knopka</a:t>
                      </a:r>
                      <a:endParaRPr lang="ru-RU" sz="2000" i="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2000" i="0">
                          <a:effectLst/>
                          <a:latin typeface="Times New Roman" panose="02020603050405020304" pitchFamily="18" charset="0"/>
                          <a:cs typeface="Times New Roman" panose="02020603050405020304" pitchFamily="18" charset="0"/>
                        </a:rPr>
                        <a:t>Agarda menyu buyrugi uchun vosutalar panelida tegishli knopka mo’ljallangan bo’lsa, knopka shu buyruqning yonida keltiriladi. </a:t>
                      </a:r>
                      <a:endParaRPr lang="ru-RU" sz="2000" i="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1620065">
                <a:tc>
                  <a:txBody>
                    <a:bodyPr/>
                    <a:lstStyle/>
                    <a:p>
                      <a:pPr>
                        <a:lnSpc>
                          <a:spcPct val="115000"/>
                        </a:lnSpc>
                        <a:spcAft>
                          <a:spcPts val="0"/>
                        </a:spcAft>
                      </a:pPr>
                      <a:r>
                        <a:rPr lang="en-US" sz="2000" i="0" dirty="0" err="1">
                          <a:effectLst/>
                          <a:latin typeface="Times New Roman" panose="02020603050405020304" pitchFamily="18" charset="0"/>
                          <a:cs typeface="Times New Roman" panose="02020603050405020304" pitchFamily="18" charset="0"/>
                        </a:rPr>
                        <a:t>Ko’p</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nuqta</a:t>
                      </a:r>
                      <a:r>
                        <a:rPr lang="en-US" sz="2000" i="0" dirty="0">
                          <a:effectLst/>
                          <a:latin typeface="Times New Roman" panose="02020603050405020304" pitchFamily="18" charset="0"/>
                          <a:cs typeface="Times New Roman" panose="02020603050405020304" pitchFamily="18" charset="0"/>
                        </a:rPr>
                        <a:t> </a:t>
                      </a:r>
                      <a:endParaRPr lang="ru-RU" sz="2000" i="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2000" i="0" dirty="0">
                          <a:effectLst/>
                          <a:latin typeface="Times New Roman" panose="02020603050405020304" pitchFamily="18" charset="0"/>
                          <a:cs typeface="Times New Roman" panose="02020603050405020304" pitchFamily="18" charset="0"/>
                        </a:rPr>
                        <a:t>Mana </a:t>
                      </a:r>
                      <a:r>
                        <a:rPr lang="en-US" sz="2000" i="0" dirty="0" err="1">
                          <a:effectLst/>
                          <a:latin typeface="Times New Roman" panose="02020603050405020304" pitchFamily="18" charset="0"/>
                          <a:cs typeface="Times New Roman" panose="02020603050405020304" pitchFamily="18" charset="0"/>
                        </a:rPr>
                        <a:t>shu</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buyruq</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tanlanganida</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tegishli</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muloqot</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oynasi</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paydo</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bo’ladi</a:t>
                      </a:r>
                      <a:r>
                        <a:rPr lang="en-US" sz="2000" i="0" dirty="0">
                          <a:effectLst/>
                          <a:latin typeface="Times New Roman" panose="02020603050405020304" pitchFamily="18" charset="0"/>
                          <a:cs typeface="Times New Roman" panose="02020603050405020304" pitchFamily="18" charset="0"/>
                        </a:rPr>
                        <a:t>. </a:t>
                      </a:r>
                      <a:endParaRPr lang="ru-RU" sz="2000" i="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495951">
                <a:tc>
                  <a:txBody>
                    <a:bodyPr/>
                    <a:lstStyle/>
                    <a:p>
                      <a:pPr>
                        <a:lnSpc>
                          <a:spcPct val="115000"/>
                        </a:lnSpc>
                        <a:spcAft>
                          <a:spcPts val="0"/>
                        </a:spcAft>
                      </a:pPr>
                      <a:r>
                        <a:rPr lang="en-US" sz="2000" i="0">
                          <a:effectLst/>
                          <a:latin typeface="Times New Roman" panose="02020603050405020304" pitchFamily="18" charset="0"/>
                          <a:cs typeface="Times New Roman" panose="02020603050405020304" pitchFamily="18" charset="0"/>
                        </a:rPr>
                        <a:t>Kichik menyudagi ko’rsatkich (</a:t>
                      </a:r>
                      <a:r>
                        <a:rPr lang="ru-RU" sz="2000" i="0">
                          <a:effectLst/>
                          <a:latin typeface="Times New Roman" panose="02020603050405020304" pitchFamily="18" charset="0"/>
                          <a:cs typeface="Times New Roman" panose="02020603050405020304" pitchFamily="18" charset="0"/>
                        </a:rPr>
                        <a:t>стрелка</a:t>
                      </a:r>
                      <a:r>
                        <a:rPr lang="en-US" sz="2000" i="0">
                          <a:effectLst/>
                          <a:latin typeface="Times New Roman" panose="02020603050405020304" pitchFamily="18" charset="0"/>
                          <a:cs typeface="Times New Roman" panose="02020603050405020304" pitchFamily="18" charset="0"/>
                        </a:rPr>
                        <a:t>) </a:t>
                      </a:r>
                      <a:endParaRPr lang="ru-RU" sz="2000" i="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2000" i="0">
                          <a:effectLst/>
                          <a:latin typeface="Times New Roman" panose="02020603050405020304" pitchFamily="18" charset="0"/>
                          <a:cs typeface="Times New Roman" panose="02020603050405020304" pitchFamily="18" charset="0"/>
                        </a:rPr>
                        <a:t>Mana shu buyruq tanlanganida boshqa menyu paydo bo’ladi. </a:t>
                      </a:r>
                      <a:endParaRPr lang="ru-RU" sz="2000" i="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495951">
                <a:tc>
                  <a:txBody>
                    <a:bodyPr/>
                    <a:lstStyle/>
                    <a:p>
                      <a:pPr>
                        <a:lnSpc>
                          <a:spcPct val="115000"/>
                        </a:lnSpc>
                        <a:spcAft>
                          <a:spcPts val="0"/>
                        </a:spcAft>
                      </a:pPr>
                      <a:r>
                        <a:rPr lang="en-US" sz="2000" i="0">
                          <a:effectLst/>
                          <a:latin typeface="Times New Roman" panose="02020603050405020304" pitchFamily="18" charset="0"/>
                          <a:cs typeface="Times New Roman" panose="02020603050405020304" pitchFamily="18" charset="0"/>
                        </a:rPr>
                        <a:t>Klavishalar kombinatsiyasi</a:t>
                      </a:r>
                      <a:endParaRPr lang="ru-RU" sz="2000" i="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2000" i="0" dirty="0" err="1">
                          <a:effectLst/>
                          <a:latin typeface="Times New Roman" panose="02020603050405020304" pitchFamily="18" charset="0"/>
                          <a:cs typeface="Times New Roman" panose="02020603050405020304" pitchFamily="18" charset="0"/>
                        </a:rPr>
                        <a:t>Klaviaturadan</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foydalanib</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menyu</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buyrug’ni</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chaqirish</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mumkin</a:t>
                      </a:r>
                      <a:r>
                        <a:rPr lang="en-US" sz="2000" i="0" dirty="0">
                          <a:effectLst/>
                          <a:latin typeface="Times New Roman" panose="02020603050405020304" pitchFamily="18" charset="0"/>
                          <a:cs typeface="Times New Roman" panose="02020603050405020304" pitchFamily="18" charset="0"/>
                        </a:rPr>
                        <a:t> </a:t>
                      </a:r>
                      <a:r>
                        <a:rPr lang="en-US" sz="2000" i="0" dirty="0" err="1">
                          <a:effectLst/>
                          <a:latin typeface="Times New Roman" panose="02020603050405020304" pitchFamily="18" charset="0"/>
                          <a:cs typeface="Times New Roman" panose="02020603050405020304" pitchFamily="18" charset="0"/>
                        </a:rPr>
                        <a:t>bo’ladi</a:t>
                      </a:r>
                      <a:r>
                        <a:rPr lang="en-US" sz="2000" i="0" dirty="0">
                          <a:effectLst/>
                          <a:latin typeface="Times New Roman" panose="02020603050405020304" pitchFamily="18" charset="0"/>
                          <a:cs typeface="Times New Roman" panose="02020603050405020304" pitchFamily="18" charset="0"/>
                        </a:rPr>
                        <a:t>. </a:t>
                      </a:r>
                      <a:endParaRPr lang="ru-RU" sz="2000" i="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bl>
          </a:graphicData>
        </a:graphic>
      </p:graphicFrame>
      <p:sp>
        <p:nvSpPr>
          <p:cNvPr id="3" name="Rectangle 1"/>
          <p:cNvSpPr>
            <a:spLocks noChangeArrowheads="1"/>
          </p:cNvSpPr>
          <p:nvPr/>
        </p:nvSpPr>
        <p:spPr bwMode="auto">
          <a:xfrm>
            <a:off x="1880315" y="-202319"/>
            <a:ext cx="862884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1-jadval</a:t>
            </a:r>
            <a:endParaRPr kumimoji="0" lang="ru-RU" sz="2400" b="1" i="0" u="none" strike="noStrike" cap="none" normalizeH="0" baseline="0" dirty="0" smtClean="0">
              <a:ln>
                <a:noFill/>
              </a:ln>
              <a:solidFill>
                <a:schemeClr val="tx1"/>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CodeVisionAVR</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ko’pgina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buyruqlari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muloqot</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oynalaridan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foydalaniladi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Asosiy</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maqsad</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amalni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bajarish</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uchun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qo’shimcha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ma’lumotlarga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ega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bo’lishdir</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Muloqot</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oynalari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turlicha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bo’lishi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mumkin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Lekin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ularda</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deyarli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bir</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xil</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elementlar</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ishlatiladi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94002639"/>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90</TotalTime>
  <Words>1287</Words>
  <Application>Microsoft Office PowerPoint</Application>
  <PresentationFormat>Широкоэкранный</PresentationFormat>
  <Paragraphs>93</Paragraphs>
  <Slides>25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25</vt:i4>
      </vt:variant>
    </vt:vector>
  </HeadingPairs>
  <TitlesOfParts>
    <vt:vector size="32" baseType="lpstr">
      <vt:lpstr>Arial</vt:lpstr>
      <vt:lpstr>Calibri</vt:lpstr>
      <vt:lpstr>Century Gothic</vt:lpstr>
      <vt:lpstr>Symbol</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Rakhbaroy</dc:creator>
  <cp:lastModifiedBy>Ёкубжон</cp:lastModifiedBy>
  <cp:revision>11</cp:revision>
  <dcterms:created xsi:type="dcterms:W3CDTF">2017-10-06T10:13:03Z</dcterms:created>
  <dcterms:modified xsi:type="dcterms:W3CDTF">2017-11-12T16:02:08Z</dcterms:modified>
</cp:coreProperties>
</file>