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3" r:id="rId5"/>
    <p:sldId id="259" r:id="rId6"/>
    <p:sldId id="260" r:id="rId7"/>
    <p:sldId id="261" r:id="rId8"/>
    <p:sldId id="262"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11/25/2017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2331076"/>
            <a:ext cx="8915399" cy="2446305"/>
          </a:xfrm>
        </p:spPr>
        <p:txBody>
          <a:bodyPr>
            <a:noAutofit/>
          </a:bodyPr>
          <a:lstStyle/>
          <a:p>
            <a:pPr algn="ctr"/>
            <a:r>
              <a:rPr lang="ru-RU" sz="4000" b="1" dirty="0" smtClean="0">
                <a:latin typeface="Times New Roman" panose="02020603050405020304" pitchFamily="18" charset="0"/>
                <a:cs typeface="Times New Roman" panose="02020603050405020304" pitchFamily="18" charset="0"/>
              </a:rPr>
              <a:t>12-</a:t>
            </a:r>
            <a:r>
              <a:rPr lang="uz-Cyrl-UZ" sz="4000" b="1" dirty="0" smtClean="0">
                <a:latin typeface="Times New Roman" panose="02020603050405020304" pitchFamily="18" charset="0"/>
                <a:cs typeface="Times New Roman" panose="02020603050405020304" pitchFamily="18" charset="0"/>
              </a:rPr>
              <a:t>маъруза</a:t>
            </a:r>
            <a:br>
              <a:rPr lang="uz-Cyrl-UZ" sz="4000" b="1" dirty="0" smtClean="0">
                <a:latin typeface="Times New Roman" panose="02020603050405020304" pitchFamily="18" charset="0"/>
                <a:cs typeface="Times New Roman" panose="02020603050405020304" pitchFamily="18" charset="0"/>
              </a:rPr>
            </a:br>
            <a:r>
              <a:rPr lang="uz-Cyrl-UZ" sz="4000" b="1" dirty="0" smtClean="0">
                <a:latin typeface="Times New Roman" panose="02020603050405020304" pitchFamily="18" charset="0"/>
                <a:cs typeface="Times New Roman" panose="02020603050405020304" pitchFamily="18" charset="0"/>
              </a:rPr>
              <a:t>“Озиқ-овқат маҳсулотларининг гигиеник эксмертизаси. </a:t>
            </a:r>
            <a:br>
              <a:rPr lang="uz-Cyrl-UZ" sz="4000" b="1" dirty="0" smtClean="0">
                <a:latin typeface="Times New Roman" panose="02020603050405020304" pitchFamily="18" charset="0"/>
                <a:cs typeface="Times New Roman" panose="02020603050405020304" pitchFamily="18" charset="0"/>
              </a:rPr>
            </a:br>
            <a:r>
              <a:rPr lang="uz-Cyrl-UZ" sz="4000" b="1" dirty="0" smtClean="0">
                <a:latin typeface="Times New Roman" panose="02020603050405020304" pitchFamily="18" charset="0"/>
                <a:cs typeface="Times New Roman" panose="02020603050405020304" pitchFamily="18" charset="0"/>
              </a:rPr>
              <a:t>ГМО ва биофаол қўшимчалар”</a:t>
            </a:r>
            <a:endParaRPr lang="ru-RU"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5312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21217"/>
            <a:ext cx="8915400" cy="5190005"/>
          </a:xfrm>
        </p:spPr>
        <p:txBody>
          <a:bodyPr>
            <a:normAutofit/>
          </a:bodyPr>
          <a:lstStyle/>
          <a:p>
            <a:r>
              <a:rPr lang="uz-Cyrl-UZ" sz="2800" b="1" dirty="0" smtClean="0">
                <a:latin typeface="Times New Roman" panose="02020603050405020304" pitchFamily="18" charset="0"/>
                <a:cs typeface="Times New Roman" panose="02020603050405020304" pitchFamily="18" charset="0"/>
              </a:rPr>
              <a:t>Режа:</a:t>
            </a:r>
          </a:p>
          <a:p>
            <a:pPr lvl="0"/>
            <a:r>
              <a:rPr lang="uz-Cyrl-UZ" sz="2800" b="1" dirty="0">
                <a:latin typeface="Times New Roman" panose="02020603050405020304" pitchFamily="18" charset="0"/>
                <a:cs typeface="Times New Roman" panose="02020603050405020304" pitchFamily="18" charset="0"/>
              </a:rPr>
              <a:t>Аҳолининг Санитария-Эпидемиологик Осойишталиги Тўғрисида</a:t>
            </a:r>
            <a:endParaRPr lang="ru-RU" sz="2800" b="1" dirty="0">
              <a:latin typeface="Times New Roman" panose="02020603050405020304" pitchFamily="18" charset="0"/>
              <a:cs typeface="Times New Roman" panose="02020603050405020304" pitchFamily="18" charset="0"/>
            </a:endParaRPr>
          </a:p>
          <a:p>
            <a:pPr lvl="0"/>
            <a:r>
              <a:rPr lang="uz-Cyrl-UZ" sz="2800" b="1" dirty="0">
                <a:latin typeface="Times New Roman" panose="02020603050405020304" pitchFamily="18" charset="0"/>
                <a:cs typeface="Times New Roman" panose="02020603050405020304" pitchFamily="18" charset="0"/>
              </a:rPr>
              <a:t>Умумий </a:t>
            </a:r>
            <a:r>
              <a:rPr lang="uz-Cyrl-UZ" sz="2800" b="1" dirty="0" smtClean="0">
                <a:latin typeface="Times New Roman" panose="02020603050405020304" pitchFamily="18" charset="0"/>
                <a:cs typeface="Times New Roman" panose="02020603050405020304" pitchFamily="18" charset="0"/>
              </a:rPr>
              <a:t>қоидалар</a:t>
            </a:r>
          </a:p>
          <a:p>
            <a:pPr lvl="0"/>
            <a:r>
              <a:rPr lang="ru-RU" sz="2800" b="1" dirty="0">
                <a:latin typeface="Times New Roman" panose="02020603050405020304" pitchFamily="18" charset="0"/>
                <a:cs typeface="Times New Roman" panose="02020603050405020304" pitchFamily="18" charset="0"/>
              </a:rPr>
              <a:t>Санитария </a:t>
            </a:r>
            <a:r>
              <a:rPr lang="ru-RU" sz="2800" b="1" dirty="0" err="1">
                <a:latin typeface="Times New Roman" panose="02020603050405020304" pitchFamily="18" charset="0"/>
                <a:cs typeface="Times New Roman" panose="02020603050405020304" pitchFamily="18" charset="0"/>
              </a:rPr>
              <a:t>қоидалари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нормалари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гигиена </a:t>
            </a:r>
            <a:r>
              <a:rPr lang="ru-RU" sz="2800" b="1" dirty="0" err="1">
                <a:latin typeface="Times New Roman" panose="02020603050405020304" pitchFamily="18" charset="0"/>
                <a:cs typeface="Times New Roman" panose="02020603050405020304" pitchFamily="18" charset="0"/>
              </a:rPr>
              <a:t>нормативлари</a:t>
            </a:r>
            <a:endParaRPr lang="uz-Cyrl-UZ" sz="2800" b="1" dirty="0" smtClean="0">
              <a:latin typeface="Times New Roman" panose="02020603050405020304" pitchFamily="18" charset="0"/>
              <a:cs typeface="Times New Roman" panose="02020603050405020304" pitchFamily="18" charset="0"/>
            </a:endParaRPr>
          </a:p>
          <a:p>
            <a:r>
              <a:rPr lang="uz-Cyrl-UZ" sz="2800" b="1" dirty="0" smtClean="0">
                <a:latin typeface="Times New Roman" panose="02020603050405020304" pitchFamily="18" charset="0"/>
                <a:cs typeface="Times New Roman" panose="02020603050405020304" pitchFamily="18" charset="0"/>
              </a:rPr>
              <a:t>Овқатга қўшиладиган </a:t>
            </a:r>
            <a:r>
              <a:rPr lang="uz-Cyrl-UZ" sz="2800" b="1" dirty="0">
                <a:latin typeface="Times New Roman" panose="02020603050405020304" pitchFamily="18" charset="0"/>
                <a:cs typeface="Times New Roman" panose="02020603050405020304" pitchFamily="18" charset="0"/>
              </a:rPr>
              <a:t>биологик фаол қўшимчалар</a:t>
            </a:r>
            <a:endParaRPr lang="ru-RU" sz="2800" b="1" dirty="0">
              <a:latin typeface="Times New Roman" panose="02020603050405020304" pitchFamily="18" charset="0"/>
              <a:cs typeface="Times New Roman" panose="02020603050405020304" pitchFamily="18" charset="0"/>
            </a:endParaRPr>
          </a:p>
          <a:p>
            <a:pPr lvl="0"/>
            <a:endParaRPr lang="ru-RU" sz="2800" b="1" dirty="0">
              <a:latin typeface="Times New Roman" panose="02020603050405020304" pitchFamily="18" charset="0"/>
              <a:cs typeface="Times New Roman" panose="02020603050405020304" pitchFamily="18" charset="0"/>
            </a:endParaRPr>
          </a:p>
          <a:p>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8029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37127"/>
            <a:ext cx="8915400" cy="5074095"/>
          </a:xfrm>
        </p:spPr>
        <p:txBody>
          <a:bodyPr>
            <a:noAutofit/>
          </a:bodyPr>
          <a:lstStyle/>
          <a:p>
            <a:pPr algn="just" fontAlgn="t"/>
            <a:r>
              <a:rPr lang="uz-Cyrl-UZ" sz="2200" b="1" dirty="0">
                <a:latin typeface="Times New Roman" panose="02020603050405020304" pitchFamily="18" charset="0"/>
                <a:cs typeface="Times New Roman" panose="02020603050405020304" pitchFamily="18" charset="0"/>
              </a:rPr>
              <a:t>1-модда. Ушбу Қонуннинг мақсади</a:t>
            </a:r>
            <a:endParaRPr lang="ru-RU" sz="2200" dirty="0">
              <a:latin typeface="Times New Roman" panose="02020603050405020304" pitchFamily="18" charset="0"/>
              <a:cs typeface="Times New Roman" panose="02020603050405020304" pitchFamily="18" charset="0"/>
            </a:endParaRPr>
          </a:p>
          <a:p>
            <a:pPr algn="just" fontAlgn="t"/>
            <a:r>
              <a:rPr lang="uz-Cyrl-UZ" sz="2200" dirty="0">
                <a:latin typeface="Times New Roman" panose="02020603050405020304" pitchFamily="18" charset="0"/>
                <a:cs typeface="Times New Roman" panose="02020603050405020304" pitchFamily="18" charset="0"/>
              </a:rPr>
              <a:t>Ушбу Қонуннинг мақсади аҳолининг санитария-эпидемиологик осойишталиги соҳасидаги муносабатларни тартибга солишдан иборат.</a:t>
            </a:r>
            <a:endParaRPr lang="ru-RU" sz="2200" dirty="0">
              <a:latin typeface="Times New Roman" panose="02020603050405020304" pitchFamily="18" charset="0"/>
              <a:cs typeface="Times New Roman" panose="02020603050405020304" pitchFamily="18" charset="0"/>
            </a:endParaRPr>
          </a:p>
          <a:p>
            <a:pPr algn="just" fontAlgn="t"/>
            <a:r>
              <a:rPr lang="uz-Cyrl-UZ" sz="2200" b="1" dirty="0">
                <a:latin typeface="Times New Roman" panose="02020603050405020304" pitchFamily="18" charset="0"/>
                <a:cs typeface="Times New Roman" panose="02020603050405020304" pitchFamily="18" charset="0"/>
              </a:rPr>
              <a:t>2-модда. Аҳолининг санитария-эпидемиологик осойишталиги тўғрисидаги қонун ҳужжатлари</a:t>
            </a:r>
            <a:endParaRPr lang="ru-RU" sz="2200" dirty="0">
              <a:latin typeface="Times New Roman" panose="02020603050405020304" pitchFamily="18" charset="0"/>
              <a:cs typeface="Times New Roman" panose="02020603050405020304" pitchFamily="18" charset="0"/>
            </a:endParaRPr>
          </a:p>
          <a:p>
            <a:pPr algn="just" fontAlgn="t"/>
            <a:r>
              <a:rPr lang="uz-Cyrl-UZ" sz="2200" dirty="0">
                <a:latin typeface="Times New Roman" panose="02020603050405020304" pitchFamily="18" charset="0"/>
                <a:cs typeface="Times New Roman" panose="02020603050405020304" pitchFamily="18" charset="0"/>
              </a:rPr>
              <a:t>Аҳолининг санитария-эпидемиологик осойишталиги тўғрисидаги қонун ҳужжатлари ушбу Қонун ва бошқа қонун ҳужжатларидан иборатдир.</a:t>
            </a:r>
            <a:endParaRPr lang="ru-RU" sz="2200" dirty="0">
              <a:latin typeface="Times New Roman" panose="02020603050405020304" pitchFamily="18" charset="0"/>
              <a:cs typeface="Times New Roman" panose="02020603050405020304" pitchFamily="18" charset="0"/>
            </a:endParaRPr>
          </a:p>
          <a:p>
            <a:pPr algn="just" fontAlgn="t"/>
            <a:r>
              <a:rPr lang="uz-Cyrl-UZ" sz="2200" dirty="0">
                <a:latin typeface="Times New Roman" panose="02020603050405020304" pitchFamily="18" charset="0"/>
                <a:cs typeface="Times New Roman" panose="02020603050405020304" pitchFamily="18" charset="0"/>
              </a:rPr>
              <a:t>Агар Ўзбекистон Республикасининг халқаро шартномасида аҳолининг санитария-эпидемиологик осойишталиги тўғрисидаги Ўзбекистон Республикаси қонун ҳужжатларида назарда тутилганидан бошқача қоидалар белгиланган бўлса, халқаро шартнома қоидалари қўлланилади.</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2962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14400"/>
            <a:ext cx="8915400" cy="4996822"/>
          </a:xfrm>
        </p:spPr>
        <p:txBody>
          <a:bodyPr>
            <a:normAutofit/>
          </a:bodyPr>
          <a:lstStyle/>
          <a:p>
            <a:pPr algn="just" fontAlgn="t"/>
            <a:r>
              <a:rPr lang="uz-Cyrl-UZ" sz="2600" b="1" dirty="0">
                <a:latin typeface="Times New Roman" panose="02020603050405020304" pitchFamily="18" charset="0"/>
                <a:cs typeface="Times New Roman" panose="02020603050405020304" pitchFamily="18" charset="0"/>
              </a:rPr>
              <a:t>3-модда. Асосий тушунчалар</a:t>
            </a:r>
            <a:endParaRPr lang="ru-RU" sz="2600" dirty="0">
              <a:latin typeface="Times New Roman" panose="02020603050405020304" pitchFamily="18" charset="0"/>
              <a:cs typeface="Times New Roman" panose="02020603050405020304" pitchFamily="18" charset="0"/>
            </a:endParaRPr>
          </a:p>
          <a:p>
            <a:pPr algn="just" fontAlgn="t"/>
            <a:r>
              <a:rPr lang="uz-Cyrl-UZ" sz="2600" dirty="0">
                <a:latin typeface="Times New Roman" panose="02020603050405020304" pitchFamily="18" charset="0"/>
                <a:cs typeface="Times New Roman" panose="02020603050405020304" pitchFamily="18" charset="0"/>
              </a:rPr>
              <a:t>Ушбу Қонунда қуйидаги асосий тушунчалар қўлланилади:</a:t>
            </a:r>
            <a:endParaRPr lang="ru-RU" sz="2600" dirty="0">
              <a:latin typeface="Times New Roman" panose="02020603050405020304" pitchFamily="18" charset="0"/>
              <a:cs typeface="Times New Roman" panose="02020603050405020304" pitchFamily="18" charset="0"/>
            </a:endParaRPr>
          </a:p>
          <a:p>
            <a:pPr algn="just" fontAlgn="t"/>
            <a:r>
              <a:rPr lang="uz-Cyrl-UZ" sz="2600" b="1" dirty="0">
                <a:latin typeface="Times New Roman" panose="02020603050405020304" pitchFamily="18" charset="0"/>
                <a:cs typeface="Times New Roman" panose="02020603050405020304" pitchFamily="18" charset="0"/>
              </a:rPr>
              <a:t>аҳолининг санитария-эпидемиологик осойишталиги</a:t>
            </a:r>
            <a:r>
              <a:rPr lang="uz-Cyrl-UZ" sz="2600" dirty="0">
                <a:latin typeface="Times New Roman" panose="02020603050405020304" pitchFamily="18" charset="0"/>
                <a:cs typeface="Times New Roman" panose="02020603050405020304" pitchFamily="18" charset="0"/>
              </a:rPr>
              <a:t> — аҳоли соғлиғининг ҳолати бўлиб, бунда инсонга яшаш муҳити омилларининг зарарли таъсири мавжуд бўлмайди ва унинг ҳаёт фаолияти учун қулай шарт-шароитлар таъминланади;</a:t>
            </a:r>
            <a:endParaRPr lang="ru-RU" sz="2600" dirty="0">
              <a:latin typeface="Times New Roman" panose="02020603050405020304" pitchFamily="18" charset="0"/>
              <a:cs typeface="Times New Roman" panose="02020603050405020304" pitchFamily="18" charset="0"/>
            </a:endParaRPr>
          </a:p>
          <a:p>
            <a:pPr algn="just" fontAlgn="t"/>
            <a:r>
              <a:rPr lang="uz-Cyrl-UZ" sz="2600" b="1" dirty="0">
                <a:latin typeface="Times New Roman" panose="02020603050405020304" pitchFamily="18" charset="0"/>
                <a:cs typeface="Times New Roman" panose="02020603050405020304" pitchFamily="18" charset="0"/>
              </a:rPr>
              <a:t>давлат санитария назорати</a:t>
            </a:r>
            <a:r>
              <a:rPr lang="uz-Cyrl-UZ" sz="2600" dirty="0">
                <a:latin typeface="Times New Roman" panose="02020603050405020304" pitchFamily="18" charset="0"/>
                <a:cs typeface="Times New Roman" panose="02020603050405020304" pitchFamily="18" charset="0"/>
              </a:rPr>
              <a:t> — аҳолининг санитария-эпидемиологик осойишталиги тўғрисидаги қонун ҳужжатлари бузилишларининг олдини олишга, уларни аниқлаш ва бартараф этишга доир фаолият;</a:t>
            </a:r>
            <a:endParaRPr lang="ru-RU" sz="2600" dirty="0">
              <a:latin typeface="Times New Roman" panose="02020603050405020304" pitchFamily="18" charset="0"/>
              <a:cs typeface="Times New Roman" panose="02020603050405020304" pitchFamily="18" charset="0"/>
            </a:endParaRPr>
          </a:p>
          <a:p>
            <a:pPr algn="just"/>
            <a:endParaRPr lang="ru-RU" sz="2600" dirty="0"/>
          </a:p>
        </p:txBody>
      </p:sp>
    </p:spTree>
    <p:extLst>
      <p:ext uri="{BB962C8B-B14F-4D97-AF65-F5344CB8AC3E}">
        <p14:creationId xmlns:p14="http://schemas.microsoft.com/office/powerpoint/2010/main" val="2473077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14400"/>
            <a:ext cx="8915400" cy="5190186"/>
          </a:xfrm>
        </p:spPr>
        <p:txBody>
          <a:bodyPr>
            <a:noAutofit/>
          </a:bodyPr>
          <a:lstStyle/>
          <a:p>
            <a:pPr algn="just" fontAlgn="t"/>
            <a:r>
              <a:rPr lang="uz-Cyrl-UZ" sz="2600" b="1" dirty="0">
                <a:latin typeface="Times New Roman" panose="02020603050405020304" pitchFamily="18" charset="0"/>
                <a:cs typeface="Times New Roman" panose="02020603050405020304" pitchFamily="18" charset="0"/>
              </a:rPr>
              <a:t>инсоннинг яшаш муҳити</a:t>
            </a:r>
            <a:r>
              <a:rPr lang="uz-Cyrl-UZ" sz="2600" dirty="0">
                <a:latin typeface="Times New Roman" panose="02020603050405020304" pitchFamily="18" charset="0"/>
                <a:cs typeface="Times New Roman" panose="02020603050405020304" pitchFamily="18" charset="0"/>
              </a:rPr>
              <a:t> — инсоннинг ҳаёт фаолияти шарт-шароитларини белгилайдиган объектлар, ҳодисалар ва атроф-муҳит омиллари мажмуи;</a:t>
            </a:r>
            <a:endParaRPr lang="ru-RU" sz="2600" dirty="0">
              <a:latin typeface="Times New Roman" panose="02020603050405020304" pitchFamily="18" charset="0"/>
              <a:cs typeface="Times New Roman" panose="02020603050405020304" pitchFamily="18" charset="0"/>
            </a:endParaRPr>
          </a:p>
          <a:p>
            <a:pPr algn="just" fontAlgn="t"/>
            <a:r>
              <a:rPr lang="uz-Cyrl-UZ" sz="2600" b="1" dirty="0">
                <a:latin typeface="Times New Roman" panose="02020603050405020304" pitchFamily="18" charset="0"/>
                <a:cs typeface="Times New Roman" panose="02020603050405020304" pitchFamily="18" charset="0"/>
              </a:rPr>
              <a:t>санитария-гигиена тадбирлари ва эпидемияга қарши тадбирлар</a:t>
            </a:r>
            <a:r>
              <a:rPr lang="uz-Cyrl-UZ" sz="2600" dirty="0">
                <a:latin typeface="Times New Roman" panose="02020603050405020304" pitchFamily="18" charset="0"/>
                <a:cs typeface="Times New Roman" panose="02020603050405020304" pitchFamily="18" charset="0"/>
              </a:rPr>
              <a:t> — юқумли ва паразитар касалликлар пайдо бўлишининг ҳамда тарқалишининг олдини олишга ва уларни бартараф этишга қаратилган ташкилий, маъмурий, муҳандислик-техник, тиббий-санитария чора-тадбирлари ҳамда бошқа чора-тадбирлар;</a:t>
            </a:r>
            <a:endParaRPr lang="ru-RU" sz="2600" dirty="0">
              <a:latin typeface="Times New Roman" panose="02020603050405020304" pitchFamily="18" charset="0"/>
              <a:cs typeface="Times New Roman" panose="02020603050405020304" pitchFamily="18" charset="0"/>
            </a:endParaRPr>
          </a:p>
          <a:p>
            <a:pPr algn="just" fontAlgn="t"/>
            <a:r>
              <a:rPr lang="uz-Cyrl-UZ" sz="2600" b="1" dirty="0">
                <a:latin typeface="Times New Roman" panose="02020603050405020304" pitchFamily="18" charset="0"/>
                <a:cs typeface="Times New Roman" panose="02020603050405020304" pitchFamily="18" charset="0"/>
              </a:rPr>
              <a:t>санитария-эпидемиологик вазият</a:t>
            </a:r>
            <a:r>
              <a:rPr lang="uz-Cyrl-UZ" sz="2600" dirty="0">
                <a:latin typeface="Times New Roman" panose="02020603050405020304" pitchFamily="18" charset="0"/>
                <a:cs typeface="Times New Roman" panose="02020603050405020304" pitchFamily="18" charset="0"/>
              </a:rPr>
              <a:t> — аҳоли яшаётган муҳитининг ва соғлиғининг муайян ҳудуддаги, кўрсатилган аниқ </a:t>
            </a:r>
            <a:r>
              <a:rPr lang="uz-Cyrl-UZ" sz="2600" dirty="0" smtClean="0">
                <a:latin typeface="Times New Roman" panose="02020603050405020304" pitchFamily="18" charset="0"/>
                <a:cs typeface="Times New Roman" panose="02020603050405020304" pitchFamily="18" charset="0"/>
              </a:rPr>
              <a:t>вақтдаги ҳолати;</a:t>
            </a:r>
            <a:endParaRPr lang="ru-RU" sz="2600" dirty="0">
              <a:latin typeface="Times New Roman" panose="02020603050405020304" pitchFamily="18" charset="0"/>
              <a:cs typeface="Times New Roman" panose="02020603050405020304" pitchFamily="18" charset="0"/>
            </a:endParaRPr>
          </a:p>
          <a:p>
            <a:pPr algn="just"/>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7555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21217"/>
            <a:ext cx="8915400" cy="5383369"/>
          </a:xfrm>
        </p:spPr>
        <p:txBody>
          <a:bodyPr>
            <a:noAutofit/>
          </a:bodyPr>
          <a:lstStyle/>
          <a:p>
            <a:pPr algn="just" fontAlgn="t"/>
            <a:r>
              <a:rPr lang="uz-Cyrl-UZ" sz="2400" b="1" dirty="0">
                <a:latin typeface="Times New Roman" panose="02020603050405020304" pitchFamily="18" charset="0"/>
                <a:cs typeface="Times New Roman" panose="02020603050405020304" pitchFamily="18" charset="0"/>
              </a:rPr>
              <a:t>санитария-эпидемиология хизмати</a:t>
            </a:r>
            <a:r>
              <a:rPr lang="uz-Cyrl-UZ" sz="2400" dirty="0">
                <a:latin typeface="Times New Roman" panose="02020603050405020304" pitchFamily="18" charset="0"/>
                <a:cs typeface="Times New Roman" panose="02020603050405020304" pitchFamily="18" charset="0"/>
              </a:rPr>
              <a:t> — аҳолининг санитария-эпидемиологик осойишталиги соҳасидаги фаолиятни амалга оширувчи давлат санитария-эпидемиология назорати марказларини, орттирилган иммунитет танқислиги синдромига (ОИТСга) қарши курашиш марказларини, дезинфекция станцияларини, ўлат, карантин ва ўта хавфли инфекцияларни профилактика қилиш марказларини, илмий-тадқиқот муассасаларини ўз ичига олган ягона тизим;</a:t>
            </a:r>
            <a:endParaRPr lang="ru-RU" sz="2400" dirty="0">
              <a:latin typeface="Times New Roman" panose="02020603050405020304" pitchFamily="18" charset="0"/>
              <a:cs typeface="Times New Roman" panose="02020603050405020304" pitchFamily="18" charset="0"/>
            </a:endParaRPr>
          </a:p>
          <a:p>
            <a:pPr algn="just" fontAlgn="t"/>
            <a:r>
              <a:rPr lang="uz-Cyrl-UZ" sz="2400" b="1" dirty="0" smtClean="0">
                <a:latin typeface="Times New Roman" panose="02020603050405020304" pitchFamily="18" charset="0"/>
                <a:cs typeface="Times New Roman" panose="02020603050405020304" pitchFamily="18" charset="0"/>
              </a:rPr>
              <a:t>чекловчи </a:t>
            </a:r>
            <a:r>
              <a:rPr lang="uz-Cyrl-UZ" sz="2400" b="1" dirty="0">
                <a:latin typeface="Times New Roman" panose="02020603050405020304" pitchFamily="18" charset="0"/>
                <a:cs typeface="Times New Roman" panose="02020603050405020304" pitchFamily="18" charset="0"/>
              </a:rPr>
              <a:t>тадбирлар (карантин)</a:t>
            </a:r>
            <a:r>
              <a:rPr lang="uz-Cyrl-UZ" sz="2400" dirty="0">
                <a:latin typeface="Times New Roman" panose="02020603050405020304" pitchFamily="18" charset="0"/>
                <a:cs typeface="Times New Roman" panose="02020603050405020304" pitchFamily="18" charset="0"/>
              </a:rPr>
              <a:t> — юқумли ва паразитар касалликлар тарқалишининг олдини олишга қаратилган, хўжалик фаолияти ва бошқа фаолиятнинг алоҳида тартибини, аҳоли, транспорт воситалари, юклар ва (ёки) товарлар ҳаракатланишининг чекланишини назарда тутадиган маъмурий, тиббий-санитария чора-тадбирлари ва бошқа чора-тадбирлар;</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3746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66682" y="386365"/>
            <a:ext cx="9237930" cy="5769735"/>
          </a:xfrm>
        </p:spPr>
        <p:txBody>
          <a:bodyPr>
            <a:noAutofit/>
          </a:bodyPr>
          <a:lstStyle/>
          <a:p>
            <a:pPr algn="just"/>
            <a:r>
              <a:rPr lang="uz-Cyrl-UZ" sz="2200" b="1" dirty="0">
                <a:latin typeface="Times New Roman" panose="02020603050405020304" pitchFamily="18" charset="0"/>
                <a:cs typeface="Times New Roman" panose="02020603050405020304" pitchFamily="18" charset="0"/>
              </a:rPr>
              <a:t>юқумли ва паразитар касалликлар</a:t>
            </a:r>
            <a:r>
              <a:rPr lang="uz-Cyrl-UZ" sz="2200" dirty="0">
                <a:latin typeface="Times New Roman" panose="02020603050405020304" pitchFamily="18" charset="0"/>
                <a:cs typeface="Times New Roman" panose="02020603050405020304" pitchFamily="18" charset="0"/>
              </a:rPr>
              <a:t> — инсонга у яшаётган муҳитнинг биологик омиллари таъсир кўрсатиши ҳамда касалликка чалинган инсондан ёки ҳайвондан соғлом инсонга касаллик юқиши мумкинлиги сабабли пайдо бўладиган ва тарқаладиган инсон касалликлари.</a:t>
            </a:r>
            <a:endParaRPr lang="ru-RU" sz="2200" dirty="0">
              <a:latin typeface="Times New Roman" panose="02020603050405020304" pitchFamily="18" charset="0"/>
              <a:cs typeface="Times New Roman" panose="02020603050405020304" pitchFamily="18" charset="0"/>
            </a:endParaRPr>
          </a:p>
          <a:p>
            <a:pPr algn="just" fontAlgn="t"/>
            <a:r>
              <a:rPr lang="ru-RU" sz="2200" b="1" dirty="0">
                <a:latin typeface="Times New Roman" panose="02020603050405020304" pitchFamily="18" charset="0"/>
                <a:cs typeface="Times New Roman" panose="02020603050405020304" pitchFamily="18" charset="0"/>
              </a:rPr>
              <a:t>5-модда. Санитария </a:t>
            </a:r>
            <a:r>
              <a:rPr lang="ru-RU" sz="2200" b="1" dirty="0" err="1">
                <a:latin typeface="Times New Roman" panose="02020603050405020304" pitchFamily="18" charset="0"/>
                <a:cs typeface="Times New Roman" panose="02020603050405020304" pitchFamily="18" charset="0"/>
              </a:rPr>
              <a:t>қоидалари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нормалари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гигиена </a:t>
            </a:r>
            <a:r>
              <a:rPr lang="ru-RU" sz="2200" b="1" dirty="0" err="1">
                <a:latin typeface="Times New Roman" panose="02020603050405020304" pitchFamily="18" charset="0"/>
                <a:cs typeface="Times New Roman" panose="02020603050405020304" pitchFamily="18" charset="0"/>
              </a:rPr>
              <a:t>нормативлари</a:t>
            </a:r>
            <a:endParaRPr lang="ru-RU" sz="2200" dirty="0">
              <a:latin typeface="Times New Roman" panose="02020603050405020304" pitchFamily="18" charset="0"/>
              <a:cs typeface="Times New Roman" panose="02020603050405020304" pitchFamily="18" charset="0"/>
            </a:endParaRPr>
          </a:p>
          <a:p>
            <a:pPr algn="just" fontAlgn="t"/>
            <a:r>
              <a:rPr lang="ru-RU" sz="2200" dirty="0">
                <a:latin typeface="Times New Roman" panose="02020603050405020304" pitchFamily="18" charset="0"/>
                <a:cs typeface="Times New Roman" panose="02020603050405020304" pitchFamily="18" charset="0"/>
              </a:rPr>
              <a:t>Санитария </a:t>
            </a:r>
            <a:r>
              <a:rPr lang="ru-RU" sz="2200" dirty="0" err="1">
                <a:latin typeface="Times New Roman" panose="02020603050405020304" pitchFamily="18" charset="0"/>
                <a:cs typeface="Times New Roman" panose="02020603050405020304" pitchFamily="18" charset="0"/>
              </a:rPr>
              <a:t>қоидалари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гигиена </a:t>
            </a:r>
            <a:r>
              <a:rPr lang="ru-RU" sz="2200" dirty="0" err="1">
                <a:latin typeface="Times New Roman" panose="02020603050405020304" pitchFamily="18" charset="0"/>
                <a:cs typeface="Times New Roman" panose="02020603050405020304" pitchFamily="18" charset="0"/>
              </a:rPr>
              <a:t>нормативлари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давлат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органлари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ҳамда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бошқа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органлар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юридик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жисмоний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шахслар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томонидан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риоя</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этилиши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шарт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аҳолининг</a:t>
            </a:r>
            <a:r>
              <a:rPr lang="ru-RU" sz="2200" dirty="0">
                <a:latin typeface="Times New Roman" panose="02020603050405020304" pitchFamily="18" charset="0"/>
                <a:cs typeface="Times New Roman" panose="02020603050405020304" pitchFamily="18" charset="0"/>
              </a:rPr>
              <a:t> санитария-</a:t>
            </a:r>
            <a:r>
              <a:rPr lang="ru-RU" sz="2200" dirty="0" err="1">
                <a:latin typeface="Times New Roman" panose="02020603050405020304" pitchFamily="18" charset="0"/>
                <a:cs typeface="Times New Roman" panose="02020603050405020304" pitchFamily="18" charset="0"/>
              </a:rPr>
              <a:t>эпидемиологик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осойишталиги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соҳасидаги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талабларни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белгилайдиган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ҳужжатлардир</a:t>
            </a:r>
            <a:r>
              <a:rPr lang="ru-RU" sz="2200" dirty="0">
                <a:latin typeface="Times New Roman" panose="02020603050405020304" pitchFamily="18" charset="0"/>
                <a:cs typeface="Times New Roman" panose="02020603050405020304" pitchFamily="18" charset="0"/>
              </a:rPr>
              <a:t>.</a:t>
            </a:r>
          </a:p>
          <a:p>
            <a:pPr algn="just" fontAlgn="t"/>
            <a:r>
              <a:rPr lang="ru-RU" sz="2200" dirty="0">
                <a:latin typeface="Times New Roman" panose="02020603050405020304" pitchFamily="18" charset="0"/>
                <a:cs typeface="Times New Roman" panose="02020603050405020304" pitchFamily="18" charset="0"/>
              </a:rPr>
              <a:t>Санитария </a:t>
            </a:r>
            <a:r>
              <a:rPr lang="ru-RU" sz="2200" dirty="0" err="1">
                <a:latin typeface="Times New Roman" panose="02020603050405020304" pitchFamily="18" charset="0"/>
                <a:cs typeface="Times New Roman" panose="02020603050405020304" pitchFamily="18" charset="0"/>
              </a:rPr>
              <a:t>қоидалари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нормалари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гигиена </a:t>
            </a:r>
            <a:r>
              <a:rPr lang="ru-RU" sz="2200" dirty="0" err="1">
                <a:latin typeface="Times New Roman" panose="02020603050405020304" pitchFamily="18" charset="0"/>
                <a:cs typeface="Times New Roman" panose="02020603050405020304" pitchFamily="18" charset="0"/>
              </a:rPr>
              <a:t>нормативлари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Ўзбекистон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Республикаси</a:t>
            </a:r>
            <a:r>
              <a:rPr lang="ru-RU" sz="2200" dirty="0">
                <a:latin typeface="Times New Roman" panose="02020603050405020304" pitchFamily="18" charset="0"/>
                <a:cs typeface="Times New Roman" panose="02020603050405020304" pitchFamily="18" charset="0"/>
              </a:rPr>
              <a:t> Бош </a:t>
            </a:r>
            <a:r>
              <a:rPr lang="ru-RU" sz="2200" dirty="0" err="1">
                <a:latin typeface="Times New Roman" panose="02020603050405020304" pitchFamily="18" charset="0"/>
                <a:cs typeface="Times New Roman" panose="02020603050405020304" pitchFamily="18" charset="0"/>
              </a:rPr>
              <a:t>давлат</a:t>
            </a:r>
            <a:r>
              <a:rPr lang="ru-RU" sz="2200" dirty="0">
                <a:latin typeface="Times New Roman" panose="02020603050405020304" pitchFamily="18" charset="0"/>
                <a:cs typeface="Times New Roman" panose="02020603050405020304" pitchFamily="18" charset="0"/>
              </a:rPr>
              <a:t> санитария врачи </a:t>
            </a:r>
            <a:r>
              <a:rPr lang="ru-RU" sz="2200" dirty="0" err="1">
                <a:latin typeface="Times New Roman" panose="02020603050405020304" pitchFamily="18" charset="0"/>
                <a:cs typeface="Times New Roman" panose="02020603050405020304" pitchFamily="18" charset="0"/>
              </a:rPr>
              <a:t>томонидан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тасдиқланади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ҳамда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агар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ҳужжатларнинг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кечроқ</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муддат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кўрсатилган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бўлмаса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расмий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эълон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қилинган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кундан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эътиборан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кучга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киради</a:t>
            </a:r>
            <a:r>
              <a:rPr lang="ru-RU" sz="2200" dirty="0">
                <a:latin typeface="Times New Roman" panose="02020603050405020304" pitchFamily="18" charset="0"/>
                <a:cs typeface="Times New Roman" panose="02020603050405020304" pitchFamily="18" charset="0"/>
              </a:rPr>
              <a:t>.</a:t>
            </a: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882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343955" y="1004551"/>
            <a:ext cx="9160657" cy="5267459"/>
          </a:xfrm>
        </p:spPr>
        <p:txBody>
          <a:bodyPr>
            <a:noAutofit/>
          </a:bodyPr>
          <a:lstStyle/>
          <a:p>
            <a:pPr algn="just"/>
            <a:r>
              <a:rPr lang="uz-Cyrl-UZ" sz="2200" dirty="0">
                <a:latin typeface="Times New Roman" panose="02020603050405020304" pitchFamily="18" charset="0"/>
                <a:cs typeface="Times New Roman" panose="02020603050405020304" pitchFamily="18" charset="0"/>
              </a:rPr>
              <a:t>ГМОга илмий тарзда шундай таъриф берилади: "Генетик модификацияланган организм (ГМО) - ирсият муҳандислиги усули билан генотипи сунъий ўзгартирилган организм. Бу таърифни ўсимлик, ҳайвон ва микроорганизмларга нисбатан қўллаш мумкин. Қоидага биноан, генетик ўзгартириш илмий ва хўжалик мақсадларида қўлланади. Генетик модификация табиий ва сунъий мутациялашиш жараёнидан аниқ бир мақсадга йўналтирилгани билан фарқ қилади".</a:t>
            </a:r>
            <a:endParaRPr lang="ru-RU" sz="2200"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Интернет манбаларининг гувоҳлик беришича, ген муҳандислигининг илк намунаси бўлган дастлабки трансген маҳсулотлар ўтган асрнинг 80-йилларида АҚШда етиштирилган. Ҳисоб-китобларга кўра, ҳозирги кунда бутун жаҳонда 100 дан ортиқ генетик модификацияланган ўсимликлар, ўнлаб ҳайвон ва парранда турлари парваришланаяпти. Ўз-ўзидан равшанки, уларнинг ҳаммаси инсон истеъмоли учун...</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5326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331076" y="695459"/>
            <a:ext cx="9173536" cy="5589431"/>
          </a:xfrm>
        </p:spPr>
        <p:txBody>
          <a:bodyPr>
            <a:noAutofit/>
          </a:bodyPr>
          <a:lstStyle/>
          <a:p>
            <a:pPr algn="just"/>
            <a:r>
              <a:rPr lang="uz-Cyrl-UZ" sz="2200" dirty="0">
                <a:latin typeface="Times New Roman" panose="02020603050405020304" pitchFamily="18" charset="0"/>
                <a:cs typeface="Times New Roman" panose="02020603050405020304" pitchFamily="18" charset="0"/>
              </a:rPr>
              <a:t>Дунёнинг айрим мамлакатларида ГМОга қарши курашиш мақсадида зарур чоралар ишлаб чиқилган.  Бу маҳсулотларга муносабат қонунан қатъий тартибга солинган, баъзи давлатларда ГМО умуман тақиқланган, яна айримларида таркибида ГМО мавжуд маҳсулотлар алоҳида махсус ёрлиқлар билан кўрсатилиши мажбурий қилиб белгиланган. Европа Иттифоқига аъзо мамлакатларнинг деярли барчасида "ГМОдан холи ҳудудлар" ташкил этилган ва бу ҳудудларда трансген ўсимликларни экиш қатъиян тақиқланган. </a:t>
            </a:r>
            <a:r>
              <a:rPr lang="ru-RU" sz="2200" dirty="0" err="1">
                <a:latin typeface="Times New Roman" panose="02020603050405020304" pitchFamily="18" charset="0"/>
                <a:cs typeface="Times New Roman" panose="02020603050405020304" pitchFamily="18" charset="0"/>
              </a:rPr>
              <a:t>Жумладан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Италиянинг</a:t>
            </a:r>
            <a:r>
              <a:rPr lang="ru-RU" sz="2200" dirty="0">
                <a:latin typeface="Times New Roman" panose="02020603050405020304" pitchFamily="18" charset="0"/>
                <a:cs typeface="Times New Roman" panose="02020603050405020304" pitchFamily="18" charset="0"/>
              </a:rPr>
              <a:t> 25 та </a:t>
            </a:r>
            <a:r>
              <a:rPr lang="ru-RU" sz="2200" dirty="0" err="1">
                <a:latin typeface="Times New Roman" panose="02020603050405020304" pitchFamily="18" charset="0"/>
                <a:cs typeface="Times New Roman" panose="02020603050405020304" pitchFamily="18" charset="0"/>
              </a:rPr>
              <a:t>провинциясида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трансген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экинлар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экиш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қатъиян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қилинган</a:t>
            </a:r>
            <a:r>
              <a:rPr lang="ru-RU" sz="2200" dirty="0">
                <a:latin typeface="Times New Roman" panose="02020603050405020304" pitchFamily="18" charset="0"/>
                <a:cs typeface="Times New Roman" panose="02020603050405020304" pitchFamily="18" charset="0"/>
              </a:rPr>
              <a:t>. Австрия, Германия, Люксембург, Португалия </a:t>
            </a:r>
            <a:r>
              <a:rPr lang="ru-RU" sz="2200" dirty="0" err="1">
                <a:latin typeface="Times New Roman" panose="02020603050405020304" pitchFamily="18" charset="0"/>
                <a:cs typeface="Times New Roman" panose="02020603050405020304" pitchFamily="18" charset="0"/>
              </a:rPr>
              <a:t>каби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давлатларда</a:t>
            </a:r>
            <a:r>
              <a:rPr lang="ru-RU" sz="2200" dirty="0">
                <a:latin typeface="Times New Roman" panose="02020603050405020304" pitchFamily="18" charset="0"/>
                <a:cs typeface="Times New Roman" panose="02020603050405020304" pitchFamily="18" charset="0"/>
              </a:rPr>
              <a:t> генетик модификация </a:t>
            </a:r>
            <a:r>
              <a:rPr lang="ru-RU" sz="2200" dirty="0" err="1">
                <a:latin typeface="Times New Roman" panose="02020603050405020304" pitchFamily="18" charset="0"/>
                <a:cs typeface="Times New Roman" panose="02020603050405020304" pitchFamily="18" charset="0"/>
              </a:rPr>
              <a:t>қилинган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жўхори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Саудия</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Арабистони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Мисрда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буғдой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Норвегияда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антибиотикларга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чидамли</a:t>
            </a:r>
            <a:r>
              <a:rPr lang="ru-RU" sz="2200" dirty="0">
                <a:latin typeface="Times New Roman" panose="02020603050405020304" pitchFamily="18" charset="0"/>
                <a:cs typeface="Times New Roman" panose="02020603050405020304" pitchFamily="18" charset="0"/>
              </a:rPr>
              <a:t> ГМО </a:t>
            </a:r>
            <a:r>
              <a:rPr lang="ru-RU" sz="2200" dirty="0" err="1">
                <a:latin typeface="Times New Roman" panose="02020603050405020304" pitchFamily="18" charset="0"/>
                <a:cs typeface="Times New Roman" panose="02020603050405020304" pitchFamily="18" charset="0"/>
              </a:rPr>
              <a:t>маҳсулотларини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етиштириш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сотиш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қонунга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зид</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ҳисобланади</a:t>
            </a:r>
            <a:r>
              <a:rPr lang="ru-RU" sz="2200" dirty="0">
                <a:latin typeface="Times New Roman" panose="02020603050405020304" pitchFamily="18" charset="0"/>
                <a:cs typeface="Times New Roman" panose="02020603050405020304" pitchFamily="18" charset="0"/>
              </a:rPr>
              <a:t>. Британия </a:t>
            </a:r>
            <a:r>
              <a:rPr lang="ru-RU" sz="2200" dirty="0" err="1">
                <a:latin typeface="Times New Roman" panose="02020603050405020304" pitchFamily="18" charset="0"/>
                <a:cs typeface="Times New Roman" panose="02020603050405020304" pitchFamily="18" charset="0"/>
              </a:rPr>
              <a:t>парламенти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биносидаги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барча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ошхона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тамаддихоналарда</a:t>
            </a:r>
            <a:r>
              <a:rPr lang="ru-RU" sz="2200" dirty="0">
                <a:latin typeface="Times New Roman" panose="02020603050405020304" pitchFamily="18" charset="0"/>
                <a:cs typeface="Times New Roman" panose="02020603050405020304" pitchFamily="18" charset="0"/>
              </a:rPr>
              <a:t> ГМО </a:t>
            </a:r>
            <a:r>
              <a:rPr lang="ru-RU" sz="2200" dirty="0" err="1">
                <a:latin typeface="Times New Roman" panose="02020603050405020304" pitchFamily="18" charset="0"/>
                <a:cs typeface="Times New Roman" panose="02020603050405020304" pitchFamily="18" charset="0"/>
              </a:rPr>
              <a:t>тақиқланган</a:t>
            </a:r>
            <a:r>
              <a:rPr lang="ru-RU" sz="2200" dirty="0">
                <a:latin typeface="Times New Roman" panose="02020603050405020304" pitchFamily="18" charset="0"/>
                <a:cs typeface="Times New Roman" panose="02020603050405020304" pitchFamily="18" charset="0"/>
              </a:rPr>
              <a:t>.</a:t>
            </a: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3571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04552"/>
            <a:ext cx="8915400" cy="4906670"/>
          </a:xfrm>
        </p:spPr>
        <p:txBody>
          <a:bodyPr>
            <a:normAutofit/>
          </a:bodyPr>
          <a:lstStyle/>
          <a:p>
            <a:pPr algn="just"/>
            <a:r>
              <a:rPr lang="ru-RU" sz="2800" dirty="0" err="1">
                <a:latin typeface="Times New Roman" panose="02020603050405020304" pitchFamily="18" charset="0"/>
                <a:cs typeface="Times New Roman" panose="02020603050405020304" pitchFamily="18" charset="0"/>
              </a:rPr>
              <a:t>Бизда-чи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Албатта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Ўзбекистонда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ўрганиш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мутахассислар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кўндаланг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биридир</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йилнинг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кузига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қадар</a:t>
            </a:r>
            <a:r>
              <a:rPr lang="ru-RU" sz="2800" dirty="0">
                <a:latin typeface="Times New Roman" panose="02020603050405020304" pitchFamily="18" charset="0"/>
                <a:cs typeface="Times New Roman" panose="02020603050405020304" pitchFamily="18" charset="0"/>
              </a:rPr>
              <a:t> республика </a:t>
            </a:r>
            <a:r>
              <a:rPr lang="ru-RU" sz="2800" dirty="0" err="1">
                <a:latin typeface="Times New Roman" panose="02020603050405020304" pitchFamily="18" charset="0"/>
                <a:cs typeface="Times New Roman" panose="02020603050405020304" pitchFamily="18" charset="0"/>
              </a:rPr>
              <a:t>Парламентида</a:t>
            </a:r>
            <a:r>
              <a:rPr lang="ru-RU" sz="2800" dirty="0">
                <a:latin typeface="Times New Roman" panose="02020603050405020304" pitchFamily="18" charset="0"/>
                <a:cs typeface="Times New Roman" panose="02020603050405020304" pitchFamily="18" charset="0"/>
              </a:rPr>
              <a:t> ГМО </a:t>
            </a:r>
            <a:r>
              <a:rPr lang="ru-RU" sz="2800" dirty="0" err="1">
                <a:latin typeface="Times New Roman" panose="02020603050405020304" pitchFamily="18" charset="0"/>
                <a:cs typeface="Times New Roman" panose="02020603050405020304" pitchFamily="18" charset="0"/>
              </a:rPr>
              <a:t>сақловчи</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озуқа</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Ўзбекистонга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истеъмолини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тақиқлаш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Озиқ-овқат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хавфсизлиги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Қонун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ҳужжатига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қўшимчалар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киритилади</a:t>
            </a:r>
            <a:r>
              <a:rPr lang="ru-RU" sz="2800" dirty="0">
                <a:latin typeface="Times New Roman" panose="02020603050405020304" pitchFamily="18" charset="0"/>
                <a:cs typeface="Times New Roman" panose="02020603050405020304" pitchFamily="18" charset="0"/>
              </a:rPr>
              <a:t>.</a:t>
            </a:r>
          </a:p>
          <a:p>
            <a:pPr algn="just"/>
            <a:endParaRPr lang="ru-RU" sz="2800" dirty="0"/>
          </a:p>
        </p:txBody>
      </p:sp>
    </p:spTree>
    <p:extLst>
      <p:ext uri="{BB962C8B-B14F-4D97-AF65-F5344CB8AC3E}">
        <p14:creationId xmlns:p14="http://schemas.microsoft.com/office/powerpoint/2010/main" val="1345409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34096"/>
            <a:ext cx="8915400" cy="5177126"/>
          </a:xfrm>
        </p:spPr>
        <p:txBody>
          <a:bodyPr>
            <a:noAutofit/>
          </a:bodyPr>
          <a:lstStyle/>
          <a:p>
            <a:pPr algn="just"/>
            <a:r>
              <a:rPr lang="uz-Cyrl-UZ" sz="2200" b="1" i="1" dirty="0">
                <a:latin typeface="Times New Roman" panose="02020603050405020304" pitchFamily="18" charset="0"/>
                <a:cs typeface="Times New Roman" panose="02020603050405020304" pitchFamily="18" charset="0"/>
              </a:rPr>
              <a:t>Овқатга биологик фаол қўшимчалар (БФҚ)</a:t>
            </a:r>
            <a:r>
              <a:rPr lang="uz-Cyrl-UZ" sz="2200" dirty="0">
                <a:latin typeface="Times New Roman" panose="02020603050405020304" pitchFamily="18" charset="0"/>
                <a:cs typeface="Times New Roman" panose="02020603050405020304" pitchFamily="18" charset="0"/>
              </a:rPr>
              <a:t> – бу табиий (табиийга айнан ўхшаш) биологик фаол моддалар бўлиб, овқат билан бир вақтда истеъмол қилиш ёки озиқ-овқат маҳсулотлари таркибига киритиш учун мўлжаллангандир. БФҚдан фойдаланишдан мақсад рационни танқис нутриентлар ва биологик фаол қўшимчалар, шунингдек, пробиотиклар ва пребиотиклар билан бойитишдир. </a:t>
            </a:r>
            <a:r>
              <a:rPr lang="uz-Cyrl-UZ" sz="2200" dirty="0" smtClean="0">
                <a:latin typeface="Times New Roman" panose="02020603050405020304" pitchFamily="18" charset="0"/>
                <a:cs typeface="Times New Roman" panose="02020603050405020304" pitchFamily="18" charset="0"/>
              </a:rPr>
              <a:t>Биологик </a:t>
            </a:r>
            <a:r>
              <a:rPr lang="uz-Cyrl-UZ" sz="2200" dirty="0">
                <a:latin typeface="Times New Roman" panose="02020603050405020304" pitchFamily="18" charset="0"/>
                <a:cs typeface="Times New Roman" panose="02020603050405020304" pitchFamily="18" charset="0"/>
              </a:rPr>
              <a:t>фаол қўшимчалар ўсимлик, ҳайвон ёки минерал хом-ашёсидан, шунингдек, кимёвий ёки биотехнологик усуллар билан олинади ва уларнинг бари  келиб чиқиши ва кимёвий таркибига кўра бир нечта:  оқсиллар,  липидлар, углеводлар, овқат толалари, микронутриентлар, табиий минераллар, шунингдек, ҳайвон ва ўсимлик маҳсулотлари асосидаги, денгиз маҳсулотлари асосидаги, пребиотик микроорганизмлар ва бир ҳужайрали сув ўтлари ва ачитқилар асосидаги гуруҳларга бўлинади.</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7803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59854"/>
            <a:ext cx="8915400" cy="5151368"/>
          </a:xfrm>
        </p:spPr>
        <p:txBody>
          <a:bodyPr>
            <a:normAutofit/>
          </a:bodyPr>
          <a:lstStyle/>
          <a:p>
            <a:pPr algn="just"/>
            <a:r>
              <a:rPr lang="uz-Cyrl-UZ" sz="2300" dirty="0">
                <a:latin typeface="Times New Roman" panose="02020603050405020304" pitchFamily="18" charset="0"/>
                <a:cs typeface="Times New Roman" panose="02020603050405020304" pitchFamily="18" charset="0"/>
              </a:rPr>
              <a:t>Овқатга биологик фаол овқат қўшимчалари асосан соғлом одам овқатланишида овқатланишдаги мувозанат бузилиши (дисбаланс)ларни бартараф этишнинг парҳезшунослик усулларидан бири сифатида фойдаланиш учун мўлжаллангандир. Улар анъанавий маҳсулотлар ҳисобига овқатланишдаги танқислигини бартараф этиб бўлмайдиган таркибий қисмлар (асосан, микронутриент)нинг тушишини таъминлаб, рационни узил-кесил коррекциялашга имкон яратади.</a:t>
            </a:r>
            <a:endParaRPr lang="ru-RU" sz="2300" dirty="0">
              <a:latin typeface="Times New Roman" panose="02020603050405020304" pitchFamily="18" charset="0"/>
              <a:cs typeface="Times New Roman" panose="02020603050405020304" pitchFamily="18" charset="0"/>
            </a:endParaRPr>
          </a:p>
          <a:p>
            <a:pPr algn="just"/>
            <a:r>
              <a:rPr lang="uz-Cyrl-UZ" sz="2300" dirty="0">
                <a:latin typeface="Times New Roman" panose="02020603050405020304" pitchFamily="18" charset="0"/>
                <a:cs typeface="Times New Roman" panose="02020603050405020304" pitchFamily="18" charset="0"/>
              </a:rPr>
              <a:t>Биологик фаол қўшимчалар парҳез (даволаш) овқатланиши доирасида ҳам фойдаланилиши мумкин. Бироқ бунда парҳез маҳсулотларининг тиббий-биологик текширувлари ва клиник синовлари қоидаларида кўзда тутилган тартибда уларнинг парҳезлилик самараси қўшимча тасдиқланиши лозим.</a:t>
            </a:r>
            <a:endParaRPr lang="ru-RU" sz="2300" dirty="0">
              <a:latin typeface="Times New Roman" panose="02020603050405020304" pitchFamily="18" charset="0"/>
              <a:cs typeface="Times New Roman" panose="02020603050405020304" pitchFamily="18" charset="0"/>
            </a:endParaRPr>
          </a:p>
          <a:p>
            <a:pPr algn="just"/>
            <a:endParaRPr lang="ru-RU"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403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60423" y="549497"/>
            <a:ext cx="8915400" cy="5310389"/>
          </a:xfrm>
        </p:spPr>
        <p:txBody>
          <a:bodyPr>
            <a:normAutofit/>
          </a:bodyPr>
          <a:lstStyle/>
          <a:p>
            <a:pPr algn="ctr"/>
            <a:r>
              <a:rPr lang="uz-Cyrl-UZ" sz="3200" b="1" dirty="0" smtClean="0">
                <a:latin typeface="Times New Roman" panose="02020603050405020304" pitchFamily="18" charset="0"/>
                <a:cs typeface="Times New Roman" panose="02020603050405020304" pitchFamily="18" charset="0"/>
              </a:rPr>
              <a:t>Назорат саволлари:</a:t>
            </a:r>
          </a:p>
          <a:p>
            <a:pPr lvl="0"/>
            <a:r>
              <a:rPr lang="uz-Cyrl-UZ" sz="3200" dirty="0">
                <a:latin typeface="Times New Roman" panose="02020603050405020304" pitchFamily="18" charset="0"/>
                <a:cs typeface="Times New Roman" panose="02020603050405020304" pitchFamily="18" charset="0"/>
              </a:rPr>
              <a:t>Аҳолининг Санитария-Эпидемиологик Осойишталиги </a:t>
            </a:r>
            <a:r>
              <a:rPr lang="uz-Cyrl-UZ" sz="3200" dirty="0" smtClean="0">
                <a:latin typeface="Times New Roman" panose="02020603050405020304" pitchFamily="18" charset="0"/>
                <a:cs typeface="Times New Roman" panose="02020603050405020304" pitchFamily="18" charset="0"/>
              </a:rPr>
              <a:t>Тўғрисида қонун ва қоидалар</a:t>
            </a:r>
            <a:endParaRPr lang="ru-RU" sz="3200" dirty="0">
              <a:latin typeface="Times New Roman" panose="02020603050405020304" pitchFamily="18" charset="0"/>
              <a:cs typeface="Times New Roman" panose="02020603050405020304" pitchFamily="18" charset="0"/>
            </a:endParaRPr>
          </a:p>
          <a:p>
            <a:pPr lvl="0"/>
            <a:r>
              <a:rPr lang="uz-Cyrl-UZ" sz="3200" dirty="0">
                <a:latin typeface="Times New Roman" panose="02020603050405020304" pitchFamily="18" charset="0"/>
                <a:cs typeface="Times New Roman" panose="02020603050405020304" pitchFamily="18" charset="0"/>
              </a:rPr>
              <a:t>Умумий </a:t>
            </a:r>
            <a:r>
              <a:rPr lang="uz-Cyrl-UZ" sz="3200" dirty="0" smtClean="0">
                <a:latin typeface="Times New Roman" panose="02020603050405020304" pitchFamily="18" charset="0"/>
                <a:cs typeface="Times New Roman" panose="02020603050405020304" pitchFamily="18" charset="0"/>
              </a:rPr>
              <a:t>қоидаларни санаб ўтинг</a:t>
            </a:r>
            <a:endParaRPr lang="uz-Cyrl-UZ" sz="3200" dirty="0">
              <a:latin typeface="Times New Roman" panose="02020603050405020304" pitchFamily="18" charset="0"/>
              <a:cs typeface="Times New Roman" panose="02020603050405020304" pitchFamily="18" charset="0"/>
            </a:endParaRPr>
          </a:p>
          <a:p>
            <a:pPr lvl="0"/>
            <a:r>
              <a:rPr lang="ru-RU" sz="3200" dirty="0">
                <a:latin typeface="Times New Roman" panose="02020603050405020304" pitchFamily="18" charset="0"/>
                <a:cs typeface="Times New Roman" panose="02020603050405020304" pitchFamily="18" charset="0"/>
              </a:rPr>
              <a:t>Санитария </a:t>
            </a:r>
            <a:r>
              <a:rPr lang="ru-RU" sz="3200" dirty="0" err="1">
                <a:latin typeface="Times New Roman" panose="02020603050405020304" pitchFamily="18" charset="0"/>
                <a:cs typeface="Times New Roman" panose="02020603050405020304" pitchFamily="18" charset="0"/>
              </a:rPr>
              <a:t>қоидалари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нормалари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ва</a:t>
            </a:r>
            <a:r>
              <a:rPr lang="ru-RU" sz="3200" dirty="0">
                <a:latin typeface="Times New Roman" panose="02020603050405020304" pitchFamily="18" charset="0"/>
                <a:cs typeface="Times New Roman" panose="02020603050405020304" pitchFamily="18" charset="0"/>
              </a:rPr>
              <a:t> гигиена </a:t>
            </a:r>
            <a:r>
              <a:rPr lang="ru-RU" sz="3200" dirty="0" err="1" smtClean="0">
                <a:latin typeface="Times New Roman" panose="02020603050405020304" pitchFamily="18" charset="0"/>
                <a:cs typeface="Times New Roman" panose="02020603050405020304" pitchFamily="18" charset="0"/>
              </a:rPr>
              <a:t>нормативлари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келтиринг</a:t>
            </a:r>
            <a:endParaRPr lang="uz-Cyrl-UZ" sz="3200" dirty="0">
              <a:latin typeface="Times New Roman" panose="02020603050405020304" pitchFamily="18" charset="0"/>
              <a:cs typeface="Times New Roman" panose="02020603050405020304" pitchFamily="18" charset="0"/>
            </a:endParaRPr>
          </a:p>
          <a:p>
            <a:r>
              <a:rPr lang="uz-Cyrl-UZ" sz="3200" dirty="0">
                <a:latin typeface="Times New Roman" panose="02020603050405020304" pitchFamily="18" charset="0"/>
                <a:cs typeface="Times New Roman" panose="02020603050405020304" pitchFamily="18" charset="0"/>
              </a:rPr>
              <a:t>Овқатга қўшиладиган </a:t>
            </a:r>
            <a:r>
              <a:rPr lang="uz-Cyrl-UZ" sz="3200" dirty="0" smtClean="0">
                <a:latin typeface="Times New Roman" panose="02020603050405020304" pitchFamily="18" charset="0"/>
                <a:cs typeface="Times New Roman" panose="02020603050405020304" pitchFamily="18" charset="0"/>
              </a:rPr>
              <a:t>қандай биологик </a:t>
            </a:r>
            <a:r>
              <a:rPr lang="uz-Cyrl-UZ" sz="3200" dirty="0">
                <a:latin typeface="Times New Roman" panose="02020603050405020304" pitchFamily="18" charset="0"/>
                <a:cs typeface="Times New Roman" panose="02020603050405020304" pitchFamily="18" charset="0"/>
              </a:rPr>
              <a:t>фаол </a:t>
            </a:r>
            <a:r>
              <a:rPr lang="uz-Cyrl-UZ" sz="3200" dirty="0" smtClean="0">
                <a:latin typeface="Times New Roman" panose="02020603050405020304" pitchFamily="18" charset="0"/>
                <a:cs typeface="Times New Roman" panose="02020603050405020304" pitchFamily="18" charset="0"/>
              </a:rPr>
              <a:t>қўшимчалар мавжуд?</a:t>
            </a:r>
            <a:endParaRPr lang="ru-RU" sz="3200" dirty="0">
              <a:latin typeface="Times New Roman" panose="02020603050405020304" pitchFamily="18" charset="0"/>
              <a:cs typeface="Times New Roman" panose="02020603050405020304" pitchFamily="18" charset="0"/>
            </a:endParaRPr>
          </a:p>
          <a:p>
            <a:pPr algn="ctr"/>
            <a:endParaRPr lang="uz-Cyrl-UZ" sz="3200" dirty="0" smtClean="0">
              <a:latin typeface="Times New Roman" panose="02020603050405020304" pitchFamily="18" charset="0"/>
              <a:cs typeface="Times New Roman" panose="02020603050405020304" pitchFamily="18" charset="0"/>
            </a:endParaRPr>
          </a:p>
          <a:p>
            <a:pPr algn="ct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5831298"/>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36</TotalTime>
  <Words>440</Words>
  <Application>Microsoft Office PowerPoint</Application>
  <PresentationFormat>Широкоэкранный</PresentationFormat>
  <Paragraphs>36</Paragraphs>
  <Slides>13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13</vt:i4>
      </vt:variant>
    </vt:vector>
  </HeadingPairs>
  <TitlesOfParts>
    <vt:vector size="18" baseType="lpstr">
      <vt:lpstr>Arial</vt:lpstr>
      <vt:lpstr>Century Gothic</vt:lpstr>
      <vt:lpstr>Times New Roman</vt:lpstr>
      <vt:lpstr>Wingdings 3</vt:lpstr>
      <vt:lpstr>Легкий дым</vt:lpstr>
      <vt:lpstr>12-маъруза “Озиқ-овқат маҳсулотларининг гигиеник эксмертизаси.  ГМО ва биофаол қўшимчалар”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12-маъруза “Озиқ-овқат маҳсулотларининг гигиеник эксмертизаси.  ГМО ва биофаол қўшимчалар”</dc:title>
  <dc:creator>User</dc:creator>
  <cp:lastModifiedBy>User</cp:lastModifiedBy>
  <cp:revision>4</cp:revision>
  <dcterms:created xsi:type="dcterms:W3CDTF">2017-11-25T16:47:00Z</dcterms:created>
  <dcterms:modified xsi:type="dcterms:W3CDTF">2017-11-25T17:23:04Z</dcterms:modified>
</cp:coreProperties>
</file>