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11/25/2017</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89213" y="1236371"/>
            <a:ext cx="8915399" cy="4198513"/>
          </a:xfrm>
        </p:spPr>
        <p:txBody>
          <a:bodyPr>
            <a:noAutofit/>
          </a:bodyPr>
          <a:lstStyle/>
          <a:p>
            <a:pPr algn="ctr"/>
            <a:r>
              <a:rPr lang="uz-Cyrl-UZ" sz="4000" b="1" dirty="0" smtClean="0">
                <a:latin typeface="Times New Roman" panose="02020603050405020304" pitchFamily="18" charset="0"/>
                <a:cs typeface="Times New Roman" panose="02020603050405020304" pitchFamily="18" charset="0"/>
              </a:rPr>
              <a:t/>
            </a:r>
            <a:br>
              <a:rPr lang="uz-Cyrl-UZ" sz="4000" b="1" dirty="0" smtClean="0">
                <a:latin typeface="Times New Roman" panose="02020603050405020304" pitchFamily="18" charset="0"/>
                <a:cs typeface="Times New Roman" panose="02020603050405020304" pitchFamily="18" charset="0"/>
              </a:rPr>
            </a:br>
            <a:r>
              <a:rPr lang="uz-Cyrl-UZ" sz="4000" b="1" dirty="0">
                <a:latin typeface="Times New Roman" panose="02020603050405020304" pitchFamily="18" charset="0"/>
                <a:cs typeface="Times New Roman" panose="02020603050405020304" pitchFamily="18" charset="0"/>
              </a:rPr>
              <a:t/>
            </a:r>
            <a:br>
              <a:rPr lang="uz-Cyrl-UZ" sz="4000" b="1" dirty="0">
                <a:latin typeface="Times New Roman" panose="02020603050405020304" pitchFamily="18" charset="0"/>
                <a:cs typeface="Times New Roman" panose="02020603050405020304" pitchFamily="18" charset="0"/>
              </a:rPr>
            </a:br>
            <a:r>
              <a:rPr lang="uz-Cyrl-UZ" sz="4000" b="1" dirty="0" smtClean="0">
                <a:latin typeface="Times New Roman" panose="02020603050405020304" pitchFamily="18" charset="0"/>
                <a:cs typeface="Times New Roman" panose="02020603050405020304" pitchFamily="18" charset="0"/>
              </a:rPr>
              <a:t/>
            </a:r>
            <a:br>
              <a:rPr lang="uz-Cyrl-UZ" sz="4000" b="1" dirty="0" smtClean="0">
                <a:latin typeface="Times New Roman" panose="02020603050405020304" pitchFamily="18" charset="0"/>
                <a:cs typeface="Times New Roman" panose="02020603050405020304" pitchFamily="18" charset="0"/>
              </a:rPr>
            </a:br>
            <a:r>
              <a:rPr lang="uz-Cyrl-UZ" sz="4000" b="1" dirty="0">
                <a:latin typeface="Times New Roman" panose="02020603050405020304" pitchFamily="18" charset="0"/>
                <a:cs typeface="Times New Roman" panose="02020603050405020304" pitchFamily="18" charset="0"/>
              </a:rPr>
              <a:t/>
            </a:r>
            <a:br>
              <a:rPr lang="uz-Cyrl-UZ" sz="4000" b="1" dirty="0">
                <a:latin typeface="Times New Roman" panose="02020603050405020304" pitchFamily="18" charset="0"/>
                <a:cs typeface="Times New Roman" panose="02020603050405020304" pitchFamily="18" charset="0"/>
              </a:rPr>
            </a:br>
            <a:r>
              <a:rPr lang="uz-Cyrl-UZ" sz="4000" b="1" dirty="0" smtClean="0">
                <a:latin typeface="Times New Roman" panose="02020603050405020304" pitchFamily="18" charset="0"/>
                <a:cs typeface="Times New Roman" panose="02020603050405020304" pitchFamily="18" charset="0"/>
              </a:rPr>
              <a:t>11-маъруза</a:t>
            </a:r>
            <a:r>
              <a:rPr lang="uz-Cyrl-UZ" sz="4000" b="1" dirty="0">
                <a:latin typeface="Times New Roman" panose="02020603050405020304" pitchFamily="18" charset="0"/>
                <a:cs typeface="Times New Roman" panose="02020603050405020304" pitchFamily="18" charset="0"/>
              </a:rPr>
              <a:t>: </a:t>
            </a:r>
            <a:r>
              <a:rPr lang="uz-Cyrl-UZ" sz="4000" b="1" dirty="0" smtClean="0">
                <a:latin typeface="Times New Roman" panose="02020603050405020304" pitchFamily="18" charset="0"/>
                <a:cs typeface="Times New Roman" panose="02020603050405020304" pitchFamily="18" charset="0"/>
              </a:rPr>
              <a:t/>
            </a:r>
            <a:br>
              <a:rPr lang="uz-Cyrl-UZ" sz="4000" b="1" dirty="0" smtClean="0">
                <a:latin typeface="Times New Roman" panose="02020603050405020304" pitchFamily="18" charset="0"/>
                <a:cs typeface="Times New Roman" panose="02020603050405020304" pitchFamily="18" charset="0"/>
              </a:rPr>
            </a:br>
            <a:r>
              <a:rPr lang="uz-Cyrl-UZ" sz="4000" b="1" dirty="0" smtClean="0">
                <a:latin typeface="Times New Roman" panose="02020603050405020304" pitchFamily="18" charset="0"/>
                <a:cs typeface="Times New Roman" panose="02020603050405020304" pitchFamily="18" charset="0"/>
              </a:rPr>
              <a:t>“Мева-сабзоват </a:t>
            </a:r>
            <a:r>
              <a:rPr lang="uz-Cyrl-UZ" sz="4000" b="1" dirty="0">
                <a:latin typeface="Times New Roman" panose="02020603050405020304" pitchFamily="18" charset="0"/>
                <a:cs typeface="Times New Roman" panose="02020603050405020304" pitchFamily="18" charset="0"/>
              </a:rPr>
              <a:t>маҳсулотларининг озиқавийлик қиймати ва унинг </a:t>
            </a:r>
            <a:r>
              <a:rPr lang="uz-Cyrl-UZ" sz="4000" b="1" dirty="0" smtClean="0">
                <a:latin typeface="Times New Roman" panose="02020603050405020304" pitchFamily="18" charset="0"/>
                <a:cs typeface="Times New Roman" panose="02020603050405020304" pitchFamily="18" charset="0"/>
              </a:rPr>
              <a:t>хавфсизлиги”.</a:t>
            </a:r>
            <a:r>
              <a:rPr lang="ru-RU" sz="4000" dirty="0">
                <a:latin typeface="Times New Roman" panose="02020603050405020304" pitchFamily="18" charset="0"/>
                <a:cs typeface="Times New Roman" panose="02020603050405020304" pitchFamily="18" charset="0"/>
              </a:rPr>
              <a:t/>
            </a:r>
            <a:br>
              <a:rPr lang="ru-RU" sz="4000" dirty="0">
                <a:latin typeface="Times New Roman" panose="02020603050405020304" pitchFamily="18" charset="0"/>
                <a:cs typeface="Times New Roman" panose="02020603050405020304" pitchFamily="18" charset="0"/>
              </a:rPr>
            </a:br>
            <a:r>
              <a:rPr lang="uz-Cyrl-UZ" sz="4000" b="1" dirty="0">
                <a:latin typeface="Times New Roman" panose="02020603050405020304" pitchFamily="18" charset="0"/>
                <a:cs typeface="Times New Roman" panose="02020603050405020304" pitchFamily="18" charset="0"/>
              </a:rPr>
              <a:t> </a:t>
            </a:r>
            <a:r>
              <a:rPr lang="ru-RU" sz="4000" dirty="0">
                <a:latin typeface="Times New Roman" panose="02020603050405020304" pitchFamily="18" charset="0"/>
                <a:cs typeface="Times New Roman" panose="02020603050405020304" pitchFamily="18" charset="0"/>
              </a:rPr>
              <a:t/>
            </a:r>
            <a:br>
              <a:rPr lang="ru-RU" sz="4000"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7332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82580"/>
            <a:ext cx="8915400" cy="3992451"/>
          </a:xfrm>
        </p:spPr>
        <p:txBody>
          <a:bodyPr>
            <a:normAutofit/>
          </a:bodyPr>
          <a:lstStyle/>
          <a:p>
            <a:pPr marL="0" indent="0" algn="ctr">
              <a:buNone/>
            </a:pPr>
            <a:r>
              <a:rPr lang="uz-Cyrl-UZ" sz="3200" b="1" dirty="0" smtClean="0">
                <a:latin typeface="Times New Roman" panose="02020603050405020304" pitchFamily="18" charset="0"/>
                <a:cs typeface="Times New Roman" panose="02020603050405020304" pitchFamily="18" charset="0"/>
              </a:rPr>
              <a:t>Режа:</a:t>
            </a:r>
          </a:p>
          <a:p>
            <a:r>
              <a:rPr lang="uz-Cyrl-UZ" sz="3200" b="1" dirty="0" smtClean="0">
                <a:latin typeface="Times New Roman" panose="02020603050405020304" pitchFamily="18" charset="0"/>
                <a:cs typeface="Times New Roman" panose="02020603050405020304" pitchFamily="18" charset="0"/>
              </a:rPr>
              <a:t>Сабзавотлар</a:t>
            </a:r>
            <a:r>
              <a:rPr lang="uz-Cyrl-UZ" sz="3200" b="1" dirty="0">
                <a:latin typeface="Times New Roman" panose="02020603050405020304" pitchFamily="18" charset="0"/>
                <a:cs typeface="Times New Roman" panose="02020603050405020304" pitchFamily="18" charset="0"/>
              </a:rPr>
              <a:t>, ошкўкилар, мева ва тар </a:t>
            </a:r>
            <a:r>
              <a:rPr lang="uz-Cyrl-UZ" sz="3200" b="1" dirty="0" smtClean="0">
                <a:latin typeface="Times New Roman" panose="02020603050405020304" pitchFamily="18" charset="0"/>
                <a:cs typeface="Times New Roman" panose="02020603050405020304" pitchFamily="18" charset="0"/>
              </a:rPr>
              <a:t>мевалар.</a:t>
            </a:r>
          </a:p>
          <a:p>
            <a:r>
              <a:rPr lang="uz-Cyrl-UZ" sz="3200" b="1" dirty="0" smtClean="0">
                <a:latin typeface="Times New Roman" panose="02020603050405020304" pitchFamily="18" charset="0"/>
                <a:cs typeface="Times New Roman" panose="02020603050405020304" pitchFamily="18" charset="0"/>
              </a:rPr>
              <a:t>Инсон </a:t>
            </a:r>
            <a:r>
              <a:rPr lang="uz-Cyrl-UZ" sz="3200" b="1" dirty="0">
                <a:latin typeface="Times New Roman" panose="02020603050405020304" pitchFamily="18" charset="0"/>
                <a:cs typeface="Times New Roman" panose="02020603050405020304" pitchFamily="18" charset="0"/>
              </a:rPr>
              <a:t>овқатланишида фойдаланиладиган ўсимлик </a:t>
            </a:r>
            <a:r>
              <a:rPr lang="uz-Cyrl-UZ" sz="3200" b="1" dirty="0" smtClean="0">
                <a:latin typeface="Times New Roman" panose="02020603050405020304" pitchFamily="18" charset="0"/>
                <a:cs typeface="Times New Roman" panose="02020603050405020304" pitchFamily="18" charset="0"/>
              </a:rPr>
              <a:t>маҳсулотлари</a:t>
            </a:r>
            <a:r>
              <a:rPr lang="ru-RU" sz="3200" dirty="0" smtClean="0">
                <a:latin typeface="Times New Roman" panose="02020603050405020304" pitchFamily="18" charset="0"/>
                <a:cs typeface="Times New Roman" panose="02020603050405020304" pitchFamily="18" charset="0"/>
              </a:rPr>
              <a:t>.</a:t>
            </a:r>
          </a:p>
          <a:p>
            <a:r>
              <a:rPr lang="uz-Cyrl-UZ" sz="3200" b="1" dirty="0" smtClean="0">
                <a:latin typeface="Times New Roman" panose="02020603050405020304" pitchFamily="18" charset="0"/>
                <a:cs typeface="Times New Roman" panose="02020603050405020304" pitchFamily="18" charset="0"/>
              </a:rPr>
              <a:t>Сабзавот </a:t>
            </a:r>
            <a:r>
              <a:rPr lang="uz-Cyrl-UZ" sz="3200" b="1" dirty="0">
                <a:latin typeface="Times New Roman" panose="02020603050405020304" pitchFamily="18" charset="0"/>
                <a:cs typeface="Times New Roman" panose="02020603050405020304" pitchFamily="18" charset="0"/>
              </a:rPr>
              <a:t>ва меваларни </a:t>
            </a:r>
            <a:r>
              <a:rPr lang="uz-Cyrl-UZ" sz="3200" b="1" dirty="0" smtClean="0">
                <a:latin typeface="Times New Roman" panose="02020603050405020304" pitchFamily="18" charset="0"/>
                <a:cs typeface="Times New Roman" panose="02020603050405020304" pitchFamily="18" charset="0"/>
              </a:rPr>
              <a:t>етиштириш. </a:t>
            </a:r>
            <a:r>
              <a:rPr lang="ru-RU" sz="3200" dirty="0">
                <a:latin typeface="Times New Roman" panose="02020603050405020304" pitchFamily="18" charset="0"/>
                <a:cs typeface="Times New Roman" panose="02020603050405020304" pitchFamily="18" charset="0"/>
              </a:rPr>
              <a:t/>
            </a:r>
            <a:br>
              <a:rPr lang="ru-RU" sz="3200" dirty="0">
                <a:latin typeface="Times New Roman" panose="02020603050405020304" pitchFamily="18" charset="0"/>
                <a:cs typeface="Times New Roman" panose="02020603050405020304" pitchFamily="18" charset="0"/>
              </a:rPr>
            </a:b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8118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01521"/>
            <a:ext cx="8915400" cy="5009701"/>
          </a:xfrm>
        </p:spPr>
        <p:txBody>
          <a:bodyPr>
            <a:normAutofit/>
          </a:bodyPr>
          <a:lstStyle/>
          <a:p>
            <a:pPr algn="just"/>
            <a:r>
              <a:rPr lang="uz-Cyrl-UZ" sz="2800" dirty="0">
                <a:latin typeface="Times New Roman" panose="02020603050405020304" pitchFamily="18" charset="0"/>
                <a:cs typeface="Times New Roman" panose="02020603050405020304" pitchFamily="18" charset="0"/>
              </a:rPr>
              <a:t>Сабзавотлар, ошкўкилар, мевалар ва тар мевалар (кейинчалик, “сабзавот ва мевалар” деб кетилади) кундалик истеъмолнинг мажбурий ўсимлик маҳсулотларига мансубдир. Ушбу гуруҳ ассортименти бўйича энг кўп сонли ҳисобланади (7.1-жадвал) ва анъанавий озиқ-овқат маҳсулотларининг ўнлаб турларини ўзига жамлайди. Шартли равишда олганда, сабзавот ва мевалар  ўсимлик маҳсулотлари гуруҳининг иккинчи аҳамиятли қисмини ташкил этиб, бошоқлилар ва дуккаклиларни тўлдирадилар.</a:t>
            </a:r>
            <a:endParaRPr lang="ru-RU" sz="2800" dirty="0">
              <a:latin typeface="Times New Roman" panose="02020603050405020304" pitchFamily="18" charset="0"/>
              <a:cs typeface="Times New Roman" panose="02020603050405020304" pitchFamily="18" charset="0"/>
            </a:endParaRPr>
          </a:p>
          <a:p>
            <a:pPr algn="just"/>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792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755986377"/>
              </p:ext>
            </p:extLst>
          </p:nvPr>
        </p:nvGraphicFramePr>
        <p:xfrm>
          <a:off x="2137892" y="489397"/>
          <a:ext cx="8420444" cy="5950920"/>
        </p:xfrm>
        <a:graphic>
          <a:graphicData uri="http://schemas.openxmlformats.org/drawingml/2006/table">
            <a:tbl>
              <a:tblPr firstRow="1" firstCol="1" lastRow="1" lastCol="1" bandRow="1" bandCol="1">
                <a:tableStyleId>{5C22544A-7EE6-4342-B048-85BDC9FD1C3A}</a:tableStyleId>
              </a:tblPr>
              <a:tblGrid>
                <a:gridCol w="1929402"/>
                <a:gridCol w="2655478"/>
                <a:gridCol w="3835564"/>
              </a:tblGrid>
              <a:tr h="385370">
                <a:tc>
                  <a:txBody>
                    <a:bodyPr/>
                    <a:lstStyle/>
                    <a:p>
                      <a:pPr algn="ctr">
                        <a:lnSpc>
                          <a:spcPct val="115000"/>
                        </a:lnSpc>
                        <a:spcAft>
                          <a:spcPts val="0"/>
                        </a:spcAft>
                      </a:pPr>
                      <a:r>
                        <a:rPr lang="uz-Cyrl-UZ" sz="1200" dirty="0">
                          <a:effectLst/>
                        </a:rPr>
                        <a:t>Маҳсулотлар гуруҳи</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ctr">
                        <a:lnSpc>
                          <a:spcPct val="115000"/>
                        </a:lnSpc>
                        <a:spcAft>
                          <a:spcPts val="0"/>
                        </a:spcAft>
                      </a:pPr>
                      <a:r>
                        <a:rPr lang="uz-Cyrl-UZ" sz="1200" dirty="0">
                          <a:effectLst/>
                        </a:rPr>
                        <a:t>Маҳсулотларнинг қуйи гуруҳи</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dirty="0">
                          <a:effectLst/>
                        </a:rPr>
                        <a:t>Маҳсулотлар ассортименти</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r>
              <a:tr h="203384">
                <a:tc rowSpan="9">
                  <a:txBody>
                    <a:bodyPr/>
                    <a:lstStyle/>
                    <a:p>
                      <a:pPr algn="just">
                        <a:lnSpc>
                          <a:spcPct val="115000"/>
                        </a:lnSpc>
                        <a:spcAft>
                          <a:spcPts val="0"/>
                        </a:spcAft>
                      </a:pPr>
                      <a:r>
                        <a:rPr lang="uz-Cyrl-UZ" sz="1200" dirty="0">
                          <a:effectLst/>
                        </a:rPr>
                        <a:t> </a:t>
                      </a:r>
                      <a:endParaRPr lang="ru-RU" sz="1100" dirty="0">
                        <a:effectLst/>
                      </a:endParaRPr>
                    </a:p>
                    <a:p>
                      <a:pPr algn="just">
                        <a:lnSpc>
                          <a:spcPct val="115000"/>
                        </a:lnSpc>
                        <a:spcAft>
                          <a:spcPts val="0"/>
                        </a:spcAft>
                      </a:pPr>
                      <a:r>
                        <a:rPr lang="uz-Cyrl-UZ" sz="1200" dirty="0">
                          <a:effectLst/>
                        </a:rPr>
                        <a:t> </a:t>
                      </a:r>
                      <a:endParaRPr lang="uz-Cyrl-UZ" sz="1200" dirty="0" smtClean="0">
                        <a:effectLst/>
                      </a:endParaRPr>
                    </a:p>
                    <a:p>
                      <a:pPr algn="just">
                        <a:lnSpc>
                          <a:spcPct val="115000"/>
                        </a:lnSpc>
                        <a:spcAft>
                          <a:spcPts val="0"/>
                        </a:spcAft>
                      </a:pPr>
                      <a:endParaRPr lang="uz-Cyrl-UZ" sz="1200" dirty="0" smtClean="0">
                        <a:effectLst/>
                      </a:endParaRPr>
                    </a:p>
                    <a:p>
                      <a:pPr algn="just">
                        <a:lnSpc>
                          <a:spcPct val="115000"/>
                        </a:lnSpc>
                        <a:spcAft>
                          <a:spcPts val="0"/>
                        </a:spcAft>
                      </a:pPr>
                      <a:endParaRPr lang="uz-Cyrl-UZ" sz="1200" dirty="0" smtClean="0">
                        <a:effectLst/>
                      </a:endParaRPr>
                    </a:p>
                    <a:p>
                      <a:pPr algn="just">
                        <a:lnSpc>
                          <a:spcPct val="115000"/>
                        </a:lnSpc>
                        <a:spcAft>
                          <a:spcPts val="0"/>
                        </a:spcAft>
                      </a:pPr>
                      <a:endParaRPr lang="uz-Cyrl-UZ" sz="1200" dirty="0" smtClean="0">
                        <a:effectLst/>
                      </a:endParaRPr>
                    </a:p>
                    <a:p>
                      <a:pPr algn="just">
                        <a:lnSpc>
                          <a:spcPct val="115000"/>
                        </a:lnSpc>
                        <a:spcAft>
                          <a:spcPts val="0"/>
                        </a:spcAft>
                      </a:pPr>
                      <a:endParaRPr lang="uz-Cyrl-UZ" sz="1200" dirty="0" smtClean="0">
                        <a:effectLst/>
                      </a:endParaRPr>
                    </a:p>
                    <a:p>
                      <a:pPr algn="just">
                        <a:lnSpc>
                          <a:spcPct val="115000"/>
                        </a:lnSpc>
                        <a:spcAft>
                          <a:spcPts val="0"/>
                        </a:spcAft>
                      </a:pPr>
                      <a:endParaRPr lang="ru-RU" sz="1100" dirty="0">
                        <a:effectLst/>
                      </a:endParaRPr>
                    </a:p>
                    <a:p>
                      <a:pPr algn="just">
                        <a:lnSpc>
                          <a:spcPct val="115000"/>
                        </a:lnSpc>
                        <a:spcAft>
                          <a:spcPts val="0"/>
                        </a:spcAft>
                      </a:pPr>
                      <a:r>
                        <a:rPr lang="uz-Cyrl-UZ" sz="1200" dirty="0">
                          <a:effectLst/>
                        </a:rPr>
                        <a:t>Сабзавотлар</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a:effectLst/>
                        </a:rPr>
                        <a:t>Тугунаклилар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dirty="0">
                          <a:effectLst/>
                        </a:rPr>
                        <a:t>Картошка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r>
              <a:tr h="406770">
                <a:tc vMerge="1">
                  <a:txBody>
                    <a:bodyPr/>
                    <a:lstStyle/>
                    <a:p>
                      <a:endParaRPr lang="ru-RU"/>
                    </a:p>
                  </a:txBody>
                  <a:tcPr/>
                </a:tc>
                <a:tc>
                  <a:txBody>
                    <a:bodyPr/>
                    <a:lstStyle/>
                    <a:p>
                      <a:pPr algn="just">
                        <a:lnSpc>
                          <a:spcPct val="115000"/>
                        </a:lnSpc>
                        <a:spcAft>
                          <a:spcPts val="0"/>
                        </a:spcAft>
                      </a:pPr>
                      <a:r>
                        <a:rPr lang="uz-Cyrl-UZ" sz="1200">
                          <a:effectLst/>
                        </a:rPr>
                        <a:t>Илдизмевалилар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dirty="0">
                          <a:effectLst/>
                        </a:rPr>
                        <a:t>Лавлаги, сабзи, редис, шолғом, турп, селдир, кашнич (илдизи)</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r>
              <a:tr h="783792">
                <a:tc vMerge="1">
                  <a:txBody>
                    <a:bodyPr/>
                    <a:lstStyle/>
                    <a:p>
                      <a:endParaRPr lang="ru-RU"/>
                    </a:p>
                  </a:txBody>
                  <a:tcPr/>
                </a:tc>
                <a:tc>
                  <a:txBody>
                    <a:bodyPr/>
                    <a:lstStyle/>
                    <a:p>
                      <a:pPr algn="just">
                        <a:lnSpc>
                          <a:spcPct val="115000"/>
                        </a:lnSpc>
                        <a:spcAft>
                          <a:spcPts val="0"/>
                        </a:spcAft>
                      </a:pPr>
                      <a:r>
                        <a:rPr lang="uz-Cyrl-UZ" sz="1200" dirty="0">
                          <a:effectLst/>
                        </a:rPr>
                        <a:t>Карамдошлар</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dirty="0">
                          <a:effectLst/>
                        </a:rPr>
                        <a:t>Оқбош карам,  қизилбош карам, савой карами, брюссель карами, гулкарам, брокколи, кольраби</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r>
              <a:tr h="406770">
                <a:tc vMerge="1">
                  <a:txBody>
                    <a:bodyPr/>
                    <a:lstStyle/>
                    <a:p>
                      <a:endParaRPr lang="ru-RU"/>
                    </a:p>
                  </a:txBody>
                  <a:tcPr/>
                </a:tc>
                <a:tc>
                  <a:txBody>
                    <a:bodyPr/>
                    <a:lstStyle/>
                    <a:p>
                      <a:pPr algn="just">
                        <a:lnSpc>
                          <a:spcPct val="115000"/>
                        </a:lnSpc>
                        <a:spcAft>
                          <a:spcPts val="0"/>
                        </a:spcAft>
                      </a:pPr>
                      <a:r>
                        <a:rPr lang="uz-Cyrl-UZ" sz="1200" dirty="0">
                          <a:effectLst/>
                        </a:rPr>
                        <a:t>Пиёзлилар</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dirty="0">
                          <a:effectLst/>
                        </a:rPr>
                        <a:t>Пиёз, анзур пиёзи, саримсоқ пиёз, ёввойи саримсоқпиёз</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r>
              <a:tr h="203384">
                <a:tc vMerge="1">
                  <a:txBody>
                    <a:bodyPr/>
                    <a:lstStyle/>
                    <a:p>
                      <a:endParaRPr lang="ru-RU"/>
                    </a:p>
                  </a:txBody>
                  <a:tcPr/>
                </a:tc>
                <a:tc>
                  <a:txBody>
                    <a:bodyPr/>
                    <a:lstStyle/>
                    <a:p>
                      <a:pPr algn="just">
                        <a:lnSpc>
                          <a:spcPct val="115000"/>
                        </a:lnSpc>
                        <a:spcAft>
                          <a:spcPts val="0"/>
                        </a:spcAft>
                      </a:pPr>
                      <a:r>
                        <a:rPr lang="uz-Cyrl-UZ" sz="1200">
                          <a:effectLst/>
                        </a:rPr>
                        <a:t>Салат-исмалоқлилар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dirty="0">
                          <a:effectLst/>
                        </a:rPr>
                        <a:t>Салат, исмалоқ, шовул</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r>
              <a:tr h="406770">
                <a:tc vMerge="1">
                  <a:txBody>
                    <a:bodyPr/>
                    <a:lstStyle/>
                    <a:p>
                      <a:endParaRPr lang="ru-RU"/>
                    </a:p>
                  </a:txBody>
                  <a:tcPr/>
                </a:tc>
                <a:tc>
                  <a:txBody>
                    <a:bodyPr/>
                    <a:lstStyle/>
                    <a:p>
                      <a:pPr algn="just">
                        <a:lnSpc>
                          <a:spcPct val="115000"/>
                        </a:lnSpc>
                        <a:spcAft>
                          <a:spcPts val="0"/>
                        </a:spcAft>
                      </a:pPr>
                      <a:r>
                        <a:rPr lang="uz-Cyrl-UZ" sz="1200" dirty="0">
                          <a:effectLst/>
                        </a:rPr>
                        <a:t>Қовоқдошлар</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dirty="0">
                          <a:effectLst/>
                        </a:rPr>
                        <a:t>Қовоқ, бодринг, қовоқча, тарвуз, қовун, патиссон</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r>
              <a:tr h="203384">
                <a:tc vMerge="1">
                  <a:txBody>
                    <a:bodyPr/>
                    <a:lstStyle/>
                    <a:p>
                      <a:endParaRPr lang="ru-RU"/>
                    </a:p>
                  </a:txBody>
                  <a:tcPr/>
                </a:tc>
                <a:tc>
                  <a:txBody>
                    <a:bodyPr/>
                    <a:lstStyle/>
                    <a:p>
                      <a:pPr algn="just">
                        <a:lnSpc>
                          <a:spcPct val="115000"/>
                        </a:lnSpc>
                        <a:spcAft>
                          <a:spcPts val="0"/>
                        </a:spcAft>
                      </a:pPr>
                      <a:r>
                        <a:rPr lang="uz-Cyrl-UZ" sz="1200">
                          <a:effectLst/>
                        </a:rPr>
                        <a:t>Помидордошлар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dirty="0">
                          <a:effectLst/>
                        </a:rPr>
                        <a:t>Помидор, бақлажон, қалампир</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r>
              <a:tr h="203384">
                <a:tc vMerge="1">
                  <a:txBody>
                    <a:bodyPr/>
                    <a:lstStyle/>
                    <a:p>
                      <a:endParaRPr lang="ru-RU"/>
                    </a:p>
                  </a:txBody>
                  <a:tcPr/>
                </a:tc>
                <a:tc>
                  <a:txBody>
                    <a:bodyPr/>
                    <a:lstStyle/>
                    <a:p>
                      <a:pPr algn="just">
                        <a:lnSpc>
                          <a:spcPct val="115000"/>
                        </a:lnSpc>
                        <a:spcAft>
                          <a:spcPts val="0"/>
                        </a:spcAft>
                      </a:pPr>
                      <a:r>
                        <a:rPr lang="uz-Cyrl-UZ" sz="1200">
                          <a:effectLst/>
                        </a:rPr>
                        <a:t>Ширин сабзавотлар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dirty="0">
                          <a:effectLst/>
                        </a:rPr>
                        <a:t>Сарсабил, артишок, ровоч</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r>
              <a:tr h="406770">
                <a:tc vMerge="1">
                  <a:txBody>
                    <a:bodyPr/>
                    <a:lstStyle/>
                    <a:p>
                      <a:endParaRPr lang="ru-RU"/>
                    </a:p>
                  </a:txBody>
                  <a:tcPr/>
                </a:tc>
                <a:tc>
                  <a:txBody>
                    <a:bodyPr/>
                    <a:lstStyle/>
                    <a:p>
                      <a:pPr algn="just">
                        <a:lnSpc>
                          <a:spcPct val="115000"/>
                        </a:lnSpc>
                        <a:spcAft>
                          <a:spcPts val="0"/>
                        </a:spcAft>
                      </a:pPr>
                      <a:r>
                        <a:rPr lang="uz-Cyrl-UZ" sz="1200">
                          <a:effectLst/>
                        </a:rPr>
                        <a:t>Хуштаъмлар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a:effectLst/>
                        </a:rPr>
                        <a:t>Укроп (шивит), кашнич, эстрагон, ерқалампир (хрен)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r>
              <a:tr h="406770">
                <a:tc rowSpan="4">
                  <a:txBody>
                    <a:bodyPr/>
                    <a:lstStyle/>
                    <a:p>
                      <a:pPr algn="just">
                        <a:lnSpc>
                          <a:spcPct val="115000"/>
                        </a:lnSpc>
                        <a:spcAft>
                          <a:spcPts val="0"/>
                        </a:spcAft>
                      </a:pPr>
                      <a:r>
                        <a:rPr lang="uz-Cyrl-UZ" sz="1200">
                          <a:effectLst/>
                        </a:rPr>
                        <a:t> </a:t>
                      </a:r>
                      <a:endParaRPr lang="ru-RU" sz="1100">
                        <a:effectLst/>
                      </a:endParaRPr>
                    </a:p>
                    <a:p>
                      <a:pPr algn="just">
                        <a:lnSpc>
                          <a:spcPct val="115000"/>
                        </a:lnSpc>
                        <a:spcAft>
                          <a:spcPts val="0"/>
                        </a:spcAft>
                      </a:pPr>
                      <a:r>
                        <a:rPr lang="uz-Cyrl-UZ" sz="1200">
                          <a:effectLst/>
                        </a:rPr>
                        <a:t> </a:t>
                      </a:r>
                      <a:endParaRPr lang="ru-RU" sz="1100">
                        <a:effectLst/>
                      </a:endParaRPr>
                    </a:p>
                    <a:p>
                      <a:pPr algn="just">
                        <a:lnSpc>
                          <a:spcPct val="115000"/>
                        </a:lnSpc>
                        <a:spcAft>
                          <a:spcPts val="0"/>
                        </a:spcAft>
                      </a:pPr>
                      <a:r>
                        <a:rPr lang="uz-Cyrl-UZ" sz="1200">
                          <a:effectLst/>
                        </a:rPr>
                        <a:t>Мевалар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a:effectLst/>
                        </a:rPr>
                        <a:t>Данаклилар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a:effectLst/>
                        </a:rPr>
                        <a:t>Ўрик, шафтоли,  олхўри, гилос, олча, қизил</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r>
              <a:tr h="203384">
                <a:tc vMerge="1">
                  <a:txBody>
                    <a:bodyPr/>
                    <a:lstStyle/>
                    <a:p>
                      <a:endParaRPr lang="ru-RU"/>
                    </a:p>
                  </a:txBody>
                  <a:tcPr/>
                </a:tc>
                <a:tc>
                  <a:txBody>
                    <a:bodyPr/>
                    <a:lstStyle/>
                    <a:p>
                      <a:pPr algn="just">
                        <a:lnSpc>
                          <a:spcPct val="115000"/>
                        </a:lnSpc>
                        <a:spcAft>
                          <a:spcPts val="0"/>
                        </a:spcAft>
                      </a:pPr>
                      <a:r>
                        <a:rPr lang="uz-Cyrl-UZ" sz="1200">
                          <a:effectLst/>
                        </a:rPr>
                        <a:t>Уруғлилар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a:effectLst/>
                        </a:rPr>
                        <a:t>Беҳи, нок, олма, четан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r>
              <a:tr h="406770">
                <a:tc vMerge="1">
                  <a:txBody>
                    <a:bodyPr/>
                    <a:lstStyle/>
                    <a:p>
                      <a:endParaRPr lang="ru-RU"/>
                    </a:p>
                  </a:txBody>
                  <a:tcPr/>
                </a:tc>
                <a:tc>
                  <a:txBody>
                    <a:bodyPr/>
                    <a:lstStyle/>
                    <a:p>
                      <a:pPr algn="just">
                        <a:lnSpc>
                          <a:spcPct val="115000"/>
                        </a:lnSpc>
                        <a:spcAft>
                          <a:spcPts val="0"/>
                        </a:spcAft>
                      </a:pPr>
                      <a:r>
                        <a:rPr lang="uz-Cyrl-UZ" sz="1200">
                          <a:effectLst/>
                        </a:rPr>
                        <a:t>Цитруслар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a:effectLst/>
                        </a:rPr>
                        <a:t>Апельсин, грейпфурт, мандарин, лайм, лимон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r>
              <a:tr h="406770">
                <a:tc vMerge="1">
                  <a:txBody>
                    <a:bodyPr/>
                    <a:lstStyle/>
                    <a:p>
                      <a:endParaRPr lang="ru-RU"/>
                    </a:p>
                  </a:txBody>
                  <a:tcPr/>
                </a:tc>
                <a:tc>
                  <a:txBody>
                    <a:bodyPr/>
                    <a:lstStyle/>
                    <a:p>
                      <a:pPr algn="just">
                        <a:lnSpc>
                          <a:spcPct val="115000"/>
                        </a:lnSpc>
                        <a:spcAft>
                          <a:spcPts val="0"/>
                        </a:spcAft>
                      </a:pPr>
                      <a:r>
                        <a:rPr lang="uz-Cyrl-UZ" sz="1200">
                          <a:effectLst/>
                        </a:rPr>
                        <a:t>Субтропик ва тропик ўсимликлар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a:effectLst/>
                        </a:rPr>
                        <a:t>Авокадо, ананас, банан, анор, киви, манго, папайя, хурмо</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r>
              <a:tr h="813538">
                <a:tc>
                  <a:txBody>
                    <a:bodyPr/>
                    <a:lstStyle/>
                    <a:p>
                      <a:pPr algn="just">
                        <a:lnSpc>
                          <a:spcPct val="115000"/>
                        </a:lnSpc>
                        <a:spcAft>
                          <a:spcPts val="0"/>
                        </a:spcAft>
                      </a:pPr>
                      <a:r>
                        <a:rPr lang="uz-Cyrl-UZ" sz="1200">
                          <a:effectLst/>
                        </a:rPr>
                        <a:t> </a:t>
                      </a:r>
                      <a:endParaRPr lang="ru-RU" sz="1100">
                        <a:effectLst/>
                      </a:endParaRPr>
                    </a:p>
                    <a:p>
                      <a:pPr algn="just">
                        <a:lnSpc>
                          <a:spcPct val="115000"/>
                        </a:lnSpc>
                        <a:spcAft>
                          <a:spcPts val="0"/>
                        </a:spcAft>
                      </a:pPr>
                      <a:r>
                        <a:rPr lang="uz-Cyrl-UZ" sz="1200">
                          <a:effectLst/>
                        </a:rPr>
                        <a:t>Тар мевалар</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endParaRPr lang="uz-Cyrl-UZ" sz="1200" dirty="0" smtClean="0">
                        <a:effectLst/>
                      </a:endParaRPr>
                    </a:p>
                    <a:p>
                      <a:pPr algn="just">
                        <a:lnSpc>
                          <a:spcPct val="115000"/>
                        </a:lnSpc>
                        <a:spcAft>
                          <a:spcPts val="0"/>
                        </a:spcAft>
                      </a:pPr>
                      <a:r>
                        <a:rPr lang="uz-Cyrl-UZ" sz="1200" dirty="0" smtClean="0">
                          <a:effectLst/>
                        </a:rPr>
                        <a:t>Ўрмон </a:t>
                      </a:r>
                      <a:r>
                        <a:rPr lang="uz-Cyrl-UZ" sz="1200" dirty="0">
                          <a:effectLst/>
                        </a:rPr>
                        <a:t>ва боғда ўсадиганлар</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c>
                  <a:txBody>
                    <a:bodyPr/>
                    <a:lstStyle/>
                    <a:p>
                      <a:pPr algn="just">
                        <a:lnSpc>
                          <a:spcPct val="115000"/>
                        </a:lnSpc>
                        <a:spcAft>
                          <a:spcPts val="0"/>
                        </a:spcAft>
                      </a:pPr>
                      <a:r>
                        <a:rPr lang="uz-Cyrl-UZ" sz="1200" dirty="0">
                          <a:effectLst/>
                        </a:rPr>
                        <a:t>Узум, қулупнай, черника, голубика, клюква, қорағат (қора, қизил, оқ), крижовник, брусника, хўжағат (малина), маймунжон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5954" marR="65954" marT="0" marB="0"/>
                </a:tc>
              </a:tr>
            </a:tbl>
          </a:graphicData>
        </a:graphic>
      </p:graphicFrame>
    </p:spTree>
    <p:extLst>
      <p:ext uri="{BB962C8B-B14F-4D97-AF65-F5344CB8AC3E}">
        <p14:creationId xmlns:p14="http://schemas.microsoft.com/office/powerpoint/2010/main" val="1799805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46975"/>
            <a:ext cx="8915400" cy="5164247"/>
          </a:xfrm>
        </p:spPr>
        <p:txBody>
          <a:bodyPr>
            <a:normAutofit/>
          </a:bodyPr>
          <a:lstStyle/>
          <a:p>
            <a:pPr algn="just"/>
            <a:r>
              <a:rPr lang="uz-Cyrl-UZ" sz="2200" dirty="0" smtClean="0">
                <a:latin typeface="Times New Roman" panose="02020603050405020304" pitchFamily="18" charset="0"/>
                <a:cs typeface="Times New Roman" panose="02020603050405020304" pitchFamily="18" charset="0"/>
              </a:rPr>
              <a:t>Сабзавот </a:t>
            </a:r>
            <a:r>
              <a:rPr lang="uz-Cyrl-UZ" sz="2200" dirty="0">
                <a:latin typeface="Times New Roman" panose="02020603050405020304" pitchFamily="18" charset="0"/>
                <a:cs typeface="Times New Roman" panose="02020603050405020304" pitchFamily="18" charset="0"/>
              </a:rPr>
              <a:t>ва мевалар ўта муҳим алмаштирилмас нутриентлар: аскорбат кислотаси,  β-каротин, биофлавоноидларнинг беназир манбаидир.  Улар таркибида салмоқли миқдорда овқат толалари, магний, калий, темир, фолат кислотаси, К витамини мавжуд. Углеводлардан эса моно- ва дисахаридларнинг табиий шакллари нисбатан кенгроқ намоён бўлиб,  бир қатор сабзавотлар (картошка)да эса салмоқли миқдорда крахмал ҳам  мавжуддир.  Сабзавот ва мевалардаги оқсил 0,3 ... 2,5 % ни ташкил этади ва алмаштирилмас аминокислоталар (лейцин ва ва олтингугуртлилар)нинг танқислигига эга бўлади.</a:t>
            </a:r>
            <a:endParaRPr lang="ru-RU" sz="2200" dirty="0">
              <a:latin typeface="Times New Roman" panose="02020603050405020304" pitchFamily="18" charset="0"/>
              <a:cs typeface="Times New Roman" panose="02020603050405020304" pitchFamily="18" charset="0"/>
            </a:endParaRPr>
          </a:p>
          <a:p>
            <a:pPr algn="r"/>
            <a:endParaRPr lang="ru-RU" sz="2200" dirty="0">
              <a:latin typeface="Times New Roman" panose="02020603050405020304" pitchFamily="18" charset="0"/>
              <a:cs typeface="Times New Roman" panose="02020603050405020304" pitchFamily="18" charset="0"/>
            </a:endParaRPr>
          </a:p>
        </p:txBody>
      </p:sp>
      <p:pic>
        <p:nvPicPr>
          <p:cNvPr id="5" name="Рисунок 4" descr="818044"/>
          <p:cNvPicPr/>
          <p:nvPr/>
        </p:nvPicPr>
        <p:blipFill>
          <a:blip r:embed="rId2">
            <a:extLst>
              <a:ext uri="{28A0092B-C50C-407E-A947-70E740481C1C}">
                <a14:useLocalDpi xmlns:a14="http://schemas.microsoft.com/office/drawing/2010/main" val="0"/>
              </a:ext>
            </a:extLst>
          </a:blip>
          <a:srcRect/>
          <a:stretch>
            <a:fillRect/>
          </a:stretch>
        </p:blipFill>
        <p:spPr bwMode="auto">
          <a:xfrm>
            <a:off x="8693239" y="4043785"/>
            <a:ext cx="2528150" cy="1867437"/>
          </a:xfrm>
          <a:prstGeom prst="rect">
            <a:avLst/>
          </a:prstGeom>
          <a:noFill/>
          <a:ln>
            <a:noFill/>
          </a:ln>
        </p:spPr>
      </p:pic>
    </p:spTree>
    <p:extLst>
      <p:ext uri="{BB962C8B-B14F-4D97-AF65-F5344CB8AC3E}">
        <p14:creationId xmlns:p14="http://schemas.microsoft.com/office/powerpoint/2010/main" val="19452672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862885"/>
            <a:ext cx="8915400" cy="5048337"/>
          </a:xfrm>
        </p:spPr>
        <p:txBody>
          <a:bodyPr>
            <a:normAutofit/>
          </a:bodyPr>
          <a:lstStyle/>
          <a:p>
            <a:pPr algn="just"/>
            <a:r>
              <a:rPr lang="uz-Cyrl-UZ" sz="2200" dirty="0">
                <a:latin typeface="Times New Roman" panose="02020603050405020304" pitchFamily="18" charset="0"/>
                <a:cs typeface="Times New Roman" panose="02020603050405020304" pitchFamily="18" charset="0"/>
              </a:rPr>
              <a:t>Сабзавот ва мевалар билан бирга инсон организмига унинг хаёт фаолиятида муҳим роль ўйновчи бир қатор биологик фаол бирикмалар тушади. Улар орасида бутун ошқозон-ичак йўллари давомидаги ферментатив фаоллик ва моторикани кучайтириш ҳисобига овқат ҳазмланиши табиий маромланишини таъминловчи органик кислоталар ва эфир мойлари алоҳида эътиборни жалб этади.</a:t>
            </a:r>
            <a:endParaRPr lang="ru-RU" sz="2200" dirty="0">
              <a:latin typeface="Times New Roman" panose="02020603050405020304" pitchFamily="18" charset="0"/>
              <a:cs typeface="Times New Roman" panose="02020603050405020304" pitchFamily="18" charset="0"/>
            </a:endParaRPr>
          </a:p>
          <a:p>
            <a:pPr algn="just"/>
            <a:r>
              <a:rPr lang="uz-Cyrl-UZ" sz="2200" dirty="0">
                <a:latin typeface="Times New Roman" panose="02020603050405020304" pitchFamily="18" charset="0"/>
                <a:cs typeface="Times New Roman" panose="02020603050405020304" pitchFamily="18" charset="0"/>
              </a:rPr>
              <a:t>Табиий органик кислоталар орасида нисбатан кўпроқ тарқалганлари олма, лимон ва вино кислоталари бўлиб, улар кўпгина мевалар, тар мевалар ва цитрус меваларининг таркибида салмоқли миқдорда мавжуд бўлади.  Баъзи бир мева ва тар меваларда кам миқдордаги бошқа органик кислоталар учрайди: қаҳрабо кислотаси – крижовникда, қорағатда, узумда; салицилат кислотаси – ертути, хўжағат (малина), олчада; чумоли  кислотаси – хўжағат (малина)да; бензоат кислотаси – брусника ва клюквада.</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4082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40158"/>
            <a:ext cx="8915400" cy="5228822"/>
          </a:xfrm>
        </p:spPr>
        <p:txBody>
          <a:bodyPr>
            <a:noAutofit/>
          </a:bodyPr>
          <a:lstStyle/>
          <a:p>
            <a:pPr algn="just"/>
            <a:r>
              <a:rPr lang="uz-Cyrl-UZ" sz="2400" dirty="0">
                <a:latin typeface="Times New Roman" panose="02020603050405020304" pitchFamily="18" charset="0"/>
                <a:cs typeface="Times New Roman" panose="02020603050405020304" pitchFamily="18" charset="0"/>
              </a:rPr>
              <a:t>Баъзи органик кислоталар антиалиментар роль ўйнаши мумкин. Айтайлик, исмалоқ, шовул, ровоч, анжир, лавлагида кўп  миқдорда  мавжуд бўладиган шовул кислотаси кальций, магний ва бошқа минерал моддалар билан бирикади ва қийин сўрилувчи туз (оксалат)ларни ҳосил қилиб, уларнинг биологик оммабоплигини сезиларли пасайтиради. </a:t>
            </a:r>
            <a:endParaRPr lang="ru-RU" sz="2400"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Эфир мойлари сабзавот ва меваларга ўзига хос таъм ва ифор бағишлайди ва унча кўп бўлмаган миқдорда табиий иштаҳа кучайтирувчи ҳисобланади. Улар, шунингдек, антисептиклик  хусусиятларига ҳам эгадир.</a:t>
            </a:r>
            <a:endParaRPr lang="ru-RU" sz="2400"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Дубиль моддалар, масалан, чой ёки черника меваларида мавжуд бўладиган танинлар эса аксинча ошқозон ва ичакларнинг секретор фаоллигини секинлатади.</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0676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837127"/>
            <a:ext cx="8915400" cy="5074095"/>
          </a:xfrm>
        </p:spPr>
        <p:txBody>
          <a:bodyPr>
            <a:noAutofit/>
          </a:bodyPr>
          <a:lstStyle/>
          <a:p>
            <a:pPr algn="just"/>
            <a:r>
              <a:rPr lang="uz-Cyrl-UZ" sz="2400" dirty="0">
                <a:latin typeface="Times New Roman" panose="02020603050405020304" pitchFamily="18" charset="0"/>
                <a:cs typeface="Times New Roman" panose="02020603050405020304" pitchFamily="18" charset="0"/>
              </a:rPr>
              <a:t>Эволюцион тарзда сабзавот ва мевалар овқатланишдаги  яшил пигмент – хлорофиллнинг ягона манбаидир. Ўсимлик полифеноллари каби, хлорофил ҳам организм томонидан потенциал канцероген бирикмалар (полиароматик углеводородлар, нитрозаминлар, афлотоксинлар)нинг заҳарлилигини қирқувчи самарага эга бўлган қўшимча конъюгацион агент сифатида фойдаланилади.</a:t>
            </a:r>
            <a:endParaRPr lang="ru-RU" sz="2400"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 Сабзавот ва мевалар ошқозон-ичак йўлларининг нормал моторикасини таъминлайди, ферментлар ва ўт суюқлиги ишлаб чиқарилиши ва ажралишини кучайтиради, ичакларнинг нормал  микробиоцинози (пребиотик самара) сақлаб турилишида иштирок этади, нажас массаларини шакллантиради.</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56936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2421228" y="592138"/>
            <a:ext cx="9083385" cy="5512448"/>
          </a:xfrm>
        </p:spPr>
        <p:txBody>
          <a:bodyPr>
            <a:noAutofit/>
          </a:bodyPr>
          <a:lstStyle/>
          <a:p>
            <a:pPr algn="just"/>
            <a:r>
              <a:rPr lang="uz-Cyrl-UZ" sz="2300" dirty="0">
                <a:latin typeface="Times New Roman" panose="02020603050405020304" pitchFamily="18" charset="0"/>
                <a:cs typeface="Times New Roman" panose="02020603050405020304" pitchFamily="18" charset="0"/>
              </a:rPr>
              <a:t>Қувват сарфланиши 2800 ккал бўлган инсоннинг кундалик рационига қуйидагилар  киритилиши  шарт:  300 г картошка, 400 г бошқа сабзавотлар, 50 г дуккаклилар, 200 г мевалар, цитрус мевалари ва тар мевалар. Сабзавот ва мевалар рационга алоҳида таом сифатида ёки мураккаб таомлар таркибида (салатлар, гарнирлар кўринишида) киритилиши мумкин.</a:t>
            </a:r>
            <a:endParaRPr lang="ru-RU" sz="2300" dirty="0">
              <a:latin typeface="Times New Roman" panose="02020603050405020304" pitchFamily="18" charset="0"/>
              <a:cs typeface="Times New Roman" panose="02020603050405020304" pitchFamily="18" charset="0"/>
            </a:endParaRPr>
          </a:p>
          <a:p>
            <a:pPr algn="just"/>
            <a:r>
              <a:rPr lang="uz-Cyrl-UZ" sz="2300" dirty="0">
                <a:latin typeface="Times New Roman" panose="02020603050405020304" pitchFamily="18" charset="0"/>
                <a:cs typeface="Times New Roman" panose="02020603050405020304" pitchFamily="18" charset="0"/>
              </a:rPr>
              <a:t>Сабзавот ва мевалар рационга турли-туман шаклда: хом, пиширилган, димланган, қўрда пиширилган ва ҳоказо кўринишларда киритилиши мумкин. Пазандалик ишлови берилиши  маҳсулотнинг озуқавий қиймати сақланиши (ўзгариши)ни бевосита белгилайди. Бир </a:t>
            </a:r>
            <a:r>
              <a:rPr lang="uz-Cyrl-UZ" sz="2300" dirty="0" smtClean="0">
                <a:latin typeface="Times New Roman" panose="02020603050405020304" pitchFamily="18" charset="0"/>
                <a:cs typeface="Times New Roman" panose="02020603050405020304" pitchFamily="18" charset="0"/>
              </a:rPr>
              <a:t>қ</a:t>
            </a:r>
            <a:r>
              <a:rPr lang="uz-Cyrl-UZ" sz="2300" dirty="0">
                <a:latin typeface="Times New Roman" panose="02020603050405020304" pitchFamily="18" charset="0"/>
                <a:cs typeface="Times New Roman" panose="02020603050405020304" pitchFamily="18" charset="0"/>
              </a:rPr>
              <a:t>атор сабзавот ва мевалар учун овқатланишда фойдаланишнинг энг афзал шакли маҳсулотни рационга хомлигича (иссиқлик ишлови берилмаган, аммо ювилган тарзда) ёки алоҳида, ёҳуд мураккаб таркибий қисмли рецептура (салат) таркибида киритишдир. </a:t>
            </a:r>
            <a:endParaRPr lang="ru-RU"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7116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266682" y="618185"/>
            <a:ext cx="9263687" cy="5898525"/>
          </a:xfrm>
        </p:spPr>
        <p:txBody>
          <a:bodyPr>
            <a:noAutofit/>
          </a:bodyPr>
          <a:lstStyle/>
          <a:p>
            <a:pPr algn="just"/>
            <a:r>
              <a:rPr lang="uz-Cyrl-UZ" sz="2300" dirty="0">
                <a:latin typeface="Times New Roman" panose="02020603050405020304" pitchFamily="18" charset="0"/>
                <a:cs typeface="Times New Roman" panose="02020603050405020304" pitchFamily="18" charset="0"/>
              </a:rPr>
              <a:t>Бунақанги маҳсулотларга мевалар ва тар меваларнинг кўпчилиги, шунингдек, сабзавотлар – помидор, бодринг, қалампир, сабзи, карам, укроп (шивит),  кашнич, салат, редис киради. Бундай вазиятда витаминлар, минерал моддалар, биологик фаол бирикмаларнинг пазандалик йўқотилиши қарийб юз бермайди ва маҳсулот ўзининг табиий </a:t>
            </a:r>
            <a:r>
              <a:rPr lang="uz-Cyrl-UZ" sz="2300" dirty="0" smtClean="0">
                <a:latin typeface="Times New Roman" panose="02020603050405020304" pitchFamily="18" charset="0"/>
                <a:cs typeface="Times New Roman" panose="02020603050405020304" pitchFamily="18" charset="0"/>
              </a:rPr>
              <a:t>кимёвий </a:t>
            </a:r>
            <a:r>
              <a:rPr lang="uz-Cyrl-UZ" sz="2300" dirty="0">
                <a:latin typeface="Times New Roman" panose="02020603050405020304" pitchFamily="18" charset="0"/>
                <a:cs typeface="Times New Roman" panose="02020603050405020304" pitchFamily="18" charset="0"/>
              </a:rPr>
              <a:t>таркибини сақлаб қолади</a:t>
            </a:r>
            <a:r>
              <a:rPr lang="uz-Cyrl-UZ" sz="2300" dirty="0" smtClean="0">
                <a:latin typeface="Times New Roman" panose="02020603050405020304" pitchFamily="18" charset="0"/>
                <a:cs typeface="Times New Roman" panose="02020603050405020304" pitchFamily="18" charset="0"/>
              </a:rPr>
              <a:t>.</a:t>
            </a:r>
          </a:p>
          <a:p>
            <a:pPr algn="just"/>
            <a:r>
              <a:rPr lang="uz-Cyrl-UZ" sz="2300" dirty="0">
                <a:latin typeface="Times New Roman" panose="02020603050405020304" pitchFamily="18" charset="0"/>
                <a:cs typeface="Times New Roman" panose="02020603050405020304" pitchFamily="18" charset="0"/>
              </a:rPr>
              <a:t>Сабзавот ва меваларнинг салмоқли миқдорда ёғ ёки шакар солинадиган кўп таркибий қисмли рецептура доирасидаги ҳар қандай комбинацияси унинг калориялилиги ошишига ва макронутриентлар нисбати ёмонлашиши оқибатида тайёр маҳсулотнинг озуқавий қиймати аҳамиятли даражада пасайишига олиб келади.  Демак, сабзавотларни ёғ қўшиб (ёки, айниқса, фритюрда) тайёрлаш маҳсулотда углеводлар ва оқсиллар улуши камайиши ҳисобига ёғ калориясини  оширади. Шу тариқа моно- ва дисахаридлар ҳисобига мевали ва тар мевали мурабболар, қиёмлардаги калория улуши ошади.</a:t>
            </a:r>
            <a:endParaRPr lang="ru-RU" sz="2300" dirty="0">
              <a:latin typeface="Times New Roman" panose="02020603050405020304" pitchFamily="18" charset="0"/>
              <a:cs typeface="Times New Roman" panose="02020603050405020304" pitchFamily="18" charset="0"/>
            </a:endParaRPr>
          </a:p>
          <a:p>
            <a:pPr algn="just"/>
            <a:endParaRPr lang="ru-RU"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37662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59853"/>
            <a:ext cx="8915400" cy="5473521"/>
          </a:xfrm>
        </p:spPr>
        <p:txBody>
          <a:bodyPr>
            <a:noAutofit/>
          </a:bodyPr>
          <a:lstStyle/>
          <a:p>
            <a:pPr algn="just"/>
            <a:r>
              <a:rPr lang="uz-Cyrl-UZ" sz="2400" dirty="0">
                <a:latin typeface="Times New Roman" panose="02020603050405020304" pitchFamily="18" charset="0"/>
                <a:cs typeface="Times New Roman" panose="02020603050405020304" pitchFamily="18" charset="0"/>
              </a:rPr>
              <a:t>Сабзавот ва меваларни сақлаш ва овқатланишда фойдаланиш мақсадида улар тузланади, маринадланади, қуритилади, музлатилади. Карам ва олмаларни тузлаш нордон-сут бижғиши  билан боғлиқ бўлиб, органолептик хусусиятлари ижобий бўлган узоқ вақт сақланувчи, янги хом-ашёнинг кўпчилик фойдали сифатларига (шу жумладан, салмоқли даражада аскорбат кислотасига) эга бўлган маҳсулот олишга ёрдам беради. Овқатланишда тузланган ва маринадланган сабзавот ва мевалардан кенгроқ фойдаланишга улар таркибида ош тузининг миқдори кўп бўлиши тўсқинлик қилади.</a:t>
            </a:r>
            <a:endParaRPr lang="ru-RU" sz="2400"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Музлатганда микронутриентларнинг йўқотилиши амалда юз бермайди, бу эса сабзавот ва меваларни сақлашнинг ушбу услубини нисбатан кўпроқ оптимал деб ҳисоблашга имкон беради.</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41583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idx="1"/>
          </p:nvPr>
        </p:nvSpPr>
        <p:spPr>
          <a:xfrm>
            <a:off x="2125014" y="747713"/>
            <a:ext cx="9379599" cy="5846270"/>
          </a:xfrm>
        </p:spPr>
        <p:txBody>
          <a:bodyPr>
            <a:noAutofit/>
          </a:bodyPr>
          <a:lstStyle/>
          <a:p>
            <a:pPr algn="just"/>
            <a:r>
              <a:rPr lang="uz-Cyrl-UZ" sz="2200" dirty="0">
                <a:latin typeface="Times New Roman" panose="02020603050405020304" pitchFamily="18" charset="0"/>
                <a:cs typeface="Times New Roman" panose="02020603050405020304" pitchFamily="18" charset="0"/>
              </a:rPr>
              <a:t>Сабзавот ва меваларнинг айнишига уларни сақлаш пайтида замбуруғлар, бактериялар, вируслар билан зарарланиши сабабчи бўлади. Шикастланган сабзавот ва меваларнинг кўпчилиги органолептик чекловлар туфайли овқатланишда қўлланилмайди, шу сабабли ҳам бунақанги маҳсулотлар инсон учун ҳақиқий хавф пайдо қилмайди. Картошкадаги фитофтор ва фузариум (қуруқ моғор), шунингдек, карам, лавлаги, сабзи,  помидорлардаги оқ моғор сабзавот ва меваларнинг зарарланишига мисол бўла олади.</a:t>
            </a:r>
            <a:endParaRPr lang="ru-RU" sz="2200" dirty="0">
              <a:latin typeface="Times New Roman" panose="02020603050405020304" pitchFamily="18" charset="0"/>
              <a:cs typeface="Times New Roman" panose="02020603050405020304" pitchFamily="18" charset="0"/>
            </a:endParaRPr>
          </a:p>
          <a:p>
            <a:pPr algn="just"/>
            <a:r>
              <a:rPr lang="uz-Cyrl-UZ" sz="2200" dirty="0">
                <a:latin typeface="Times New Roman" panose="02020603050405020304" pitchFamily="18" charset="0"/>
                <a:cs typeface="Times New Roman" panose="02020603050405020304" pitchFamily="18" charset="0"/>
              </a:rPr>
              <a:t>Янги, янги музлатилган ва қайта ишлов берилган маҳсулотларнинг санитария-эпидемиология текширувида  </a:t>
            </a:r>
            <a:r>
              <a:rPr lang="uz-Cyrl-UZ" sz="2200" dirty="0" smtClean="0">
                <a:latin typeface="Times New Roman" panose="02020603050405020304" pitchFamily="18" charset="0"/>
                <a:cs typeface="Times New Roman" panose="02020603050405020304" pitchFamily="18" charset="0"/>
              </a:rPr>
              <a:t>сальмонеллалар </a:t>
            </a:r>
            <a:r>
              <a:rPr lang="uz-Cyrl-UZ" sz="2200" dirty="0">
                <a:latin typeface="Times New Roman" panose="02020603050405020304" pitchFamily="18" charset="0"/>
                <a:cs typeface="Times New Roman" panose="02020603050405020304" pitchFamily="18" charset="0"/>
              </a:rPr>
              <a:t>ва листериялар, ачитқилар ва моғорларнинг кўрсаткичлари бўйича санитария-эпидемиология текширувидан ўтказиш ёрдамида сабзавот ва меваларнинг микробиологик хавфсизлигига эришилади. Мева-сабзавот маҳсулотлари чекловлари борасида, шунингдек, контактли  ва геогельминтлар, биогельминтлар, гижжаларнинг личинкалари, лямблияларнинг цисталари ҳам текширилади.</a:t>
            </a:r>
            <a:endParaRPr lang="ru-RU" sz="2200" dirty="0">
              <a:latin typeface="Times New Roman" panose="02020603050405020304" pitchFamily="18" charset="0"/>
              <a:cs typeface="Times New Roman" panose="02020603050405020304" pitchFamily="18" charset="0"/>
            </a:endParaRP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79236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95459"/>
            <a:ext cx="8915400" cy="5215763"/>
          </a:xfrm>
        </p:spPr>
        <p:txBody>
          <a:bodyPr>
            <a:normAutofit/>
          </a:bodyPr>
          <a:lstStyle/>
          <a:p>
            <a:pPr algn="just"/>
            <a:r>
              <a:rPr lang="uz-Cyrl-UZ" sz="2400" dirty="0">
                <a:latin typeface="Times New Roman" panose="02020603050405020304" pitchFamily="18" charset="0"/>
                <a:cs typeface="Times New Roman" panose="02020603050405020304" pitchFamily="18" charset="0"/>
              </a:rPr>
              <a:t>Сабзавот ва меваларни етиштириш минерал (айниқса, азотли) ўғитларни ва пестицидларни кенг қўллаш билан боғлиқдир. Шуларни ҳисобга олган ҳолда ҳозирги вақтда мева-сабзавот маҳсулотларидаги  нитратлар, пестицидлар (гексахлорциклогексан, ДДТ ва ўсимликларни етиштиришда фойдаланиладиган барча бирикмалар), шунингдек, заҳарли элементлар (қўрғошин, </a:t>
            </a:r>
            <a:r>
              <a:rPr lang="uz-Cyrl-UZ" sz="2400" dirty="0" smtClean="0">
                <a:latin typeface="Times New Roman" panose="02020603050405020304" pitchFamily="18" charset="0"/>
                <a:cs typeface="Times New Roman" panose="02020603050405020304" pitchFamily="18" charset="0"/>
              </a:rPr>
              <a:t>мышьяк</a:t>
            </a:r>
            <a:r>
              <a:rPr lang="uz-Cyrl-UZ" sz="2400" dirty="0">
                <a:latin typeface="Times New Roman" panose="02020603050405020304" pitchFamily="18" charset="0"/>
                <a:cs typeface="Times New Roman" panose="02020603050405020304" pitchFamily="18" charset="0"/>
              </a:rPr>
              <a:t>, кадмий ва симоб) ва радионуклидлар (цезий-137 ва стронций-90) миқдори меъёрланади.  Овқатланишдаги  сабзавот ва меваларнинг улушини ҳисобга олган ҳолда, шундай хулоса чиқариш мумкинки, улар асосий организмга нитратларни ташувчилардир ва умумий заҳарловчи (пестицидлар, оғир металлар ва </a:t>
            </a:r>
            <a:r>
              <a:rPr lang="uz-Cyrl-UZ" sz="2400" dirty="0" smtClean="0">
                <a:latin typeface="Times New Roman" panose="02020603050405020304" pitchFamily="18" charset="0"/>
                <a:cs typeface="Times New Roman" panose="02020603050405020304" pitchFamily="18" charset="0"/>
              </a:rPr>
              <a:t>мышьяк </a:t>
            </a:r>
            <a:r>
              <a:rPr lang="uz-Cyrl-UZ" sz="2400" dirty="0">
                <a:latin typeface="Times New Roman" panose="02020603050405020304" pitchFamily="18" charset="0"/>
                <a:cs typeface="Times New Roman" panose="02020603050405020304" pitchFamily="18" charset="0"/>
              </a:rPr>
              <a:t>ҳисобига) ва радионуклид алиментар юкламага салмоқли ҳисса қўшишади.</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12985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65915"/>
            <a:ext cx="8915400" cy="4700789"/>
          </a:xfrm>
        </p:spPr>
        <p:txBody>
          <a:bodyPr/>
          <a:lstStyle/>
          <a:p>
            <a:pPr algn="ctr"/>
            <a:endParaRPr lang="ru-RU" dirty="0" smtClean="0"/>
          </a:p>
          <a:p>
            <a:pPr marL="0" indent="0" algn="ctr">
              <a:buNone/>
            </a:pPr>
            <a:r>
              <a:rPr lang="ru-RU" sz="2800" b="1" dirty="0" err="1" smtClean="0">
                <a:latin typeface="Times New Roman" panose="02020603050405020304" pitchFamily="18" charset="0"/>
                <a:cs typeface="Times New Roman" panose="02020603050405020304" pitchFamily="18" charset="0"/>
              </a:rPr>
              <a:t>Назорат</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саволлари</a:t>
            </a:r>
            <a:r>
              <a:rPr lang="ru-RU" sz="2800" b="1" dirty="0" smtClean="0">
                <a:latin typeface="Times New Roman" panose="02020603050405020304" pitchFamily="18" charset="0"/>
                <a:cs typeface="Times New Roman" panose="02020603050405020304" pitchFamily="18" charset="0"/>
              </a:rPr>
              <a:t>:</a:t>
            </a:r>
          </a:p>
          <a:p>
            <a:r>
              <a:rPr lang="uz-Cyrl-UZ" sz="2800" b="1" dirty="0" smtClean="0">
                <a:latin typeface="Times New Roman" panose="02020603050405020304" pitchFamily="18" charset="0"/>
                <a:cs typeface="Times New Roman" panose="02020603050405020304" pitchFamily="18" charset="0"/>
              </a:rPr>
              <a:t>Мева- сабзавотлар ва уларнинг турларини санаб ўтинг </a:t>
            </a:r>
            <a:endParaRPr lang="uz-Cyrl-UZ" sz="2800" b="1" dirty="0">
              <a:latin typeface="Times New Roman" panose="02020603050405020304" pitchFamily="18" charset="0"/>
              <a:cs typeface="Times New Roman" panose="02020603050405020304" pitchFamily="18" charset="0"/>
            </a:endParaRPr>
          </a:p>
          <a:p>
            <a:r>
              <a:rPr lang="uz-Cyrl-UZ" sz="2800" b="1" dirty="0" smtClean="0">
                <a:latin typeface="Times New Roman" panose="02020603050405020304" pitchFamily="18" charset="0"/>
                <a:cs typeface="Times New Roman" panose="02020603050405020304" pitchFamily="18" charset="0"/>
              </a:rPr>
              <a:t>Овқатланишида </a:t>
            </a:r>
            <a:r>
              <a:rPr lang="uz-Cyrl-UZ" sz="2800" b="1" dirty="0">
                <a:latin typeface="Times New Roman" panose="02020603050405020304" pitchFamily="18" charset="0"/>
                <a:cs typeface="Times New Roman" panose="02020603050405020304" pitchFamily="18" charset="0"/>
              </a:rPr>
              <a:t>фойдаланиладиган </a:t>
            </a:r>
            <a:r>
              <a:rPr lang="uz-Cyrl-UZ" sz="2800" b="1" dirty="0" smtClean="0">
                <a:latin typeface="Times New Roman" panose="02020603050405020304" pitchFamily="18" charset="0"/>
                <a:cs typeface="Times New Roman" panose="02020603050405020304" pitchFamily="18" charset="0"/>
              </a:rPr>
              <a:t>й қандай ўсимлик маҳсулотлари мавжуд?</a:t>
            </a:r>
            <a:endParaRPr lang="ru-RU" sz="2800" dirty="0">
              <a:latin typeface="Times New Roman" panose="02020603050405020304" pitchFamily="18" charset="0"/>
              <a:cs typeface="Times New Roman" panose="02020603050405020304" pitchFamily="18" charset="0"/>
            </a:endParaRPr>
          </a:p>
          <a:p>
            <a:r>
              <a:rPr lang="uz-Cyrl-UZ" sz="2800" b="1" dirty="0">
                <a:latin typeface="Times New Roman" panose="02020603050405020304" pitchFamily="18" charset="0"/>
                <a:cs typeface="Times New Roman" panose="02020603050405020304" pitchFamily="18" charset="0"/>
              </a:rPr>
              <a:t>Сабзавот ва меваларни </a:t>
            </a:r>
            <a:r>
              <a:rPr lang="uz-Cyrl-UZ" sz="2800" b="1" dirty="0" smtClean="0">
                <a:latin typeface="Times New Roman" panose="02020603050405020304" pitchFamily="18" charset="0"/>
                <a:cs typeface="Times New Roman" panose="02020603050405020304" pitchFamily="18" charset="0"/>
              </a:rPr>
              <a:t>етиштиришда қандай минераллар ўғитлардан фойдаланилади?</a:t>
            </a:r>
            <a:r>
              <a:rPr lang="ru-RU" sz="2800" dirty="0">
                <a:latin typeface="Times New Roman" panose="02020603050405020304" pitchFamily="18" charset="0"/>
                <a:cs typeface="Times New Roman" panose="02020603050405020304" pitchFamily="18" charset="0"/>
              </a:rPr>
              <a:t/>
            </a:r>
            <a:br>
              <a:rPr lang="ru-RU"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a:p>
            <a:pPr marL="0" indent="0" algn="ctr">
              <a:buNone/>
            </a:pPr>
            <a:endParaRPr lang="ru-RU" sz="2800" b="1" dirty="0" smtClean="0">
              <a:latin typeface="Times New Roman" panose="02020603050405020304" pitchFamily="18" charset="0"/>
              <a:cs typeface="Times New Roman" panose="02020603050405020304" pitchFamily="18" charset="0"/>
            </a:endParaRPr>
          </a:p>
          <a:p>
            <a:pPr marL="0" indent="0" algn="just">
              <a:buNone/>
            </a:pP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64039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27279"/>
            <a:ext cx="8915400" cy="4983943"/>
          </a:xfrm>
        </p:spPr>
        <p:txBody>
          <a:bodyPr/>
          <a:lstStyle/>
          <a:p>
            <a:pPr algn="ctr"/>
            <a:endParaRPr lang="uz-Cyrl-UZ" sz="5400" dirty="0" smtClean="0">
              <a:latin typeface="Times New Roman" panose="02020603050405020304" pitchFamily="18" charset="0"/>
              <a:cs typeface="Times New Roman" panose="02020603050405020304" pitchFamily="18" charset="0"/>
            </a:endParaRPr>
          </a:p>
          <a:p>
            <a:pPr algn="ctr"/>
            <a:endParaRPr lang="uz-Cyrl-UZ" sz="5400" dirty="0">
              <a:latin typeface="Times New Roman" panose="02020603050405020304" pitchFamily="18" charset="0"/>
              <a:cs typeface="Times New Roman" panose="02020603050405020304" pitchFamily="18" charset="0"/>
            </a:endParaRPr>
          </a:p>
          <a:p>
            <a:pPr algn="ctr"/>
            <a:r>
              <a:rPr lang="uz-Cyrl-UZ" sz="5400" dirty="0" smtClean="0">
                <a:latin typeface="Times New Roman" panose="02020603050405020304" pitchFamily="18" charset="0"/>
                <a:cs typeface="Times New Roman" panose="02020603050405020304" pitchFamily="18" charset="0"/>
              </a:rPr>
              <a:t>ЭЪТИБОРИНГИЗ УЧУН РАХМАТ!</a:t>
            </a:r>
            <a:endParaRPr lang="ru-RU" sz="5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80134"/>
      </p:ext>
    </p:extLst>
  </p:cSld>
  <p:clrMapOvr>
    <a:masterClrMapping/>
  </p:clrMapOvr>
</p:sld>
</file>

<file path=ppt/theme/theme1.xml><?xml version="1.0" encoding="utf-8"?>
<a:theme xmlns:a="http://schemas.openxmlformats.org/drawingml/2006/main" name="Легкий дым">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33</TotalTime>
  <Words>1262</Words>
  <Application>Microsoft Office PowerPoint</Application>
  <PresentationFormat>Широкоэкранный</PresentationFormat>
  <Paragraphs>76</Paragraphs>
  <Slides>15</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15</vt:i4>
      </vt:variant>
    </vt:vector>
  </HeadingPairs>
  <TitlesOfParts>
    <vt:vector size="21" baseType="lpstr">
      <vt:lpstr>Arial</vt:lpstr>
      <vt:lpstr>Calibri</vt:lpstr>
      <vt:lpstr>Century Gothic</vt:lpstr>
      <vt:lpstr>Times New Roman</vt:lpstr>
      <vt:lpstr>Wingdings 3</vt:lpstr>
      <vt:lpstr>Легкий дым</vt:lpstr>
      <vt:lpstr>    11-маъруза:  “Мева-сабзоват маҳсулотларининг озиқавийлик қиймати ва унинг хавфсизлиги”.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7-маъруза: Мева-сабзоват маҳсулотларининг озиқавийлик қиймати ва унинг хавфсизлиги</dc:title>
  <dc:creator>User</dc:creator>
  <cp:lastModifiedBy>User</cp:lastModifiedBy>
  <cp:revision>4</cp:revision>
  <dcterms:created xsi:type="dcterms:W3CDTF">2017-11-25T16:11:55Z</dcterms:created>
  <dcterms:modified xsi:type="dcterms:W3CDTF">2017-11-25T16:45:43Z</dcterms:modified>
</cp:coreProperties>
</file>