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6" r:id="rId10"/>
    <p:sldId id="264" r:id="rId11"/>
    <p:sldId id="265"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11/25/2017</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89213" y="1841680"/>
            <a:ext cx="8915399" cy="2935702"/>
          </a:xfrm>
        </p:spPr>
        <p:txBody>
          <a:bodyPr>
            <a:noAutofit/>
          </a:bodyPr>
          <a:lstStyle/>
          <a:p>
            <a:pPr algn="ctr"/>
            <a:r>
              <a:rPr lang="uz-Cyrl-UZ" sz="3600" b="1" smtClean="0">
                <a:latin typeface="Times New Roman" panose="02020603050405020304" pitchFamily="18" charset="0"/>
                <a:cs typeface="Times New Roman" panose="02020603050405020304" pitchFamily="18" charset="0"/>
              </a:rPr>
              <a:t>10-маъруза</a:t>
            </a:r>
            <a:r>
              <a:rPr lang="uz-Cyrl-UZ" sz="3600" b="1" dirty="0">
                <a:latin typeface="Times New Roman" panose="02020603050405020304" pitchFamily="18" charset="0"/>
                <a:cs typeface="Times New Roman" panose="02020603050405020304" pitchFamily="18" charset="0"/>
              </a:rPr>
              <a:t>: </a:t>
            </a:r>
            <a:r>
              <a:rPr lang="uz-Cyrl-UZ" sz="3600" b="1" dirty="0" smtClean="0">
                <a:latin typeface="Times New Roman" panose="02020603050405020304" pitchFamily="18" charset="0"/>
                <a:cs typeface="Times New Roman" panose="02020603050405020304" pitchFamily="18" charset="0"/>
              </a:rPr>
              <a:t/>
            </a:r>
            <a:br>
              <a:rPr lang="uz-Cyrl-UZ" sz="3600" b="1" dirty="0" smtClean="0">
                <a:latin typeface="Times New Roman" panose="02020603050405020304" pitchFamily="18" charset="0"/>
                <a:cs typeface="Times New Roman" panose="02020603050405020304" pitchFamily="18" charset="0"/>
              </a:rPr>
            </a:br>
            <a:r>
              <a:rPr lang="uz-Cyrl-UZ" sz="3600" b="1" dirty="0" smtClean="0">
                <a:latin typeface="Times New Roman" panose="02020603050405020304" pitchFamily="18" charset="0"/>
                <a:cs typeface="Times New Roman" panose="02020603050405020304" pitchFamily="18" charset="0"/>
              </a:rPr>
              <a:t>“Дон </a:t>
            </a:r>
            <a:r>
              <a:rPr lang="uz-Cyrl-UZ" sz="3600" b="1" dirty="0">
                <a:latin typeface="Times New Roman" panose="02020603050405020304" pitchFamily="18" charset="0"/>
                <a:cs typeface="Times New Roman" panose="02020603050405020304" pitchFamily="18" charset="0"/>
              </a:rPr>
              <a:t>ва ун-ёрма маҳсулотларининг озиқавийлик қиймати ва унинг </a:t>
            </a:r>
            <a:r>
              <a:rPr lang="uz-Cyrl-UZ" sz="3600" b="1" dirty="0" smtClean="0">
                <a:latin typeface="Times New Roman" panose="02020603050405020304" pitchFamily="18" charset="0"/>
                <a:cs typeface="Times New Roman" panose="02020603050405020304" pitchFamily="18" charset="0"/>
              </a:rPr>
              <a:t>хавфсизлиги”.</a:t>
            </a:r>
            <a:r>
              <a:rPr lang="ru-RU" sz="3600" dirty="0">
                <a:latin typeface="Times New Roman" panose="02020603050405020304" pitchFamily="18" charset="0"/>
                <a:cs typeface="Times New Roman" panose="02020603050405020304" pitchFamily="18" charset="0"/>
              </a:rPr>
              <a:t/>
            </a:r>
            <a:br>
              <a:rPr lang="ru-RU" sz="3600"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96318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746974"/>
            <a:ext cx="8915400" cy="5164247"/>
          </a:xfrm>
        </p:spPr>
        <p:txBody>
          <a:bodyPr>
            <a:normAutofit/>
          </a:bodyPr>
          <a:lstStyle/>
          <a:p>
            <a:pPr marL="0" indent="0" algn="ctr">
              <a:buNone/>
            </a:pPr>
            <a:r>
              <a:rPr lang="uz-Cyrl-UZ" sz="4000" b="1" dirty="0">
                <a:latin typeface="Times New Roman" panose="02020603050405020304" pitchFamily="18" charset="0"/>
                <a:cs typeface="Times New Roman" panose="02020603050405020304" pitchFamily="18" charset="0"/>
              </a:rPr>
              <a:t>Режа:</a:t>
            </a:r>
            <a:endParaRPr lang="ru-RU" sz="4000" dirty="0">
              <a:latin typeface="Times New Roman" panose="02020603050405020304" pitchFamily="18" charset="0"/>
              <a:cs typeface="Times New Roman" panose="02020603050405020304" pitchFamily="18" charset="0"/>
            </a:endParaRPr>
          </a:p>
          <a:p>
            <a:pPr lvl="0" algn="just"/>
            <a:r>
              <a:rPr lang="ru-RU" sz="4000" b="1" dirty="0" err="1">
                <a:latin typeface="Times New Roman" panose="02020603050405020304" pitchFamily="18" charset="0"/>
                <a:cs typeface="Times New Roman" panose="02020603050405020304" pitchFamily="18" charset="0"/>
              </a:rPr>
              <a:t>Хом</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ашё</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ва</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тайёр</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маҳсулот</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тавсифи</a:t>
            </a:r>
            <a:r>
              <a:rPr lang="ru-RU" sz="4000" b="1"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a:p>
            <a:pPr lvl="0" algn="just"/>
            <a:r>
              <a:rPr lang="ru-RU" sz="4000" b="1" dirty="0">
                <a:latin typeface="Times New Roman" panose="02020603050405020304" pitchFamily="18" charset="0"/>
                <a:cs typeface="Times New Roman" panose="02020603050405020304" pitchFamily="18" charset="0"/>
              </a:rPr>
              <a:t>Дон </a:t>
            </a:r>
            <a:r>
              <a:rPr lang="ru-RU" sz="4000" b="1" dirty="0" err="1">
                <a:latin typeface="Times New Roman" panose="02020603050405020304" pitchFamily="18" charset="0"/>
                <a:cs typeface="Times New Roman" panose="02020603050405020304" pitchFamily="18" charset="0"/>
              </a:rPr>
              <a:t>массаси</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ва</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унинг</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хоссалари</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ҳақида</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тушунча</a:t>
            </a:r>
            <a:r>
              <a:rPr lang="ru-RU" sz="4000" b="1"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a:p>
            <a:pPr lvl="0" algn="just"/>
            <a:r>
              <a:rPr lang="uz-Cyrl-UZ" sz="4000" b="1" dirty="0">
                <a:latin typeface="Times New Roman" panose="02020603050405020304" pitchFamily="18" charset="0"/>
                <a:cs typeface="Times New Roman" panose="02020603050405020304" pitchFamily="18" charset="0"/>
              </a:rPr>
              <a:t>Техно-кимёвий назорат</a:t>
            </a:r>
            <a:endParaRPr lang="ru-RU" sz="4000" dirty="0">
              <a:latin typeface="Times New Roman" panose="02020603050405020304" pitchFamily="18" charset="0"/>
              <a:cs typeface="Times New Roman" panose="02020603050405020304" pitchFamily="18" charset="0"/>
            </a:endParaRPr>
          </a:p>
          <a:p>
            <a:pPr algn="just"/>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47813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837127"/>
            <a:ext cx="8915400" cy="5074095"/>
          </a:xfrm>
        </p:spPr>
        <p:txBody>
          <a:bodyPr>
            <a:normAutofit/>
          </a:bodyPr>
          <a:lstStyle/>
          <a:p>
            <a:pPr algn="just"/>
            <a:r>
              <a:rPr lang="ru-RU" sz="2200" dirty="0">
                <a:latin typeface="Times New Roman" panose="02020603050405020304" pitchFamily="18" charset="0"/>
                <a:cs typeface="Times New Roman" panose="02020603050405020304" pitchFamily="18" charset="0"/>
              </a:rPr>
              <a:t>Дон </a:t>
            </a:r>
            <a:r>
              <a:rPr lang="ru-RU" sz="2200" dirty="0" err="1">
                <a:latin typeface="Times New Roman" panose="02020603050405020304" pitchFamily="18" charset="0"/>
                <a:cs typeface="Times New Roman" panose="02020603050405020304" pitchFamily="18" charset="0"/>
              </a:rPr>
              <a:t>қобиқ</a:t>
            </a:r>
            <a:r>
              <a:rPr lang="ru-RU" sz="2200" dirty="0">
                <a:latin typeface="Times New Roman" panose="02020603050405020304" pitchFamily="18" charset="0"/>
                <a:cs typeface="Times New Roman" panose="02020603050405020304" pitchFamily="18" charset="0"/>
              </a:rPr>
              <a:t>, эндосперм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муртакдан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таркиб</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топган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қобиғи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ташқи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мева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қобиғи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ички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уруғ</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қобиғи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қаватли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бўлади</a:t>
            </a:r>
            <a:r>
              <a:rPr lang="ru-RU" sz="2200" dirty="0">
                <a:latin typeface="Times New Roman" panose="02020603050405020304" pitchFamily="18" charset="0"/>
                <a:cs typeface="Times New Roman" panose="02020603050405020304" pitchFamily="18" charset="0"/>
              </a:rPr>
              <a:t>. Эндосперм </a:t>
            </a:r>
            <a:r>
              <a:rPr lang="ru-RU" sz="2200" dirty="0" err="1">
                <a:latin typeface="Times New Roman" panose="02020603050405020304" pitchFamily="18" charset="0"/>
                <a:cs typeface="Times New Roman" panose="02020603050405020304" pitchFamily="18" charset="0"/>
              </a:rPr>
              <a:t>доннинг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асосий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қисми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бўлиб</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муртак</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истеъмол</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қиладиган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озиқ</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моддалар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запасига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эга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Эндоспермнинг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урур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қобигига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ёпишиб</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турган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сиртқи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қавати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азотли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моддаларга</a:t>
            </a:r>
            <a:r>
              <a:rPr lang="ru-RU" sz="2200" dirty="0">
                <a:latin typeface="Times New Roman" panose="02020603050405020304" pitchFamily="18" charset="0"/>
                <a:cs typeface="Times New Roman" panose="02020603050405020304" pitchFamily="18" charset="0"/>
              </a:rPr>
              <a:t> бой </a:t>
            </a:r>
            <a:r>
              <a:rPr lang="ru-RU" sz="2200" dirty="0" err="1">
                <a:latin typeface="Times New Roman" panose="02020603050405020304" pitchFamily="18" charset="0"/>
                <a:cs typeface="Times New Roman" panose="02020603050405020304" pitchFamily="18" charset="0"/>
              </a:rPr>
              <a:t>булган</a:t>
            </a:r>
            <a:r>
              <a:rPr lang="ru-RU" sz="2200" dirty="0">
                <a:latin typeface="Times New Roman" panose="02020603050405020304" pitchFamily="18" charset="0"/>
                <a:cs typeface="Times New Roman" panose="02020603050405020304" pitchFamily="18" charset="0"/>
              </a:rPr>
              <a:t> алейрон </a:t>
            </a:r>
            <a:r>
              <a:rPr lang="ru-RU" sz="2200" dirty="0" err="1">
                <a:latin typeface="Times New Roman" panose="02020603050405020304" pitchFamily="18" charset="0"/>
                <a:cs typeface="Times New Roman" panose="02020603050405020304" pitchFamily="18" charset="0"/>
              </a:rPr>
              <a:t>доначаларидан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иборат</a:t>
            </a:r>
            <a:r>
              <a:rPr lang="ru-RU" sz="2200" dirty="0">
                <a:latin typeface="Times New Roman" panose="02020603050405020304" pitchFamily="18" charset="0"/>
                <a:cs typeface="Times New Roman" panose="02020603050405020304" pitchFamily="18" charset="0"/>
              </a:rPr>
              <a:t>. Алейрон </a:t>
            </a:r>
            <a:r>
              <a:rPr lang="ru-RU" sz="2200" dirty="0" err="1">
                <a:latin typeface="Times New Roman" panose="02020603050405020304" pitchFamily="18" charset="0"/>
                <a:cs typeface="Times New Roman" panose="02020603050405020304" pitchFamily="18" charset="0"/>
              </a:rPr>
              <a:t>қавати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остида</a:t>
            </a:r>
            <a:r>
              <a:rPr lang="ru-RU" sz="2200" dirty="0">
                <a:latin typeface="Times New Roman" panose="02020603050405020304" pitchFamily="18" charset="0"/>
                <a:cs typeface="Times New Roman" panose="02020603050405020304" pitchFamily="18" charset="0"/>
              </a:rPr>
              <a:t> крахмал </a:t>
            </a:r>
            <a:r>
              <a:rPr lang="ru-RU" sz="2200" dirty="0" err="1">
                <a:latin typeface="Times New Roman" panose="02020603050405020304" pitchFamily="18" charset="0"/>
                <a:cs typeface="Times New Roman" panose="02020603050405020304" pitchFamily="18" charset="0"/>
              </a:rPr>
              <a:t>билан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тўлган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ҳужайралар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жойлашган</a:t>
            </a:r>
            <a:r>
              <a:rPr lang="ru-RU" sz="2200" dirty="0">
                <a:latin typeface="Times New Roman" panose="02020603050405020304" pitchFamily="18" charset="0"/>
                <a:cs typeface="Times New Roman" panose="02020603050405020304" pitchFamily="18" charset="0"/>
              </a:rPr>
              <a:t>, улар </a:t>
            </a:r>
            <a:r>
              <a:rPr lang="ru-RU" sz="2200" dirty="0" err="1">
                <a:latin typeface="Times New Roman" panose="02020603050405020304" pitchFamily="18" charset="0"/>
                <a:cs typeface="Times New Roman" panose="02020603050405020304" pitchFamily="18" charset="0"/>
              </a:rPr>
              <a:t>оралигида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эса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оқсил</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моддалар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булади</a:t>
            </a:r>
            <a:r>
              <a:rPr lang="ru-RU" sz="2200" dirty="0" smtClean="0">
                <a:latin typeface="Times New Roman" panose="02020603050405020304" pitchFamily="18" charset="0"/>
                <a:cs typeface="Times New Roman" panose="02020603050405020304" pitchFamily="18" charset="0"/>
              </a:rPr>
              <a:t>.</a:t>
            </a:r>
          </a:p>
          <a:p>
            <a:pPr algn="just"/>
            <a:r>
              <a:rPr lang="ru-RU" sz="2200" dirty="0" err="1">
                <a:latin typeface="Times New Roman" panose="02020603050405020304" pitchFamily="18" charset="0"/>
                <a:cs typeface="Times New Roman" panose="02020603050405020304" pitchFamily="18" charset="0"/>
              </a:rPr>
              <a:t>Муртак</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унча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йирик</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бўлмай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буғдой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жавдар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арпада</a:t>
            </a:r>
            <a:r>
              <a:rPr lang="ru-RU" sz="2200" dirty="0">
                <a:latin typeface="Times New Roman" panose="02020603050405020304" pitchFamily="18" charset="0"/>
                <a:cs typeface="Times New Roman" panose="02020603050405020304" pitchFamily="18" charset="0"/>
              </a:rPr>
              <a:t> дон </a:t>
            </a:r>
            <a:r>
              <a:rPr lang="ru-RU" sz="2200" dirty="0" err="1">
                <a:latin typeface="Times New Roman" panose="02020603050405020304" pitchFamily="18" charset="0"/>
                <a:cs typeface="Times New Roman" panose="02020603050405020304" pitchFamily="18" charset="0"/>
              </a:rPr>
              <a:t>вазнининг</a:t>
            </a:r>
            <a:r>
              <a:rPr lang="ru-RU" sz="2200" dirty="0">
                <a:latin typeface="Times New Roman" panose="02020603050405020304" pitchFamily="18" charset="0"/>
                <a:cs typeface="Times New Roman" panose="02020603050405020304" pitchFamily="18" charset="0"/>
              </a:rPr>
              <a:t> 1,5- 2%, </a:t>
            </a:r>
            <a:r>
              <a:rPr lang="ru-RU" sz="2200" dirty="0" err="1">
                <a:latin typeface="Times New Roman" panose="02020603050405020304" pitchFamily="18" charset="0"/>
                <a:cs typeface="Times New Roman" panose="02020603050405020304" pitchFamily="18" charset="0"/>
              </a:rPr>
              <a:t>сулида</a:t>
            </a:r>
            <a:r>
              <a:rPr lang="ru-RU" sz="2200" dirty="0">
                <a:latin typeface="Times New Roman" panose="02020603050405020304" pitchFamily="18" charset="0"/>
                <a:cs typeface="Times New Roman" panose="02020603050405020304" pitchFamily="18" charset="0"/>
              </a:rPr>
              <a:t> 2-3%, </a:t>
            </a:r>
            <a:r>
              <a:rPr lang="ru-RU" sz="2200" dirty="0" err="1">
                <a:latin typeface="Times New Roman" panose="02020603050405020304" pitchFamily="18" charset="0"/>
                <a:cs typeface="Times New Roman" panose="02020603050405020304" pitchFamily="18" charset="0"/>
              </a:rPr>
              <a:t>маккажўхорида</a:t>
            </a:r>
            <a:r>
              <a:rPr lang="ru-RU" sz="2200" dirty="0">
                <a:latin typeface="Times New Roman" panose="02020603050405020304" pitchFamily="18" charset="0"/>
                <a:cs typeface="Times New Roman" panose="02020603050405020304" pitchFamily="18" charset="0"/>
              </a:rPr>
              <a:t> 10-14% ни </a:t>
            </a:r>
            <a:r>
              <a:rPr lang="ru-RU" sz="2200" dirty="0" err="1">
                <a:latin typeface="Times New Roman" panose="02020603050405020304" pitchFamily="18" charset="0"/>
                <a:cs typeface="Times New Roman" panose="02020603050405020304" pitchFamily="18" charset="0"/>
              </a:rPr>
              <a:t>ташкил</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қилади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Буғдой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донининг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морфологик</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тузилиши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қобиқ</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муртак</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уруғ</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йўли</a:t>
            </a:r>
            <a:r>
              <a:rPr lang="ru-RU" sz="2200" dirty="0">
                <a:latin typeface="Times New Roman" panose="02020603050405020304" pitchFamily="18" charset="0"/>
                <a:cs typeface="Times New Roman" panose="02020603050405020304" pitchFamily="18" charset="0"/>
              </a:rPr>
              <a:t>, дон </a:t>
            </a:r>
            <a:r>
              <a:rPr lang="ru-RU" sz="2200" dirty="0" err="1">
                <a:latin typeface="Times New Roman" panose="02020603050405020304" pitchFamily="18" charset="0"/>
                <a:cs typeface="Times New Roman" panose="02020603050405020304" pitchFamily="18" charset="0"/>
              </a:rPr>
              <a:t>попугидан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ташкил</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иборат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Буғдой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донининг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анотомик</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тузилиши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асосан</a:t>
            </a:r>
            <a:r>
              <a:rPr lang="ru-RU" sz="2200" dirty="0">
                <a:latin typeface="Times New Roman" panose="02020603050405020304" pitchFamily="18" charset="0"/>
                <a:cs typeface="Times New Roman" panose="02020603050405020304" pitchFamily="18" charset="0"/>
              </a:rPr>
              <a:t> 3 </a:t>
            </a:r>
            <a:r>
              <a:rPr lang="ru-RU" sz="2200" dirty="0" err="1">
                <a:latin typeface="Times New Roman" panose="02020603050405020304" pitchFamily="18" charset="0"/>
                <a:cs typeface="Times New Roman" panose="02020603050405020304" pitchFamily="18" charset="0"/>
              </a:rPr>
              <a:t>қисмдан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иборат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муртак</a:t>
            </a:r>
            <a:r>
              <a:rPr lang="ru-RU" sz="2200" dirty="0">
                <a:latin typeface="Times New Roman" panose="02020603050405020304" pitchFamily="18" charset="0"/>
                <a:cs typeface="Times New Roman" panose="02020603050405020304" pitchFamily="18" charset="0"/>
              </a:rPr>
              <a:t>, эндосперм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қобиқдан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иборат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Уруғ</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қибиғи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перипермий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уч</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қатламдан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иборат</a:t>
            </a:r>
            <a:r>
              <a:rPr lang="ru-RU" sz="2200" dirty="0">
                <a:latin typeface="Times New Roman" panose="02020603050405020304" pitchFamily="18" charset="0"/>
                <a:cs typeface="Times New Roman" panose="02020603050405020304" pitchFamily="18" charset="0"/>
              </a:rPr>
              <a:t>. </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11867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824248"/>
            <a:ext cx="8915400" cy="5086974"/>
          </a:xfrm>
        </p:spPr>
        <p:txBody>
          <a:bodyPr>
            <a:noAutofit/>
          </a:bodyPr>
          <a:lstStyle/>
          <a:p>
            <a:pPr algn="just"/>
            <a:r>
              <a:rPr lang="ru-RU" sz="2600" dirty="0">
                <a:latin typeface="Times New Roman" panose="02020603050405020304" pitchFamily="18" charset="0"/>
                <a:cs typeface="Times New Roman" panose="02020603050405020304" pitchFamily="18" charset="0"/>
              </a:rPr>
              <a:t>Алейрон </a:t>
            </a:r>
            <a:r>
              <a:rPr lang="ru-RU" sz="2600" dirty="0" err="1">
                <a:latin typeface="Times New Roman" panose="02020603050405020304" pitchFamily="18" charset="0"/>
                <a:cs typeface="Times New Roman" panose="02020603050405020304" pitchFamily="18" charset="0"/>
              </a:rPr>
              <a:t>қатлам</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оқсил</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ёғга</a:t>
            </a:r>
            <a:r>
              <a:rPr lang="ru-RU" sz="2600" dirty="0">
                <a:latin typeface="Times New Roman" panose="02020603050405020304" pitchFamily="18" charset="0"/>
                <a:cs typeface="Times New Roman" panose="02020603050405020304" pitchFamily="18" charset="0"/>
              </a:rPr>
              <a:t> бой </a:t>
            </a:r>
            <a:r>
              <a:rPr lang="ru-RU" sz="2600" dirty="0" err="1">
                <a:latin typeface="Times New Roman" panose="02020603050405020304" pitchFamily="18" charset="0"/>
                <a:cs typeface="Times New Roman" panose="02020603050405020304" pitchFamily="18" charset="0"/>
              </a:rPr>
              <a:t>бўлгани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билан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қобиқ</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тўқималарига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зич</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жойлашгани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учун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навли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олишда</a:t>
            </a:r>
            <a:r>
              <a:rPr lang="ru-RU" sz="2600" dirty="0">
                <a:latin typeface="Times New Roman" panose="02020603050405020304" pitchFamily="18" charset="0"/>
                <a:cs typeface="Times New Roman" panose="02020603050405020304" pitchFamily="18" charset="0"/>
              </a:rPr>
              <a:t> алейрон </a:t>
            </a:r>
            <a:r>
              <a:rPr lang="ru-RU" sz="2600" dirty="0" err="1">
                <a:latin typeface="Times New Roman" panose="02020603050405020304" pitchFamily="18" charset="0"/>
                <a:cs typeface="Times New Roman" panose="02020603050405020304" pitchFamily="18" charset="0"/>
              </a:rPr>
              <a:t>қатлам</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қобиқ</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билан</a:t>
            </a:r>
            <a:r>
              <a:rPr lang="ru-RU" sz="2600" dirty="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бирга</a:t>
            </a:r>
            <a:r>
              <a:rPr lang="ru-RU" sz="2600" dirty="0" smtClean="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кепакга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ажратилади</a:t>
            </a:r>
            <a:r>
              <a:rPr lang="ru-RU" sz="2600" dirty="0">
                <a:latin typeface="Times New Roman" panose="02020603050405020304" pitchFamily="18" charset="0"/>
                <a:cs typeface="Times New Roman" panose="02020603050405020304" pitchFamily="18" charset="0"/>
              </a:rPr>
              <a:t>. </a:t>
            </a:r>
            <a:endParaRPr lang="ru-RU" sz="2600" dirty="0" smtClean="0">
              <a:latin typeface="Times New Roman" panose="02020603050405020304" pitchFamily="18" charset="0"/>
              <a:cs typeface="Times New Roman" panose="02020603050405020304" pitchFamily="18" charset="0"/>
            </a:endParaRPr>
          </a:p>
          <a:p>
            <a:pPr algn="just"/>
            <a:r>
              <a:rPr lang="uz-Cyrl-UZ" sz="2600" dirty="0">
                <a:latin typeface="Times New Roman" panose="02020603050405020304" pitchFamily="18" charset="0"/>
                <a:cs typeface="Times New Roman" panose="02020603050405020304" pitchFamily="18" charset="0"/>
              </a:rPr>
              <a:t>Дон, ун, ёрма ва омихта емнинг физик хусусиятлари уларни транспотировкалашда, оқимда ишлов беришни автоматлаштиришда ҳамда сақлашни усул ва режимларини танлашда муҳим аҳамиятга эга. Физик ҳусусиятларга оқувчанлик ўз-ўзидан сараланиш,ғоваклик, сорбцион ва теплофизик хусусиятлар киради. Доннинг қия устида ўз оғирлиги таъсирида ҳаракатланиши қобилиятига оқувчанлик хусусияти деб аталади.</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01552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086377" y="682580"/>
            <a:ext cx="9418235" cy="5228642"/>
          </a:xfrm>
        </p:spPr>
        <p:txBody>
          <a:bodyPr>
            <a:noAutofit/>
          </a:bodyPr>
          <a:lstStyle/>
          <a:p>
            <a:pPr algn="just"/>
            <a:r>
              <a:rPr lang="uz-Cyrl-UZ" sz="2600" dirty="0">
                <a:latin typeface="Times New Roman" panose="02020603050405020304" pitchFamily="18" charset="0"/>
                <a:cs typeface="Times New Roman" panose="02020603050405020304" pitchFamily="18" charset="0"/>
              </a:rPr>
              <a:t>Корхонада техно-кимёвий иазорат бўлимининг тузилиши ва ходимлар ўрни унинг сиғими ва ишлаб чиқариш фаолиятига боғлиқ ҳолда ташкил қилинади. Дон маҳсулотлари саноатининг корхона техно-кимёвий назорат лабораторияси мустақил бўлинмалардан тузилган бўлади. Улар стандартга, техник талабларга ва кўрсатмаларга қатъий риоя қилган ҳолатда доннинг сифати ва дон маҳсулотлариии сифатини аниқлашни таъминлаб беради. Катта корхоналарда ва дон комбинатларида, уларнинг ичига дон қабул қилувчи корхона, ун, ёрма ва омихта ем заводлари киради, уларда марказий лаборатория билан бир қаторда алоҳида корхоналарда ва цехларда ҳам лабораториялар бор.</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98787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978794"/>
            <a:ext cx="8915400" cy="4932428"/>
          </a:xfrm>
        </p:spPr>
        <p:txBody>
          <a:bodyPr>
            <a:noAutofit/>
          </a:bodyPr>
          <a:lstStyle/>
          <a:p>
            <a:pPr algn="just"/>
            <a:r>
              <a:rPr lang="ru-RU" sz="2800" dirty="0" err="1">
                <a:latin typeface="Times New Roman" panose="02020603050405020304" pitchFamily="18" charset="0"/>
                <a:cs typeface="Times New Roman" panose="02020603050405020304" pitchFamily="18" charset="0"/>
              </a:rPr>
              <a:t>Қабул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лабораторияси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назорат</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визирловчилар</a:t>
            </a:r>
            <a:r>
              <a:rPr lang="ru-RU" sz="2800" dirty="0">
                <a:latin typeface="Times New Roman" panose="02020603050405020304" pitchFamily="18" charset="0"/>
                <a:cs typeface="Times New Roman" panose="02020603050405020304" pitchFamily="18" charset="0"/>
              </a:rPr>
              <a:t>) дон </a:t>
            </a:r>
            <a:r>
              <a:rPr lang="ru-RU" sz="2800" dirty="0" err="1">
                <a:latin typeface="Times New Roman" panose="02020603050405020304" pitchFamily="18" charset="0"/>
                <a:cs typeface="Times New Roman" panose="02020603050405020304" pitchFamily="18" charset="0"/>
              </a:rPr>
              <a:t>тайёрлаш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компанияси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даврида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ташкил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қилинади</a:t>
            </a:r>
            <a:r>
              <a:rPr lang="ru-RU" sz="2800" dirty="0">
                <a:latin typeface="Times New Roman" panose="02020603050405020304" pitchFamily="18" charset="0"/>
                <a:cs typeface="Times New Roman" panose="02020603050405020304" pitchFamily="18" charset="0"/>
              </a:rPr>
              <a:t>. Лаборатория </a:t>
            </a:r>
            <a:r>
              <a:rPr lang="ru-RU" sz="2800" dirty="0" err="1">
                <a:latin typeface="Times New Roman" panose="02020603050405020304" pitchFamily="18" charset="0"/>
                <a:cs typeface="Times New Roman" panose="02020603050405020304" pitchFamily="18" charset="0"/>
              </a:rPr>
              <a:t>жамоа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хўжаликларидан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қабул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қилинган</a:t>
            </a:r>
            <a:r>
              <a:rPr lang="ru-RU" sz="2800" dirty="0">
                <a:latin typeface="Times New Roman" panose="02020603050405020304" pitchFamily="18" charset="0"/>
                <a:cs typeface="Times New Roman" panose="02020603050405020304" pitchFamily="18" charset="0"/>
              </a:rPr>
              <a:t> дон </a:t>
            </a:r>
            <a:r>
              <a:rPr lang="ru-RU" sz="2800" dirty="0" err="1">
                <a:latin typeface="Times New Roman" panose="02020603050405020304" pitchFamily="18" charset="0"/>
                <a:cs typeface="Times New Roman" panose="02020603050405020304" pitchFamily="18" charset="0"/>
              </a:rPr>
              <a:t>сифатини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баҳолайди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режасига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мувофиқ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a:t>
            </a:r>
            <a:r>
              <a:rPr lang="ru-RU" sz="2800" dirty="0">
                <a:latin typeface="Times New Roman" panose="02020603050405020304" pitchFamily="18" charset="0"/>
                <a:cs typeface="Times New Roman" panose="02020603050405020304" pitchFamily="18" charset="0"/>
              </a:rPr>
              <a:t> дон </a:t>
            </a:r>
            <a:r>
              <a:rPr lang="ru-RU" sz="2800" dirty="0" err="1">
                <a:latin typeface="Times New Roman" panose="02020603050405020304" pitchFamily="18" charset="0"/>
                <a:cs typeface="Times New Roman" panose="02020603050405020304" pitchFamily="18" charset="0"/>
              </a:rPr>
              <a:t>омборига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жойлаштиришга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юборади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шунингдек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донни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тозалаш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фаол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шамоллатишни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қилади</a:t>
            </a:r>
            <a:r>
              <a:rPr lang="ru-RU" sz="2800" dirty="0">
                <a:latin typeface="Times New Roman" panose="02020603050405020304" pitchFamily="18" charset="0"/>
                <a:cs typeface="Times New Roman" panose="02020603050405020304" pitchFamily="18" charset="0"/>
              </a:rPr>
              <a:t>. Дон </a:t>
            </a:r>
            <a:r>
              <a:rPr lang="ru-RU" sz="2800" dirty="0" err="1">
                <a:latin typeface="Times New Roman" panose="02020603050405020304" pitchFamily="18" charset="0"/>
                <a:cs typeface="Times New Roman" panose="02020603050405020304" pitchFamily="18" charset="0"/>
              </a:rPr>
              <a:t>лабораторияси</a:t>
            </a:r>
            <a:r>
              <a:rPr lang="ru-RU" sz="2800" dirty="0">
                <a:latin typeface="Times New Roman" panose="02020603050405020304" pitchFamily="18" charset="0"/>
                <a:cs typeface="Times New Roman" panose="02020603050405020304" pitchFamily="18" charset="0"/>
              </a:rPr>
              <a:t>. Кабул </a:t>
            </a:r>
            <a:r>
              <a:rPr lang="ru-RU" sz="2800" dirty="0" err="1">
                <a:latin typeface="Times New Roman" panose="02020603050405020304" pitchFamily="18" charset="0"/>
                <a:cs typeface="Times New Roman" panose="02020603050405020304" pitchFamily="18" charset="0"/>
              </a:rPr>
              <a:t>қилиш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сақлаш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донни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жўнатилиши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корхонада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сақланаётган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тено-кимёвий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боради</a:t>
            </a:r>
            <a:r>
              <a:rPr lang="ru-RU"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948314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837127"/>
            <a:ext cx="8915400" cy="5074095"/>
          </a:xfrm>
        </p:spPr>
        <p:txBody>
          <a:bodyPr>
            <a:normAutofit/>
          </a:bodyPr>
          <a:lstStyle/>
          <a:p>
            <a:pPr marL="0" indent="0" algn="ctr">
              <a:buNone/>
            </a:pPr>
            <a:r>
              <a:rPr lang="ru-RU" sz="2600" b="1" dirty="0" err="1">
                <a:latin typeface="Times New Roman" panose="02020603050405020304" pitchFamily="18" charset="0"/>
                <a:cs typeface="Times New Roman" panose="02020603050405020304" pitchFamily="18" charset="0"/>
              </a:rPr>
              <a:t>Марказий</a:t>
            </a:r>
            <a:r>
              <a:rPr lang="ru-RU" sz="2600" b="1" dirty="0">
                <a:latin typeface="Times New Roman" panose="02020603050405020304" pitchFamily="18" charset="0"/>
                <a:cs typeface="Times New Roman" panose="02020603050405020304" pitchFamily="18" charset="0"/>
              </a:rPr>
              <a:t> лаборатория. </a:t>
            </a:r>
            <a:endParaRPr lang="ru-RU" sz="2600" b="1" dirty="0" smtClean="0">
              <a:latin typeface="Times New Roman" panose="02020603050405020304" pitchFamily="18" charset="0"/>
              <a:cs typeface="Times New Roman" panose="02020603050405020304" pitchFamily="18" charset="0"/>
            </a:endParaRPr>
          </a:p>
          <a:p>
            <a:pPr algn="just"/>
            <a:r>
              <a:rPr lang="ru-RU" sz="2600" dirty="0" err="1" smtClean="0">
                <a:latin typeface="Times New Roman" panose="02020603050405020304" pitchFamily="18" charset="0"/>
                <a:cs typeface="Times New Roman" panose="02020603050405020304" pitchFamily="18" charset="0"/>
              </a:rPr>
              <a:t>Марказий</a:t>
            </a:r>
            <a:r>
              <a:rPr lang="ru-RU" sz="2600" dirty="0" smtClean="0">
                <a:latin typeface="Times New Roman" panose="02020603050405020304" pitchFamily="18" charset="0"/>
                <a:cs typeface="Times New Roman" panose="02020603050405020304" pitchFamily="18" charset="0"/>
              </a:rPr>
              <a:t> </a:t>
            </a:r>
            <a:r>
              <a:rPr lang="ru-RU" sz="2600" dirty="0">
                <a:latin typeface="Times New Roman" panose="02020603050405020304" pitchFamily="18" charset="0"/>
                <a:cs typeface="Times New Roman" panose="02020603050405020304" pitchFamily="18" charset="0"/>
              </a:rPr>
              <a:t>лаборатория </a:t>
            </a:r>
            <a:r>
              <a:rPr lang="ru-RU" sz="2600" dirty="0" err="1">
                <a:latin typeface="Times New Roman" panose="02020603050405020304" pitchFamily="18" charset="0"/>
                <a:cs typeface="Times New Roman" panose="02020603050405020304" pitchFamily="18" charset="0"/>
              </a:rPr>
              <a:t>қуйидагиларни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бажаради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чиқариш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лабораторияларининг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фаолиятини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назорат</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қилади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доннинг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қайта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ишланадиган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турларини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тузади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рецептларни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танлайди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улардаги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хом</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ашёни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алмаштиради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маҳсулот</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чиқишини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ҳисоблайди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назорат</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қилади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анча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мураккаб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таҳлилларни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бажаради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ўрта</a:t>
            </a:r>
            <a:r>
              <a:rPr lang="ru-RU" sz="2600" dirty="0">
                <a:latin typeface="Times New Roman" panose="02020603050405020304" pitchFamily="18" charset="0"/>
                <a:cs typeface="Times New Roman" panose="02020603050405020304" pitchFamily="18" charset="0"/>
              </a:rPr>
              <a:t> смена </a:t>
            </a:r>
            <a:r>
              <a:rPr lang="ru-RU" sz="2600" dirty="0" err="1">
                <a:latin typeface="Times New Roman" panose="02020603050405020304" pitchFamily="18" charset="0"/>
                <a:cs typeface="Times New Roman" panose="02020603050405020304" pitchFamily="18" charset="0"/>
              </a:rPr>
              <a:t>намуналарни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таҳлил</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қилади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маҳсулот</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сақланишини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кузатади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маҳсулотни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жўнатади</a:t>
            </a:r>
            <a:r>
              <a:rPr lang="ru-RU" sz="2600" dirty="0">
                <a:latin typeface="Times New Roman" panose="02020603050405020304" pitchFamily="18" charset="0"/>
                <a:cs typeface="Times New Roman" panose="02020603050405020304" pitchFamily="18" charset="0"/>
              </a:rPr>
              <a:t>, дон </a:t>
            </a:r>
            <a:r>
              <a:rPr lang="ru-RU" sz="2600" dirty="0" err="1">
                <a:latin typeface="Times New Roman" panose="02020603050405020304" pitchFamily="18" charset="0"/>
                <a:cs typeface="Times New Roman" panose="02020603050405020304" pitchFamily="18" charset="0"/>
              </a:rPr>
              <a:t>маҳсулотлари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сифати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бўйича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ҳисобот</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тузади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зараркунандалар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билан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зарарланганлик</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бўйича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бинолар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текширилади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корхонанинг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тозалик</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ҳолатини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назорат</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қилади</a:t>
            </a:r>
            <a:r>
              <a:rPr lang="ru-RU" sz="2600" dirty="0">
                <a:latin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46546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605307"/>
            <a:ext cx="8915400" cy="5305915"/>
          </a:xfrm>
        </p:spPr>
        <p:txBody>
          <a:bodyPr>
            <a:noAutofit/>
          </a:bodyPr>
          <a:lstStyle/>
          <a:p>
            <a:pPr algn="just"/>
            <a:r>
              <a:rPr lang="ru-RU" sz="2400" dirty="0">
                <a:latin typeface="Times New Roman" panose="02020603050405020304" pitchFamily="18" charset="0"/>
                <a:cs typeface="Times New Roman" panose="02020603050405020304" pitchFamily="18" charset="0"/>
              </a:rPr>
              <a:t>Техно-</a:t>
            </a:r>
            <a:r>
              <a:rPr lang="ru-RU" sz="2400" dirty="0" err="1">
                <a:latin typeface="Times New Roman" panose="02020603050405020304" pitchFamily="18" charset="0"/>
                <a:cs typeface="Times New Roman" panose="02020603050405020304" pitchFamily="18" charset="0"/>
              </a:rPr>
              <a:t>кимёвий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назорат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бўлимининг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бошлиғи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бўлимининг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барча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ишларини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бошқаради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Ишлаб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чиқаришда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фаолияти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кўп</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қиррали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жавобгарли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масъулиятли</a:t>
            </a:r>
            <a:r>
              <a:rPr lang="ru-RU" sz="2400" dirty="0">
                <a:latin typeface="Times New Roman" panose="02020603050405020304" pitchFamily="18" charset="0"/>
                <a:cs typeface="Times New Roman" panose="02020603050405020304" pitchFamily="18" charset="0"/>
              </a:rPr>
              <a:t>. </a:t>
            </a:r>
            <a:endParaRPr lang="ru-RU" sz="2400" dirty="0" smtClean="0">
              <a:latin typeface="Times New Roman" panose="02020603050405020304" pitchFamily="18" charset="0"/>
              <a:cs typeface="Times New Roman" panose="02020603050405020304" pitchFamily="18" charset="0"/>
            </a:endParaRPr>
          </a:p>
          <a:p>
            <a:pPr algn="just"/>
            <a:r>
              <a:rPr lang="ru-RU" sz="2400" dirty="0" smtClean="0">
                <a:latin typeface="Times New Roman" panose="02020603050405020304" pitchFamily="18" charset="0"/>
                <a:cs typeface="Times New Roman" panose="02020603050405020304" pitchFamily="18" charset="0"/>
              </a:rPr>
              <a:t>У </a:t>
            </a:r>
            <a:r>
              <a:rPr lang="ru-RU" sz="2400" dirty="0" err="1">
                <a:latin typeface="Times New Roman" panose="02020603050405020304" pitchFamily="18" charset="0"/>
                <a:cs typeface="Times New Roman" panose="02020603050405020304" pitchFamily="18" charset="0"/>
              </a:rPr>
              <a:t>қуйидаги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мажбуриятларни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бажаради</a:t>
            </a:r>
            <a:r>
              <a:rPr lang="ru-RU" sz="2400" dirty="0">
                <a:latin typeface="Times New Roman" panose="02020603050405020304" pitchFamily="18" charset="0"/>
                <a:cs typeface="Times New Roman" panose="02020603050405020304" pitchFamily="18" charset="0"/>
              </a:rPr>
              <a:t>; </a:t>
            </a:r>
            <a:endParaRPr lang="ru-RU" sz="2400" dirty="0" smtClean="0">
              <a:latin typeface="Times New Roman" panose="02020603050405020304" pitchFamily="18" charset="0"/>
              <a:cs typeface="Times New Roman" panose="02020603050405020304" pitchFamily="18" charset="0"/>
            </a:endParaRPr>
          </a:p>
          <a:p>
            <a:pPr algn="just"/>
            <a:r>
              <a:rPr lang="ru-RU" sz="2400" dirty="0" smtClean="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намуна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олиш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жойи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намуна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олиш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усули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тахлиллар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кўрсаткичи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усулларини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кўрсатган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ҳолда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корхонада</a:t>
            </a:r>
            <a:r>
              <a:rPr lang="ru-RU" sz="2400" dirty="0">
                <a:latin typeface="Times New Roman" panose="02020603050405020304" pitchFamily="18" charset="0"/>
                <a:cs typeface="Times New Roman" panose="02020603050405020304" pitchFamily="18" charset="0"/>
              </a:rPr>
              <a:t> техно-</a:t>
            </a:r>
            <a:r>
              <a:rPr lang="ru-RU" sz="2400" dirty="0" err="1">
                <a:latin typeface="Times New Roman" panose="02020603050405020304" pitchFamily="18" charset="0"/>
                <a:cs typeface="Times New Roman" panose="02020603050405020304" pitchFamily="18" charset="0"/>
              </a:rPr>
              <a:t>кимёвий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назорат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жараёнларининг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тизими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жадвалин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ишлаб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чиқади</a:t>
            </a:r>
            <a:r>
              <a:rPr lang="ru-RU" sz="2400" dirty="0" smtClean="0">
                <a:latin typeface="Times New Roman" panose="02020603050405020304" pitchFamily="18" charset="0"/>
                <a:cs typeface="Times New Roman" panose="02020603050405020304" pitchFamily="18" charset="0"/>
              </a:rPr>
              <a:t>;</a:t>
            </a:r>
          </a:p>
          <a:p>
            <a:pPr algn="just"/>
            <a:r>
              <a:rPr lang="ru-RU" sz="2400" dirty="0" smtClean="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 техно-</a:t>
            </a:r>
            <a:r>
              <a:rPr lang="ru-RU" sz="2400" dirty="0" err="1">
                <a:latin typeface="Times New Roman" panose="02020603050405020304" pitchFamily="18" charset="0"/>
                <a:cs typeface="Times New Roman" panose="02020603050405020304" pitchFamily="18" charset="0"/>
              </a:rPr>
              <a:t>кимёвий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назорат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бўлимининг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режасини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тузади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бу</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ерда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корхонанинг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қабул</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қилиш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жойлаштириш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сақлаш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қайта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ишлаш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жўнатиш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ишлари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асосида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ҳажми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ҳисоблаб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чиқилади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шунингдек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бир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ойга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бир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чорракка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таҳлиллар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ҳисоблаб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чиқади</a:t>
            </a:r>
            <a:r>
              <a:rPr lang="ru-RU" sz="2400" dirty="0">
                <a:latin typeface="Times New Roman" panose="02020603050405020304" pitchFamily="18" charset="0"/>
                <a:cs typeface="Times New Roman" panose="02020603050405020304" pitchFamily="18" charset="0"/>
              </a:rPr>
              <a:t>; </a:t>
            </a:r>
            <a:endParaRPr lang="ru-RU" sz="24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13548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695459"/>
            <a:ext cx="8915400" cy="5215763"/>
          </a:xfrm>
        </p:spPr>
        <p:txBody>
          <a:bodyPr>
            <a:normAutofit/>
          </a:bodyPr>
          <a:lstStyle/>
          <a:p>
            <a:pPr algn="just"/>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ускуналар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назоратининг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жадвалини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тузади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штатлар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жадвалига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мувофиқ</a:t>
            </a:r>
            <a:r>
              <a:rPr lang="ru-RU" sz="2800" dirty="0">
                <a:latin typeface="Times New Roman" panose="02020603050405020304" pitchFamily="18" charset="0"/>
                <a:cs typeface="Times New Roman" panose="02020603050405020304" pitchFamily="18" charset="0"/>
              </a:rPr>
              <a:t> лаборатория </a:t>
            </a:r>
            <a:r>
              <a:rPr lang="ru-RU" sz="2800" dirty="0" err="1">
                <a:latin typeface="Times New Roman" panose="02020603050405020304" pitchFamily="18" charset="0"/>
                <a:cs typeface="Times New Roman" panose="02020603050405020304" pitchFamily="18" charset="0"/>
              </a:rPr>
              <a:t>штатларини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ходимлар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тўлдиради</a:t>
            </a:r>
            <a:r>
              <a:rPr lang="ru-RU" sz="2800" dirty="0">
                <a:latin typeface="Times New Roman" panose="02020603050405020304" pitchFamily="18" charset="0"/>
                <a:cs typeface="Times New Roman" panose="02020603050405020304" pitchFamily="18" charset="0"/>
              </a:rPr>
              <a:t>, улар </a:t>
            </a:r>
            <a:r>
              <a:rPr lang="ru-RU" sz="2800" dirty="0" err="1">
                <a:latin typeface="Times New Roman" panose="02020603050405020304" pitchFamily="18" charset="0"/>
                <a:cs typeface="Times New Roman" panose="02020603050405020304" pitchFamily="18" charset="0"/>
              </a:rPr>
              <a:t>орасида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хизмат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мажбуриятларини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тақсимлайди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жадвалини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тузади</a:t>
            </a:r>
            <a:r>
              <a:rPr lang="ru-RU" sz="2800" dirty="0">
                <a:latin typeface="Times New Roman" panose="02020603050405020304" pitchFamily="18" charset="0"/>
                <a:cs typeface="Times New Roman" panose="02020603050405020304" pitchFamily="18" charset="0"/>
              </a:rPr>
              <a:t>; </a:t>
            </a:r>
            <a:endParaRPr lang="ru-RU" sz="2800" dirty="0" smtClean="0">
              <a:latin typeface="Times New Roman" panose="02020603050405020304" pitchFamily="18" charset="0"/>
              <a:cs typeface="Times New Roman" panose="02020603050405020304" pitchFamily="18" charset="0"/>
            </a:endParaRPr>
          </a:p>
          <a:p>
            <a:pPr algn="just"/>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куни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лабораторияда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барча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лавозимли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кишиларнинг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бажараётган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тахлиллари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ҳақидаги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хужжатларни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тўлдириш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қилади</a:t>
            </a:r>
            <a:r>
              <a:rPr lang="ru-RU" sz="2800" dirty="0">
                <a:latin typeface="Times New Roman" panose="02020603050405020304" pitchFamily="18" charset="0"/>
                <a:cs typeface="Times New Roman" panose="02020603050405020304" pitchFamily="18" charset="0"/>
              </a:rPr>
              <a:t>. </a:t>
            </a:r>
          </a:p>
          <a:p>
            <a:pPr algn="just"/>
            <a:endParaRPr lang="ru-RU" sz="2800" dirty="0"/>
          </a:p>
        </p:txBody>
      </p:sp>
    </p:spTree>
    <p:extLst>
      <p:ext uri="{BB962C8B-B14F-4D97-AF65-F5344CB8AC3E}">
        <p14:creationId xmlns:p14="http://schemas.microsoft.com/office/powerpoint/2010/main" val="13364055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824249"/>
            <a:ext cx="8915400" cy="4675030"/>
          </a:xfrm>
        </p:spPr>
        <p:txBody>
          <a:bodyPr>
            <a:normAutofit/>
          </a:bodyPr>
          <a:lstStyle/>
          <a:p>
            <a:pPr marL="0" indent="0" algn="just">
              <a:buNone/>
            </a:pPr>
            <a:r>
              <a:rPr lang="ru-RU" sz="2400" dirty="0" smtClean="0">
                <a:latin typeface="Times New Roman" panose="02020603050405020304" pitchFamily="18" charset="0"/>
                <a:cs typeface="Times New Roman" panose="02020603050405020304" pitchFamily="18" charset="0"/>
              </a:rPr>
              <a:t>        ИЧТЛ </a:t>
            </a:r>
            <a:r>
              <a:rPr lang="ru-RU" sz="2400" dirty="0" err="1">
                <a:latin typeface="Times New Roman" panose="02020603050405020304" pitchFamily="18" charset="0"/>
                <a:cs typeface="Times New Roman" panose="02020603050405020304" pitchFamily="18" charset="0"/>
              </a:rPr>
              <a:t>бошлиғи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раҳбарлиги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остидаги</a:t>
            </a:r>
            <a:r>
              <a:rPr lang="ru-RU" sz="2400" dirty="0">
                <a:latin typeface="Times New Roman" panose="02020603050405020304" pitchFamily="18" charset="0"/>
                <a:cs typeface="Times New Roman" panose="02020603050405020304" pitchFamily="18" charset="0"/>
              </a:rPr>
              <a:t> лаборатория </a:t>
            </a:r>
            <a:r>
              <a:rPr lang="ru-RU" sz="2400" dirty="0" err="1">
                <a:latin typeface="Times New Roman" panose="02020603050405020304" pitchFamily="18" charset="0"/>
                <a:cs typeface="Times New Roman" panose="02020603050405020304" pitchFamily="18" charset="0"/>
              </a:rPr>
              <a:t>ишчилари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донни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бошқа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турдаги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хом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ашёларни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қабул</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қилиш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жойлаштириш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шунингдек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бир</a:t>
            </a:r>
            <a:r>
              <a:rPr lang="ru-RU" sz="2400" dirty="0">
                <a:latin typeface="Times New Roman" panose="02020603050405020304" pitchFamily="18" charset="0"/>
                <a:cs typeface="Times New Roman" panose="02020603050405020304" pitchFamily="18" charset="0"/>
              </a:rPr>
              <a:t> хил </a:t>
            </a:r>
            <a:r>
              <a:rPr lang="ru-RU" sz="2400" dirty="0" err="1">
                <a:latin typeface="Times New Roman" panose="02020603050405020304" pitchFamily="18" charset="0"/>
                <a:cs typeface="Times New Roman" panose="02020603050405020304" pitchFamily="18" charset="0"/>
              </a:rPr>
              <a:t>турдаги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катта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туркумларни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ташкил</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қилишда</a:t>
            </a:r>
            <a:r>
              <a:rPr lang="ru-RU" sz="2400" dirty="0">
                <a:latin typeface="Times New Roman" panose="02020603050405020304" pitchFamily="18" charset="0"/>
                <a:cs typeface="Times New Roman" panose="02020603050405020304" pitchFamily="18" charset="0"/>
              </a:rPr>
              <a:t> техно-</a:t>
            </a:r>
            <a:r>
              <a:rPr lang="ru-RU" sz="2400" dirty="0" err="1">
                <a:latin typeface="Times New Roman" panose="02020603050405020304" pitchFamily="18" charset="0"/>
                <a:cs typeface="Times New Roman" panose="02020603050405020304" pitchFamily="18" charset="0"/>
              </a:rPr>
              <a:t>кимёвий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назорат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қилинади</a:t>
            </a:r>
            <a:r>
              <a:rPr lang="ru-RU" sz="2400" dirty="0">
                <a:latin typeface="Times New Roman" panose="02020603050405020304" pitchFamily="18" charset="0"/>
                <a:cs typeface="Times New Roman" panose="02020603050405020304" pitchFamily="18" charset="0"/>
              </a:rPr>
              <a:t>; </a:t>
            </a:r>
            <a:endParaRPr lang="ru-RU" sz="2400" dirty="0" smtClean="0">
              <a:latin typeface="Times New Roman" panose="02020603050405020304" pitchFamily="18" charset="0"/>
              <a:cs typeface="Times New Roman" panose="02020603050405020304" pitchFamily="18" charset="0"/>
            </a:endParaRPr>
          </a:p>
          <a:p>
            <a:pPr algn="just"/>
            <a:r>
              <a:rPr lang="ru-RU" sz="2400" dirty="0" smtClean="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дон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мойли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ўсимликлариинг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уруғини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қуритиш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тозалаш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фаол</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шамоллатиш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технологик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жараёнларда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қоидага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риоя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қилишни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назорат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қилади</a:t>
            </a:r>
            <a:r>
              <a:rPr lang="ru-RU" sz="2400" dirty="0" smtClean="0">
                <a:latin typeface="Times New Roman" panose="02020603050405020304" pitchFamily="18" charset="0"/>
                <a:cs typeface="Times New Roman" panose="02020603050405020304" pitchFamily="18" charset="0"/>
              </a:rPr>
              <a:t>;</a:t>
            </a:r>
          </a:p>
          <a:p>
            <a:pPr algn="just"/>
            <a:r>
              <a:rPr lang="ru-RU" sz="2400" dirty="0" smtClean="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корхонада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ишлаб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чиқилган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ёрма</a:t>
            </a:r>
            <a:r>
              <a:rPr lang="ru-RU" sz="2400" dirty="0">
                <a:latin typeface="Times New Roman" panose="02020603050405020304" pitchFamily="18" charset="0"/>
                <a:cs typeface="Times New Roman" panose="02020603050405020304" pitchFamily="18" charset="0"/>
              </a:rPr>
              <a:t> на </a:t>
            </a:r>
            <a:r>
              <a:rPr lang="ru-RU" sz="2400" dirty="0" err="1">
                <a:latin typeface="Times New Roman" panose="02020603050405020304" pitchFamily="18" charset="0"/>
                <a:cs typeface="Times New Roman" panose="02020603050405020304" pitchFamily="18" charset="0"/>
              </a:rPr>
              <a:t>омихта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емнинг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сифатини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назорати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шунингдек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уларнинг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омборда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сақланишда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назорат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қилади</a:t>
            </a:r>
            <a:r>
              <a:rPr lang="ru-RU"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15742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1841679"/>
            <a:ext cx="8915400" cy="3438659"/>
          </a:xfrm>
        </p:spPr>
        <p:txBody>
          <a:bodyPr>
            <a:normAutofit/>
          </a:bodyPr>
          <a:lstStyle/>
          <a:p>
            <a:pPr algn="just"/>
            <a:r>
              <a:rPr lang="ru-RU" sz="3200" dirty="0" smtClean="0">
                <a:latin typeface="Times New Roman" panose="02020603050405020304" pitchFamily="18" charset="0"/>
                <a:cs typeface="Times New Roman" panose="02020603050405020304" pitchFamily="18" charset="0"/>
              </a:rPr>
              <a:t>  ИЧТЛ </a:t>
            </a:r>
            <a:r>
              <a:rPr lang="ru-RU" sz="3200" dirty="0" err="1">
                <a:latin typeface="Times New Roman" panose="02020603050405020304" pitchFamily="18" charset="0"/>
                <a:cs typeface="Times New Roman" panose="02020603050405020304" pitchFamily="18" charset="0"/>
              </a:rPr>
              <a:t>бошлиғи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ун</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ёки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ёрмага</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қайта</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ишланадиган</a:t>
            </a:r>
            <a:r>
              <a:rPr lang="ru-RU" sz="3200" dirty="0">
                <a:latin typeface="Times New Roman" panose="02020603050405020304" pitchFamily="18" charset="0"/>
                <a:cs typeface="Times New Roman" panose="02020603050405020304" pitchFamily="18" charset="0"/>
              </a:rPr>
              <a:t> дон </a:t>
            </a:r>
            <a:r>
              <a:rPr lang="ru-RU" sz="3200" dirty="0" err="1">
                <a:latin typeface="Times New Roman" panose="02020603050405020304" pitchFamily="18" charset="0"/>
                <a:cs typeface="Times New Roman" panose="02020603050405020304" pitchFamily="18" charset="0"/>
              </a:rPr>
              <a:t>аралашмаси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тузилишни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назорат</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килади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омихта</a:t>
            </a:r>
            <a:r>
              <a:rPr lang="ru-RU" sz="3200" dirty="0">
                <a:latin typeface="Times New Roman" panose="02020603050405020304" pitchFamily="18" charset="0"/>
                <a:cs typeface="Times New Roman" panose="02020603050405020304" pitchFamily="18" charset="0"/>
              </a:rPr>
              <a:t> ем </a:t>
            </a:r>
            <a:r>
              <a:rPr lang="ru-RU" sz="3200" dirty="0" err="1">
                <a:latin typeface="Times New Roman" panose="02020603050405020304" pitchFamily="18" charset="0"/>
                <a:cs typeface="Times New Roman" panose="02020603050405020304" pitchFamily="18" charset="0"/>
              </a:rPr>
              <a:t>ишлаб</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чиқаришда</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рецептлар</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белгилайди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ва</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ундаги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алоҳида</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турдаги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хом</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ашёларни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алмаштиради</a:t>
            </a:r>
            <a:r>
              <a:rPr lang="ru-RU" sz="3200" dirty="0">
                <a:latin typeface="Times New Roman" panose="02020603050405020304" pitchFamily="18" charset="0"/>
                <a:cs typeface="Times New Roman" panose="02020603050405020304" pitchFamily="18" charset="0"/>
              </a:rPr>
              <a:t>.</a:t>
            </a:r>
          </a:p>
          <a:p>
            <a:pPr marL="0" indent="0" algn="just">
              <a:buNone/>
            </a:pPr>
            <a:r>
              <a:rPr lang="uz-Cyrl-UZ" sz="3200" dirty="0">
                <a:latin typeface="Times New Roman" panose="02020603050405020304" pitchFamily="18" charset="0"/>
                <a:cs typeface="Times New Roman" panose="02020603050405020304" pitchFamily="18" charset="0"/>
              </a:rPr>
              <a:t> </a:t>
            </a:r>
            <a:endParaRPr lang="ru-RU" sz="3200" dirty="0">
              <a:latin typeface="Times New Roman" panose="02020603050405020304" pitchFamily="18" charset="0"/>
              <a:cs typeface="Times New Roman" panose="02020603050405020304" pitchFamily="18" charset="0"/>
            </a:endParaRPr>
          </a:p>
          <a:p>
            <a:pPr algn="just"/>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58532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1133341"/>
            <a:ext cx="8915400" cy="4777881"/>
          </a:xfrm>
        </p:spPr>
        <p:txBody>
          <a:bodyPr>
            <a:normAutofit/>
          </a:bodyPr>
          <a:lstStyle/>
          <a:p>
            <a:pPr algn="just"/>
            <a:r>
              <a:rPr lang="ru-RU" sz="4000" b="1" dirty="0" err="1" smtClean="0">
                <a:latin typeface="Times New Roman" panose="02020603050405020304" pitchFamily="18" charset="0"/>
                <a:cs typeface="Times New Roman" panose="02020603050405020304" pitchFamily="18" charset="0"/>
              </a:rPr>
              <a:t>Назорат</a:t>
            </a:r>
            <a:r>
              <a:rPr lang="ru-RU" sz="4000" b="1" dirty="0" smtClean="0">
                <a:latin typeface="Times New Roman" panose="02020603050405020304" pitchFamily="18" charset="0"/>
                <a:cs typeface="Times New Roman" panose="02020603050405020304" pitchFamily="18" charset="0"/>
              </a:rPr>
              <a:t> </a:t>
            </a:r>
            <a:r>
              <a:rPr lang="ru-RU" sz="4000" b="1" dirty="0" err="1" smtClean="0">
                <a:latin typeface="Times New Roman" panose="02020603050405020304" pitchFamily="18" charset="0"/>
                <a:cs typeface="Times New Roman" panose="02020603050405020304" pitchFamily="18" charset="0"/>
              </a:rPr>
              <a:t>саволлари</a:t>
            </a:r>
            <a:r>
              <a:rPr lang="ru-RU" sz="4000" b="1" dirty="0" smtClean="0">
                <a:latin typeface="Times New Roman" panose="02020603050405020304" pitchFamily="18" charset="0"/>
                <a:cs typeface="Times New Roman" panose="02020603050405020304" pitchFamily="18" charset="0"/>
              </a:rPr>
              <a:t>:</a:t>
            </a:r>
          </a:p>
          <a:p>
            <a:pPr lvl="0" algn="just"/>
            <a:r>
              <a:rPr lang="ru-RU" sz="3200" dirty="0" err="1" smtClean="0">
                <a:latin typeface="Times New Roman" panose="02020603050405020304" pitchFamily="18" charset="0"/>
                <a:cs typeface="Times New Roman" panose="02020603050405020304" pitchFamily="18" charset="0"/>
              </a:rPr>
              <a:t>Бу</a:t>
            </a:r>
            <a:r>
              <a:rPr lang="uz-Cyrl-UZ" sz="3200" dirty="0" smtClean="0">
                <a:latin typeface="Times New Roman" panose="02020603050405020304" pitchFamily="18" charset="0"/>
                <a:cs typeface="Times New Roman" panose="02020603050405020304" pitchFamily="18" charset="0"/>
              </a:rPr>
              <a:t>ғдойнинг т</a:t>
            </a:r>
            <a:r>
              <a:rPr lang="ru-RU" sz="3200" dirty="0" err="1" smtClean="0">
                <a:latin typeface="Times New Roman" panose="02020603050405020304" pitchFamily="18" charset="0"/>
                <a:cs typeface="Times New Roman" panose="02020603050405020304" pitchFamily="18" charset="0"/>
              </a:rPr>
              <a:t>авсифи</a:t>
            </a:r>
            <a:r>
              <a:rPr lang="ru-RU" sz="3200" dirty="0">
                <a:latin typeface="Times New Roman" panose="02020603050405020304" pitchFamily="18" charset="0"/>
                <a:cs typeface="Times New Roman" panose="02020603050405020304" pitchFamily="18" charset="0"/>
              </a:rPr>
              <a:t>.</a:t>
            </a:r>
          </a:p>
          <a:p>
            <a:pPr lvl="0" algn="just"/>
            <a:r>
              <a:rPr lang="ru-RU" sz="3200" dirty="0">
                <a:latin typeface="Times New Roman" panose="02020603050405020304" pitchFamily="18" charset="0"/>
                <a:cs typeface="Times New Roman" panose="02020603050405020304" pitchFamily="18" charset="0"/>
              </a:rPr>
              <a:t>Дон </a:t>
            </a:r>
            <a:r>
              <a:rPr lang="ru-RU" sz="3200" dirty="0" err="1">
                <a:latin typeface="Times New Roman" panose="02020603050405020304" pitchFamily="18" charset="0"/>
                <a:cs typeface="Times New Roman" panose="02020603050405020304" pitchFamily="18" charset="0"/>
              </a:rPr>
              <a:t>массаси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ва</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унинг</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хоссалари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ҳақида</a:t>
            </a:r>
            <a:r>
              <a:rPr lang="ru-RU" sz="3200" dirty="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тушунча</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келтиринг</a:t>
            </a:r>
            <a:r>
              <a:rPr lang="ru-RU" sz="3200" dirty="0" smtClean="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a:p>
            <a:pPr lvl="0" algn="just"/>
            <a:r>
              <a:rPr lang="uz-Cyrl-UZ" sz="3200" dirty="0" smtClean="0">
                <a:latin typeface="Times New Roman" panose="02020603050405020304" pitchFamily="18" charset="0"/>
                <a:cs typeface="Times New Roman" panose="02020603050405020304" pitchFamily="18" charset="0"/>
              </a:rPr>
              <a:t>Дон ишлаб чиқариш корхоналаридаги техно-кимёвий </a:t>
            </a:r>
            <a:r>
              <a:rPr lang="uz-Cyrl-UZ" sz="3200" dirty="0">
                <a:latin typeface="Times New Roman" panose="02020603050405020304" pitchFamily="18" charset="0"/>
                <a:cs typeface="Times New Roman" panose="02020603050405020304" pitchFamily="18" charset="0"/>
              </a:rPr>
              <a:t>назорат</a:t>
            </a:r>
            <a:endParaRPr lang="ru-RU" sz="3200" dirty="0">
              <a:latin typeface="Times New Roman" panose="02020603050405020304" pitchFamily="18" charset="0"/>
              <a:cs typeface="Times New Roman" panose="02020603050405020304" pitchFamily="18" charset="0"/>
            </a:endParaRPr>
          </a:p>
          <a:p>
            <a:pPr algn="just"/>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78413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643944"/>
            <a:ext cx="8915400" cy="5267278"/>
          </a:xfrm>
        </p:spPr>
        <p:txBody>
          <a:bodyPr>
            <a:normAutofit/>
          </a:bodyPr>
          <a:lstStyle/>
          <a:p>
            <a:pPr algn="ctr"/>
            <a:endParaRPr lang="uz-Cyrl-UZ" sz="5400" dirty="0" smtClean="0">
              <a:latin typeface="Times New Roman" panose="02020603050405020304" pitchFamily="18" charset="0"/>
              <a:cs typeface="Times New Roman" panose="02020603050405020304" pitchFamily="18" charset="0"/>
            </a:endParaRPr>
          </a:p>
          <a:p>
            <a:pPr algn="ctr"/>
            <a:endParaRPr lang="uz-Cyrl-UZ" sz="5400" dirty="0">
              <a:latin typeface="Times New Roman" panose="02020603050405020304" pitchFamily="18" charset="0"/>
              <a:cs typeface="Times New Roman" panose="02020603050405020304" pitchFamily="18" charset="0"/>
            </a:endParaRPr>
          </a:p>
          <a:p>
            <a:pPr algn="ctr"/>
            <a:r>
              <a:rPr lang="uz-Cyrl-UZ" sz="5400" dirty="0" smtClean="0">
                <a:latin typeface="Times New Roman" panose="02020603050405020304" pitchFamily="18" charset="0"/>
                <a:cs typeface="Times New Roman" panose="02020603050405020304" pitchFamily="18" charset="0"/>
              </a:rPr>
              <a:t>ЭЪТИБОРИНГИЗ УЧУН РАХМАТ!</a:t>
            </a:r>
            <a:endParaRPr lang="ru-RU" sz="5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4046446"/>
      </p:ext>
    </p:extLst>
  </p:cSld>
  <p:clrMapOvr>
    <a:masterClrMapping/>
  </p:clrMapOvr>
</p:sld>
</file>

<file path=ppt/theme/theme1.xml><?xml version="1.0" encoding="utf-8"?>
<a:theme xmlns:a="http://schemas.openxmlformats.org/drawingml/2006/main" name="Легкий дым">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34</TotalTime>
  <Words>730</Words>
  <Application>Microsoft Office PowerPoint</Application>
  <PresentationFormat>Широкоэкранный</PresentationFormat>
  <Paragraphs>31</Paragraphs>
  <Slides>13</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13</vt:i4>
      </vt:variant>
    </vt:vector>
  </HeadingPairs>
  <TitlesOfParts>
    <vt:vector size="18" baseType="lpstr">
      <vt:lpstr>Arial</vt:lpstr>
      <vt:lpstr>Century Gothic</vt:lpstr>
      <vt:lpstr>Times New Roman</vt:lpstr>
      <vt:lpstr>Wingdings 3</vt:lpstr>
      <vt:lpstr>Легкий дым</vt:lpstr>
      <vt:lpstr>10-маъруза:  “Дон ва ун-ёрма маҳсулотларининг озиқавийлик қиймати ва унинг хавфсизлиги”.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5-маъруза:  “Дон ва ун-ёрма маҳсулотларининг озиқавийлик қиймати ва унинг хавфсизлиги”.</dc:title>
  <dc:creator>User</dc:creator>
  <cp:lastModifiedBy>User</cp:lastModifiedBy>
  <cp:revision>4</cp:revision>
  <dcterms:created xsi:type="dcterms:W3CDTF">2017-11-25T15:25:08Z</dcterms:created>
  <dcterms:modified xsi:type="dcterms:W3CDTF">2017-11-25T16:00:08Z</dcterms:modified>
</cp:coreProperties>
</file>