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11/25/2017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11/25/2017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3" y="1493950"/>
            <a:ext cx="8915399" cy="3283432"/>
          </a:xfrm>
        </p:spPr>
        <p:txBody>
          <a:bodyPr>
            <a:noAutofit/>
          </a:bodyPr>
          <a:lstStyle/>
          <a:p>
            <a:pPr algn="just"/>
            <a:r>
              <a:rPr lang="uz-Cyrl-UZ" sz="4400" b="1" dirty="0">
                <a:latin typeface="Times New Roman" panose="02020603050405020304" pitchFamily="18" charset="0"/>
                <a:cs typeface="Times New Roman" panose="02020603050405020304" pitchFamily="18" charset="0"/>
              </a:rPr>
              <a:t>9</a:t>
            </a:r>
            <a:r>
              <a:rPr lang="uz-Cyrl-UZ" sz="4400" b="1" dirty="0" smtClean="0">
                <a:latin typeface="Times New Roman" panose="02020603050405020304" pitchFamily="18" charset="0"/>
                <a:cs typeface="Times New Roman" panose="02020603050405020304" pitchFamily="18" charset="0"/>
              </a:rPr>
              <a:t>-Маъруза</a:t>
            </a:r>
            <a:r>
              <a:rPr lang="uz-Cyrl-UZ" sz="4400" b="1" dirty="0">
                <a:latin typeface="Times New Roman" panose="02020603050405020304" pitchFamily="18" charset="0"/>
                <a:cs typeface="Times New Roman" panose="02020603050405020304" pitchFamily="18" charset="0"/>
              </a:rPr>
              <a:t>: </a:t>
            </a:r>
            <a:r>
              <a:rPr lang="uz-Cyrl-UZ" sz="4400" b="1" dirty="0" smtClean="0">
                <a:latin typeface="Times New Roman" panose="02020603050405020304" pitchFamily="18" charset="0"/>
                <a:cs typeface="Times New Roman" panose="02020603050405020304" pitchFamily="18" charset="0"/>
              </a:rPr>
              <a:t/>
            </a:r>
            <a:br>
              <a:rPr lang="uz-Cyrl-UZ" sz="4400" b="1" dirty="0" smtClean="0">
                <a:latin typeface="Times New Roman" panose="02020603050405020304" pitchFamily="18" charset="0"/>
                <a:cs typeface="Times New Roman" panose="02020603050405020304" pitchFamily="18" charset="0"/>
              </a:rPr>
            </a:br>
            <a:r>
              <a:rPr lang="uz-Cyrl-UZ" sz="4400" b="1" dirty="0" smtClean="0">
                <a:latin typeface="Times New Roman" panose="02020603050405020304" pitchFamily="18" charset="0"/>
                <a:cs typeface="Times New Roman" panose="02020603050405020304" pitchFamily="18" charset="0"/>
              </a:rPr>
              <a:t>“Сут </a:t>
            </a:r>
            <a:r>
              <a:rPr lang="uz-Cyrl-UZ" sz="4400" b="1" dirty="0">
                <a:latin typeface="Times New Roman" panose="02020603050405020304" pitchFamily="18" charset="0"/>
                <a:cs typeface="Times New Roman" panose="02020603050405020304" pitchFamily="18" charset="0"/>
              </a:rPr>
              <a:t>ва сут маҳсулотларининг озиқавийлик қиймати ва унинг </a:t>
            </a:r>
            <a:r>
              <a:rPr lang="uz-Cyrl-UZ" sz="4400" b="1" dirty="0" smtClean="0">
                <a:latin typeface="Times New Roman" panose="02020603050405020304" pitchFamily="18" charset="0"/>
                <a:cs typeface="Times New Roman" panose="02020603050405020304" pitchFamily="18" charset="0"/>
              </a:rPr>
              <a:t>хавфсизлиги”.</a:t>
            </a:r>
            <a:r>
              <a:rPr lang="ru-RU" sz="4400" dirty="0">
                <a:latin typeface="Times New Roman" panose="02020603050405020304" pitchFamily="18" charset="0"/>
                <a:cs typeface="Times New Roman" panose="02020603050405020304" pitchFamily="18" charset="0"/>
              </a:rPr>
              <a:t/>
            </a:r>
            <a:br>
              <a:rPr lang="ru-RU" sz="4400" dirty="0">
                <a:latin typeface="Times New Roman" panose="02020603050405020304" pitchFamily="18" charset="0"/>
                <a:cs typeface="Times New Roman" panose="02020603050405020304" pitchFamily="18" charset="0"/>
              </a:rPr>
            </a:b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288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50006"/>
            <a:ext cx="8915400" cy="5061216"/>
          </a:xfrm>
        </p:spPr>
        <p:txBody>
          <a:bodyPr>
            <a:normAutofit/>
          </a:bodyPr>
          <a:lstStyle/>
          <a:p>
            <a:pPr marL="0" indent="0" algn="ctr">
              <a:buNone/>
            </a:pPr>
            <a:r>
              <a:rPr lang="uz-Cyrl-UZ" sz="3600" b="1" dirty="0">
                <a:latin typeface="Times New Roman" panose="02020603050405020304" pitchFamily="18" charset="0"/>
                <a:cs typeface="Times New Roman" panose="02020603050405020304" pitchFamily="18" charset="0"/>
              </a:rPr>
              <a:t>Режа:</a:t>
            </a:r>
            <a:endParaRPr lang="ru-RU" sz="3600" dirty="0">
              <a:latin typeface="Times New Roman" panose="02020603050405020304" pitchFamily="18" charset="0"/>
              <a:cs typeface="Times New Roman" panose="02020603050405020304" pitchFamily="18" charset="0"/>
            </a:endParaRPr>
          </a:p>
          <a:p>
            <a:pPr lvl="0" algn="just"/>
            <a:r>
              <a:rPr lang="uz-Cyrl-UZ" sz="3600" b="1" dirty="0">
                <a:latin typeface="Times New Roman" panose="02020603050405020304" pitchFamily="18" charset="0"/>
                <a:cs typeface="Times New Roman" panose="02020603050405020304" pitchFamily="18" charset="0"/>
              </a:rPr>
              <a:t>Сут ва сут маҳсулотлари</a:t>
            </a:r>
            <a:endParaRPr lang="ru-RU" sz="3600" dirty="0">
              <a:latin typeface="Times New Roman" panose="02020603050405020304" pitchFamily="18" charset="0"/>
              <a:cs typeface="Times New Roman" panose="02020603050405020304" pitchFamily="18" charset="0"/>
            </a:endParaRPr>
          </a:p>
          <a:p>
            <a:pPr lvl="0" algn="just"/>
            <a:r>
              <a:rPr lang="uz-Cyrl-UZ" sz="3600" b="1" dirty="0">
                <a:latin typeface="Times New Roman" panose="02020603050405020304" pitchFamily="18" charset="0"/>
                <a:cs typeface="Times New Roman" panose="02020603050405020304" pitchFamily="18" charset="0"/>
              </a:rPr>
              <a:t>Сутли маҳсулотлар.</a:t>
            </a:r>
            <a:endParaRPr lang="ru-RU" sz="3600" dirty="0">
              <a:latin typeface="Times New Roman" panose="02020603050405020304" pitchFamily="18" charset="0"/>
              <a:cs typeface="Times New Roman" panose="02020603050405020304" pitchFamily="18" charset="0"/>
            </a:endParaRPr>
          </a:p>
          <a:p>
            <a:pPr lvl="0" algn="just"/>
            <a:r>
              <a:rPr lang="uz-Cyrl-UZ" sz="3600" b="1" dirty="0">
                <a:latin typeface="Times New Roman" panose="02020603050405020304" pitchFamily="18" charset="0"/>
                <a:cs typeface="Times New Roman" panose="02020603050405020304" pitchFamily="18" charset="0"/>
              </a:rPr>
              <a:t>Сут ва сутли маҳсулотларнинг инсон касалланишлари пайдо бўлиши ва ёт юклама шаклланишидаги роли.</a:t>
            </a:r>
            <a:endParaRPr lang="ru-RU" sz="3600" dirty="0">
              <a:latin typeface="Times New Roman" panose="02020603050405020304" pitchFamily="18" charset="0"/>
              <a:cs typeface="Times New Roman" panose="02020603050405020304" pitchFamily="18" charset="0"/>
            </a:endParaRPr>
          </a:p>
          <a:p>
            <a:pPr algn="just"/>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1289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17431"/>
            <a:ext cx="8915400" cy="5112913"/>
          </a:xfrm>
        </p:spPr>
        <p:txBody>
          <a:bodyPr>
            <a:normAutofit/>
          </a:bodyPr>
          <a:lstStyle/>
          <a:p>
            <a:pPr algn="just"/>
            <a:r>
              <a:rPr lang="uz-Cyrl-UZ" sz="2200" b="1" dirty="0" smtClean="0">
                <a:latin typeface="Times New Roman" panose="02020603050405020304" pitchFamily="18" charset="0"/>
                <a:cs typeface="Times New Roman" panose="02020603050405020304" pitchFamily="18" charset="0"/>
              </a:rPr>
              <a:t>Сут.</a:t>
            </a:r>
            <a:r>
              <a:rPr lang="uz-Cyrl-UZ" sz="2200" dirty="0" smtClean="0">
                <a:latin typeface="Times New Roman" panose="02020603050405020304" pitchFamily="18" charset="0"/>
                <a:cs typeface="Times New Roman" panose="02020603050405020304" pitchFamily="18" charset="0"/>
              </a:rPr>
              <a:t> Ушбу маҳсулот кўпчилик аҳолининг овқатланишида нисбатан кенгроқ тарқалган. Инсон ўз эволюцияси давомида уни туғилганиданоқ ола бошлайди ва бутун ҳаёти давомида истеъмол қилишга кўниккан.  Сутдан кўп миқдордаги алоҳида маҳсулотлар тайёрланади, у таомларнинг кенг ассортименти тайёрланишида фойдаланилади.</a:t>
            </a:r>
            <a:endParaRPr lang="ru-RU" sz="2200" dirty="0" smtClean="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pic>
        <p:nvPicPr>
          <p:cNvPr id="4" name="Рисунок 3" descr="молочные продукты"/>
          <p:cNvPicPr/>
          <p:nvPr/>
        </p:nvPicPr>
        <p:blipFill>
          <a:blip r:embed="rId2">
            <a:extLst>
              <a:ext uri="{28A0092B-C50C-407E-A947-70E740481C1C}">
                <a14:useLocalDpi xmlns:a14="http://schemas.microsoft.com/office/drawing/2010/main" val="0"/>
              </a:ext>
            </a:extLst>
          </a:blip>
          <a:srcRect/>
          <a:stretch>
            <a:fillRect/>
          </a:stretch>
        </p:blipFill>
        <p:spPr bwMode="auto">
          <a:xfrm>
            <a:off x="4675031" y="3206838"/>
            <a:ext cx="3850784" cy="2717443"/>
          </a:xfrm>
          <a:prstGeom prst="rect">
            <a:avLst/>
          </a:prstGeom>
          <a:noFill/>
          <a:ln>
            <a:noFill/>
          </a:ln>
        </p:spPr>
      </p:pic>
    </p:spTree>
    <p:extLst>
      <p:ext uri="{BB962C8B-B14F-4D97-AF65-F5344CB8AC3E}">
        <p14:creationId xmlns:p14="http://schemas.microsoft.com/office/powerpoint/2010/main" val="241444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27279"/>
            <a:ext cx="8915400" cy="5396248"/>
          </a:xfrm>
        </p:spPr>
        <p:txBody>
          <a:bodyPr>
            <a:noAutofit/>
          </a:bodyPr>
          <a:lstStyle/>
          <a:p>
            <a:pPr algn="just"/>
            <a:r>
              <a:rPr lang="uz-Cyrl-UZ" sz="2400" dirty="0" smtClean="0">
                <a:latin typeface="Times New Roman" panose="02020603050405020304" pitchFamily="18" charset="0"/>
                <a:cs typeface="Times New Roman" panose="02020603050405020304" pitchFamily="18" charset="0"/>
              </a:rPr>
              <a:t>Сут </a:t>
            </a:r>
            <a:r>
              <a:rPr lang="uz-Cyrl-UZ" sz="2400" dirty="0">
                <a:latin typeface="Times New Roman" panose="02020603050405020304" pitchFamily="18" charset="0"/>
                <a:cs typeface="Times New Roman" panose="02020603050405020304" pitchFamily="18" charset="0"/>
              </a:rPr>
              <a:t>ва сут маҳсулотлари озуқавий </a:t>
            </a:r>
            <a:r>
              <a:rPr lang="uz-Cyrl-UZ" sz="2400" dirty="0" smtClean="0">
                <a:latin typeface="Times New Roman" panose="02020603050405020304" pitchFamily="18" charset="0"/>
                <a:cs typeface="Times New Roman" panose="02020603050405020304" pitchFamily="18" charset="0"/>
              </a:rPr>
              <a:t>қиймати </a:t>
            </a:r>
            <a:r>
              <a:rPr lang="uz-Cyrl-UZ" sz="2400" dirty="0">
                <a:latin typeface="Times New Roman" panose="02020603050405020304" pitchFamily="18" charset="0"/>
                <a:cs typeface="Times New Roman" panose="02020603050405020304" pitchFamily="18" charset="0"/>
              </a:rPr>
              <a:t>кўрсаткичлари юқори бўлган </a:t>
            </a:r>
            <a:r>
              <a:rPr lang="uz-Cyrl-UZ" sz="2400" dirty="0" smtClean="0">
                <a:latin typeface="Times New Roman" panose="02020603050405020304" pitchFamily="18" charset="0"/>
                <a:cs typeface="Times New Roman" panose="02020603050405020304" pitchFamily="18" charset="0"/>
              </a:rPr>
              <a:t>маҳсулотларга </a:t>
            </a:r>
            <a:r>
              <a:rPr lang="uz-Cyrl-UZ" sz="2400" dirty="0">
                <a:latin typeface="Times New Roman" panose="02020603050405020304" pitchFamily="18" charset="0"/>
                <a:cs typeface="Times New Roman" panose="02020603050405020304" pitchFamily="18" charset="0"/>
              </a:rPr>
              <a:t>киради: таркибида </a:t>
            </a:r>
            <a:r>
              <a:rPr lang="uz-Cyrl-UZ" sz="2400" dirty="0" smtClean="0">
                <a:latin typeface="Times New Roman" panose="02020603050405020304" pitchFamily="18" charset="0"/>
                <a:cs typeface="Times New Roman" panose="02020603050405020304" pitchFamily="18" charset="0"/>
              </a:rPr>
              <a:t>салмоқли </a:t>
            </a:r>
            <a:r>
              <a:rPr lang="uz-Cyrl-UZ" sz="2400" dirty="0">
                <a:latin typeface="Times New Roman" panose="02020603050405020304" pitchFamily="18" charset="0"/>
                <a:cs typeface="Times New Roman" panose="02020603050405020304" pitchFamily="18" charset="0"/>
              </a:rPr>
              <a:t>миқдорда  алмаштирилмас </a:t>
            </a:r>
            <a:r>
              <a:rPr lang="uz-Cyrl-UZ" sz="2400" dirty="0" smtClean="0">
                <a:latin typeface="Times New Roman" panose="02020603050405020304" pitchFamily="18" charset="0"/>
                <a:cs typeface="Times New Roman" panose="02020603050405020304" pitchFamily="18" charset="0"/>
              </a:rPr>
              <a:t>нутриентлар </a:t>
            </a:r>
            <a:r>
              <a:rPr lang="uz-Cyrl-UZ" sz="2400" dirty="0">
                <a:latin typeface="Times New Roman" panose="02020603050405020304" pitchFamily="18" charset="0"/>
                <a:cs typeface="Times New Roman" panose="02020603050405020304" pitchFamily="18" charset="0"/>
              </a:rPr>
              <a:t>мавжуд бўлиб,  юқори </a:t>
            </a:r>
            <a:r>
              <a:rPr lang="uz-Cyrl-UZ" sz="2400" dirty="0" smtClean="0">
                <a:latin typeface="Times New Roman" panose="02020603050405020304" pitchFamily="18" charset="0"/>
                <a:cs typeface="Times New Roman" panose="02020603050405020304" pitchFamily="18" charset="0"/>
              </a:rPr>
              <a:t>даражада ҳазмланиш </a:t>
            </a:r>
            <a:r>
              <a:rPr lang="uz-Cyrl-UZ" sz="2400" dirty="0">
                <a:latin typeface="Times New Roman" panose="02020603050405020304" pitchFamily="18" charset="0"/>
                <a:cs typeface="Times New Roman" panose="02020603050405020304" pitchFamily="18" charset="0"/>
              </a:rPr>
              <a:t>ва сўрилиш </a:t>
            </a:r>
            <a:r>
              <a:rPr lang="uz-Cyrl-UZ" sz="2400" dirty="0" smtClean="0">
                <a:latin typeface="Times New Roman" panose="02020603050405020304" pitchFamily="18" charset="0"/>
                <a:cs typeface="Times New Roman" panose="02020603050405020304" pitchFamily="18" charset="0"/>
              </a:rPr>
              <a:t>қобилиятига </a:t>
            </a:r>
            <a:r>
              <a:rPr lang="uz-Cyrl-UZ" sz="2400" dirty="0">
                <a:latin typeface="Times New Roman" panose="02020603050405020304" pitchFamily="18" charset="0"/>
                <a:cs typeface="Times New Roman" panose="02020603050405020304" pitchFamily="18" charset="0"/>
              </a:rPr>
              <a:t>эга. Овқатланишда сут </a:t>
            </a:r>
            <a:r>
              <a:rPr lang="uz-Cyrl-UZ" sz="2400" dirty="0" smtClean="0">
                <a:latin typeface="Times New Roman" panose="02020603050405020304" pitchFamily="18" charset="0"/>
                <a:cs typeface="Times New Roman" panose="02020603050405020304" pitchFamily="18" charset="0"/>
              </a:rPr>
              <a:t>ва </a:t>
            </a:r>
            <a:r>
              <a:rPr lang="uz-Cyrl-UZ" sz="2400" dirty="0">
                <a:latin typeface="Times New Roman" panose="02020603050405020304" pitchFamily="18" charset="0"/>
                <a:cs typeface="Times New Roman" panose="02020603050405020304" pitchFamily="18" charset="0"/>
              </a:rPr>
              <a:t>сут маҳсулотлари ҳайвон оқсили </a:t>
            </a:r>
            <a:r>
              <a:rPr lang="uz-Cyrl-UZ" sz="2400" dirty="0" smtClean="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алмаштирилмас аминокислоталар), </a:t>
            </a:r>
            <a:r>
              <a:rPr lang="uz-Cyrl-UZ" sz="2400" dirty="0" smtClean="0">
                <a:latin typeface="Times New Roman" panose="02020603050405020304" pitchFamily="18" charset="0"/>
                <a:cs typeface="Times New Roman" panose="02020603050405020304" pitchFamily="18" charset="0"/>
              </a:rPr>
              <a:t>кальций</a:t>
            </a:r>
            <a:r>
              <a:rPr lang="uz-Cyrl-UZ" sz="2400" dirty="0">
                <a:latin typeface="Times New Roman" panose="02020603050405020304" pitchFamily="18" charset="0"/>
                <a:cs typeface="Times New Roman" panose="02020603050405020304" pitchFamily="18" charset="0"/>
              </a:rPr>
              <a:t>, В2 ва А витаминларининг </a:t>
            </a:r>
            <a:r>
              <a:rPr lang="uz-Cyrl-UZ" sz="2400" dirty="0" smtClean="0">
                <a:latin typeface="Times New Roman" panose="02020603050405020304" pitchFamily="18" charset="0"/>
                <a:cs typeface="Times New Roman" panose="02020603050405020304" pitchFamily="18" charset="0"/>
              </a:rPr>
              <a:t>асосий </a:t>
            </a:r>
            <a:r>
              <a:rPr lang="uz-Cyrl-UZ" sz="2400" dirty="0">
                <a:latin typeface="Times New Roman" panose="02020603050405020304" pitchFamily="18" charset="0"/>
                <a:cs typeface="Times New Roman" panose="02020603050405020304" pitchFamily="18" charset="0"/>
              </a:rPr>
              <a:t>манбаи </a:t>
            </a:r>
            <a:r>
              <a:rPr lang="uz-Cyrl-UZ" sz="2400" dirty="0" smtClean="0">
                <a:latin typeface="Times New Roman" panose="02020603050405020304" pitchFamily="18" charset="0"/>
                <a:cs typeface="Times New Roman" panose="02020603050405020304" pitchFamily="18" charset="0"/>
              </a:rPr>
              <a:t>бўлади</a:t>
            </a:r>
          </a:p>
          <a:p>
            <a:pPr algn="just"/>
            <a:r>
              <a:rPr lang="uz-Cyrl-UZ" sz="2400" b="1" dirty="0">
                <a:latin typeface="Times New Roman" panose="02020603050405020304" pitchFamily="18" charset="0"/>
                <a:cs typeface="Times New Roman" panose="02020603050405020304" pitchFamily="18" charset="0"/>
              </a:rPr>
              <a:t>Сут</a:t>
            </a:r>
            <a:r>
              <a:rPr lang="uz-Cyrl-UZ" sz="2400" dirty="0">
                <a:latin typeface="Times New Roman" panose="02020603050405020304" pitchFamily="18" charset="0"/>
                <a:cs typeface="Times New Roman" panose="02020603050405020304" pitchFamily="18" charset="0"/>
              </a:rPr>
              <a:t> – сигир, совлиқ, эчки, туя, бия, буйволлар елинининг меъёрий физиологик секрецияси маҳсулидир. Ҳайвонларнинг туридан келиб чиққан ҳолда сутни “сигир сути”, “қўй сути”, “эчки сути” ва ҳоказо деб аталади. Сутдаги нутриентлар ўртача олганда қуйидагини ташкил этади: оқсиллар – 2,2 ... 5,6 %, ёғлар – 1,9 ... 7,8 %, углеводлар – 4,5 ... 5,8 %, кальций – 89 ... 178 мг%, фосфор – 54 ... 158 мг%.</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1597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59854"/>
            <a:ext cx="8915400" cy="5640946"/>
          </a:xfrm>
        </p:spPr>
        <p:txBody>
          <a:bodyPr>
            <a:noAutofit/>
          </a:bodyPr>
          <a:lstStyle/>
          <a:p>
            <a:pPr algn="just"/>
            <a:r>
              <a:rPr lang="uz-Cyrl-UZ" sz="2200" dirty="0">
                <a:latin typeface="Times New Roman" panose="02020603050405020304" pitchFamily="18" charset="0"/>
                <a:cs typeface="Times New Roman" panose="02020603050405020304" pitchFamily="18" charset="0"/>
              </a:rPr>
              <a:t>Сут оқсиллари юқори биологик қийматга эга ва 98% ҳазмланади. Уларда оптимал мувозанатлашган алмаштирилмас аминокислоталарнинг бутун бошли тўплами мавжуд.  Шу билан бирга сигир сути эчки, қўй ёки бия сутидан фарқли ўлароқ, бирозгина олтингугуртли аминокислоталар танқислигига эгадир. Сут оқсиллари таркибига  казеин (барча оқсилларнинг 82 % га яқини), лактоальбумин (12 %) ва лактоглобулин (6 %) киради</a:t>
            </a:r>
            <a:r>
              <a:rPr lang="uz-Cyrl-UZ" sz="2200" dirty="0" smtClean="0">
                <a:latin typeface="Times New Roman" panose="02020603050405020304" pitchFamily="18" charset="0"/>
                <a:cs typeface="Times New Roman" panose="02020603050405020304" pitchFamily="18" charset="0"/>
              </a:rPr>
              <a:t>.</a:t>
            </a:r>
          </a:p>
          <a:p>
            <a:pPr algn="just"/>
            <a:r>
              <a:rPr lang="uz-Cyrl-UZ" sz="2200" dirty="0" smtClean="0">
                <a:latin typeface="Times New Roman" panose="02020603050405020304" pitchFamily="18" charset="0"/>
                <a:cs typeface="Times New Roman" panose="02020603050405020304" pitchFamily="18" charset="0"/>
              </a:rPr>
              <a:t> </a:t>
            </a:r>
            <a:r>
              <a:rPr lang="uz-Cyrl-UZ" sz="2200" b="1" dirty="0">
                <a:latin typeface="Times New Roman" panose="02020603050405020304" pitchFamily="18" charset="0"/>
                <a:cs typeface="Times New Roman" panose="02020603050405020304" pitchFamily="18" charset="0"/>
              </a:rPr>
              <a:t>Казеин</a:t>
            </a:r>
            <a:r>
              <a:rPr lang="uz-Cyrl-UZ" sz="2200" dirty="0">
                <a:latin typeface="Times New Roman" panose="02020603050405020304" pitchFamily="18" charset="0"/>
                <a:cs typeface="Times New Roman" panose="02020603050405020304" pitchFamily="18" charset="0"/>
              </a:rPr>
              <a:t> – сутнинг асосий  оқсили –  бу фосфопротеиндир, унинг тузилишида фосфор кислотаси оксиаминокислоталар (серин, треонин) билан мураккаб эфир ташкил этади. Казеин, шунингдек, кальций ва фосфор билан ягона мажмуа ташкил этиб, уларнинг биологик оммабоплигини оширади. Лактоальбуминлар ва лактоглобулинлар зардобдаги  ва иссиқлик ишлови берилмаган сутдаги  оқсилларнинг фракцияларига мансуб бўлиб, антибиотик фаоллик ташувчилари бўлади.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9973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01521"/>
            <a:ext cx="8915400" cy="5009701"/>
          </a:xfrm>
        </p:spPr>
        <p:txBody>
          <a:bodyPr>
            <a:normAutofit/>
          </a:bodyPr>
          <a:lstStyle/>
          <a:p>
            <a:pPr algn="just"/>
            <a:r>
              <a:rPr lang="uz-Cyrl-UZ" sz="2400" dirty="0">
                <a:latin typeface="Times New Roman" panose="02020603050405020304" pitchFamily="18" charset="0"/>
                <a:cs typeface="Times New Roman" panose="02020603050405020304" pitchFamily="18" charset="0"/>
              </a:rPr>
              <a:t>Сут ёғи қисқа ва ўртача занжирли ёғ кислоталари (20 тага яқин), фосфолипидлар ва холестерин  билан ифодаланган. Сут ёғи  қисман эмульгацияланган кўринишда  бўлади ва юқори даражадаги дисперслиги билан ажралиб туради. Шу туфайли ҳам унинг сўрилиши (ферментатив фаоллик, ўт суюқлигининг синтези ва унинг ичакдаги секрецияси) овқат ҳазм қилиш аппаратидан камроқ зўриқишни талаб қилади. Ташқи томондан сут ёғи шарчалар кўринишида намоён бўлиб, улар сутнинг пассив тиниб туриши жараёнида ҳам, шунингдек, фаол силкитилганда, центрифугада айлантирилганда ёки қиздирилганда ҳам йириклашишга қодир бўлади. Бу реакциялар қаймоқ ва сарёғ олишнинг асосида  ётади.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99120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489397"/>
            <a:ext cx="8915400" cy="5950040"/>
          </a:xfrm>
        </p:spPr>
        <p:txBody>
          <a:bodyPr>
            <a:noAutofit/>
          </a:bodyPr>
          <a:lstStyle/>
          <a:p>
            <a:pPr algn="just"/>
            <a:r>
              <a:rPr lang="uz-Cyrl-UZ" sz="2200" dirty="0">
                <a:latin typeface="Times New Roman" panose="02020603050405020304" pitchFamily="18" charset="0"/>
                <a:cs typeface="Times New Roman" panose="02020603050405020304" pitchFamily="18" charset="0"/>
              </a:rPr>
              <a:t>Сутли маҳсулотларнинг ассортименти ўта кенг ва умумистеъмол қилиниши жиҳатидан, шунингдек, ҳудудий (миллий) турли-туманлиги билан ажралиб туради. Сутли маҳсулотларга фақатгина сут (табиий, меъёрлаштирилган, тикланган )дан ёки унинг таркибий қисмларидан (сут ёғи, сут оқсили, сут қанди, сут ферментлари, сут витаминлари, сут тузлари)дан ёхуд иккиламчи сут хом-ашёси (сутни сепатордан ўтказганда, творог, казеин, сарёғ ва пишлоқ  ишлаб чиқаришда олинадиган технологик чиқиндилар)дан тайёрланиб, носут ёғлар ва оқсиллар қўлланилмайдиган маҳсулотлар киради. Руҳсат берилган овқат қўшимчаларини қўшиш  ва мевалар, сабзавотлар ва уларга қайта ишлов бериш маҳсулотлари билан аралаштиришга руҳсат этилади.</a:t>
            </a:r>
            <a:endParaRPr lang="ru-RU" sz="2200" dirty="0">
              <a:latin typeface="Times New Roman" panose="02020603050405020304" pitchFamily="18" charset="0"/>
              <a:cs typeface="Times New Roman" panose="02020603050405020304" pitchFamily="18" charset="0"/>
            </a:endParaRPr>
          </a:p>
          <a:p>
            <a:pPr algn="just"/>
            <a:r>
              <a:rPr lang="uz-Cyrl-UZ" sz="2200" dirty="0">
                <a:latin typeface="Times New Roman" panose="02020603050405020304" pitchFamily="18" charset="0"/>
                <a:cs typeface="Times New Roman" panose="02020603050405020304" pitchFamily="18" charset="0"/>
              </a:rPr>
              <a:t>Барча сутли маҳсулотлар  </a:t>
            </a:r>
            <a:r>
              <a:rPr lang="uz-Cyrl-UZ" sz="2200" i="1" dirty="0">
                <a:latin typeface="Times New Roman" panose="02020603050405020304" pitchFamily="18" charset="0"/>
                <a:cs typeface="Times New Roman" panose="02020603050405020304" pitchFamily="18" charset="0"/>
              </a:rPr>
              <a:t>табиий сут хом-ашёси</a:t>
            </a:r>
            <a:r>
              <a:rPr lang="uz-Cyrl-UZ" sz="2200" dirty="0">
                <a:latin typeface="Times New Roman" panose="02020603050405020304" pitchFamily="18" charset="0"/>
                <a:cs typeface="Times New Roman" panose="02020603050405020304" pitchFamily="18" charset="0"/>
              </a:rPr>
              <a:t> – хеч нарса олиб ташланмаган ва қўшилмаган, бирламчи иссиқлик ишлови берилган (соғилганидан сўнг механик қўшимчалардан тозаланган ва 4 ± 2 ºС даражагача совутилган)  сут ва носут таркибий қисмлар асосида тайёрланади.</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2595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837127"/>
            <a:ext cx="8915400" cy="5074095"/>
          </a:xfrm>
        </p:spPr>
        <p:txBody>
          <a:bodyPr>
            <a:noAutofit/>
          </a:bodyPr>
          <a:lstStyle/>
          <a:p>
            <a:pPr algn="just"/>
            <a:r>
              <a:rPr lang="uz-Cyrl-UZ" sz="2800" dirty="0">
                <a:latin typeface="Times New Roman" panose="02020603050405020304" pitchFamily="18" charset="0"/>
                <a:cs typeface="Times New Roman" panose="02020603050405020304" pitchFamily="18" charset="0"/>
              </a:rPr>
              <a:t>Барча табиий сут маҳсулотлари етарлича шартли равишда учта қуйи гуруҳга бўлинади: сут ва суюқ сут маҳсулотлари, қаттиқ оқсил-ёғли маҳсулотлар (концентратлар) ва сарёғ. Суюқ сут маҳсулотлари гуруҳига </a:t>
            </a:r>
            <a:r>
              <a:rPr lang="uz-Cyrl-UZ" sz="2800" b="1" dirty="0">
                <a:latin typeface="Times New Roman" panose="02020603050405020304" pitchFamily="18" charset="0"/>
                <a:cs typeface="Times New Roman" panose="02020603050405020304" pitchFamily="18" charset="0"/>
              </a:rPr>
              <a:t>ичимлик сути</a:t>
            </a:r>
            <a:r>
              <a:rPr lang="uz-Cyrl-UZ" sz="2800" dirty="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қаймоқ ва сут-қатиқ</a:t>
            </a:r>
            <a:r>
              <a:rPr lang="uz-Cyrl-UZ" sz="2800" dirty="0">
                <a:latin typeface="Times New Roman" panose="02020603050405020304" pitchFamily="18" charset="0"/>
                <a:cs typeface="Times New Roman" panose="02020603050405020304" pitchFamily="18" charset="0"/>
              </a:rPr>
              <a:t> маҳсулотлари киради.</a:t>
            </a:r>
            <a:endParaRPr lang="ru-RU" sz="2800" dirty="0">
              <a:latin typeface="Times New Roman" panose="02020603050405020304" pitchFamily="18" charset="0"/>
              <a:cs typeface="Times New Roman" panose="02020603050405020304" pitchFamily="18" charset="0"/>
            </a:endParaRPr>
          </a:p>
          <a:p>
            <a:pPr algn="just"/>
            <a:r>
              <a:rPr lang="uz-Cyrl-UZ" sz="2800" b="1" i="1" dirty="0">
                <a:latin typeface="Times New Roman" panose="02020603050405020304" pitchFamily="18" charset="0"/>
                <a:cs typeface="Times New Roman" panose="02020603050405020304" pitchFamily="18" charset="0"/>
              </a:rPr>
              <a:t>Ичимлик сути</a:t>
            </a:r>
            <a:r>
              <a:rPr lang="uz-Cyrl-UZ" sz="2800" i="1"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 бу  ёғлилик даражаси одатда 0,5 дан 6% гача бўладиган чучук сут маҳсулоти бўлиб, табиий (ёки қуруқ сутдан қайта тикланган) сут хом-ашёси носут таркибий қисмлари қўшилмай ва иссиқлик ишлови берилган ҳолда тайёрланади.</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1305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53803" y="708338"/>
            <a:ext cx="9250809" cy="5202884"/>
          </a:xfrm>
        </p:spPr>
        <p:txBody>
          <a:bodyPr>
            <a:noAutofit/>
          </a:bodyPr>
          <a:lstStyle/>
          <a:p>
            <a:r>
              <a:rPr lang="uz-Cyrl-UZ" sz="2600" b="1" i="1" dirty="0">
                <a:latin typeface="Times New Roman" panose="02020603050405020304" pitchFamily="18" charset="0"/>
                <a:cs typeface="Times New Roman" panose="02020603050405020304" pitchFamily="18" charset="0"/>
              </a:rPr>
              <a:t>Қуруқ сут</a:t>
            </a:r>
            <a:r>
              <a:rPr lang="uz-Cyrl-UZ" sz="2600" b="1" dirty="0">
                <a:latin typeface="Times New Roman" panose="02020603050405020304" pitchFamily="18" charset="0"/>
                <a:cs typeface="Times New Roman" panose="02020603050405020304" pitchFamily="18" charset="0"/>
              </a:rPr>
              <a:t> (сут кукуни) </a:t>
            </a:r>
            <a:r>
              <a:rPr lang="uz-Cyrl-UZ" sz="2600" dirty="0">
                <a:latin typeface="Times New Roman" panose="02020603050405020304" pitchFamily="18" charset="0"/>
                <a:cs typeface="Times New Roman" panose="02020603050405020304" pitchFamily="18" charset="0"/>
              </a:rPr>
              <a:t>узоқ (6 ой ва ундан кўпроқ) сақланувчи захираларни яратиш мақсадида табиий сут хом-ашёсини пардали ёки пуркаб  қуритиш усули ёрдамида ишлаб чиқарилади. Шу билан бирга витаминларнинг қисман емирилиши, аминокислоталарнинг оммабоплиги пасайиши ва бошқа нутриентларнинг йўқотилиши ҳисобига маҳсулотнинг озуқавий ва биологик қиймати пасаяди. Бироқ қуруқ сут юқори қийматли маҳсулот бўлиб, табиий сут хусусиятларининг салмоқли қисмини сақлаб қолади. Қуруқ сут суюқ маҳсулотга қайта тикланиши керак бўлади, бунда унинг эрувчанлиги 70 % дан кам бўлмаслиги керак. Пуркаб  қуритиш усули нисбатан баландроқ – 98 %  эрувчанликка эришиш имконини беради.</a:t>
            </a:r>
            <a:endParaRPr lang="ru-RU" sz="2600" dirty="0">
              <a:latin typeface="Times New Roman" panose="02020603050405020304" pitchFamily="18" charset="0"/>
              <a:cs typeface="Times New Roman" panose="02020603050405020304" pitchFamily="18" charset="0"/>
            </a:endParaRPr>
          </a:p>
          <a:p>
            <a:endParaRPr lang="ru-RU" sz="2600" dirty="0"/>
          </a:p>
        </p:txBody>
      </p:sp>
    </p:spTree>
    <p:extLst>
      <p:ext uri="{BB962C8B-B14F-4D97-AF65-F5344CB8AC3E}">
        <p14:creationId xmlns:p14="http://schemas.microsoft.com/office/powerpoint/2010/main" val="2240989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1217"/>
            <a:ext cx="8915400" cy="5190005"/>
          </a:xfrm>
        </p:spPr>
        <p:txBody>
          <a:bodyPr>
            <a:normAutofit/>
          </a:bodyPr>
          <a:lstStyle/>
          <a:p>
            <a:pPr algn="just"/>
            <a:r>
              <a:rPr lang="uz-Cyrl-UZ" sz="2400" b="1" i="1" dirty="0">
                <a:latin typeface="Times New Roman" panose="02020603050405020304" pitchFamily="18" charset="0"/>
                <a:cs typeface="Times New Roman" panose="02020603050405020304" pitchFamily="18" charset="0"/>
              </a:rPr>
              <a:t>Қаймоқ</a:t>
            </a:r>
            <a:r>
              <a:rPr lang="uz-Cyrl-UZ" sz="2400" i="1" dirty="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бу умумий ёғлилиги 10 % ва ундан кўпроқ бўладиган чучук сут маҳсулоти бўлиб, носут таркибий қисмларни қўшмаган ҳолда табиий сутдан тайёрланади. </a:t>
            </a:r>
            <a:endParaRPr lang="ru-RU" sz="2400" dirty="0">
              <a:latin typeface="Times New Roman" panose="02020603050405020304" pitchFamily="18" charset="0"/>
              <a:cs typeface="Times New Roman" panose="02020603050405020304" pitchFamily="18" charset="0"/>
            </a:endParaRPr>
          </a:p>
          <a:p>
            <a:pPr algn="just"/>
            <a:r>
              <a:rPr lang="uz-Cyrl-UZ" sz="2400" b="1" i="1" dirty="0">
                <a:latin typeface="Times New Roman" panose="02020603050405020304" pitchFamily="18" charset="0"/>
                <a:cs typeface="Times New Roman" panose="02020603050405020304" pitchFamily="18" charset="0"/>
              </a:rPr>
              <a:t>Сут-қатиқ маҳсулотлари</a:t>
            </a:r>
            <a:r>
              <a:rPr lang="uz-Cyrl-UZ" sz="2400" dirty="0">
                <a:latin typeface="Times New Roman" panose="02020603050405020304" pitchFamily="18" charset="0"/>
                <a:cs typeface="Times New Roman" panose="02020603050405020304" pitchFamily="18" charset="0"/>
              </a:rPr>
              <a:t>га иссиқлик ишлови берилган табиий сутдан носут таркибий қисмларни қўшмаган ҳолда маҳсус томизғилар ва специфик технологияларни қўллаб тайёрланган турли маҳсулотлар киради:</a:t>
            </a:r>
            <a:endParaRPr lang="ru-RU" sz="2400" dirty="0">
              <a:latin typeface="Times New Roman" panose="02020603050405020304" pitchFamily="18" charset="0"/>
              <a:cs typeface="Times New Roman" panose="02020603050405020304" pitchFamily="18" charset="0"/>
            </a:endParaRPr>
          </a:p>
          <a:p>
            <a:pPr algn="just"/>
            <a:r>
              <a:rPr lang="uz-Cyrl-UZ" sz="2400" b="1" dirty="0" smtClean="0">
                <a:latin typeface="Times New Roman" panose="02020603050405020304" pitchFamily="18" charset="0"/>
                <a:cs typeface="Times New Roman" panose="02020603050405020304" pitchFamily="18" charset="0"/>
              </a:rPr>
              <a:t>ацидофилин</a:t>
            </a:r>
            <a:r>
              <a:rPr lang="uz-Cyrl-UZ" sz="2400" dirty="0" smtClean="0">
                <a:latin typeface="Times New Roman" panose="02020603050405020304" pitchFamily="18" charset="0"/>
                <a:cs typeface="Times New Roman" panose="02020603050405020304" pitchFamily="18" charset="0"/>
              </a:rPr>
              <a:t> </a:t>
            </a:r>
            <a:r>
              <a:rPr lang="uz-Cyrl-UZ" sz="2400" dirty="0">
                <a:latin typeface="Times New Roman" panose="02020603050405020304" pitchFamily="18" charset="0"/>
                <a:cs typeface="Times New Roman" panose="02020603050405020304" pitchFamily="18" charset="0"/>
              </a:rPr>
              <a:t>– сутни ацидофиль таёқчалари, лаптококклар ва томизғиларнинг тенг нисбатда олиниб, қатиқ замбуруғларида тайёрланган тоза культуралари билан ивитиб тайёрланган маҳсулотдир;</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92518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17431"/>
            <a:ext cx="8915400" cy="4893791"/>
          </a:xfrm>
        </p:spPr>
        <p:txBody>
          <a:bodyPr>
            <a:noAutofit/>
          </a:bodyPr>
          <a:lstStyle/>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айрон </a:t>
            </a:r>
            <a:r>
              <a:rPr lang="uz-Cyrl-UZ" sz="2400" dirty="0">
                <a:latin typeface="Times New Roman" panose="02020603050405020304" pitchFamily="18" charset="0"/>
                <a:cs typeface="Times New Roman" panose="02020603050405020304" pitchFamily="18" charset="0"/>
              </a:rPr>
              <a:t>– сут-қатиқ ва спиртли бижғишнинг аралаш маҳсулоти бўлиб, сутни термофиль нордон-сут стрептококклари, нордон-сут болгар таёқчаси ва  ачитқиларнинг тоза   культуралари билан ивитиб тайёрланади;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варенец</a:t>
            </a:r>
            <a:r>
              <a:rPr lang="uz-Cyrl-UZ" sz="2400" dirty="0">
                <a:latin typeface="Times New Roman" panose="02020603050405020304" pitchFamily="18" charset="0"/>
                <a:cs typeface="Times New Roman" panose="02020603050405020304" pitchFamily="18" charset="0"/>
              </a:rPr>
              <a:t> – стерилланган ёки 92 ± 2 ºС ҳароратда 40 ... 80 минут иссиқлик ишлови берилган сутни термофиль нордон-сут стрептококкларининг тоза   культуралари билан ивитиб тайёрланади;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кефир</a:t>
            </a:r>
            <a:r>
              <a:rPr lang="uz-Cyrl-UZ" sz="2400" dirty="0">
                <a:latin typeface="Times New Roman" panose="02020603050405020304" pitchFamily="18" charset="0"/>
                <a:cs typeface="Times New Roman" panose="02020603050405020304" pitchFamily="18" charset="0"/>
              </a:rPr>
              <a:t> – нордон-сут ва спиртли бижғишнинг аралаш маҳсулоти бўлиб, сутни кефир замбуруғларида нордон-сут бактериялари ва ачитқиларни қўшмай тайёрланган томизғи билан ивитиб тайёрланади</a:t>
            </a:r>
            <a:r>
              <a:rPr lang="uz-Cyrl-UZ"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9411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589212" y="721217"/>
            <a:ext cx="8915400" cy="5190005"/>
          </a:xfrm>
        </p:spPr>
        <p:txBody>
          <a:bodyPr>
            <a:noAutofit/>
          </a:bodyPr>
          <a:lstStyle/>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простокваша</a:t>
            </a:r>
            <a:r>
              <a:rPr lang="uz-Cyrl-UZ" sz="2400" dirty="0">
                <a:latin typeface="Times New Roman" panose="02020603050405020304" pitchFamily="18" charset="0"/>
                <a:cs typeface="Times New Roman" panose="02020603050405020304" pitchFamily="18" charset="0"/>
              </a:rPr>
              <a:t> – сутни лаптококклар ва/ёки термофиль нордон-сут стрептококкларининг тоза   культуралари билан ивитиб тайёрланади;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мечников простоквашаси</a:t>
            </a:r>
            <a:r>
              <a:rPr lang="uz-Cyrl-UZ" sz="2400" dirty="0">
                <a:latin typeface="Times New Roman" panose="02020603050405020304" pitchFamily="18" charset="0"/>
                <a:cs typeface="Times New Roman" panose="02020603050405020304" pitchFamily="18" charset="0"/>
              </a:rPr>
              <a:t> – сутни термофиль нордон-сут стрептококклари ва болгар таёқчаси ёрдамида ивитиб тайёрланадиган маҳсулот;</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ряженка</a:t>
            </a:r>
            <a:r>
              <a:rPr lang="uz-Cyrl-UZ" sz="2400" dirty="0">
                <a:latin typeface="Times New Roman" panose="02020603050405020304" pitchFamily="18" charset="0"/>
                <a:cs typeface="Times New Roman" panose="02020603050405020304" pitchFamily="18" charset="0"/>
              </a:rPr>
              <a:t> – эритилган ёғ ва қаймоқни термофиль нордон-сут стрептококкларининг тоза   культуралари билан ивитиб тайёрланадиган маҳсулот;</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 </a:t>
            </a:r>
            <a:r>
              <a:rPr lang="uz-Cyrl-UZ" sz="2400" b="1" dirty="0">
                <a:latin typeface="Times New Roman" panose="02020603050405020304" pitchFamily="18" charset="0"/>
                <a:cs typeface="Times New Roman" panose="02020603050405020304" pitchFamily="18" charset="0"/>
              </a:rPr>
              <a:t>сметана</a:t>
            </a:r>
            <a:r>
              <a:rPr lang="uz-Cyrl-UZ" sz="2400" dirty="0">
                <a:latin typeface="Times New Roman" panose="02020603050405020304" pitchFamily="18" charset="0"/>
                <a:cs typeface="Times New Roman" panose="02020603050405020304" pitchFamily="18" charset="0"/>
              </a:rPr>
              <a:t> – қаймоқни лаптококклар ёки лаптококклар ва термофиль нордон-сут стрептококклар (0,8 ... 1,2 : 1 нисбатда)нинг тоза   культуралари билан ивитиб тайёрланадиган маҳсулот;</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26075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40158"/>
            <a:ext cx="8915400" cy="4971064"/>
          </a:xfrm>
        </p:spPr>
        <p:txBody>
          <a:bodyPr>
            <a:normAutofit/>
          </a:bodyPr>
          <a:lstStyle/>
          <a:p>
            <a:pPr algn="just"/>
            <a:r>
              <a:rPr lang="uz-Cyrl-UZ" sz="2800" b="1" dirty="0" smtClean="0">
                <a:latin typeface="Times New Roman" panose="02020603050405020304" pitchFamily="18" charset="0"/>
                <a:cs typeface="Times New Roman" panose="02020603050405020304" pitchFamily="18" charset="0"/>
              </a:rPr>
              <a:t> </a:t>
            </a:r>
            <a:r>
              <a:rPr lang="uz-Cyrl-UZ" sz="2800" b="1" dirty="0">
                <a:latin typeface="Times New Roman" panose="02020603050405020304" pitchFamily="18" charset="0"/>
                <a:cs typeface="Times New Roman" panose="02020603050405020304" pitchFamily="18" charset="0"/>
              </a:rPr>
              <a:t>йогурт </a:t>
            </a:r>
            <a:r>
              <a:rPr lang="uz-Cyrl-UZ" sz="2800" dirty="0">
                <a:latin typeface="Times New Roman" panose="02020603050405020304" pitchFamily="18" charset="0"/>
                <a:cs typeface="Times New Roman" panose="02020603050405020304" pitchFamily="18" charset="0"/>
              </a:rPr>
              <a:t>– ёғсизлантирилган қуруқ сут моддалари миқдори кўп маҳсулот бўлиб, термофиль нордон-сут стрептококклари ва болгар таёқчаси тоза культураларининг протосимбиотик аралашмаси билан ивитиб тайёрланади. Йогуртлар таркибига овқат қўшимчалари, мевалар, сабзавотлар ва уларнинг қайта ишлов берилган маҳсулотлари қўшилиши мумкин.</a:t>
            </a:r>
            <a:endParaRPr lang="ru-RU" sz="2800" dirty="0">
              <a:latin typeface="Times New Roman" panose="02020603050405020304" pitchFamily="18" charset="0"/>
              <a:cs typeface="Times New Roman" panose="02020603050405020304" pitchFamily="18" charset="0"/>
            </a:endParaRPr>
          </a:p>
          <a:p>
            <a:pPr algn="just"/>
            <a:r>
              <a:rPr lang="uz-Cyrl-UZ" sz="2800" dirty="0">
                <a:latin typeface="Times New Roman" panose="02020603050405020304" pitchFamily="18" charset="0"/>
                <a:cs typeface="Times New Roman" panose="02020603050405020304" pitchFamily="18" charset="0"/>
              </a:rPr>
              <a:t>►</a:t>
            </a:r>
            <a:r>
              <a:rPr lang="uz-Cyrl-UZ" sz="2800" b="1" dirty="0">
                <a:latin typeface="Times New Roman" panose="02020603050405020304" pitchFamily="18" charset="0"/>
                <a:cs typeface="Times New Roman" panose="02020603050405020304" pitchFamily="18" charset="0"/>
              </a:rPr>
              <a:t>қимиз</a:t>
            </a:r>
            <a:r>
              <a:rPr lang="uz-Cyrl-UZ" sz="2800" dirty="0">
                <a:latin typeface="Times New Roman" panose="02020603050405020304" pitchFamily="18" charset="0"/>
                <a:cs typeface="Times New Roman" panose="02020603050405020304" pitchFamily="18" charset="0"/>
              </a:rPr>
              <a:t> – нордон-сут ва спиртли бижғишнинг аралаш маҳсулоти бўлиб, бия сутидан болгар ва нордон-сут ацидофиль таёқчалари ва  ачитқилар билан ивитиб тайёрланади;</a:t>
            </a:r>
            <a:endParaRPr lang="ru-RU" sz="2800" dirty="0">
              <a:latin typeface="Times New Roman" panose="02020603050405020304" pitchFamily="18" charset="0"/>
              <a:cs typeface="Times New Roman" panose="02020603050405020304" pitchFamily="18" charset="0"/>
            </a:endParaRPr>
          </a:p>
          <a:p>
            <a:pPr algn="just"/>
            <a:endParaRPr lang="ru-RU" sz="2800" dirty="0">
              <a:latin typeface="Times New Roman" panose="02020603050405020304" pitchFamily="18" charset="0"/>
              <a:cs typeface="Times New Roman" panose="02020603050405020304" pitchFamily="18" charset="0"/>
            </a:endParaRPr>
          </a:p>
          <a:p>
            <a:pPr algn="just"/>
            <a:endParaRPr lang="ru-RU" sz="2800" dirty="0"/>
          </a:p>
        </p:txBody>
      </p:sp>
    </p:spTree>
    <p:extLst>
      <p:ext uri="{BB962C8B-B14F-4D97-AF65-F5344CB8AC3E}">
        <p14:creationId xmlns:p14="http://schemas.microsoft.com/office/powerpoint/2010/main" val="1143509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068946"/>
            <a:ext cx="8915400" cy="4842276"/>
          </a:xfrm>
        </p:spPr>
        <p:txBody>
          <a:bodyPr>
            <a:noAutofit/>
          </a:bodyPr>
          <a:lstStyle/>
          <a:p>
            <a:pPr algn="just"/>
            <a:r>
              <a:rPr lang="uz-Cyrl-UZ" sz="2400" b="1" dirty="0">
                <a:latin typeface="Times New Roman" panose="02020603050405020304" pitchFamily="18" charset="0"/>
                <a:cs typeface="Times New Roman" panose="02020603050405020304" pitchFamily="18" charset="0"/>
              </a:rPr>
              <a:t>Творог. </a:t>
            </a:r>
            <a:r>
              <a:rPr lang="uz-Cyrl-UZ" sz="2400" dirty="0">
                <a:latin typeface="Times New Roman" panose="02020603050405020304" pitchFamily="18" charset="0"/>
                <a:cs typeface="Times New Roman" panose="02020603050405020304" pitchFamily="18" charset="0"/>
              </a:rPr>
              <a:t>Ушбу сут-қатиқ маҳсулоти сутни тоза лактококклар культураси ёки тоза лактококклар ва термофиль нордон-сут стрептококкларининг (1,5 ... 2,5) : 1 нисбатидаги аралашмасининг тоза культураси ёрдамида  ивитилиб, оқсилларнинг кислотали, кислотали-ширдонли ёки термокислотали коагуляцияси  усулларидан фойдаланиб, ўз-ўзидан прессланиши ёки пресслаш йўли билан зардоби чиқариб юборилиши ҳисобига тайёрланади. Творогнинг 1 г маҳсулотидаги нордон-сут бактериялари сони 10 (</a:t>
            </a:r>
            <a:r>
              <a:rPr lang="uz-Cyrl-UZ" sz="2400" b="1" dirty="0">
                <a:latin typeface="Times New Roman" panose="02020603050405020304" pitchFamily="18" charset="0"/>
                <a:cs typeface="Times New Roman" panose="02020603050405020304" pitchFamily="18" charset="0"/>
              </a:rPr>
              <a:t>!</a:t>
            </a:r>
            <a:r>
              <a:rPr lang="uz-Cyrl-UZ" sz="2400" dirty="0">
                <a:latin typeface="Times New Roman" panose="02020603050405020304" pitchFamily="18" charset="0"/>
                <a:cs typeface="Times New Roman" panose="02020603050405020304" pitchFamily="18" charset="0"/>
              </a:rPr>
              <a:t>) КОЕдан кам бўлмайди, оқсилнинг жами улуши эса 14 % дан кам бўлмаслиги лозим (носут таркибий қисмларни қўшмаган ҳолда). Творог хом-ашёсидан творогли массалар ва юмшоқ творогли маҳсулотлар тайёрланади.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1108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56834" y="695459"/>
            <a:ext cx="9147778" cy="5640947"/>
          </a:xfrm>
        </p:spPr>
        <p:txBody>
          <a:bodyPr>
            <a:noAutofit/>
          </a:bodyPr>
          <a:lstStyle/>
          <a:p>
            <a:pPr algn="just"/>
            <a:r>
              <a:rPr lang="uz-Cyrl-UZ" sz="2400" b="1" i="1" dirty="0">
                <a:latin typeface="Times New Roman" panose="02020603050405020304" pitchFamily="18" charset="0"/>
                <a:cs typeface="Times New Roman" panose="02020603050405020304" pitchFamily="18" charset="0"/>
              </a:rPr>
              <a:t>Творог массаси </a:t>
            </a:r>
            <a:r>
              <a:rPr lang="uz-Cyrl-UZ" sz="2400" dirty="0">
                <a:latin typeface="Times New Roman" panose="02020603050405020304" pitchFamily="18" charset="0"/>
                <a:cs typeface="Times New Roman" panose="02020603050405020304" pitchFamily="18" charset="0"/>
              </a:rPr>
              <a:t>– бу  қадоқлаш ўрамисиз ҳам ўз шаклини сақлаб қоладиган, сарёғ ёки қаймоқ қўшиб тайёрланадиган (сарёғ ёки қаймоқнинг жами улуши 5% дан кам бўлмаслиги керак) маҳсулотдир. Творогли массага мевалар, цукатлар, қуруқ мевалар, ёнғоқлар, ошкўкилар қўшишга руҳсат берилади, бу унинг органолептик хусусиятларини яхшилаб (турли-туманлик бағишлаб)гина қолмай, яна тайёр маҳсулотнинг озуқавий қийматини ҳам оширади.</a:t>
            </a:r>
            <a:endParaRPr lang="ru-RU" sz="2400" dirty="0">
              <a:latin typeface="Times New Roman" panose="02020603050405020304" pitchFamily="18" charset="0"/>
              <a:cs typeface="Times New Roman" panose="02020603050405020304" pitchFamily="18" charset="0"/>
            </a:endParaRPr>
          </a:p>
          <a:p>
            <a:pPr algn="just"/>
            <a:r>
              <a:rPr lang="uz-Cyrl-UZ" sz="2400" b="1" i="1" dirty="0">
                <a:latin typeface="Times New Roman" panose="02020603050405020304" pitchFamily="18" charset="0"/>
                <a:cs typeface="Times New Roman" panose="02020603050405020304" pitchFamily="18" charset="0"/>
              </a:rPr>
              <a:t>Юмшоқ творог маҳсулотлари</a:t>
            </a:r>
            <a:r>
              <a:rPr lang="uz-Cyrl-UZ" sz="2400" dirty="0">
                <a:latin typeface="Times New Roman" panose="02020603050405020304" pitchFamily="18" charset="0"/>
                <a:cs typeface="Times New Roman" panose="02020603050405020304" pitchFamily="18" charset="0"/>
              </a:rPr>
              <a:t> творог ва бошқа сут таркибий қисмлари ҳамда ўсимлик хом-ашёси асосида  тайёрланади ва ундаги ёғ миқдори 0 дан 15 % гача бўлади. Бунда мева ва тар мевали қўшимчалар, шунингдек, рецептурага бевосита шакар киритилиши ҳисобига творогли массалар ва юмшоқ творогли маҳсулотларда моно- ва дисахаридлар миқдори  ошиши мумкин.</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30744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965915"/>
            <a:ext cx="8915400" cy="4945307"/>
          </a:xfrm>
        </p:spPr>
        <p:txBody>
          <a:bodyPr>
            <a:normAutofit/>
          </a:bodyPr>
          <a:lstStyle/>
          <a:p>
            <a:pPr algn="just"/>
            <a:r>
              <a:rPr lang="uz-Cyrl-UZ" sz="2400" b="1" dirty="0">
                <a:latin typeface="Times New Roman" panose="02020603050405020304" pitchFamily="18" charset="0"/>
                <a:cs typeface="Times New Roman" panose="02020603050405020304" pitchFamily="18" charset="0"/>
              </a:rPr>
              <a:t>Пишлоқлар</a:t>
            </a:r>
            <a:r>
              <a:rPr lang="uz-Cyrl-UZ" sz="2400" dirty="0">
                <a:latin typeface="Times New Roman" panose="02020603050405020304" pitchFamily="18" charset="0"/>
                <a:cs typeface="Times New Roman" panose="02020603050405020304" pitchFamily="18" charset="0"/>
              </a:rPr>
              <a:t>. Тайёрлаш услубига кўра улар ширдонли ва нордон сут турларига ажратилади. Ширдонли пишлоқлар сутга қўзилар ошқозонидан ажратиб олинган ёки ген инженерлиги усули билан тайёрланган ширдонли фермент (химозин) билан ишлов бериш йўли билан тайёрланади. Химозиннинг таъсири натижасида қаттиқ қуюлма пайдо бўлиб, у келгусида пишлоқнинг навига қараб  бир неча кун (бринза, сулугуни) дан то бир неча ой (қаттиқ пишлоқлар)гача  бўлган вақт давомида етилади. Пишлоқларнинг ферментланиши жараёнида оқсилларнинг нордон-сут ва гидролитик парчаланиши ва лактозанинг сут кислотасига айланиши асосий ўрин тутади.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5507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133341"/>
            <a:ext cx="8915400" cy="4777881"/>
          </a:xfrm>
        </p:spPr>
        <p:txBody>
          <a:bodyPr>
            <a:normAutofit/>
          </a:bodyPr>
          <a:lstStyle/>
          <a:p>
            <a:pPr algn="just"/>
            <a:r>
              <a:rPr lang="uz-Cyrl-UZ" sz="2400" b="1" dirty="0">
                <a:latin typeface="Times New Roman" panose="02020603050405020304" pitchFamily="18" charset="0"/>
                <a:cs typeface="Times New Roman" panose="02020603050405020304" pitchFamily="18" charset="0"/>
              </a:rPr>
              <a:t>Сарёғ.</a:t>
            </a:r>
            <a:r>
              <a:rPr lang="uz-Cyrl-UZ" sz="2400" dirty="0">
                <a:latin typeface="Times New Roman" panose="02020603050405020304" pitchFamily="18" charset="0"/>
                <a:cs typeface="Times New Roman" panose="02020603050405020304" pitchFamily="18" charset="0"/>
              </a:rPr>
              <a:t> Бу сутдан ажратиб олинган қаймоқни кувлаш ёки қиздириш ёрдамида ҳосил қилинадиган сут ёғининг концентратидир. Сарёғда 72,5 % дан 82,5 % гача сут ёғи (бошқа ёғ турларини киритилишига йўл қўйилмайди),   16 ... 25 % сув ва аҳамиятсиз  миқдорда оқсил ва углеводлар (1 % дан камроқ)  бўлади. Сарёғда А ва D витаминлари, ёзги пайтда эса β-каротин (табиий емда) ҳам бўлади. Сарёғ, барча сут гуруҳидагилар каби, биологик фаол қисқа занжирли  ёғ кислоталари (“учувчилар” деб аталувчилар)нинг манбаидир. Унинг юқори миқдори сақлаш муддатини аҳамиятли даражада пасайтиради (маиший музлатгич ҳароратида 15 суткагача).  Сарёғни – 6 ...   – 12 ºС  ҳароратда бир йилгача сақлаш мумкин.</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93527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69701"/>
            <a:ext cx="8915400" cy="5241521"/>
          </a:xfrm>
        </p:spPr>
        <p:txBody>
          <a:bodyPr>
            <a:noAutofit/>
          </a:bodyPr>
          <a:lstStyle/>
          <a:p>
            <a:pPr algn="just"/>
            <a:r>
              <a:rPr lang="uz-Cyrl-UZ" sz="2400" b="1" dirty="0">
                <a:latin typeface="Times New Roman" panose="02020603050405020304" pitchFamily="18" charset="0"/>
                <a:cs typeface="Times New Roman" panose="02020603050405020304" pitchFamily="18" charset="0"/>
              </a:rPr>
              <a:t>Сутли маҳсулотлар.</a:t>
            </a:r>
            <a:r>
              <a:rPr lang="uz-Cyrl-UZ" sz="2400" dirty="0">
                <a:latin typeface="Times New Roman" panose="02020603050405020304" pitchFamily="18" charset="0"/>
                <a:cs typeface="Times New Roman" panose="02020603050405020304" pitchFamily="18" charset="0"/>
              </a:rPr>
              <a:t> Сут бир қатор аралаш озиқ-овқат маҳсулотлари ва алоҳида озуқа таркибий қисмларининг ишлаб чиқарилиши учун асос бўлади. Сут ёки унинг таркибий қисмларидан сутли маҳсулотлар, иккиламчи сут хом-ашёси, ёғлари ёки оқсиллари, шунингдек, қуруқ маҳсулот моддаларидаги қуруқ сут моддалари улуши 25 % дан кам бўлмаган носут келиб чиқишга эга бўлган ингредиентлар ишлаб чиқарилади. Музқаймоқ ва қуюлтирилган сут энг кўп таркалган сутли маҳсулотлардандир.</a:t>
            </a:r>
            <a:endParaRPr lang="ru-RU" sz="2400" dirty="0">
              <a:latin typeface="Times New Roman" panose="02020603050405020304" pitchFamily="18" charset="0"/>
              <a:cs typeface="Times New Roman" panose="02020603050405020304" pitchFamily="18" charset="0"/>
            </a:endParaRPr>
          </a:p>
          <a:p>
            <a:pPr algn="just"/>
            <a:r>
              <a:rPr lang="uz-Cyrl-UZ" sz="2400" b="1" i="1" dirty="0" smtClean="0">
                <a:latin typeface="Times New Roman" panose="02020603050405020304" pitchFamily="18" charset="0"/>
                <a:cs typeface="Times New Roman" panose="02020603050405020304" pitchFamily="18" charset="0"/>
              </a:rPr>
              <a:t>Музқаймоқ</a:t>
            </a:r>
            <a:r>
              <a:rPr lang="uz-Cyrl-UZ" sz="2400" i="1" dirty="0" smtClean="0">
                <a:latin typeface="Times New Roman" panose="02020603050405020304" pitchFamily="18" charset="0"/>
                <a:cs typeface="Times New Roman" panose="02020603050405020304" pitchFamily="18" charset="0"/>
              </a:rPr>
              <a:t> - </a:t>
            </a:r>
            <a:r>
              <a:rPr lang="uz-Cyrl-UZ" sz="2400" dirty="0" smtClean="0">
                <a:latin typeface="Times New Roman" panose="02020603050405020304" pitchFamily="18" charset="0"/>
                <a:cs typeface="Times New Roman" panose="02020603050405020304" pitchFamily="18" charset="0"/>
              </a:rPr>
              <a:t>сут </a:t>
            </a:r>
            <a:r>
              <a:rPr lang="uz-Cyrl-UZ" sz="2400" dirty="0">
                <a:latin typeface="Times New Roman" panose="02020603050405020304" pitchFamily="18" charset="0"/>
                <a:cs typeface="Times New Roman" panose="02020603050405020304" pitchFamily="18" charset="0"/>
              </a:rPr>
              <a:t>хом-ашёсидан шакар, тухум маҳсулотлари, шоколад, таъм </a:t>
            </a:r>
            <a:r>
              <a:rPr lang="uz-Cyrl-UZ" sz="2400" dirty="0" smtClean="0">
                <a:latin typeface="Times New Roman" panose="02020603050405020304" pitchFamily="18" charset="0"/>
                <a:cs typeface="Times New Roman" panose="02020603050405020304" pitchFamily="18" charset="0"/>
              </a:rPr>
              <a:t>берувчи </a:t>
            </a:r>
            <a:r>
              <a:rPr lang="uz-Cyrl-UZ" sz="2400" dirty="0">
                <a:latin typeface="Times New Roman" panose="02020603050405020304" pitchFamily="18" charset="0"/>
                <a:cs typeface="Times New Roman" panose="02020603050405020304" pitchFamily="18" charset="0"/>
              </a:rPr>
              <a:t>моддалар, овқат қўшимчалари қўшиш орқали олинади. У ўзида  сутли маҳсулотларнинг асосий фазилатларини ва юқори истеъмол сифатини уйғунлаштирувчи юқори қийматли маҳсулотларга мансубдир.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6409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553792"/>
            <a:ext cx="8915400" cy="5357430"/>
          </a:xfrm>
        </p:spPr>
        <p:txBody>
          <a:bodyPr>
            <a:normAutofit/>
          </a:bodyPr>
          <a:lstStyle/>
          <a:p>
            <a:pPr algn="just"/>
            <a:r>
              <a:rPr lang="uz-Cyrl-UZ" sz="2200" dirty="0">
                <a:latin typeface="Times New Roman" panose="02020603050405020304" pitchFamily="18" charset="0"/>
                <a:cs typeface="Times New Roman" panose="02020603050405020304" pitchFamily="18" charset="0"/>
              </a:rPr>
              <a:t>Музқаймоқ истеъмолчиларнинг кенг доираси учун танлаш имкониятларини кенгайтириб,  сутли маҳсулотлар гуруҳини ранг-баранглаштиришга имкон беради. Шу билан бирга моно- ва </a:t>
            </a:r>
            <a:r>
              <a:rPr lang="uz-Cyrl-UZ" sz="2200" dirty="0" smtClean="0">
                <a:latin typeface="Times New Roman" panose="02020603050405020304" pitchFamily="18" charset="0"/>
                <a:cs typeface="Times New Roman" panose="02020603050405020304" pitchFamily="18" charset="0"/>
              </a:rPr>
              <a:t>дисахаридлар (</a:t>
            </a:r>
            <a:r>
              <a:rPr lang="uz-Cyrl-UZ" sz="2200" dirty="0">
                <a:latin typeface="Times New Roman" panose="02020603050405020304" pitchFamily="18" charset="0"/>
                <a:cs typeface="Times New Roman" panose="02020603050405020304" pitchFamily="18" charset="0"/>
              </a:rPr>
              <a:t>200 г музқаймоқда 40 г) ва ёғлар (шоколадли навларида 20 % </a:t>
            </a:r>
            <a:r>
              <a:rPr lang="uz-Cyrl-UZ" sz="2200" dirty="0" smtClean="0">
                <a:latin typeface="Times New Roman" panose="02020603050405020304" pitchFamily="18" charset="0"/>
                <a:cs typeface="Times New Roman" panose="02020603050405020304" pitchFamily="18" charset="0"/>
              </a:rPr>
              <a:t>гача)нинг </a:t>
            </a:r>
            <a:r>
              <a:rPr lang="uz-Cyrl-UZ" sz="2200" dirty="0">
                <a:latin typeface="Times New Roman" panose="02020603050405020304" pitchFamily="18" charset="0"/>
                <a:cs typeface="Times New Roman" panose="02020603050405020304" pitchFamily="18" charset="0"/>
              </a:rPr>
              <a:t>юқори миқдорда бўлиши  музқаймоқни кундалик рациондаги маҳсулотларнинг сутли гуруҳини алмаштириш учун эквивалент сифатида қўллаш имкониятини чеклаб қўяди.</a:t>
            </a:r>
            <a:endParaRPr lang="ru-RU" sz="2200" dirty="0">
              <a:latin typeface="Times New Roman" panose="02020603050405020304" pitchFamily="18" charset="0"/>
              <a:cs typeface="Times New Roman" panose="02020603050405020304" pitchFamily="18" charset="0"/>
            </a:endParaRPr>
          </a:p>
          <a:p>
            <a:pPr algn="just"/>
            <a:r>
              <a:rPr lang="uz-Cyrl-UZ" sz="2200" b="1" i="1" dirty="0">
                <a:latin typeface="Times New Roman" panose="02020603050405020304" pitchFamily="18" charset="0"/>
                <a:cs typeface="Times New Roman" panose="02020603050405020304" pitchFamily="18" charset="0"/>
              </a:rPr>
              <a:t>Қуюлтирилган сут</a:t>
            </a:r>
            <a:r>
              <a:rPr lang="uz-Cyrl-UZ" sz="2200" b="1" dirty="0">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 юқори ҳароратда (200 ºС гача) шакар қўшиб ишлаб чиқариладиган консерваларни тайёрлашда озуқавий қийматнинг янада кўпроқ салбий ўзгаришлари юз беради.  Қуюлтирилган сут  юқори калорияли маҳсулот – яширин ёғ ва қанд манбаига киради. Ундан овқатланишда тўғридан-тўғри фойдаланишни иложи борича чеклаш керак, айниқса, қувват сарфланиши паст бўлган ҳолатларда бу зарур ҳам.</a:t>
            </a:r>
            <a:endParaRPr lang="ru-RU" sz="2200" dirty="0">
              <a:latin typeface="Times New Roman" panose="02020603050405020304" pitchFamily="18" charset="0"/>
              <a:cs typeface="Times New Roman" panose="02020603050405020304" pitchFamily="18" charset="0"/>
            </a:endParaRPr>
          </a:p>
          <a:p>
            <a:pPr algn="just"/>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8601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721217"/>
            <a:ext cx="8915400" cy="5190005"/>
          </a:xfrm>
        </p:spPr>
        <p:txBody>
          <a:bodyPr>
            <a:noAutofit/>
          </a:bodyPr>
          <a:lstStyle/>
          <a:p>
            <a:pPr algn="just"/>
            <a:r>
              <a:rPr lang="uz-Cyrl-UZ" sz="2400" b="1" dirty="0">
                <a:latin typeface="Times New Roman" panose="02020603050405020304" pitchFamily="18" charset="0"/>
                <a:cs typeface="Times New Roman" panose="02020603050405020304" pitchFamily="18" charset="0"/>
              </a:rPr>
              <a:t>Сут ва сутли маҳсулотларнинг инсон касалланишлари пайдо бўлиши ва ёт юклама шаклланишидаги роли.</a:t>
            </a:r>
            <a:r>
              <a:rPr lang="uz-Cyrl-UZ" sz="2400" dirty="0">
                <a:latin typeface="Times New Roman" panose="02020603050405020304" pitchFamily="18" charset="0"/>
                <a:cs typeface="Times New Roman" panose="02020603050405020304" pitchFamily="18" charset="0"/>
              </a:rPr>
              <a:t> Сут ҳайвонлардаги бир қатор касалликларнинг инсонга юқишининг омили бўлиши мумкин. Уларга,  биринчи навбатда,  энг хавфли инфекциялар, шунингдек, сил,  бруцеллёз ва оқсил касалликларининг қўзғотувчилари киради.</a:t>
            </a:r>
            <a:endParaRPr lang="ru-RU" sz="2400" dirty="0">
              <a:latin typeface="Times New Roman" panose="02020603050405020304" pitchFamily="18" charset="0"/>
              <a:cs typeface="Times New Roman" panose="02020603050405020304" pitchFamily="18" charset="0"/>
            </a:endParaRPr>
          </a:p>
          <a:p>
            <a:pPr algn="just"/>
            <a:r>
              <a:rPr lang="uz-Cyrl-UZ" sz="2400" dirty="0">
                <a:latin typeface="Times New Roman" panose="02020603050405020304" pitchFamily="18" charset="0"/>
                <a:cs typeface="Times New Roman" panose="02020603050405020304" pitchFamily="18" charset="0"/>
              </a:rPr>
              <a:t>Куйдирги, қутуриш, қорамоллар ўлати, хавфли шишлар, энфизематоз карбункул билан касалланган жониворлар сўйилиб, Ўзбекистон Республикаси қонунчилигида кўрсатилган жойда кўмиб ташланиши шарт. Куйдиргига қарши эмлашдан кейинги постакциональ даврда сутни фақат хўжаликда уни қайнатиш жиҳозлари бўлган шароитдагина олиш мумкин</a:t>
            </a:r>
            <a:r>
              <a:rPr lang="uz-Cyrl-UZ"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7174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2589213" y="927100"/>
            <a:ext cx="8915400" cy="4984750"/>
          </a:xfrm>
        </p:spPr>
        <p:txBody>
          <a:bodyPr>
            <a:normAutofit/>
          </a:bodyPr>
          <a:lstStyle/>
          <a:p>
            <a:pPr algn="just"/>
            <a:r>
              <a:rPr lang="uz-Cyrl-UZ" sz="2000" dirty="0">
                <a:latin typeface="Times New Roman" panose="02020603050405020304" pitchFamily="18" charset="0"/>
                <a:cs typeface="Times New Roman" panose="02020603050405020304" pitchFamily="18" charset="0"/>
              </a:rPr>
              <a:t>Микробиологик хавфсизлик нуқтаи назаридан, сут ва сутли маҳсулотлардаги қуйидаги кўрсаткичлар меъёрланади: КОЕ нинг 1 г. даги умумий микроблар сони  (МАФАММ), колиформлар (ИТГБ), патоген микроорганизмлар (сальмонеллалар, листериялар), стафилококклар, ачитқилар (ачитқили замбуруғлар қўшиладиган ичимликлар бундан мустасно) ва моғор</a:t>
            </a:r>
            <a:r>
              <a:rPr lang="uz-Cyrl-UZ" sz="2000" dirty="0" smtClean="0">
                <a:latin typeface="Times New Roman" panose="02020603050405020304" pitchFamily="18" charset="0"/>
                <a:cs typeface="Times New Roman" panose="02020603050405020304" pitchFamily="18" charset="0"/>
              </a:rPr>
              <a:t>.</a:t>
            </a:r>
          </a:p>
          <a:p>
            <a:pPr algn="just"/>
            <a:r>
              <a:rPr lang="uz-Cyrl-UZ" sz="2000" dirty="0">
                <a:latin typeface="Times New Roman" panose="02020603050405020304" pitchFamily="18" charset="0"/>
                <a:cs typeface="Times New Roman" panose="02020603050405020304" pitchFamily="18" charset="0"/>
              </a:rPr>
              <a:t>Кимёвий хавфсизлик нуқтаи назаридан сут ва унинг қайта ишланган маҳсулотларида қуйидагилар назорат қилинади: токсик элементлар (қўрғошин, мишьяк, кадмий, симоб, сақлашга етказиб берилувчи сарёғда эса яна мис ва темир ҳам), микотоксинлар (М1 афлатоксин, сарёғда – В1 афлатоксин), радионуклидлар (цезий-137, стронций-90), антибиотиклар (левомицетин, тетрациклинлар гуруҳи, стрептомицин, пенициллин), ингибирловчи моддалар (фақат сут ва суюқ сут маҳсулотларида), пестицидлар (гексахлорциклогексан, ДДТ ва унинг метаболитлари, шунингдек, хом-ашё  етиштиришда қўлланилган пестицидларнинг метаболитлари).</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02597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1107583"/>
            <a:ext cx="8915400" cy="4803639"/>
          </a:xfrm>
        </p:spPr>
        <p:txBody>
          <a:bodyPr/>
          <a:lstStyle/>
          <a:p>
            <a:pPr marL="0" indent="0" algn="ctr">
              <a:buNone/>
            </a:pPr>
            <a:endParaRPr lang="ru-RU" dirty="0" smtClean="0"/>
          </a:p>
          <a:p>
            <a:pPr marL="0" indent="0" algn="ctr">
              <a:buNone/>
            </a:pPr>
            <a:r>
              <a:rPr lang="ru-RU" sz="2400" b="1" dirty="0" err="1" smtClean="0">
                <a:latin typeface="Times New Roman" panose="02020603050405020304" pitchFamily="18" charset="0"/>
                <a:cs typeface="Times New Roman" panose="02020603050405020304" pitchFamily="18" charset="0"/>
              </a:rPr>
              <a:t>Назорат</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саволлари</a:t>
            </a:r>
            <a:r>
              <a:rPr lang="ru-RU" sz="2400" b="1"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lvl="0" algn="just"/>
            <a:r>
              <a:rPr lang="uz-Cyrl-UZ" sz="2400" b="1" dirty="0" smtClean="0">
                <a:latin typeface="Times New Roman" panose="02020603050405020304" pitchFamily="18" charset="0"/>
                <a:cs typeface="Times New Roman" panose="02020603050405020304" pitchFamily="18" charset="0"/>
              </a:rPr>
              <a:t>Қандай сут </a:t>
            </a:r>
            <a:r>
              <a:rPr lang="uz-Cyrl-UZ" sz="2400" b="1" dirty="0">
                <a:latin typeface="Times New Roman" panose="02020603050405020304" pitchFamily="18" charset="0"/>
                <a:cs typeface="Times New Roman" panose="02020603050405020304" pitchFamily="18" charset="0"/>
              </a:rPr>
              <a:t>ва сут </a:t>
            </a:r>
            <a:r>
              <a:rPr lang="uz-Cyrl-UZ" sz="2400" b="1" dirty="0" smtClean="0">
                <a:latin typeface="Times New Roman" panose="02020603050405020304" pitchFamily="18" charset="0"/>
                <a:cs typeface="Times New Roman" panose="02020603050405020304" pitchFamily="18" charset="0"/>
              </a:rPr>
              <a:t>маҳсулотлари турлари мавжуд</a:t>
            </a:r>
            <a:endParaRPr lang="ru-RU" sz="2400" dirty="0">
              <a:latin typeface="Times New Roman" panose="02020603050405020304" pitchFamily="18" charset="0"/>
              <a:cs typeface="Times New Roman" panose="02020603050405020304" pitchFamily="18" charset="0"/>
            </a:endParaRPr>
          </a:p>
          <a:p>
            <a:pPr lvl="0" algn="just"/>
            <a:r>
              <a:rPr lang="uz-Cyrl-UZ" sz="2400" b="1" dirty="0">
                <a:latin typeface="Times New Roman" panose="02020603050405020304" pitchFamily="18" charset="0"/>
                <a:cs typeface="Times New Roman" panose="02020603050405020304" pitchFamily="18" charset="0"/>
              </a:rPr>
              <a:t>Сутли </a:t>
            </a:r>
            <a:r>
              <a:rPr lang="uz-Cyrl-UZ" sz="2400" b="1" dirty="0" smtClean="0">
                <a:latin typeface="Times New Roman" panose="02020603050405020304" pitchFamily="18" charset="0"/>
                <a:cs typeface="Times New Roman" panose="02020603050405020304" pitchFamily="18" charset="0"/>
              </a:rPr>
              <a:t>маҳсулотлар таркиби.</a:t>
            </a:r>
            <a:endParaRPr lang="ru-RU" sz="2400" dirty="0">
              <a:latin typeface="Times New Roman" panose="02020603050405020304" pitchFamily="18" charset="0"/>
              <a:cs typeface="Times New Roman" panose="02020603050405020304" pitchFamily="18" charset="0"/>
            </a:endParaRPr>
          </a:p>
          <a:p>
            <a:pPr lvl="0" algn="just"/>
            <a:r>
              <a:rPr lang="uz-Cyrl-UZ" sz="2400" b="1" dirty="0">
                <a:latin typeface="Times New Roman" panose="02020603050405020304" pitchFamily="18" charset="0"/>
                <a:cs typeface="Times New Roman" panose="02020603050405020304" pitchFamily="18" charset="0"/>
              </a:rPr>
              <a:t>Сут ва сутли маҳсулотларнинг инсон касалланишлари пайдо бўлиши ва ёт юклама шаклланишидаги </a:t>
            </a:r>
            <a:r>
              <a:rPr lang="uz-Cyrl-UZ" sz="2400" b="1" dirty="0" smtClean="0">
                <a:latin typeface="Times New Roman" panose="02020603050405020304" pitchFamily="18" charset="0"/>
                <a:cs typeface="Times New Roman" panose="02020603050405020304" pitchFamily="18" charset="0"/>
              </a:rPr>
              <a:t>роли ва аҳамияти.</a:t>
            </a:r>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a:p>
            <a:pPr marL="0" indent="0" algn="ctr">
              <a:buNone/>
            </a:pPr>
            <a:endParaRPr lang="ru-RU" sz="2400" b="1" dirty="0" smtClean="0">
              <a:latin typeface="Times New Roman" panose="02020603050405020304" pitchFamily="18" charset="0"/>
              <a:cs typeface="Times New Roman" panose="02020603050405020304" pitchFamily="18" charset="0"/>
            </a:endParaRPr>
          </a:p>
          <a:p>
            <a:pPr marL="0" indent="0" algn="ctr">
              <a:buNone/>
            </a:pP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2672257"/>
      </p:ext>
    </p:extLst>
  </p:cSld>
  <p:clrMapOvr>
    <a:masterClrMapping/>
  </p:clrMapOvr>
</p:sld>
</file>

<file path=ppt/theme/theme1.xml><?xml version="1.0" encoding="utf-8"?>
<a:theme xmlns:a="http://schemas.openxmlformats.org/drawingml/2006/main" name="Легкий дым">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47</TotalTime>
  <Words>1931</Words>
  <Application>Microsoft Office PowerPoint</Application>
  <PresentationFormat>Широкоэкранный</PresentationFormat>
  <Paragraphs>47</Paragraphs>
  <Slides>22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22</vt:i4>
      </vt:variant>
    </vt:vector>
  </HeadingPairs>
  <TitlesOfParts>
    <vt:vector size="27" baseType="lpstr">
      <vt:lpstr>Arial</vt:lpstr>
      <vt:lpstr>Century Gothic</vt:lpstr>
      <vt:lpstr>Times New Roman</vt:lpstr>
      <vt:lpstr>Wingdings 3</vt:lpstr>
      <vt:lpstr>Легкий дым</vt:lpstr>
      <vt:lpstr>9-Маъруза:  “Сут ва сут маҳсулотларининг озиқавийлик қиймати ва унинг хавфсизлиги”.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4-Маъруза:  “Сут ва сут маҳсулотларининг озиқавийлик қиймати ва унинг хавфсизлиги”.</dc:title>
  <dc:creator>User</dc:creator>
  <cp:lastModifiedBy>User</cp:lastModifiedBy>
  <cp:revision>7</cp:revision>
  <dcterms:created xsi:type="dcterms:W3CDTF">2017-11-25T08:05:03Z</dcterms:created>
  <dcterms:modified xsi:type="dcterms:W3CDTF">2017-11-25T16:01:18Z</dcterms:modified>
</cp:coreProperties>
</file>