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11/23/2017</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89213" y="850006"/>
            <a:ext cx="8915399" cy="4752304"/>
          </a:xfrm>
        </p:spPr>
        <p:txBody>
          <a:bodyPr>
            <a:normAutofit/>
          </a:bodyPr>
          <a:lstStyle/>
          <a:p>
            <a:pPr algn="ctr"/>
            <a:r>
              <a:rPr lang="ru-RU" b="1" dirty="0">
                <a:latin typeface="Times New Roman" panose="02020603050405020304" pitchFamily="18" charset="0"/>
                <a:cs typeface="Times New Roman" panose="02020603050405020304" pitchFamily="18" charset="0"/>
              </a:rPr>
              <a:t>8-</a:t>
            </a:r>
            <a:r>
              <a:rPr lang="uz-Cyrl-UZ" b="1" dirty="0">
                <a:latin typeface="Times New Roman" panose="02020603050405020304" pitchFamily="18" charset="0"/>
                <a:cs typeface="Times New Roman" panose="02020603050405020304" pitchFamily="18" charset="0"/>
              </a:rPr>
              <a:t>Маъруза: </a:t>
            </a:r>
            <a:r>
              <a:rPr lang="uz-Cyrl-UZ" b="1" dirty="0" smtClean="0">
                <a:latin typeface="Times New Roman" panose="02020603050405020304" pitchFamily="18" charset="0"/>
                <a:cs typeface="Times New Roman" panose="02020603050405020304" pitchFamily="18" charset="0"/>
              </a:rPr>
              <a:t/>
            </a:r>
            <a:br>
              <a:rPr lang="uz-Cyrl-UZ" b="1" dirty="0" smtClean="0">
                <a:latin typeface="Times New Roman" panose="02020603050405020304" pitchFamily="18" charset="0"/>
                <a:cs typeface="Times New Roman" panose="02020603050405020304" pitchFamily="18" charset="0"/>
              </a:rPr>
            </a:br>
            <a:r>
              <a:rPr lang="uz-Cyrl-UZ" b="1" dirty="0" smtClean="0">
                <a:latin typeface="Times New Roman" panose="02020603050405020304" pitchFamily="18" charset="0"/>
                <a:cs typeface="Times New Roman" panose="02020603050405020304" pitchFamily="18" charset="0"/>
              </a:rPr>
              <a:t>“</a:t>
            </a:r>
            <a:r>
              <a:rPr lang="uz-Cyrl-UZ" b="1" dirty="0">
                <a:latin typeface="Times New Roman" panose="02020603050405020304" pitchFamily="18" charset="0"/>
                <a:cs typeface="Times New Roman" panose="02020603050405020304" pitchFamily="18" charset="0"/>
              </a:rPr>
              <a:t>Балиқ ва денгиз </a:t>
            </a:r>
            <a:r>
              <a:rPr lang="uz-Cyrl-UZ" b="1" dirty="0" smtClean="0">
                <a:latin typeface="Times New Roman" panose="02020603050405020304" pitchFamily="18" charset="0"/>
                <a:cs typeface="Times New Roman" panose="02020603050405020304" pitchFamily="18" charset="0"/>
              </a:rPr>
              <a:t>маҳсулотларининг </a:t>
            </a:r>
            <a:r>
              <a:rPr lang="uz-Cyrl-UZ" b="1" dirty="0">
                <a:latin typeface="Times New Roman" panose="02020603050405020304" pitchFamily="18" charset="0"/>
                <a:cs typeface="Times New Roman" panose="02020603050405020304" pitchFamily="18" charset="0"/>
              </a:rPr>
              <a:t>хавфсизлиги”.</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73392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1493949"/>
            <a:ext cx="8915400" cy="4417273"/>
          </a:xfrm>
        </p:spPr>
        <p:txBody>
          <a:bodyPr>
            <a:normAutofit/>
          </a:bodyPr>
          <a:lstStyle/>
          <a:p>
            <a:pPr marL="0" indent="0" algn="ctr">
              <a:buNone/>
            </a:pPr>
            <a:r>
              <a:rPr lang="uz-Cyrl-UZ" sz="3200" b="1" dirty="0">
                <a:latin typeface="Times New Roman" panose="02020603050405020304" pitchFamily="18" charset="0"/>
                <a:cs typeface="Times New Roman" panose="02020603050405020304" pitchFamily="18" charset="0"/>
              </a:rPr>
              <a:t>Режа:</a:t>
            </a:r>
            <a:endParaRPr lang="ru-RU" sz="3200" dirty="0">
              <a:latin typeface="Times New Roman" panose="02020603050405020304" pitchFamily="18" charset="0"/>
              <a:cs typeface="Times New Roman" panose="02020603050405020304" pitchFamily="18" charset="0"/>
            </a:endParaRPr>
          </a:p>
          <a:p>
            <a:pPr algn="just"/>
            <a:r>
              <a:rPr lang="uz-Cyrl-UZ" sz="3200" b="1" dirty="0">
                <a:latin typeface="Times New Roman" panose="02020603050405020304" pitchFamily="18" charset="0"/>
                <a:cs typeface="Times New Roman" panose="02020603050405020304" pitchFamily="18" charset="0"/>
              </a:rPr>
              <a:t>1. Балиқ маҳсулотларининг юқори озиқавий қиймати</a:t>
            </a:r>
            <a:endParaRPr lang="ru-RU" sz="3200" dirty="0">
              <a:latin typeface="Times New Roman" panose="02020603050405020304" pitchFamily="18" charset="0"/>
              <a:cs typeface="Times New Roman" panose="02020603050405020304" pitchFamily="18" charset="0"/>
            </a:endParaRPr>
          </a:p>
          <a:p>
            <a:pPr algn="just"/>
            <a:r>
              <a:rPr lang="uz-Cyrl-UZ" sz="3200" b="1" dirty="0">
                <a:latin typeface="Times New Roman" panose="02020603050405020304" pitchFamily="18" charset="0"/>
                <a:cs typeface="Times New Roman" panose="02020603050405020304" pitchFamily="18" charset="0"/>
              </a:rPr>
              <a:t>2. Денгиз маҳсулотларининг таркиби</a:t>
            </a:r>
            <a:endParaRPr lang="ru-RU" sz="3200" dirty="0">
              <a:latin typeface="Times New Roman" panose="02020603050405020304" pitchFamily="18" charset="0"/>
              <a:cs typeface="Times New Roman" panose="02020603050405020304" pitchFamily="18" charset="0"/>
            </a:endParaRPr>
          </a:p>
          <a:p>
            <a:pPr algn="just"/>
            <a:r>
              <a:rPr lang="uz-Cyrl-UZ" sz="3200" b="1" dirty="0">
                <a:latin typeface="Times New Roman" panose="02020603050405020304" pitchFamily="18" charset="0"/>
                <a:cs typeface="Times New Roman" panose="02020603050405020304" pitchFamily="18" charset="0"/>
              </a:rPr>
              <a:t>3. Балиқ ва денгиз маҳсулотларини қайта ишлашга нисбатан санитария-эпидемиология талаблари.</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8364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528034"/>
            <a:ext cx="8915400" cy="5383188"/>
          </a:xfrm>
        </p:spPr>
        <p:txBody>
          <a:bodyPr>
            <a:noAutofit/>
          </a:bodyPr>
          <a:lstStyle/>
          <a:p>
            <a:pPr algn="just"/>
            <a:r>
              <a:rPr lang="uz-Cyrl-UZ" sz="2200" b="1" dirty="0">
                <a:latin typeface="Times New Roman" panose="02020603050405020304" pitchFamily="18" charset="0"/>
                <a:cs typeface="Times New Roman" panose="02020603050405020304" pitchFamily="18" charset="0"/>
              </a:rPr>
              <a:t>Балиқ, балиқ маҳсулотлари ва денгиз маҳсулотлари. </a:t>
            </a:r>
            <a:r>
              <a:rPr lang="uz-Cyrl-UZ" sz="2200" dirty="0">
                <a:latin typeface="Times New Roman" panose="02020603050405020304" pitchFamily="18" charset="0"/>
                <a:cs typeface="Times New Roman" panose="02020603050405020304" pitchFamily="18" charset="0"/>
              </a:rPr>
              <a:t>Балиқ ва балиқ маҳсулотлари анъанавий равишда аҳоли рационига киритиладиган юқори қийматга эга бўлган озуқа манбаларидир. Балиқ юқори озуқавий тавсифномаларга эга бўлиб, ўзининг биологик қиймати, ҳазмланиши ва сўрилишига кўра бошқа ҳайвон маҳсулотларидан қолишмайди. Балиқдан нисбатан  кенгроқ  фойдаланиш имкониятларини пасайтирувчи ягона озуқавий қиймат кўрсаткичи – унинг юқори даражада тез меъдага тегиши бўлиб, бу балиқ ва унинг маҳсулотларини  кундалик рационга киритишга имкон бермайди. Аммо ҳатто ҳафтасига икки-уч марта тавсия этилувчи миқдорда (қувват сарфланиши 2800 ккал бўлган инсон учун 350 г) рационга киритилган балиқ ҳам организмни тўлақонли оқсил (алмаштирилмас аминокислоталар), алмаштирилмас ПТЁК (денгиз балиқлари ёғи), </a:t>
            </a:r>
            <a:r>
              <a:rPr lang="uz-Cyrl-UZ" sz="2200" b="1" dirty="0">
                <a:latin typeface="Times New Roman" panose="02020603050405020304" pitchFamily="18" charset="0"/>
                <a:cs typeface="Times New Roman" panose="02020603050405020304" pitchFamily="18" charset="0"/>
              </a:rPr>
              <a:t>А, D</a:t>
            </a:r>
            <a:r>
              <a:rPr lang="uz-Cyrl-UZ" sz="2200" dirty="0">
                <a:latin typeface="Times New Roman" panose="02020603050405020304" pitchFamily="18" charset="0"/>
                <a:cs typeface="Times New Roman" panose="02020603050405020304" pitchFamily="18" charset="0"/>
              </a:rPr>
              <a:t> ва </a:t>
            </a:r>
            <a:r>
              <a:rPr lang="uz-Cyrl-UZ" sz="2200" b="1" dirty="0">
                <a:latin typeface="Times New Roman" panose="02020603050405020304" pitchFamily="18" charset="0"/>
                <a:cs typeface="Times New Roman" panose="02020603050405020304" pitchFamily="18" charset="0"/>
              </a:rPr>
              <a:t>В </a:t>
            </a:r>
            <a:r>
              <a:rPr lang="uz-Cyrl-UZ" sz="2200" dirty="0">
                <a:latin typeface="Times New Roman" panose="02020603050405020304" pitchFamily="18" charset="0"/>
                <a:cs typeface="Times New Roman" panose="02020603050405020304" pitchFamily="18" charset="0"/>
              </a:rPr>
              <a:t>гуруҳи витаминлари, йод (денгизники) ва селен билан таъминлайди.</a:t>
            </a:r>
            <a:endParaRPr lang="ru-RU" sz="2200" dirty="0">
              <a:latin typeface="Times New Roman" panose="02020603050405020304" pitchFamily="18" charset="0"/>
              <a:cs typeface="Times New Roman" panose="02020603050405020304" pitchFamily="18" charset="0"/>
            </a:endParaRP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35253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334851"/>
            <a:ext cx="8915400" cy="5576371"/>
          </a:xfrm>
        </p:spPr>
        <p:txBody>
          <a:bodyPr>
            <a:noAutofit/>
          </a:bodyPr>
          <a:lstStyle/>
          <a:p>
            <a:pPr marL="0" indent="0" algn="just">
              <a:spcBef>
                <a:spcPts val="0"/>
              </a:spcBef>
            </a:pPr>
            <a:r>
              <a:rPr lang="uz-Cyrl-UZ" sz="2200" dirty="0">
                <a:latin typeface="Times New Roman" panose="02020603050405020304" pitchFamily="18" charset="0"/>
                <a:cs typeface="Times New Roman" panose="02020603050405020304" pitchFamily="18" charset="0"/>
              </a:rPr>
              <a:t>Ёғ миқдорига қараб, балиқни ёғсиз (ёғи 4 % гача), ўртача ёғли (4 ... 8 %) ва ёғли (8 % дан ошиқ) турларга бўлинади. Балиқ ёғининг липидли таркиби ҳайвон ёғлари учун ноёб бўлган ўзига хосликка эга: ундаги МТЁК ва ПТЁК суммаси ТЁК миқдоридан ошиқ бўлади  (худди ўсимлик ёғларидаги каби). Шу билан бирга, денгиз балиғининг ёғи ω-3 оиласига кирувчи ПТЁК (эйкозапентаен ва докозагексаен) мавжуд бўлиб, у биологик фаоллиги билан танилган.</a:t>
            </a:r>
            <a:endParaRPr lang="ru-RU" sz="2200" dirty="0">
              <a:latin typeface="Times New Roman" panose="02020603050405020304" pitchFamily="18" charset="0"/>
              <a:cs typeface="Times New Roman" panose="02020603050405020304" pitchFamily="18" charset="0"/>
            </a:endParaRPr>
          </a:p>
          <a:p>
            <a:pPr marL="0" indent="0" algn="just">
              <a:spcBef>
                <a:spcPts val="0"/>
              </a:spcBef>
            </a:pPr>
            <a:r>
              <a:rPr lang="uz-Cyrl-UZ" sz="2200" dirty="0">
                <a:latin typeface="Times New Roman" panose="02020603050405020304" pitchFamily="18" charset="0"/>
                <a:cs typeface="Times New Roman" panose="02020603050405020304" pitchFamily="18" charset="0"/>
              </a:rPr>
              <a:t>Ўртача ёғли ва ёғли балиқлар А ва </a:t>
            </a:r>
            <a:r>
              <a:rPr lang="en-US" sz="2200" dirty="0">
                <a:latin typeface="Times New Roman" panose="02020603050405020304" pitchFamily="18" charset="0"/>
                <a:cs typeface="Times New Roman" panose="02020603050405020304" pitchFamily="18" charset="0"/>
              </a:rPr>
              <a:t>D</a:t>
            </a:r>
            <a:r>
              <a:rPr lang="uz-Cyrl-UZ" sz="2200" dirty="0">
                <a:latin typeface="Times New Roman" panose="02020603050405020304" pitchFamily="18" charset="0"/>
                <a:cs typeface="Times New Roman" panose="02020603050405020304" pitchFamily="18" charset="0"/>
              </a:rPr>
              <a:t> витаминларининг яхши манбаидир. Қарийб ҳар қандай балиқда В1, В2, В6, РР, В12 витаминларининг миқдори салмоқли даражада бўлади. </a:t>
            </a:r>
            <a:endParaRPr lang="uz-Cyrl-UZ" sz="2200" dirty="0" smtClean="0">
              <a:latin typeface="Times New Roman" panose="02020603050405020304" pitchFamily="18" charset="0"/>
              <a:cs typeface="Times New Roman" panose="02020603050405020304" pitchFamily="18" charset="0"/>
            </a:endParaRPr>
          </a:p>
          <a:p>
            <a:pPr marL="0" indent="0" algn="just">
              <a:spcBef>
                <a:spcPts val="0"/>
              </a:spcBef>
              <a:buNone/>
            </a:pPr>
            <a:r>
              <a:rPr lang="uz-Cyrl-UZ" sz="2200" b="1" dirty="0" smtClean="0">
                <a:latin typeface="Times New Roman" panose="02020603050405020304" pitchFamily="18" charset="0"/>
                <a:cs typeface="Times New Roman" panose="02020603050405020304" pitchFamily="18" charset="0"/>
              </a:rPr>
              <a:t>	Денгиз балиғи </a:t>
            </a:r>
            <a:r>
              <a:rPr lang="uz-Cyrl-UZ" sz="2200" dirty="0" smtClean="0">
                <a:latin typeface="Times New Roman" panose="02020603050405020304" pitchFamily="18" charset="0"/>
                <a:cs typeface="Times New Roman" panose="02020603050405020304" pitchFamily="18" charset="0"/>
              </a:rPr>
              <a:t>– </a:t>
            </a:r>
            <a:r>
              <a:rPr lang="uz-Cyrl-UZ" sz="2200" dirty="0">
                <a:latin typeface="Times New Roman" panose="02020603050405020304" pitchFamily="18" charset="0"/>
                <a:cs typeface="Times New Roman" panose="02020603050405020304" pitchFamily="18" charset="0"/>
              </a:rPr>
              <a:t>йод ва селеннинг беназир манбаидир.</a:t>
            </a:r>
            <a:endParaRPr lang="ru-RU" sz="2200" dirty="0">
              <a:latin typeface="Times New Roman" panose="02020603050405020304" pitchFamily="18" charset="0"/>
              <a:cs typeface="Times New Roman" panose="02020603050405020304" pitchFamily="18" charset="0"/>
            </a:endParaRPr>
          </a:p>
          <a:p>
            <a:pPr marL="0" indent="0" algn="just">
              <a:spcBef>
                <a:spcPts val="0"/>
              </a:spcBef>
            </a:pPr>
            <a:r>
              <a:rPr lang="uz-Cyrl-UZ" sz="2200" dirty="0" smtClean="0">
                <a:latin typeface="Times New Roman" panose="02020603050405020304" pitchFamily="18" charset="0"/>
                <a:cs typeface="Times New Roman" panose="02020603050405020304" pitchFamily="18" charset="0"/>
              </a:rPr>
              <a:t>Балиқдаги </a:t>
            </a:r>
            <a:r>
              <a:rPr lang="uz-Cyrl-UZ" sz="2200" dirty="0">
                <a:latin typeface="Times New Roman" panose="02020603050405020304" pitchFamily="18" charset="0"/>
                <a:cs typeface="Times New Roman" panose="02020603050405020304" pitchFamily="18" charset="0"/>
              </a:rPr>
              <a:t>экстрактив моддалар гўштдагига нисбатан камроқ – ўртача 1,6 ... 3,9 % бўлади. Бироқ улар балиқни қайнатганда катта миқдорда шўрвага ўтади.</a:t>
            </a:r>
            <a:endParaRPr lang="ru-RU" sz="2200" dirty="0">
              <a:latin typeface="Times New Roman" panose="02020603050405020304" pitchFamily="18" charset="0"/>
              <a:cs typeface="Times New Roman" panose="02020603050405020304" pitchFamily="18" charset="0"/>
            </a:endParaRPr>
          </a:p>
          <a:p>
            <a:pPr marL="0" indent="0" algn="just">
              <a:spcBef>
                <a:spcPts val="0"/>
              </a:spcBef>
            </a:pP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59532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399245"/>
            <a:ext cx="8915400" cy="5511977"/>
          </a:xfrm>
        </p:spPr>
        <p:txBody>
          <a:bodyPr>
            <a:noAutofit/>
          </a:bodyPr>
          <a:lstStyle/>
          <a:p>
            <a:pPr algn="just"/>
            <a:r>
              <a:rPr lang="uz-Cyrl-UZ" sz="2800" b="1" dirty="0">
                <a:latin typeface="Times New Roman" panose="02020603050405020304" pitchFamily="18" charset="0"/>
                <a:cs typeface="Times New Roman" panose="02020603050405020304" pitchFamily="18" charset="0"/>
              </a:rPr>
              <a:t>Балиқ ва денгиз маҳсулотларини қайта ишлашга нисбатан санитария-эпидемиология талаблари. </a:t>
            </a:r>
            <a:r>
              <a:rPr lang="uz-Cyrl-UZ" sz="2800" dirty="0">
                <a:latin typeface="Times New Roman" panose="02020603050405020304" pitchFamily="18" charset="0"/>
                <a:cs typeface="Times New Roman" panose="02020603050405020304" pitchFamily="18" charset="0"/>
              </a:rPr>
              <a:t>Балиқ (тирик, совутилган, музлатгандан сўнг қайта эритилган)дан табиий ҳолда иссиқлик ишлови берилган (қайнатилган, қовурилган, димланган)идан сўнг турли-туман таомлар таркибида овқатланиш учун фойдаланилади. </a:t>
            </a:r>
            <a:endParaRPr lang="uz-Cyrl-UZ" sz="2800" dirty="0" smtClean="0">
              <a:latin typeface="Times New Roman" panose="02020603050405020304" pitchFamily="18" charset="0"/>
              <a:cs typeface="Times New Roman" panose="02020603050405020304" pitchFamily="18" charset="0"/>
            </a:endParaRPr>
          </a:p>
          <a:p>
            <a:pPr algn="just"/>
            <a:r>
              <a:rPr lang="uz-Cyrl-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Шунингдек, турли балиқ маҳсулотлари: тузланган, дудланган балиқлар ва икраси (балиқ увилдириғи)  истеъмол қилинади</a:t>
            </a:r>
            <a:r>
              <a:rPr lang="uz-Cyrl-UZ"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3179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618186"/>
            <a:ext cx="8915400" cy="5640946"/>
          </a:xfrm>
        </p:spPr>
        <p:txBody>
          <a:bodyPr>
            <a:noAutofit/>
          </a:bodyPr>
          <a:lstStyle/>
          <a:p>
            <a:pPr algn="just"/>
            <a:r>
              <a:rPr lang="uz-Cyrl-UZ" sz="2200" dirty="0">
                <a:latin typeface="Times New Roman" panose="02020603050405020304" pitchFamily="18" charset="0"/>
                <a:cs typeface="Times New Roman" panose="02020603050405020304" pitchFamily="18" charset="0"/>
              </a:rPr>
              <a:t>Янги балиқ уни сақлаш муддатини ошириш ва кенг ассортиментдаги балиқ маҳсулотларини олиш учун ишлов беришнинг кўплаб усулларига жалб этилади. Тутилган балиқ аҳолига сотилиши ёки қайта ишловчи корхоналарга тирик ҳолда етказилиши мумкин, бу одатда ёзда 24 соатни ва қишда 48 соатни ташкил этади. Бундан узоқроқ сақлаш учун (ёзда 3 сутка ва қишда 5 сутка) балиқни музда музлатилади. Балиқни музлатиш учун фойдаланиладиган биомицинли муз (1 т музга 5 г биомицин солинади) ёрдамида сақлаш муддати 14 суткагача етиши мумкин.  Бунда биомициннинг балиқдаги миқдори 0,25 мг/кг. дан ошмаслиги керак.</a:t>
            </a:r>
            <a:endParaRPr lang="ru-RU" sz="2200" dirty="0">
              <a:latin typeface="Times New Roman" panose="02020603050405020304" pitchFamily="18" charset="0"/>
              <a:cs typeface="Times New Roman" panose="02020603050405020304" pitchFamily="18" charset="0"/>
            </a:endParaRPr>
          </a:p>
          <a:p>
            <a:pPr algn="just"/>
            <a:r>
              <a:rPr lang="uz-Cyrl-UZ" sz="2200" dirty="0">
                <a:latin typeface="Times New Roman" panose="02020603050405020304" pitchFamily="18" charset="0"/>
                <a:cs typeface="Times New Roman" panose="02020603050405020304" pitchFamily="18" charset="0"/>
              </a:rPr>
              <a:t>Музлатиш балиқни табиий ҳолда узоқ муддат сақлаш имкониятини берувчи асосий усул ҳисобланади. Балиқни сунъий усулда олинган қуруқ муз қобиқ билан ўраш (ёғнинг оксидланиш жараёнининг олдини олиш) ёрдамида унинг ичидаги ҳароратни  –18ºС гача етказиш ёрдамида    ишлаб чиқарилади. Айни шу ҳароратда балиқ турига боғлиқ ҳолда 2 дан 8 ойгача сақланиши мумкин.</a:t>
            </a:r>
            <a:endParaRPr lang="ru-RU" sz="2200" dirty="0">
              <a:latin typeface="Times New Roman" panose="02020603050405020304" pitchFamily="18" charset="0"/>
              <a:cs typeface="Times New Roman" panose="02020603050405020304" pitchFamily="18" charset="0"/>
            </a:endParaRP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7727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734096"/>
            <a:ext cx="8915400" cy="5177126"/>
          </a:xfrm>
        </p:spPr>
        <p:txBody>
          <a:bodyPr>
            <a:noAutofit/>
          </a:bodyPr>
          <a:lstStyle/>
          <a:p>
            <a:pPr algn="just"/>
            <a:r>
              <a:rPr lang="uz-Cyrl-UZ" sz="2400" dirty="0">
                <a:latin typeface="Times New Roman" panose="02020603050405020304" pitchFamily="18" charset="0"/>
                <a:cs typeface="Times New Roman" panose="02020603050405020304" pitchFamily="18" charset="0"/>
              </a:rPr>
              <a:t>Тузланган, зираворланган ва маринадланган балиқдан  пресервалар – қўшимча иссиқлик ишловисиз (консервалардан фарқли равишда) идишларга герметик ёпилган маҳсулот ишлаб чиқарилиши мумкин. Пресерваларни ишлаб чиқаришда руҳсат этилган консервант (овқат қўшимчаси) ишлатилиши мумкин. Пресервалар манфий ҳарорат (маиший музлатгичнинг ҳароратидан пастроқ совуқлик) да 1 ... 6 ойгача </a:t>
            </a:r>
            <a:r>
              <a:rPr lang="uz-Cyrl-UZ" sz="2400" dirty="0" smtClean="0">
                <a:latin typeface="Times New Roman" panose="02020603050405020304" pitchFamily="18" charset="0"/>
                <a:cs typeface="Times New Roman" panose="02020603050405020304" pitchFamily="18" charset="0"/>
              </a:rPr>
              <a:t>сақланиши </a:t>
            </a:r>
            <a:r>
              <a:rPr lang="uz-Cyrl-UZ" sz="2400" dirty="0">
                <a:latin typeface="Times New Roman" panose="02020603050405020304" pitchFamily="18" charset="0"/>
                <a:cs typeface="Times New Roman" panose="02020603050405020304" pitchFamily="18" charset="0"/>
              </a:rPr>
              <a:t>мумкин</a:t>
            </a:r>
            <a:r>
              <a:rPr lang="uz-Cyrl-UZ" sz="2400" dirty="0" smtClean="0">
                <a:latin typeface="Times New Roman" panose="02020603050405020304" pitchFamily="18" charset="0"/>
                <a:cs typeface="Times New Roman" panose="02020603050405020304" pitchFamily="18" charset="0"/>
              </a:rPr>
              <a:t>.</a:t>
            </a:r>
          </a:p>
          <a:p>
            <a:pPr algn="just"/>
            <a:r>
              <a:rPr lang="uz-Cyrl-UZ" sz="2400" dirty="0">
                <a:latin typeface="Times New Roman" panose="02020603050405020304" pitchFamily="18" charset="0"/>
                <a:cs typeface="Times New Roman" panose="02020603050405020304" pitchFamily="18" charset="0"/>
              </a:rPr>
              <a:t>Тузланган балиққа тутун-ҳаво аралашмаси (ёки дудловчи дорилар) билан ишлов бериш натижасида турли-туман дудланган маҳсулотлар пайдо бўлади. Қайноқ дудланган балиқ юқори ҳароратда (140ºС атрофида) бир неча соат давомида махсус дудловчи камераларда тайёрланади. Унда ош тузи нисбатан камроқ (3 % дан кўп эмас) ва намлиги юқори (60 % дан ошиқроқ) бўлиб, бу уни сақлаш муддатини камайтиради.</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17366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486181" y="626771"/>
            <a:ext cx="8915400" cy="5735391"/>
          </a:xfrm>
        </p:spPr>
        <p:txBody>
          <a:bodyPr>
            <a:normAutofit/>
          </a:bodyPr>
          <a:lstStyle/>
          <a:p>
            <a:pPr algn="just"/>
            <a:r>
              <a:rPr lang="uz-Cyrl-UZ" sz="2400" dirty="0">
                <a:latin typeface="Times New Roman" panose="02020603050405020304" pitchFamily="18" charset="0"/>
                <a:cs typeface="Times New Roman" panose="02020603050405020304" pitchFamily="18" charset="0"/>
              </a:rPr>
              <a:t>Балиқ маҳсулотлари ишлаб чиқариш учун кўринарли нуқсонлари бўлмаган ва паразитлар билан зарарланмаган соғлом балиқ танлаб олинади. Фақатгина юқори ҳарорат қўлланилиши билан боғлиқ  технологик ишлов бериш усуллари: қайноқ дудлаш, қуритиш ва идишларга консервалашгина маҳсулотнинг нисбий санитария хавфсизлигини кафолатлайди. Узоқ сақланувчи (икки йилгача) балиқ консервалари табиий (ўзининг сели-шўрвасида), ёғда, помидорли қайлада тайёрланади.</a:t>
            </a:r>
            <a:endParaRPr lang="ru-RU" sz="2400" dirty="0">
              <a:latin typeface="Times New Roman" panose="02020603050405020304" pitchFamily="18" charset="0"/>
              <a:cs typeface="Times New Roman" panose="02020603050405020304" pitchFamily="18" charset="0"/>
            </a:endParaRPr>
          </a:p>
          <a:p>
            <a:pPr algn="just"/>
            <a:r>
              <a:rPr lang="uz-Cyrl-UZ" sz="2400" dirty="0">
                <a:latin typeface="Times New Roman" panose="02020603050405020304" pitchFamily="18" charset="0"/>
                <a:cs typeface="Times New Roman" panose="02020603050405020304" pitchFamily="18" charset="0"/>
              </a:rPr>
              <a:t>Балиқдан тайёрланувчи турли-туман пазандалик маҳсулотлари (сардакли балиқ, паштетлар, салатлар, илвира) жуда тез айнувчи маҳсулотлар гуруҳига кириб, мунтазам санитария-гигиена назоратини талаб қилади. </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13792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309093"/>
            <a:ext cx="8915400" cy="5602129"/>
          </a:xfrm>
        </p:spPr>
        <p:txBody>
          <a:bodyPr>
            <a:normAutofit/>
          </a:bodyPr>
          <a:lstStyle/>
          <a:p>
            <a:pPr algn="just"/>
            <a:r>
              <a:rPr lang="uz-Cyrl-UZ" sz="2400" dirty="0">
                <a:latin typeface="Times New Roman" panose="02020603050405020304" pitchFamily="18" charset="0"/>
                <a:cs typeface="Times New Roman" panose="02020603050405020304" pitchFamily="18" charset="0"/>
              </a:rPr>
              <a:t>Балиқ маҳсулотлари ассортиментида озуқавий қиймати юқори бўлган тансиқ таом – икра (масалан, осётр ва лосось балиғиники) алоҳида ўрин эгаллайди:  тўлақонли оқсил миқдори 28 ... 38 %, катта миқдорда ПТЁК (лецитин ва холестерин) бўлган ёғи – 9 ... 13 %, темир 1,8 ... 3,4 мг%.  Икрада А, </a:t>
            </a:r>
            <a:r>
              <a:rPr lang="en-US" sz="2400" dirty="0">
                <a:latin typeface="Times New Roman" panose="02020603050405020304" pitchFamily="18" charset="0"/>
                <a:cs typeface="Times New Roman" panose="02020603050405020304" pitchFamily="18" charset="0"/>
              </a:rPr>
              <a:t>D</a:t>
            </a:r>
            <a:r>
              <a:rPr lang="uz-Cyrl-UZ" sz="2400" dirty="0">
                <a:latin typeface="Times New Roman" panose="02020603050405020304" pitchFamily="18" charset="0"/>
                <a:cs typeface="Times New Roman" panose="02020603050405020304" pitchFamily="18" charset="0"/>
              </a:rPr>
              <a:t> витаминлари, фолацин салмоқли миқдорда бўлади. Икрани сақлаш учун уни пастеризацияланади (60 ... 65º С гача) ва руҳсат этилган консервантлар (овқат қўшимчалари) қўшилади</a:t>
            </a:r>
            <a:r>
              <a:rPr lang="uz-Cyrl-UZ" sz="2400" dirty="0" smtClean="0">
                <a:latin typeface="Times New Roman" panose="02020603050405020304" pitchFamily="18" charset="0"/>
                <a:cs typeface="Times New Roman" panose="02020603050405020304" pitchFamily="18" charset="0"/>
              </a:rPr>
              <a:t>.</a:t>
            </a:r>
          </a:p>
          <a:p>
            <a:pPr algn="just"/>
            <a:r>
              <a:rPr lang="uz-Cyrl-UZ" sz="2400" dirty="0">
                <a:latin typeface="Times New Roman" panose="02020603050405020304" pitchFamily="18" charset="0"/>
                <a:cs typeface="Times New Roman" panose="02020603050405020304" pitchFamily="18" charset="0"/>
              </a:rPr>
              <a:t>Осётр ва лосослардан ташқари, шунингдек, карп, сига, треска, сельд турига мансуб балиқларнинг ҳам икралари тайёрланадли. Икра ҳам пресервалар сингари манфий ҳароратда  2,5 дан 12 ойгача сақланади.</a:t>
            </a:r>
            <a:endParaRPr lang="ru-RU" sz="2400" dirty="0">
              <a:latin typeface="Times New Roman" panose="02020603050405020304" pitchFamily="18" charset="0"/>
              <a:cs typeface="Times New Roman" panose="02020603050405020304" pitchFamily="18" charset="0"/>
            </a:endParaRPr>
          </a:p>
          <a:p>
            <a:pPr marL="0" indent="0" algn="just">
              <a:buNone/>
            </a:pPr>
            <a:r>
              <a:rPr lang="uz-Cyrl-UZ"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a:p>
            <a:pPr marL="0" indent="0" algn="just">
              <a:buNone/>
            </a:pP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51375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643944"/>
            <a:ext cx="8915400" cy="5267278"/>
          </a:xfrm>
        </p:spPr>
        <p:txBody>
          <a:bodyPr>
            <a:normAutofit/>
          </a:bodyPr>
          <a:lstStyle/>
          <a:p>
            <a:pPr marL="0" indent="0" algn="just">
              <a:buNone/>
            </a:pPr>
            <a:r>
              <a:rPr lang="uz-Cyrl-UZ"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marL="0" indent="0" algn="ctr">
              <a:buNone/>
            </a:pPr>
            <a:endParaRPr lang="uz-Cyrl-UZ" sz="2400" b="1" dirty="0" smtClean="0">
              <a:latin typeface="Times New Roman" panose="02020603050405020304" pitchFamily="18" charset="0"/>
              <a:cs typeface="Times New Roman" panose="02020603050405020304" pitchFamily="18" charset="0"/>
            </a:endParaRPr>
          </a:p>
          <a:p>
            <a:pPr marL="0" indent="0" algn="ctr">
              <a:buNone/>
            </a:pPr>
            <a:r>
              <a:rPr lang="uz-Cyrl-UZ" sz="2400" b="1" dirty="0" smtClean="0">
                <a:latin typeface="Times New Roman" panose="02020603050405020304" pitchFamily="18" charset="0"/>
                <a:cs typeface="Times New Roman" panose="02020603050405020304" pitchFamily="18" charset="0"/>
              </a:rPr>
              <a:t> </a:t>
            </a:r>
            <a:r>
              <a:rPr lang="uz-Cyrl-UZ" sz="2400" b="1" dirty="0">
                <a:latin typeface="Times New Roman" panose="02020603050405020304" pitchFamily="18" charset="0"/>
                <a:cs typeface="Times New Roman" panose="02020603050405020304" pitchFamily="18" charset="0"/>
              </a:rPr>
              <a:t>Назорат саволлари</a:t>
            </a:r>
            <a:r>
              <a:rPr lang="uz-Cyrl-UZ" sz="2400" b="1" dirty="0" smtClean="0">
                <a:latin typeface="Times New Roman" panose="02020603050405020304" pitchFamily="18" charset="0"/>
                <a:cs typeface="Times New Roman" panose="02020603050405020304" pitchFamily="18" charset="0"/>
              </a:rPr>
              <a:t>:</a:t>
            </a:r>
          </a:p>
          <a:p>
            <a:pPr algn="just"/>
            <a:r>
              <a:rPr lang="uz-Cyrl-UZ" sz="2400" b="1" dirty="0" smtClean="0">
                <a:latin typeface="Times New Roman" panose="02020603050405020304" pitchFamily="18" charset="0"/>
                <a:cs typeface="Times New Roman" panose="02020603050405020304" pitchFamily="18" charset="0"/>
              </a:rPr>
              <a:t>1</a:t>
            </a:r>
            <a:r>
              <a:rPr lang="uz-Cyrl-UZ" sz="2400" b="1"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Балиқ юқори озуқавий қандай тавсифномаларга эга?</a:t>
            </a:r>
            <a:endParaRPr lang="ru-RU" sz="2400" dirty="0">
              <a:latin typeface="Times New Roman" panose="02020603050405020304" pitchFamily="18" charset="0"/>
              <a:cs typeface="Times New Roman" panose="02020603050405020304" pitchFamily="18" charset="0"/>
            </a:endParaRPr>
          </a:p>
          <a:p>
            <a:pPr algn="just"/>
            <a:r>
              <a:rPr lang="uz-Cyrl-UZ" sz="2400" b="1" dirty="0">
                <a:latin typeface="Times New Roman" panose="02020603050405020304" pitchFamily="18" charset="0"/>
                <a:cs typeface="Times New Roman" panose="02020603050405020304" pitchFamily="18" charset="0"/>
              </a:rPr>
              <a:t>2. </a:t>
            </a:r>
            <a:r>
              <a:rPr lang="uz-Cyrl-UZ" sz="2400" dirty="0">
                <a:latin typeface="Times New Roman" panose="02020603050405020304" pitchFamily="18" charset="0"/>
                <a:cs typeface="Times New Roman" panose="02020603050405020304" pitchFamily="18" charset="0"/>
              </a:rPr>
              <a:t>Балиқ ва денгиз маҳсулотларини қайта ишлашга нисбатан санитария-эпидемиология талаблари.</a:t>
            </a:r>
            <a:endParaRPr lang="ru-RU" sz="2400" dirty="0">
              <a:latin typeface="Times New Roman" panose="02020603050405020304" pitchFamily="18" charset="0"/>
              <a:cs typeface="Times New Roman" panose="02020603050405020304" pitchFamily="18" charset="0"/>
            </a:endParaRPr>
          </a:p>
          <a:p>
            <a:pPr algn="just"/>
            <a:r>
              <a:rPr lang="uz-Cyrl-UZ" sz="2400" b="1" dirty="0">
                <a:latin typeface="Times New Roman" panose="02020603050405020304" pitchFamily="18" charset="0"/>
                <a:cs typeface="Times New Roman" panose="02020603050405020304" pitchFamily="18" charset="0"/>
              </a:rPr>
              <a:t>3. </a:t>
            </a:r>
            <a:r>
              <a:rPr lang="uz-Cyrl-UZ" sz="2400" dirty="0">
                <a:latin typeface="Times New Roman" panose="02020603050405020304" pitchFamily="18" charset="0"/>
                <a:cs typeface="Times New Roman" panose="02020603050405020304" pitchFamily="18" charset="0"/>
              </a:rPr>
              <a:t>Балиқларни қайта ишлаш турлари</a:t>
            </a:r>
            <a:endParaRPr lang="ru-RU" sz="2400" dirty="0">
              <a:latin typeface="Times New Roman" panose="02020603050405020304" pitchFamily="18" charset="0"/>
              <a:cs typeface="Times New Roman" panose="02020603050405020304" pitchFamily="18" charset="0"/>
            </a:endParaRPr>
          </a:p>
          <a:p>
            <a:pPr algn="just"/>
            <a:r>
              <a:rPr lang="uz-Cyrl-UZ" sz="2400" b="1" dirty="0">
                <a:latin typeface="Times New Roman" panose="02020603050405020304" pitchFamily="18" charset="0"/>
                <a:cs typeface="Times New Roman" panose="02020603050405020304" pitchFamily="18" charset="0"/>
              </a:rPr>
              <a:t>4.  </a:t>
            </a:r>
            <a:r>
              <a:rPr lang="uz-Cyrl-UZ" sz="2400" dirty="0">
                <a:latin typeface="Times New Roman" panose="02020603050405020304" pitchFamily="18" charset="0"/>
                <a:cs typeface="Times New Roman" panose="02020603050405020304" pitchFamily="18" charset="0"/>
              </a:rPr>
              <a:t>Балиқ маҳсулотлари ассортименти</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52331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746975"/>
            <a:ext cx="8915400" cy="5164247"/>
          </a:xfrm>
        </p:spPr>
        <p:txBody>
          <a:bodyPr>
            <a:normAutofit/>
          </a:bodyPr>
          <a:lstStyle/>
          <a:p>
            <a:pPr marL="0" indent="0" algn="ctr">
              <a:buNone/>
            </a:pPr>
            <a:endParaRPr lang="ru-RU" sz="8000" dirty="0" smtClean="0">
              <a:latin typeface="Times New Roman" panose="02020603050405020304" pitchFamily="18" charset="0"/>
              <a:cs typeface="Times New Roman" panose="02020603050405020304" pitchFamily="18" charset="0"/>
            </a:endParaRPr>
          </a:p>
          <a:p>
            <a:pPr marL="0" indent="0" algn="ctr">
              <a:buNone/>
            </a:pPr>
            <a:r>
              <a:rPr lang="ru-RU" sz="8000" dirty="0" err="1" smtClean="0">
                <a:latin typeface="Times New Roman" panose="02020603050405020304" pitchFamily="18" charset="0"/>
                <a:cs typeface="Times New Roman" panose="02020603050405020304" pitchFamily="18" charset="0"/>
              </a:rPr>
              <a:t>Эътиборингиз</a:t>
            </a:r>
            <a:r>
              <a:rPr lang="ru-RU" sz="8000" dirty="0" smtClean="0">
                <a:latin typeface="Times New Roman" panose="02020603050405020304" pitchFamily="18" charset="0"/>
                <a:cs typeface="Times New Roman" panose="02020603050405020304" pitchFamily="18" charset="0"/>
              </a:rPr>
              <a:t> </a:t>
            </a:r>
            <a:r>
              <a:rPr lang="ru-RU" sz="8000" dirty="0" err="1" smtClean="0">
                <a:latin typeface="Times New Roman" panose="02020603050405020304" pitchFamily="18" charset="0"/>
                <a:cs typeface="Times New Roman" panose="02020603050405020304" pitchFamily="18" charset="0"/>
              </a:rPr>
              <a:t>учун</a:t>
            </a:r>
            <a:r>
              <a:rPr lang="ru-RU" sz="8000" dirty="0" smtClean="0">
                <a:latin typeface="Times New Roman" panose="02020603050405020304" pitchFamily="18" charset="0"/>
                <a:cs typeface="Times New Roman" panose="02020603050405020304" pitchFamily="18" charset="0"/>
              </a:rPr>
              <a:t> </a:t>
            </a:r>
            <a:r>
              <a:rPr lang="ru-RU" sz="8000" dirty="0" err="1" smtClean="0">
                <a:latin typeface="Times New Roman" panose="02020603050405020304" pitchFamily="18" charset="0"/>
                <a:cs typeface="Times New Roman" panose="02020603050405020304" pitchFamily="18" charset="0"/>
              </a:rPr>
              <a:t>рахмат</a:t>
            </a:r>
            <a:r>
              <a:rPr lang="ru-RU" sz="8000" dirty="0" smtClean="0">
                <a:latin typeface="Times New Roman" panose="02020603050405020304" pitchFamily="18" charset="0"/>
                <a:cs typeface="Times New Roman" panose="02020603050405020304" pitchFamily="18" charset="0"/>
              </a:rPr>
              <a:t> !</a:t>
            </a:r>
            <a:endParaRPr lang="ru-RU" sz="8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6732687"/>
      </p:ext>
    </p:extLst>
  </p:cSld>
  <p:clrMapOvr>
    <a:masterClrMapping/>
  </p:clrMapOvr>
</p:sld>
</file>

<file path=ppt/theme/theme1.xml><?xml version="1.0" encoding="utf-8"?>
<a:theme xmlns:a="http://schemas.openxmlformats.org/drawingml/2006/main" name="Легкий дым">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37</TotalTime>
  <Words>812</Words>
  <Application>Microsoft Office PowerPoint</Application>
  <PresentationFormat>Широкоэкранный</PresentationFormat>
  <Paragraphs>30</Paragraphs>
  <Slides>11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11</vt:i4>
      </vt:variant>
    </vt:vector>
  </HeadingPairs>
  <TitlesOfParts>
    <vt:vector size="16" baseType="lpstr">
      <vt:lpstr>Arial</vt:lpstr>
      <vt:lpstr>Century Gothic</vt:lpstr>
      <vt:lpstr>Times New Roman</vt:lpstr>
      <vt:lpstr>Wingdings 3</vt:lpstr>
      <vt:lpstr>Легкий дым</vt:lpstr>
      <vt:lpstr>8-Маъруза:  “Балиқ ва денгиз маҳсулотларининг хавфсизлиги”.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8-Маъруза:  “Балиқ ва денгиз маҳсулотларининг хавфсизлиги”.</dc:title>
  <dc:creator>User</dc:creator>
  <cp:lastModifiedBy>User</cp:lastModifiedBy>
  <cp:revision>5</cp:revision>
  <dcterms:created xsi:type="dcterms:W3CDTF">2017-11-23T15:31:53Z</dcterms:created>
  <dcterms:modified xsi:type="dcterms:W3CDTF">2017-11-23T16:09:45Z</dcterms:modified>
</cp:coreProperties>
</file>