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11/25/2017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lex.uz/pages/getpage.aspx?lact_id=13699" TargetMode="External"/><Relationship Id="rId2" Type="http://schemas.openxmlformats.org/officeDocument/2006/relationships/hyperlink" Target="http://lex.uz/pages/getpage.aspx?lact_id=112306" TargetMode="External"/><Relationship Id="rId1" Type="http://schemas.openxmlformats.org/officeDocument/2006/relationships/slideLayout" Target="../slideLayouts/slideLayout2.xml"/><Relationship Id="rId4" Type="http://schemas.openxmlformats.org/officeDocument/2006/relationships/hyperlink" Target="http://lex.uz/pages/getpage.aspx?lact_id=4704"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http://lex.uz/pages/getpage.aspx?lact_id=1825835#1826131"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lex.uz/pages/getpage.aspx?lact_id=13699" TargetMode="External"/><Relationship Id="rId2" Type="http://schemas.openxmlformats.org/officeDocument/2006/relationships/hyperlink" Target="http://lex.uz/pages/getpage.aspx?lact_id=112306" TargetMode="External"/><Relationship Id="rId1" Type="http://schemas.openxmlformats.org/officeDocument/2006/relationships/slideLayout" Target="../slideLayouts/slideLayout2.xml"/><Relationship Id="rId4" Type="http://schemas.openxmlformats.org/officeDocument/2006/relationships/hyperlink" Target="http://lex.uz/pages/getpage.aspx?lact_id=4704"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3" y="1558344"/>
            <a:ext cx="8915399" cy="3219037"/>
          </a:xfrm>
        </p:spPr>
        <p:txBody>
          <a:bodyPr>
            <a:noAutofit/>
          </a:bodyPr>
          <a:lstStyle/>
          <a:p>
            <a:pPr algn="ctr"/>
            <a:r>
              <a:rPr lang="ru-RU" sz="3600" b="1" dirty="0">
                <a:cs typeface="Traditional Arabic" panose="02020603050405020304" pitchFamily="18" charset="-78"/>
              </a:rPr>
              <a:t> </a:t>
            </a:r>
            <a:r>
              <a:rPr lang="uz-Cyrl-UZ" sz="3600" b="1" dirty="0">
                <a:cs typeface="Traditional Arabic" panose="02020603050405020304" pitchFamily="18" charset="-78"/>
              </a:rPr>
              <a:t>7</a:t>
            </a:r>
            <a:r>
              <a:rPr lang="uz-Cyrl-UZ" sz="3600" b="1" dirty="0" smtClean="0">
                <a:cs typeface="Traditional Arabic" panose="02020603050405020304" pitchFamily="18" charset="-78"/>
              </a:rPr>
              <a:t>-Маъруза:</a:t>
            </a:r>
            <a:br>
              <a:rPr lang="uz-Cyrl-UZ" sz="3600" b="1" dirty="0" smtClean="0">
                <a:cs typeface="Traditional Arabic" panose="02020603050405020304" pitchFamily="18" charset="-78"/>
              </a:rPr>
            </a:br>
            <a:r>
              <a:rPr lang="uz-Cyrl-UZ" sz="3600" b="1" dirty="0" smtClean="0">
                <a:cs typeface="Traditional Arabic" panose="02020603050405020304" pitchFamily="18" charset="-78"/>
              </a:rPr>
              <a:t> “Гўшт </a:t>
            </a:r>
            <a:r>
              <a:rPr lang="uz-Cyrl-UZ" sz="3600" b="1" dirty="0">
                <a:cs typeface="Traditional Arabic" panose="02020603050405020304" pitchFamily="18" charset="-78"/>
              </a:rPr>
              <a:t>ва гўшт маҳсулотларининг озиқавийлик қиймати ва унинг </a:t>
            </a:r>
            <a:r>
              <a:rPr lang="uz-Cyrl-UZ" sz="3600" b="1" dirty="0" smtClean="0">
                <a:cs typeface="Traditional Arabic" panose="02020603050405020304" pitchFamily="18" charset="-78"/>
              </a:rPr>
              <a:t>хавфсизлиги”.</a:t>
            </a:r>
            <a:r>
              <a:rPr lang="ru-RU" sz="3600" dirty="0">
                <a:cs typeface="Traditional Arabic" panose="02020603050405020304" pitchFamily="18" charset="-78"/>
              </a:rPr>
              <a:t/>
            </a:r>
            <a:br>
              <a:rPr lang="ru-RU" sz="3600" dirty="0">
                <a:cs typeface="Traditional Arabic" panose="02020603050405020304" pitchFamily="18" charset="-78"/>
              </a:rPr>
            </a:br>
            <a:endParaRPr lang="ru-RU" sz="3600" dirty="0">
              <a:cs typeface="Traditional Arabic" panose="02020603050405020304" pitchFamily="18" charset="-78"/>
            </a:endParaRPr>
          </a:p>
        </p:txBody>
      </p:sp>
    </p:spTree>
    <p:extLst>
      <p:ext uri="{BB962C8B-B14F-4D97-AF65-F5344CB8AC3E}">
        <p14:creationId xmlns:p14="http://schemas.microsoft.com/office/powerpoint/2010/main" val="20821585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081825"/>
            <a:ext cx="8915400" cy="4829397"/>
          </a:xfrm>
        </p:spPr>
        <p:txBody>
          <a:bodyPr>
            <a:normAutofit/>
          </a:bodyPr>
          <a:lstStyle/>
          <a:p>
            <a:pPr algn="just"/>
            <a:r>
              <a:rPr lang="uz-Cyrl-UZ" sz="4000" b="1" dirty="0">
                <a:latin typeface="Times New Roman" panose="02020603050405020304" pitchFamily="18" charset="0"/>
                <a:cs typeface="Times New Roman" panose="02020603050405020304" pitchFamily="18" charset="0"/>
              </a:rPr>
              <a:t>Режа </a:t>
            </a:r>
            <a:endParaRPr lang="ru-RU" sz="4000" dirty="0">
              <a:latin typeface="Times New Roman" panose="02020603050405020304" pitchFamily="18" charset="0"/>
              <a:cs typeface="Times New Roman" panose="02020603050405020304" pitchFamily="18" charset="0"/>
            </a:endParaRPr>
          </a:p>
          <a:p>
            <a:pPr lvl="0" algn="just"/>
            <a:r>
              <a:rPr lang="uz-Cyrl-UZ" sz="4000" b="1" dirty="0">
                <a:latin typeface="Times New Roman" panose="02020603050405020304" pitchFamily="18" charset="0"/>
                <a:cs typeface="Times New Roman" panose="02020603050405020304" pitchFamily="18" charset="0"/>
              </a:rPr>
              <a:t>Гўшт ва гўшт маҳсулотлари</a:t>
            </a:r>
            <a:endParaRPr lang="ru-RU" sz="4000" dirty="0">
              <a:latin typeface="Times New Roman" panose="02020603050405020304" pitchFamily="18" charset="0"/>
              <a:cs typeface="Times New Roman" panose="02020603050405020304" pitchFamily="18" charset="0"/>
            </a:endParaRPr>
          </a:p>
          <a:p>
            <a:pPr lvl="0" algn="just"/>
            <a:r>
              <a:rPr lang="uz-Cyrl-UZ" sz="4000" b="1" dirty="0">
                <a:latin typeface="Times New Roman" panose="02020603050405020304" pitchFamily="18" charset="0"/>
                <a:cs typeface="Times New Roman" panose="02020603050405020304" pitchFamily="18" charset="0"/>
              </a:rPr>
              <a:t>Парранда гўшти.</a:t>
            </a:r>
            <a:r>
              <a:rPr lang="uz-Cyrl-UZ" sz="4000" dirty="0">
                <a:latin typeface="Times New Roman" panose="02020603050405020304" pitchFamily="18" charset="0"/>
                <a:cs typeface="Times New Roman" panose="02020603050405020304" pitchFamily="18" charset="0"/>
              </a:rPr>
              <a:t> </a:t>
            </a:r>
            <a:endParaRPr lang="ru-RU" sz="4000" dirty="0">
              <a:latin typeface="Times New Roman" panose="02020603050405020304" pitchFamily="18" charset="0"/>
              <a:cs typeface="Times New Roman" panose="02020603050405020304" pitchFamily="18" charset="0"/>
            </a:endParaRPr>
          </a:p>
          <a:p>
            <a:pPr lvl="0" algn="just"/>
            <a:r>
              <a:rPr lang="uz-Cyrl-UZ" sz="4000" b="1" dirty="0">
                <a:latin typeface="Times New Roman" panose="02020603050405020304" pitchFamily="18" charset="0"/>
                <a:cs typeface="Times New Roman" panose="02020603050405020304" pitchFamily="18" charset="0"/>
              </a:rPr>
              <a:t>Колбаса маҳсулотлари.</a:t>
            </a:r>
            <a:endParaRPr lang="ru-RU" sz="4000" dirty="0">
              <a:latin typeface="Times New Roman" panose="02020603050405020304" pitchFamily="18" charset="0"/>
              <a:cs typeface="Times New Roman" panose="02020603050405020304" pitchFamily="18" charset="0"/>
            </a:endParaRPr>
          </a:p>
          <a:p>
            <a:pPr lvl="0" algn="just"/>
            <a:r>
              <a:rPr lang="uz-Cyrl-UZ" sz="4000" b="1" dirty="0">
                <a:latin typeface="Times New Roman" panose="02020603050405020304" pitchFamily="18" charset="0"/>
                <a:cs typeface="Times New Roman" panose="02020603050405020304" pitchFamily="18" charset="0"/>
              </a:rPr>
              <a:t>Соҳага оид қабул қилинган умумий қоидалар.</a:t>
            </a:r>
            <a:endParaRPr lang="ru-RU" sz="4000" dirty="0">
              <a:latin typeface="Times New Roman" panose="02020603050405020304" pitchFamily="18" charset="0"/>
              <a:cs typeface="Times New Roman" panose="02020603050405020304" pitchFamily="18" charset="0"/>
            </a:endParaRPr>
          </a:p>
          <a:p>
            <a:pPr algn="just"/>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74847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78794"/>
            <a:ext cx="8915400" cy="4932428"/>
          </a:xfrm>
        </p:spPr>
        <p:txBody>
          <a:bodyPr>
            <a:normAutofit/>
          </a:bodyPr>
          <a:lstStyle/>
          <a:p>
            <a:pPr algn="just"/>
            <a:r>
              <a:rPr lang="uz-Cyrl-UZ" sz="2800" dirty="0">
                <a:latin typeface="Times New Roman" panose="02020603050405020304" pitchFamily="18" charset="0"/>
                <a:cs typeface="Times New Roman" panose="02020603050405020304" pitchFamily="18" charset="0"/>
              </a:rPr>
              <a:t>Жонивор ва паррандаларнинг  гўштлари, шунингдек, унга қайта ишлов берилган маҳсулотлар анъанавий озиқ-овқат манбаларига киради. Гўшт қўшимча иссиқлик ишлови берилганидан сўнг рационга киритилади, бу эса унинг органолептик кўрсаткичларини, ҳазмланиши ва сўрилиши  ошишини таъминлайди. Гўшт организмни тўлақонли оқсил (алмаштирилмас аминокислоталар), В1, В2, В6, РР, В12 витаминлари, биологик оммабоп темир, селен, рух билан таъминловчи юқори қийматга эга озиқ-овқат маҳсулотидир.</a:t>
            </a:r>
            <a:endParaRPr lang="ru-RU" sz="2800" dirty="0">
              <a:latin typeface="Times New Roman" panose="02020603050405020304" pitchFamily="18" charset="0"/>
              <a:cs typeface="Times New Roman" panose="02020603050405020304" pitchFamily="18" charset="0"/>
            </a:endParaRPr>
          </a:p>
          <a:p>
            <a:pPr algn="just"/>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60063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86378" y="978794"/>
            <a:ext cx="9418234" cy="4932428"/>
          </a:xfrm>
        </p:spPr>
        <p:txBody>
          <a:bodyPr>
            <a:normAutofit/>
          </a:bodyPr>
          <a:lstStyle/>
          <a:p>
            <a:pPr marL="0">
              <a:spcBef>
                <a:spcPts val="0"/>
              </a:spcBef>
            </a:pPr>
            <a:r>
              <a:rPr lang="uz-Cyrl-UZ" sz="2400" dirty="0">
                <a:latin typeface="Times New Roman" panose="02020603050405020304" pitchFamily="18" charset="0"/>
                <a:cs typeface="Times New Roman" panose="02020603050405020304" pitchFamily="18" charset="0"/>
              </a:rPr>
              <a:t>Овқатланишда кўпинча қуйидаги кўринишлардаги гўшт ишлатилади: мол гўшти,  от гўшти, қўй гўшти, шунингдек, товуқ, курка, ўрдак, ғоз гўшти. Анъанавий равишда овқатланишда ишлатиладиган барча гўшт </a:t>
            </a:r>
            <a:r>
              <a:rPr lang="uz-Cyrl-UZ" sz="2400" dirty="0" smtClean="0">
                <a:latin typeface="Times New Roman" panose="02020603050405020304" pitchFamily="18" charset="0"/>
                <a:cs typeface="Times New Roman" panose="02020603050405020304" pitchFamily="18" charset="0"/>
              </a:rPr>
              <a:t>маҳсулотларини </a:t>
            </a:r>
            <a:r>
              <a:rPr lang="uz-Cyrl-UZ" sz="2400" dirty="0">
                <a:latin typeface="Times New Roman" panose="02020603050405020304" pitchFamily="18" charset="0"/>
                <a:cs typeface="Times New Roman" panose="02020603050405020304" pitchFamily="18" charset="0"/>
              </a:rPr>
              <a:t>шартли </a:t>
            </a:r>
            <a:r>
              <a:rPr lang="uz-Cyrl-UZ" sz="2400" dirty="0" smtClean="0">
                <a:latin typeface="Times New Roman" panose="02020603050405020304" pitchFamily="18" charset="0"/>
                <a:cs typeface="Times New Roman" panose="02020603050405020304" pitchFamily="18" charset="0"/>
              </a:rPr>
              <a:t>равишда</a:t>
            </a:r>
          </a:p>
          <a:p>
            <a:pPr marL="0" indent="0">
              <a:spcBef>
                <a:spcPts val="0"/>
              </a:spcBef>
              <a:buNone/>
            </a:pP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бир нечта гуруҳга бўлиш мумкин</a:t>
            </a:r>
            <a:r>
              <a:rPr lang="uz-Cyrl-UZ" sz="2400" dirty="0" smtClean="0">
                <a:latin typeface="Times New Roman" panose="02020603050405020304" pitchFamily="18" charset="0"/>
                <a:cs typeface="Times New Roman" panose="02020603050405020304" pitchFamily="18" charset="0"/>
              </a:rPr>
              <a:t>:</a:t>
            </a:r>
          </a:p>
          <a:p>
            <a:pPr marL="0" indent="0">
              <a:spcBef>
                <a:spcPts val="0"/>
              </a:spcBef>
              <a:buNone/>
            </a:pPr>
            <a:endParaRPr lang="ru-RU" sz="2400" dirty="0" smtClean="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p:txBody>
      </p:sp>
      <p:pic>
        <p:nvPicPr>
          <p:cNvPr id="4" name="Рисунок 3" descr="продукты животного происхождение"/>
          <p:cNvPicPr/>
          <p:nvPr/>
        </p:nvPicPr>
        <p:blipFill>
          <a:blip r:embed="rId2">
            <a:extLst>
              <a:ext uri="{28A0092B-C50C-407E-A947-70E740481C1C}">
                <a14:useLocalDpi xmlns:a14="http://schemas.microsoft.com/office/drawing/2010/main" val="0"/>
              </a:ext>
            </a:extLst>
          </a:blip>
          <a:srcRect/>
          <a:stretch>
            <a:fillRect/>
          </a:stretch>
        </p:blipFill>
        <p:spPr bwMode="auto">
          <a:xfrm>
            <a:off x="7709895" y="2702859"/>
            <a:ext cx="3284113" cy="3045663"/>
          </a:xfrm>
          <a:prstGeom prst="rect">
            <a:avLst/>
          </a:prstGeom>
          <a:noFill/>
          <a:ln>
            <a:noFill/>
          </a:ln>
        </p:spPr>
      </p:pic>
    </p:spTree>
    <p:extLst>
      <p:ext uri="{BB962C8B-B14F-4D97-AF65-F5344CB8AC3E}">
        <p14:creationId xmlns:p14="http://schemas.microsoft.com/office/powerpoint/2010/main" val="932925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2589212" y="1062318"/>
            <a:ext cx="8915400" cy="4848904"/>
          </a:xfrm>
        </p:spPr>
        <p:txBody>
          <a:bodyPr>
            <a:normAutofit/>
          </a:bodyPr>
          <a:lstStyle/>
          <a:p>
            <a:pPr algn="just"/>
            <a:r>
              <a:rPr lang="uz-Cyrl-UZ" sz="2400" dirty="0">
                <a:latin typeface="Times New Roman" panose="02020603050405020304" pitchFamily="18" charset="0"/>
                <a:cs typeface="Times New Roman" panose="02020603050405020304" pitchFamily="18" charset="0"/>
              </a:rPr>
              <a:t>Гўшт маҳсулотлари таомлар ва маҳсулотларнинг кенг ассортиментини ташкил этиб, кундалик рационга уларнинг турли-туман номдагилари умумий миқдорда 170 г киритилиши керак (қувват сарфланиши 2800 ккал бўлган ҳолда).  Гўшт хом-ашёси ёғ ва оқсилнинг миқдори ва сифати бўйича жуда катта фарқ қилади, шу сабабли ҳам гўшт маҳсулотларидан овқатланишда фойдаланиш муайян маҳсулотлар ва таомларнинг тавсифномалари (озуқавий қиймати)га асослангандир. Гўшт ва гўштнинг  қайта ишлов берилган маҳсулотлари (гўштли таомлар)нинг ёғи иложи борича камроғи ва аминокислотали таркиби сифатлироқ бўлганларига афзаллик берилиши керак. </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43006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564776"/>
            <a:ext cx="8915400" cy="5346446"/>
          </a:xfrm>
        </p:spPr>
        <p:txBody>
          <a:bodyPr>
            <a:normAutofit/>
          </a:bodyPr>
          <a:lstStyle/>
          <a:p>
            <a:pPr algn="just"/>
            <a:r>
              <a:rPr lang="uz-Cyrl-UZ" sz="2400" dirty="0">
                <a:latin typeface="Times New Roman" panose="02020603050405020304" pitchFamily="18" charset="0"/>
                <a:cs typeface="Times New Roman" panose="02020603050405020304" pitchFamily="18" charset="0"/>
              </a:rPr>
              <a:t>Сўйилган жониворларнинг гўшти бир неча турдаги – мушаклар, ёғлар, бириктирувчи тўқималардан  иборат бўлади. Овқатланишда, шунингдек, суяк тўқималарининг таркибий қисмларидан ҳам фойдаланилади. Муайян гўшт маҳсулотининг нутриентограммаси ундаги айни шу тўқималарнинг нисбатларига бевосита боғлиқ бўлади.</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Мушак тўқималарда юқори биологик қийматга эга бўлган оқсиллар: миозин, миоген, актин ва Х глобулин  мавжуд. Улар барча алмаштирилмас аминокислоталарнинг танқисликсиз тўпламини ўзида мужассам этади. Шунингдек, I тоифага мансуб ич маҳсулотларининг оқсиллари ҳам юқори биологик қийматга эга бўлади.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08421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33718"/>
            <a:ext cx="8915400" cy="5077504"/>
          </a:xfrm>
        </p:spPr>
        <p:txBody>
          <a:bodyPr>
            <a:normAutofit/>
          </a:bodyPr>
          <a:lstStyle/>
          <a:p>
            <a:pPr algn="just"/>
            <a:r>
              <a:rPr lang="uz-Cyrl-UZ" sz="2400" dirty="0">
                <a:latin typeface="Times New Roman" panose="02020603050405020304" pitchFamily="18" charset="0"/>
                <a:cs typeface="Times New Roman" panose="02020603050405020304" pitchFamily="18" charset="0"/>
              </a:rPr>
              <a:t>Гўшт хом-ашёсининг бошқа таркибий қисмлари учун хос бўлган протеинлар: II тоифадаги ич маҳсулотларининг оқсиллари, тоғайларнинг коллагени, суяклардаги оссеин, қондаги альбуминлар ва глобулинлар  алмаштирилмас аминокислоталарнинг танқислиги (чекланиши) мавжудлиги туфайли ҳам нисбатан пастроқ биологик қийматга эга бўлади.  Шу сабабли  ҳам санаб ўтилган гўшт маҳсулотининг қайта ишланган маҳсулотлари  овқатланишда фақатгина аралаш маҳсулотлар (колбасалар, паштетлар, ярим тайёр маҳсулотлар)нинг рецептурасидаги таркибий қисмлар сифатида фойдаланилиши  мумкин, аммо улар миқдори умумий массанинг бир неча фоизидан ошмаслиги лозим. </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33790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32012"/>
            <a:ext cx="8915400" cy="5279210"/>
          </a:xfrm>
        </p:spPr>
        <p:txBody>
          <a:bodyPr>
            <a:normAutofit/>
          </a:bodyPr>
          <a:lstStyle/>
          <a:p>
            <a:pPr algn="just"/>
            <a:r>
              <a:rPr lang="uz-Cyrl-UZ" sz="2400" dirty="0">
                <a:latin typeface="Times New Roman" panose="02020603050405020304" pitchFamily="18" charset="0"/>
                <a:cs typeface="Times New Roman" panose="02020603050405020304" pitchFamily="18" charset="0"/>
              </a:rPr>
              <a:t>Гўшт маҳсулотларининг ёғи ҳайвон ёғлари сирасига киради ва ўрта ва узун занжирли ТЁК ларнинг миқдори кўплиги билан ажралиб туради, бу уларнинг нисбий қийин эрувчанлигини белгилайди. Гўшт таркибида мавжуд бўлган МТЁК ва ПТЁК ларнинг унча катта бўлмаган миқдори I тоифадаги гўштда нисбатан кўпроқ намоён бўлади ва гўштдаги ёғ камайишига қараб сезиларли камаяди. Мол ва қўй гўштига нисбатан чўчқа гўштида линолли ва арахидонли ёғ кислоталари нисбатан кўпроқдир, бу эса чўчқа ёғининг эриши қийинлиги нисбатан пастроқ бўлишини белгилайди. Қўй ёғининг эриши қийинлиги даражаси нисбатан баландроқдир. </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17853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26141"/>
            <a:ext cx="8915400" cy="5647765"/>
          </a:xfrm>
        </p:spPr>
        <p:txBody>
          <a:bodyPr>
            <a:noAutofit/>
          </a:bodyPr>
          <a:lstStyle/>
          <a:p>
            <a:pPr algn="just"/>
            <a:r>
              <a:rPr lang="uz-Cyrl-UZ" sz="2200" dirty="0">
                <a:latin typeface="Times New Roman" panose="02020603050405020304" pitchFamily="18" charset="0"/>
                <a:cs typeface="Times New Roman" panose="02020603050405020304" pitchFamily="18" charset="0"/>
              </a:rPr>
              <a:t>Гўшт В гуруҳи витаминлари ва ретинолнинг яхши манбаидир. Гўшт ва гўшт маҳсулотларида биологик оммабоп органик темир мавжуд бўлиб, у гемли, трансферринли ёки ферритинли шаклларда бўлади. Унинг абсорбцияси учун ўсимлик манбаларидаги нооорганик темирдан фарқли ўлароқ хеч қандай активаторлар талаб этилмайди.</a:t>
            </a:r>
            <a:endParaRPr lang="ru-RU" sz="2200" dirty="0">
              <a:latin typeface="Times New Roman" panose="02020603050405020304" pitchFamily="18" charset="0"/>
              <a:cs typeface="Times New Roman" panose="02020603050405020304" pitchFamily="18" charset="0"/>
            </a:endParaRPr>
          </a:p>
          <a:p>
            <a:pPr algn="just"/>
            <a:r>
              <a:rPr lang="uz-Cyrl-UZ" sz="2200" dirty="0">
                <a:latin typeface="Times New Roman" panose="02020603050405020304" pitchFamily="18" charset="0"/>
                <a:cs typeface="Times New Roman" panose="02020603050405020304" pitchFamily="18" charset="0"/>
              </a:rPr>
              <a:t>Гўшт маҳсулотлари билан бирга организмга салмоқли миқдорда фосфор, калий ва натрий тушади. Натрий, айниқса, колбаса маҳсулотлари ва ярим тайёр маҳсулотларда кўп бўлади. Кальций ва фосфорнинг гўштдаги нисбати зарарлидир ва ўртача 0,05 ни ташкил этади (оптимал нисбат 1 га тенг бўлади). Са : Р нисбатини оптималлаштириш гўштни механик равишда суягидан ажратишдан гўшт маҳсулоти рецептурасининг таркибий қисми сифатида фойдаланишда юз беради (15 ... 20 % гача). Бунақанги гўштда мушаклар тўқималарининг қолдиқларини скелетдан ажратишда унинг таркибига кирадиган суяк заррачалари ҳисобига кальций миқдори сезиларли ошади.</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58495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54741"/>
            <a:ext cx="8915400" cy="4956481"/>
          </a:xfrm>
        </p:spPr>
        <p:txBody>
          <a:bodyPr>
            <a:normAutofit/>
          </a:bodyPr>
          <a:lstStyle/>
          <a:p>
            <a:pPr algn="just"/>
            <a:r>
              <a:rPr lang="uz-Cyrl-UZ" sz="2400" dirty="0">
                <a:latin typeface="Times New Roman" panose="02020603050405020304" pitchFamily="18" charset="0"/>
                <a:cs typeface="Times New Roman" panose="02020603050405020304" pitchFamily="18" charset="0"/>
              </a:rPr>
              <a:t>Гўшт маҳсулотларининг муҳим таркибий қисми экстрактив моддалар – гўштли таомларга органолептик хусусиятлар (таъм ва хид) берувчи  ва ошқозон-ичаклар секрециясини кучайтирувчи таъсирга эга кимёвий бирикмалардир. Экстрактив моддалар азотли (99 %) ва азотсиз (1 %) турларга бўлинади. Азотлиларга суринли ва пиримидинли асослар, карнозин, креатин, ансерин киради, азотсизларга эса – гликоген, </a:t>
            </a:r>
            <a:r>
              <a:rPr lang="uz-Cyrl-UZ" sz="2800" dirty="0">
                <a:latin typeface="Times New Roman" panose="02020603050405020304" pitchFamily="18" charset="0"/>
                <a:cs typeface="Times New Roman" panose="02020603050405020304" pitchFamily="18" charset="0"/>
              </a:rPr>
              <a:t>сут</a:t>
            </a:r>
            <a:r>
              <a:rPr lang="uz-Cyrl-UZ" sz="2400" dirty="0">
                <a:latin typeface="Times New Roman" panose="02020603050405020304" pitchFamily="18" charset="0"/>
                <a:cs typeface="Times New Roman" panose="02020603050405020304" pitchFamily="18" charset="0"/>
              </a:rPr>
              <a:t> кислотаси ва глюкоза қолдиқлари киради.</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Экстрактив моддалар гўштни қайнатганда шўрвага ўтиш хусусиятига эгадир. Экстрактив моддалар ҳаммадан ҳам кўпроқ чўчқа гўштида (100 г. да 0,65 г), ҳаммадан камроқ қўй гўштида (0,25 г) бўлади.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65438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27847"/>
            <a:ext cx="8915400" cy="4983375"/>
          </a:xfrm>
        </p:spPr>
        <p:txBody>
          <a:bodyPr>
            <a:normAutofit/>
          </a:bodyPr>
          <a:lstStyle/>
          <a:p>
            <a:pPr algn="just"/>
            <a:r>
              <a:rPr lang="uz-Cyrl-UZ" sz="2300" b="1" dirty="0">
                <a:latin typeface="Times New Roman" panose="02020603050405020304" pitchFamily="18" charset="0"/>
                <a:cs typeface="Times New Roman" panose="02020603050405020304" pitchFamily="18" charset="0"/>
              </a:rPr>
              <a:t>Парранда гўшти.</a:t>
            </a:r>
            <a:r>
              <a:rPr lang="uz-Cyrl-UZ" sz="2300" dirty="0">
                <a:latin typeface="Times New Roman" panose="02020603050405020304" pitchFamily="18" charset="0"/>
                <a:cs typeface="Times New Roman" panose="02020603050405020304" pitchFamily="18" charset="0"/>
              </a:rPr>
              <a:t> Парранда гўштлари орасида  товуқ ва курка гўштлари нисбатан кўпроқ озуқавий қийматга эга ҳисобланади. Уларнинг гўштида  оқсил кўп – 18 ... 20 %  ва ёғ кам – 16 ... 18 % бўлади. Сувда сузувчи паррандалар (ғоз ва ўрдак) гўштида оқсил камроқ – 15 ... 17 %, ёғ кўпроқ – 20 ... 39 %.</a:t>
            </a:r>
            <a:endParaRPr lang="ru-RU" sz="2300" dirty="0">
              <a:latin typeface="Times New Roman" panose="02020603050405020304" pitchFamily="18" charset="0"/>
              <a:cs typeface="Times New Roman" panose="02020603050405020304" pitchFamily="18" charset="0"/>
            </a:endParaRPr>
          </a:p>
          <a:p>
            <a:pPr algn="just"/>
            <a:r>
              <a:rPr lang="uz-Cyrl-UZ" sz="2300" dirty="0">
                <a:latin typeface="Times New Roman" panose="02020603050405020304" pitchFamily="18" charset="0"/>
                <a:cs typeface="Times New Roman" panose="02020603050405020304" pitchFamily="18" charset="0"/>
              </a:rPr>
              <a:t>Ташқи кўринишига қараб, товуқ ва курка гўштларини оқ (тўши) ва тўқ рангли (сони)га ажратиш мумкин. Қушнинг оқ гўштида  эластин камроқ ва коллаген камроқ ва экстрактив моддалар кўпроқ бўлади. Қуш терисида ёғ кўп бўлади.</a:t>
            </a:r>
            <a:endParaRPr lang="ru-RU" sz="2300" dirty="0">
              <a:latin typeface="Times New Roman" panose="02020603050405020304" pitchFamily="18" charset="0"/>
              <a:cs typeface="Times New Roman" panose="02020603050405020304" pitchFamily="18" charset="0"/>
            </a:endParaRPr>
          </a:p>
          <a:p>
            <a:pPr algn="just"/>
            <a:r>
              <a:rPr lang="uz-Cyrl-UZ" sz="2300" dirty="0">
                <a:latin typeface="Times New Roman" panose="02020603050405020304" pitchFamily="18" charset="0"/>
                <a:cs typeface="Times New Roman" panose="02020603050405020304" pitchFamily="18" charset="0"/>
              </a:rPr>
              <a:t>Қуш гўшти хом-ашёси ҳам гўшт маҳсулотлари ишлаб чиқарилишида кенг қўлланилади ва  сифатига кўра ҳайвонлар гўштига бўш келмайди, ҳатто органолептик кўрсаткичлари ва ҳазмланиши бўйича ундан ўтиб ҳам  кетади.</a:t>
            </a:r>
            <a:endParaRPr lang="ru-RU" sz="2300" dirty="0">
              <a:latin typeface="Times New Roman" panose="02020603050405020304" pitchFamily="18" charset="0"/>
              <a:cs typeface="Times New Roman" panose="02020603050405020304" pitchFamily="18" charset="0"/>
            </a:endParaRPr>
          </a:p>
          <a:p>
            <a:pPr algn="just"/>
            <a:endParaRPr lang="ru-RU"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75815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60612"/>
            <a:ext cx="8915400" cy="5050610"/>
          </a:xfrm>
        </p:spPr>
        <p:txBody>
          <a:bodyPr>
            <a:normAutofit/>
          </a:bodyPr>
          <a:lstStyle/>
          <a:p>
            <a:pPr algn="just"/>
            <a:r>
              <a:rPr lang="uz-Cyrl-UZ" sz="2400" b="1" dirty="0">
                <a:latin typeface="Times New Roman" panose="02020603050405020304" pitchFamily="18" charset="0"/>
                <a:cs typeface="Times New Roman" panose="02020603050405020304" pitchFamily="18" charset="0"/>
              </a:rPr>
              <a:t>Колбаса маҳсулотлари.</a:t>
            </a:r>
            <a:r>
              <a:rPr lang="uz-Cyrl-UZ" sz="2400" dirty="0">
                <a:latin typeface="Times New Roman" panose="02020603050405020304" pitchFamily="18" charset="0"/>
                <a:cs typeface="Times New Roman" panose="02020603050405020304" pitchFamily="18" charset="0"/>
              </a:rPr>
              <a:t> Овқатланишда кенг қўлланиладиган гўшт маҳсулотлари гуруҳи – колбаса маҳсулотларидир. Уларга технологик ишловдан ўтган, иссиқлик ишлови берилган ва қизил-пушти рангини сақлаб қолган қиймали, шунингдек, бутун бўлакли  маҳсулотлар мансубдир. Колбаса маҳсулотларининг ўзига  хос ранги шу билан боғлиқки, уларни тайёрлаш жараёнида рецептурага овқат қўшимчалари, қайд қилувчи миоглобин – кўпинча натрий нитрит  киритилади. Натрий нитрит ёки қийманинг ўзига киритилади, ёҳуд ишлов берилаётган гўштнинг кўпгина жойидан шприцда юборилади. Ташқи кўриниши истисно қилинадиган (қизил-пушти ранг бўлмаган) колбаса маҳсулотлари – қобиқ ичидаги илвира ва зельцедир.</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64401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32011"/>
            <a:ext cx="8915400" cy="5755341"/>
          </a:xfrm>
        </p:spPr>
        <p:txBody>
          <a:bodyPr>
            <a:noAutofit/>
          </a:bodyPr>
          <a:lstStyle/>
          <a:p>
            <a:pPr algn="just"/>
            <a:r>
              <a:rPr lang="uz-Cyrl-UZ" sz="2200" dirty="0" smtClean="0">
                <a:latin typeface="Times New Roman" panose="02020603050405020304" pitchFamily="18" charset="0"/>
                <a:cs typeface="Times New Roman" panose="02020603050405020304" pitchFamily="18" charset="0"/>
              </a:rPr>
              <a:t>Айни пайтда қуйидаги колбаса маҳсулотлари ишлаб чиқарилади:</a:t>
            </a:r>
            <a:endParaRPr lang="ru-RU"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 қайнатилган колбасалар (парҳезбоп, ҳаваскорлик)</a:t>
            </a:r>
            <a:endParaRPr lang="ru-RU"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сарделькалар;</a:t>
            </a:r>
            <a:endParaRPr lang="ru-RU"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 сосискалар;</a:t>
            </a:r>
            <a:endParaRPr lang="ru-RU"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гўштли нонлар;</a:t>
            </a:r>
            <a:endParaRPr lang="ru-RU"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 қайнатиб-дудланган колбасалар (москвача, сервелат);</a:t>
            </a:r>
            <a:endParaRPr lang="ru-RU"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 ярим дудланган колбасалар (овчилар колбасаси, одессача);</a:t>
            </a:r>
            <a:endParaRPr lang="ru-RU"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 хомлигича дудланган ва хомлигича қуритилган қолбасалар (брауншвейгча, чўчқаники, экстра);</a:t>
            </a:r>
            <a:endParaRPr lang="ru-RU"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 чўчқа гўшти маҳсулотлари (қолипдаги ветчина, сони, тўши, карбонат, лаҳм гўшти, бўйин гўшти);</a:t>
            </a:r>
            <a:endParaRPr lang="ru-RU" sz="2200" dirty="0" smtClean="0">
              <a:latin typeface="Times New Roman" panose="02020603050405020304" pitchFamily="18" charset="0"/>
              <a:cs typeface="Times New Roman" panose="02020603050405020304" pitchFamily="18" charset="0"/>
            </a:endParaRPr>
          </a:p>
          <a:p>
            <a:pPr algn="just"/>
            <a:r>
              <a:rPr lang="uz-Cyrl-UZ" sz="2200" dirty="0" smtClean="0">
                <a:latin typeface="Times New Roman" panose="02020603050405020304" pitchFamily="18" charset="0"/>
                <a:cs typeface="Times New Roman" panose="02020603050405020304" pitchFamily="18" charset="0"/>
              </a:rPr>
              <a:t> таркибида ич маҳсулотлари бўлган маҳсулотлар (ливер колбасаси, зельцелар, илвиралар, қобиқ ичидаги паштетлар, қонли колбасалар).</a:t>
            </a:r>
            <a:endParaRPr lang="ru-RU" sz="2200" dirty="0" smtClean="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6784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85800"/>
            <a:ext cx="8915400" cy="5225422"/>
          </a:xfrm>
        </p:spPr>
        <p:txBody>
          <a:bodyPr>
            <a:noAutofit/>
          </a:bodyPr>
          <a:lstStyle/>
          <a:p>
            <a:pPr algn="just"/>
            <a:r>
              <a:rPr lang="uz-Cyrl-UZ" sz="2200" dirty="0">
                <a:latin typeface="Times New Roman" panose="02020603050405020304" pitchFamily="18" charset="0"/>
                <a:cs typeface="Times New Roman" panose="02020603050405020304" pitchFamily="18" charset="0"/>
              </a:rPr>
              <a:t>Колбаса маҳсулотлари ҳар бир маҳсулотнинг алоҳида турига хос бўлган оригинал  органолептик кўрсаткичларга эга бўлади. Даставвал тамадди (яъни, оз-оздан истеъмол қилиш) учун яратилган ва ишлаб чиқарила бошлаган колбаса маҳсулотлари ҳамма жойда  асосий гўштли таомлар сифатида ишлатила бошлади. Бу эса колбасаларнинг ижобий таъм сифати, тайёрлаш осонлиги билан боғлиқ бўлиб, узоқ вақт пазандалик ишлови берилишини талаб қилмайди</a:t>
            </a:r>
            <a:r>
              <a:rPr lang="uz-Cyrl-UZ" sz="2200" dirty="0" smtClean="0">
                <a:latin typeface="Times New Roman" panose="02020603050405020304" pitchFamily="18" charset="0"/>
                <a:cs typeface="Times New Roman" panose="02020603050405020304" pitchFamily="18" charset="0"/>
              </a:rPr>
              <a:t>.</a:t>
            </a:r>
          </a:p>
          <a:p>
            <a:pPr algn="just"/>
            <a:r>
              <a:rPr lang="uz-Cyrl-UZ" sz="2200" dirty="0" smtClean="0">
                <a:latin typeface="Times New Roman" panose="02020603050405020304" pitchFamily="18" charset="0"/>
                <a:cs typeface="Times New Roman" panose="02020603050405020304" pitchFamily="18" charset="0"/>
              </a:rPr>
              <a:t>Колбаса </a:t>
            </a:r>
            <a:r>
              <a:rPr lang="uz-Cyrl-UZ" sz="2200" dirty="0">
                <a:latin typeface="Times New Roman" panose="02020603050405020304" pitchFamily="18" charset="0"/>
                <a:cs typeface="Times New Roman" panose="02020603050405020304" pitchFamily="18" charset="0"/>
              </a:rPr>
              <a:t>маҳсулотларида зарарли оқсил : ёғ нисбати мавжуд бўлиб, ёғ миқдори юқорилиги сабабли 1 : 2 ... 3 кўрсаткичигача етади. Колбасалардаги оқсилнинг ўртача миқдори 18,5% (10 ... 27 %), ёғ эса – 38,5 % (20 ... 57 %) ни ташкил этади. Колбасалар, шунингдек, мувозанатлаштирилмаган аминограммаси билан ҳам ажралиб туради: триптофан : оксипролин нисбати оптимал кўрсаткичдан  анчагина паст ва турли навлари учун 0,9 ... 2,2 ни ташкил этади.</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0504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26141"/>
            <a:ext cx="8915400" cy="5185081"/>
          </a:xfrm>
        </p:spPr>
        <p:txBody>
          <a:bodyPr>
            <a:noAutofit/>
          </a:bodyPr>
          <a:lstStyle/>
          <a:p>
            <a:pPr algn="just"/>
            <a:r>
              <a:rPr lang="ru-RU" sz="2300" dirty="0" smtClean="0">
                <a:latin typeface="Times New Roman" panose="02020603050405020304" pitchFamily="18" charset="0"/>
                <a:cs typeface="Times New Roman" panose="02020603050405020304" pitchFamily="18" charset="0"/>
              </a:rPr>
              <a:t> </a:t>
            </a:r>
            <a:r>
              <a:rPr lang="uz-Cyrl-UZ" sz="2300" b="1" dirty="0" smtClean="0">
                <a:latin typeface="Times New Roman" panose="02020603050405020304" pitchFamily="18" charset="0"/>
                <a:cs typeface="Times New Roman" panose="02020603050405020304" pitchFamily="18" charset="0"/>
              </a:rPr>
              <a:t>Гўшт ва гўшт маҳсулотларининг инсон касалланишлари пайдо бўлиши ва ёт юкламаларнинг шаклланишидаги роли</a:t>
            </a:r>
            <a:r>
              <a:rPr lang="uz-Cyrl-UZ" sz="2300" dirty="0" smtClean="0">
                <a:latin typeface="Times New Roman" panose="02020603050405020304" pitchFamily="18" charset="0"/>
                <a:cs typeface="Times New Roman" panose="02020603050405020304" pitchFamily="18" charset="0"/>
              </a:rPr>
              <a:t>. 			Сифати ёмон гўшт ва гўштли маҳсулотларни истеъмол қилиш бир қатор касалликларнинг вужудга келишига сабабчи бўлади. Гўшт хом-ашёсида инсоннинг турли касалликларини чақирувчи токсик оқсиллар – прионлар мавжуд бўлиши мумкин. Прион касалликларини профилактика  қилиш учун овқатга қуйидагилар ишлатилмаслиги лозим:</a:t>
            </a:r>
            <a:endParaRPr lang="ru-RU" sz="2300" dirty="0" smtClean="0">
              <a:latin typeface="Times New Roman" panose="02020603050405020304" pitchFamily="18" charset="0"/>
              <a:cs typeface="Times New Roman" panose="02020603050405020304" pitchFamily="18" charset="0"/>
            </a:endParaRPr>
          </a:p>
          <a:p>
            <a:pPr algn="just"/>
            <a:r>
              <a:rPr lang="uz-Cyrl-UZ" sz="2300" dirty="0" smtClean="0">
                <a:latin typeface="Times New Roman" panose="02020603050405020304" pitchFamily="18" charset="0"/>
                <a:cs typeface="Times New Roman" panose="02020603050405020304" pitchFamily="18" charset="0"/>
              </a:rPr>
              <a:t> 12 ойдан катта бўлган ёки милк орасидан ҳақиқий қозиқ тишлари ёриб чиқаётган буқа (сигир)лар, эчкилар, қўйларнинг бош чаноғи, шу жумладан, мия ва кўзлари, танглай безлари, орқа мия ва умуртқа устуни;</a:t>
            </a:r>
            <a:endParaRPr lang="ru-RU" sz="2300" dirty="0" smtClean="0">
              <a:latin typeface="Times New Roman" panose="02020603050405020304" pitchFamily="18" charset="0"/>
              <a:cs typeface="Times New Roman" panose="02020603050405020304" pitchFamily="18" charset="0"/>
            </a:endParaRPr>
          </a:p>
          <a:p>
            <a:pPr algn="just"/>
            <a:r>
              <a:rPr lang="uz-Cyrl-UZ" sz="2300" dirty="0" smtClean="0">
                <a:latin typeface="Times New Roman" panose="02020603050405020304" pitchFamily="18" charset="0"/>
                <a:cs typeface="Times New Roman" panose="02020603050405020304" pitchFamily="18" charset="0"/>
              </a:rPr>
              <a:t> қўй ва эчкиларнинг қораталоғи.</a:t>
            </a:r>
            <a:endParaRPr lang="ru-RU" sz="2300" dirty="0" smtClean="0">
              <a:latin typeface="Times New Roman" panose="02020603050405020304" pitchFamily="18" charset="0"/>
              <a:cs typeface="Times New Roman" panose="02020603050405020304" pitchFamily="18" charset="0"/>
            </a:endParaRPr>
          </a:p>
          <a:p>
            <a:pPr algn="just"/>
            <a:endParaRPr lang="ru-RU"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054661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564776"/>
            <a:ext cx="8915400" cy="5346446"/>
          </a:xfrm>
        </p:spPr>
        <p:txBody>
          <a:bodyPr>
            <a:normAutofit/>
          </a:bodyPr>
          <a:lstStyle/>
          <a:p>
            <a:pPr algn="just"/>
            <a:r>
              <a:rPr lang="uz-Cyrl-UZ" sz="2600" dirty="0" smtClean="0">
                <a:latin typeface="Times New Roman" panose="02020603050405020304" pitchFamily="18" charset="0"/>
                <a:cs typeface="Times New Roman" panose="02020603050405020304" pitchFamily="18" charset="0"/>
              </a:rPr>
              <a:t>Сўйилган молларнинг гўшти жуда хавфли инфекциялар: оқсил, сил, бруцеллёзнинг юқиш омили бўлиши мумкин. Куйдирги ёки тарқалган сил касаллиги топилган ҳолда, молнинг ҳамма гўшти ва аъзолари  истеъмол учун яроқсиз ҳисобланади ва белгиланган усулда йўқотилиб ташланиши шарт. Чекланган сил касаллигида фақат касалланган аъзонинг ўзи йўқотилиб, қолган гўшт истеъмол учун яроқли ҳисобланади.</a:t>
            </a:r>
            <a:endParaRPr lang="ru-RU" sz="2600" dirty="0" smtClean="0">
              <a:latin typeface="Times New Roman" panose="02020603050405020304" pitchFamily="18" charset="0"/>
              <a:cs typeface="Times New Roman" panose="02020603050405020304" pitchFamily="18" charset="0"/>
            </a:endParaRPr>
          </a:p>
          <a:p>
            <a:pPr algn="just"/>
            <a:r>
              <a:rPr lang="uz-Cyrl-UZ" sz="2600" dirty="0" smtClean="0">
                <a:latin typeface="Times New Roman" panose="02020603050405020304" pitchFamily="18" charset="0"/>
                <a:cs typeface="Times New Roman" panose="02020603050405020304" pitchFamily="18" charset="0"/>
              </a:rPr>
              <a:t>Оқсил,  бруцеллёз билан касалланган моллар, ўлатга чалинган чўчқанинг гўшти  қоидага кўра саноат шароитида пухта иссиқлик ишлови берилганидан сўнггина  истеъмол қилиш учун яроқли бўлади.</a:t>
            </a:r>
            <a:endParaRPr lang="ru-RU" sz="2600" dirty="0" smtClean="0">
              <a:latin typeface="Times New Roman" panose="02020603050405020304" pitchFamily="18" charset="0"/>
              <a:cs typeface="Times New Roman" panose="02020603050405020304" pitchFamily="18" charset="0"/>
            </a:endParaRPr>
          </a:p>
          <a:p>
            <a:pPr algn="just"/>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66275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72353"/>
            <a:ext cx="8915400" cy="5513294"/>
          </a:xfrm>
        </p:spPr>
        <p:txBody>
          <a:bodyPr>
            <a:noAutofit/>
          </a:bodyPr>
          <a:lstStyle/>
          <a:p>
            <a:pPr algn="just"/>
            <a:r>
              <a:rPr lang="uz-Cyrl-UZ" sz="2200" dirty="0">
                <a:latin typeface="Times New Roman" panose="02020603050405020304" pitchFamily="18" charset="0"/>
                <a:cs typeface="Times New Roman" panose="02020603050405020304" pitchFamily="18" charset="0"/>
              </a:rPr>
              <a:t>Инсонда гўшт истеъмол қилиш билан боғлиқ  бир қатор гижжа касалликлари – гельминтозлар  юзага чиқиши мумкин. Тениидоз буқа ёки чўчқа тасмасимон чувалчангининг личинкасимон шакли (финналари) билан зарарланган гўштни истеъмол қилиш туфайли  ривожланади. Инсон ичагида финналар жинсий ривожланган шаклларга айланиб, узоқ вақт организмда паразитлик қилади ва оғир бузилишлар  (хавфли анемия ва ҳоказо) га олиб келиши мумкин. Агар финналар сони 40 см² майдонда уч донадан ортиқ бўлса,  тасмасимон чувалчанг билан зарарланган гўшт истеъмол учун яроқсиз ҳисобланади ва техник утилизация қилинади (ёки йўқотилади). Агар 40 см² майдондаги финналар сони учтадан кам бўлса, гўштни қўшимча иссиқли ишлови берилиб (йўғонлиги 8 см. дан қалин бўлмаган ва 2 кг.дан оғир  бўлмаган бўлаклар кўринишида очиқ қозонларда 2 соат ва босим остида ёпиқ қозонларда 1,5 соат қайнатилиб) ва  –  18 º С ҳароратгача совутилганидан сўнг гўштни истеъмол учун ишлатилса бўлади.</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15087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74059"/>
            <a:ext cx="8915400" cy="5037163"/>
          </a:xfrm>
        </p:spPr>
        <p:txBody>
          <a:bodyPr>
            <a:normAutofit/>
          </a:bodyPr>
          <a:lstStyle/>
          <a:p>
            <a:pPr algn="just"/>
            <a:r>
              <a:rPr lang="uz-Cyrl-UZ" sz="2800" dirty="0">
                <a:latin typeface="Times New Roman" panose="02020603050405020304" pitchFamily="18" charset="0"/>
                <a:cs typeface="Times New Roman" panose="02020603050405020304" pitchFamily="18" charset="0"/>
              </a:rPr>
              <a:t>Трихинеллёзнинг ўткир даври  кучли мушаклар оғриғи, периорбитал шишишлар, диарея, безгаксимон хуруж қилувчи қорин оғриқлари сифатида намоён бўлади.  Беморда ёрқин ифодаланган эозинофилия ва креатининкиназа миқдори ошиши  кузатилади. Ретроспектив ташҳис специфик антитаначаларни  аниқлаш билан боғлиқ бўлади.</a:t>
            </a:r>
            <a:endParaRPr lang="ru-RU" sz="2800" dirty="0">
              <a:latin typeface="Times New Roman" panose="02020603050405020304" pitchFamily="18" charset="0"/>
              <a:cs typeface="Times New Roman" panose="02020603050405020304" pitchFamily="18" charset="0"/>
            </a:endParaRPr>
          </a:p>
          <a:p>
            <a:pPr algn="just"/>
            <a:r>
              <a:rPr lang="uz-Cyrl-UZ" sz="2800" dirty="0">
                <a:latin typeface="Times New Roman" panose="02020603050405020304" pitchFamily="18" charset="0"/>
                <a:cs typeface="Times New Roman" panose="02020603050405020304" pitchFamily="18" charset="0"/>
              </a:rPr>
              <a:t>Трихинеллезнинг салмоқли хавфини назарда тутган ҳолда, трихинеллаларнинг личинкалари билан зарарланган гўштни истеъмол қилишга руҳсат берилмайди ва уни техник утилизация қилинади.</a:t>
            </a:r>
            <a:endParaRPr lang="ru-RU" sz="2800" dirty="0">
              <a:latin typeface="Times New Roman" panose="02020603050405020304" pitchFamily="18" charset="0"/>
              <a:cs typeface="Times New Roman" panose="02020603050405020304" pitchFamily="18" charset="0"/>
            </a:endParaRPr>
          </a:p>
          <a:p>
            <a:pPr algn="just"/>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30167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075765"/>
            <a:ext cx="8915400" cy="5150223"/>
          </a:xfrm>
        </p:spPr>
        <p:txBody>
          <a:bodyPr>
            <a:noAutofit/>
          </a:bodyPr>
          <a:lstStyle/>
          <a:p>
            <a:pPr algn="just"/>
            <a:r>
              <a:rPr lang="uz-Cyrl-UZ" sz="2800" dirty="0">
                <a:latin typeface="Times New Roman" panose="02020603050405020304" pitchFamily="18" charset="0"/>
                <a:cs typeface="Times New Roman" panose="02020603050405020304" pitchFamily="18" charset="0"/>
              </a:rPr>
              <a:t>Гўшт ва гўшт маҳсулотлари  микроблар этиологиясидаги овқат заҳарланишлари пайдо бўлишининг сабабчиси бўлиши мумкин. Гўшт ишлаб чиқарувчи ва озиқ-овқат объектларида ветеринария ва санитария қоидалари ва меъёрларига риоя қилинмаганида (гўштни олиш технологияси бузилганида,  аниқланмаган бактерия ташувчилар мавжудлиги, гўшт маҳсулотларини сақлаш шароити ва муддатлари бузилганида ва ҳоказо) сальмонеллалар, листериялар, шунингдек, шартли-патоген микроорганизмлар туфайли овқатланиш токсикоинфекциялари юзага келиши мумкин.</a:t>
            </a:r>
            <a:endParaRPr lang="ru-RU" sz="2800" dirty="0">
              <a:latin typeface="Times New Roman" panose="02020603050405020304" pitchFamily="18" charset="0"/>
              <a:cs typeface="Times New Roman" panose="02020603050405020304" pitchFamily="18" charset="0"/>
            </a:endParaRPr>
          </a:p>
          <a:p>
            <a:pPr algn="just"/>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79385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366682" y="685800"/>
            <a:ext cx="9137930" cy="5634318"/>
          </a:xfrm>
        </p:spPr>
        <p:txBody>
          <a:bodyPr>
            <a:noAutofit/>
          </a:bodyPr>
          <a:lstStyle/>
          <a:p>
            <a:pPr algn="just" fontAlgn="t"/>
            <a:r>
              <a:rPr lang="ru-RU" sz="2400" b="1" cap="all" dirty="0">
                <a:latin typeface="Times New Roman" panose="02020603050405020304" pitchFamily="18" charset="0"/>
                <a:cs typeface="Times New Roman" panose="02020603050405020304" pitchFamily="18" charset="0"/>
              </a:rPr>
              <a:t>ГЎШТ ВА ГЎШТ МАҲСУЛОТЛАРИНИ ВЕТЕРИНАРИЯ-САНИТАРИЯ ЭКСПЕРТИЗАСИДАН ЎТКАЗИШ ҚОИДАЛАРИНИ ТАСДИҚЛАШ ТЎҒРИСИДА</a:t>
            </a:r>
            <a:endParaRPr lang="ru-RU" sz="2400" dirty="0">
              <a:latin typeface="Times New Roman" panose="02020603050405020304" pitchFamily="18" charset="0"/>
              <a:cs typeface="Times New Roman" panose="02020603050405020304" pitchFamily="18" charset="0"/>
            </a:endParaRPr>
          </a:p>
          <a:p>
            <a:pPr algn="just" fontAlgn="t"/>
            <a:r>
              <a:rPr lang="ru-RU" sz="2400" b="1" dirty="0">
                <a:latin typeface="Times New Roman" panose="02020603050405020304" pitchFamily="18" charset="0"/>
                <a:cs typeface="Times New Roman" panose="02020603050405020304" pitchFamily="18" charset="0"/>
              </a:rPr>
              <a:t>[</a:t>
            </a:r>
            <a:r>
              <a:rPr lang="ru-RU" sz="2400" b="1" dirty="0" err="1">
                <a:latin typeface="Times New Roman" panose="02020603050405020304" pitchFamily="18" charset="0"/>
                <a:cs typeface="Times New Roman" panose="02020603050405020304" pitchFamily="18" charset="0"/>
              </a:rPr>
              <a:t>Ўзбекистон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Республикаси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Адлия</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вазирлиги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билан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келишилган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ҳолда</a:t>
            </a:r>
            <a:r>
              <a:rPr lang="ru-RU" sz="2400" b="1" dirty="0">
                <a:latin typeface="Times New Roman" panose="02020603050405020304" pitchFamily="18" charset="0"/>
                <a:cs typeface="Times New Roman" panose="02020603050405020304" pitchFamily="18" charset="0"/>
              </a:rPr>
              <a:t> техник </a:t>
            </a:r>
            <a:r>
              <a:rPr lang="ru-RU" sz="2400" b="1" dirty="0" err="1">
                <a:latin typeface="Times New Roman" panose="02020603050405020304" pitchFamily="18" charset="0"/>
                <a:cs typeface="Times New Roman" panose="02020603050405020304" pitchFamily="18" charset="0"/>
              </a:rPr>
              <a:t>ҳужжат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деб</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топилган</a:t>
            </a:r>
            <a:r>
              <a:rPr lang="ru-RU" sz="2400" b="1" dirty="0">
                <a:latin typeface="Times New Roman" panose="02020603050405020304" pitchFamily="18" charset="0"/>
                <a:cs typeface="Times New Roman" panose="02020603050405020304" pitchFamily="18" charset="0"/>
              </a:rPr>
              <a:t> 2008 </a:t>
            </a:r>
            <a:r>
              <a:rPr lang="ru-RU" sz="2400" b="1" dirty="0" err="1">
                <a:latin typeface="Times New Roman" panose="02020603050405020304" pitchFamily="18" charset="0"/>
                <a:cs typeface="Times New Roman" panose="02020603050405020304" pitchFamily="18" charset="0"/>
              </a:rPr>
              <a:t>йил</a:t>
            </a:r>
            <a:r>
              <a:rPr lang="ru-RU" sz="2400" b="1" dirty="0">
                <a:latin typeface="Times New Roman" panose="02020603050405020304" pitchFamily="18" charset="0"/>
                <a:cs typeface="Times New Roman" panose="02020603050405020304" pitchFamily="18" charset="0"/>
              </a:rPr>
              <a:t> 30 июнь 20-15-222/11-сон]</a:t>
            </a:r>
            <a:endParaRPr lang="ru-RU" sz="2400" dirty="0">
              <a:latin typeface="Times New Roman" panose="02020603050405020304" pitchFamily="18" charset="0"/>
              <a:cs typeface="Times New Roman" panose="02020603050405020304" pitchFamily="18" charset="0"/>
            </a:endParaRPr>
          </a:p>
          <a:p>
            <a:pPr algn="just" fontAlgn="t"/>
            <a:r>
              <a:rPr lang="ru-RU" sz="2400" dirty="0" err="1">
                <a:latin typeface="Times New Roman" panose="02020603050405020304" pitchFamily="18" charset="0"/>
                <a:cs typeface="Times New Roman" panose="02020603050405020304" pitchFamily="18" charset="0"/>
              </a:rPr>
              <a:t>Ўзбекистон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Республикасининг</a:t>
            </a:r>
            <a:r>
              <a:rPr lang="ru-RU" sz="2400"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hlinkClick r:id="rId2"/>
              </a:rPr>
              <a:t>Ветеринария </a:t>
            </a:r>
            <a:r>
              <a:rPr lang="ru-RU" sz="2400" dirty="0" err="1">
                <a:latin typeface="Times New Roman" panose="02020603050405020304" pitchFamily="18" charset="0"/>
                <a:cs typeface="Times New Roman" panose="02020603050405020304" pitchFamily="18" charset="0"/>
                <a:hlinkClick r:id="rId2"/>
              </a:rPr>
              <a:t>тўғрисида</a:t>
            </a:r>
            <a:r>
              <a:rPr lang="ru-RU" sz="2400" dirty="0" err="1">
                <a:latin typeface="Times New Roman" panose="02020603050405020304" pitchFamily="18" charset="0"/>
                <a:cs typeface="Times New Roman" panose="02020603050405020304" pitchFamily="18" charset="0"/>
              </a:rPr>
              <a:t>»ги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hlinkClick r:id="rId3"/>
              </a:rPr>
              <a:t>Давлат</a:t>
            </a:r>
            <a:r>
              <a:rPr lang="ru-RU" sz="2400" dirty="0">
                <a:latin typeface="Times New Roman" panose="02020603050405020304" pitchFamily="18" charset="0"/>
                <a:cs typeface="Times New Roman" panose="02020603050405020304" pitchFamily="18" charset="0"/>
                <a:hlinkClick r:id="rId3"/>
              </a:rPr>
              <a:t> санитария </a:t>
            </a:r>
            <a:r>
              <a:rPr lang="ru-RU" sz="2400" dirty="0" err="1">
                <a:latin typeface="Times New Roman" panose="02020603050405020304" pitchFamily="18" charset="0"/>
                <a:cs typeface="Times New Roman" panose="02020603050405020304" pitchFamily="18" charset="0"/>
                <a:hlinkClick r:id="rId3"/>
              </a:rPr>
              <a:t>назорати</a:t>
            </a:r>
            <a:r>
              <a:rPr lang="ru-RU" sz="2400" dirty="0">
                <a:latin typeface="Times New Roman" panose="02020603050405020304" pitchFamily="18" charset="0"/>
                <a:cs typeface="Times New Roman" panose="02020603050405020304" pitchFamily="18" charset="0"/>
                <a:hlinkClick r:id="rId3"/>
              </a:rPr>
              <a:t> </a:t>
            </a:r>
            <a:r>
              <a:rPr lang="ru-RU" sz="2400" dirty="0" err="1">
                <a:latin typeface="Times New Roman" panose="02020603050405020304" pitchFamily="18" charset="0"/>
                <a:cs typeface="Times New Roman" panose="02020603050405020304" pitchFamily="18" charset="0"/>
                <a:hlinkClick r:id="rId3"/>
              </a:rPr>
              <a:t>тўғрисида</a:t>
            </a:r>
            <a:r>
              <a:rPr lang="ru-RU" sz="2400" dirty="0" err="1">
                <a:latin typeface="Times New Roman" panose="02020603050405020304" pitchFamily="18" charset="0"/>
                <a:cs typeface="Times New Roman" panose="02020603050405020304" pitchFamily="18" charset="0"/>
              </a:rPr>
              <a:t>»ги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хавфсизлиги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тўғрисида»ги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hlinkClick r:id="rId4"/>
              </a:rPr>
              <a:t>Истеъмолчиларнинг</a:t>
            </a:r>
            <a:r>
              <a:rPr lang="ru-RU" sz="2400" dirty="0">
                <a:latin typeface="Times New Roman" panose="02020603050405020304" pitchFamily="18" charset="0"/>
                <a:cs typeface="Times New Roman" panose="02020603050405020304" pitchFamily="18" charset="0"/>
                <a:hlinkClick r:id="rId4"/>
              </a:rPr>
              <a:t> </a:t>
            </a:r>
            <a:r>
              <a:rPr lang="ru-RU" sz="2400" dirty="0" err="1">
                <a:latin typeface="Times New Roman" panose="02020603050405020304" pitchFamily="18" charset="0"/>
                <a:cs typeface="Times New Roman" panose="02020603050405020304" pitchFamily="18" charset="0"/>
                <a:hlinkClick r:id="rId4"/>
              </a:rPr>
              <a:t>ҳуқуқларини</a:t>
            </a:r>
            <a:r>
              <a:rPr lang="ru-RU" sz="2400" dirty="0">
                <a:latin typeface="Times New Roman" panose="02020603050405020304" pitchFamily="18" charset="0"/>
                <a:cs typeface="Times New Roman" panose="02020603050405020304" pitchFamily="18" charset="0"/>
                <a:hlinkClick r:id="rId4"/>
              </a:rPr>
              <a:t> </a:t>
            </a:r>
            <a:r>
              <a:rPr lang="ru-RU" sz="2400" dirty="0" err="1">
                <a:latin typeface="Times New Roman" panose="02020603050405020304" pitchFamily="18" charset="0"/>
                <a:cs typeface="Times New Roman" panose="02020603050405020304" pitchFamily="18" charset="0"/>
                <a:hlinkClick r:id="rId4"/>
              </a:rPr>
              <a:t>ҳимоя</a:t>
            </a:r>
            <a:r>
              <a:rPr lang="ru-RU" sz="2400" dirty="0">
                <a:latin typeface="Times New Roman" panose="02020603050405020304" pitchFamily="18" charset="0"/>
                <a:cs typeface="Times New Roman" panose="02020603050405020304" pitchFamily="18" charset="0"/>
                <a:hlinkClick r:id="rId4"/>
              </a:rPr>
              <a:t> </a:t>
            </a:r>
            <a:r>
              <a:rPr lang="ru-RU" sz="2400" dirty="0" err="1">
                <a:latin typeface="Times New Roman" panose="02020603050405020304" pitchFamily="18" charset="0"/>
                <a:cs typeface="Times New Roman" panose="02020603050405020304" pitchFamily="18" charset="0"/>
                <a:hlinkClick r:id="rId4"/>
              </a:rPr>
              <a:t>қилиш</a:t>
            </a:r>
            <a:r>
              <a:rPr lang="ru-RU" sz="2400" dirty="0">
                <a:latin typeface="Times New Roman" panose="02020603050405020304" pitchFamily="18" charset="0"/>
                <a:cs typeface="Times New Roman" panose="02020603050405020304" pitchFamily="18" charset="0"/>
                <a:hlinkClick r:id="rId4"/>
              </a:rPr>
              <a:t> </a:t>
            </a:r>
            <a:r>
              <a:rPr lang="ru-RU" sz="2400" dirty="0" err="1">
                <a:latin typeface="Times New Roman" panose="02020603050405020304" pitchFamily="18" charset="0"/>
                <a:cs typeface="Times New Roman" panose="02020603050405020304" pitchFamily="18" charset="0"/>
                <a:hlinkClick r:id="rId4"/>
              </a:rPr>
              <a:t>тўғрисида</a:t>
            </a:r>
            <a:r>
              <a:rPr lang="ru-RU" sz="2400" dirty="0" err="1">
                <a:latin typeface="Times New Roman" panose="02020603050405020304" pitchFamily="18" charset="0"/>
                <a:cs typeface="Times New Roman" panose="02020603050405020304" pitchFamily="18" charset="0"/>
              </a:rPr>
              <a:t>»ги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қонуни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талабларини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бажариш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мақсадида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Ўзбекистон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Республикаси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Вазирлар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Маҳкамасининг</a:t>
            </a:r>
            <a:r>
              <a:rPr lang="ru-RU" sz="2400" dirty="0">
                <a:latin typeface="Times New Roman" panose="02020603050405020304" pitchFamily="18" charset="0"/>
                <a:cs typeface="Times New Roman" panose="02020603050405020304" pitchFamily="18" charset="0"/>
              </a:rPr>
              <a:t> 2007 </a:t>
            </a:r>
            <a:r>
              <a:rPr lang="ru-RU" sz="2400" dirty="0" err="1">
                <a:latin typeface="Times New Roman" panose="02020603050405020304" pitchFamily="18" charset="0"/>
                <a:cs typeface="Times New Roman" panose="02020603050405020304" pitchFamily="18" charset="0"/>
              </a:rPr>
              <a:t>йил</a:t>
            </a:r>
            <a:r>
              <a:rPr lang="ru-RU" sz="2400" dirty="0">
                <a:latin typeface="Times New Roman" panose="02020603050405020304" pitchFamily="18" charset="0"/>
                <a:cs typeface="Times New Roman" panose="02020603050405020304" pitchFamily="18" charset="0"/>
              </a:rPr>
              <a:t> 21 </a:t>
            </a:r>
            <a:r>
              <a:rPr lang="ru-RU" sz="2400" dirty="0" err="1">
                <a:latin typeface="Times New Roman" panose="02020603050405020304" pitchFamily="18" charset="0"/>
                <a:cs typeface="Times New Roman" panose="02020603050405020304" pitchFamily="18" charset="0"/>
              </a:rPr>
              <a:t>декабрдаги</a:t>
            </a:r>
            <a:r>
              <a:rPr lang="ru-RU" sz="2400" dirty="0">
                <a:latin typeface="Times New Roman" panose="02020603050405020304" pitchFamily="18" charset="0"/>
                <a:cs typeface="Times New Roman" panose="02020603050405020304" pitchFamily="18" charset="0"/>
              </a:rPr>
              <a:t> 03-38-144-сонли </a:t>
            </a:r>
            <a:r>
              <a:rPr lang="ru-RU" sz="2400" dirty="0" err="1">
                <a:latin typeface="Times New Roman" panose="02020603050405020304" pitchFamily="18" charset="0"/>
                <a:cs typeface="Times New Roman" panose="02020603050405020304" pitchFamily="18" charset="0"/>
              </a:rPr>
              <a:t>Баёнига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мувофиқ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буюраман</a:t>
            </a:r>
            <a:r>
              <a:rPr lang="ru-RU" sz="2400" dirty="0">
                <a:latin typeface="Times New Roman" panose="02020603050405020304" pitchFamily="18" charset="0"/>
                <a:cs typeface="Times New Roman" panose="02020603050405020304" pitchFamily="18" charset="0"/>
              </a:rPr>
              <a:t>:</a:t>
            </a: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11254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54741"/>
            <a:ext cx="8915400" cy="5163671"/>
          </a:xfrm>
        </p:spPr>
        <p:txBody>
          <a:bodyPr>
            <a:noAutofit/>
          </a:bodyPr>
          <a:lstStyle/>
          <a:p>
            <a:pPr algn="just" fontAlgn="t"/>
            <a:r>
              <a:rPr lang="ru-RU" sz="2400" dirty="0">
                <a:latin typeface="Times New Roman" panose="02020603050405020304" pitchFamily="18" charset="0"/>
                <a:cs typeface="Times New Roman" panose="02020603050405020304" pitchFamily="18" charset="0"/>
              </a:rPr>
              <a:t>1. «</a:t>
            </a:r>
            <a:r>
              <a:rPr lang="ru-RU" sz="2400" dirty="0" err="1">
                <a:latin typeface="Times New Roman" panose="02020603050405020304" pitchFamily="18" charset="0"/>
                <a:cs typeface="Times New Roman" panose="02020603050405020304" pitchFamily="18" charset="0"/>
              </a:rPr>
              <a:t>Гўшт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гўшт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маҳсулотларини</a:t>
            </a:r>
            <a:r>
              <a:rPr lang="ru-RU" sz="2400" dirty="0">
                <a:latin typeface="Times New Roman" panose="02020603050405020304" pitchFamily="18" charset="0"/>
                <a:cs typeface="Times New Roman" panose="02020603050405020304" pitchFamily="18" charset="0"/>
              </a:rPr>
              <a:t> ветеринария-санитария </a:t>
            </a:r>
            <a:r>
              <a:rPr lang="ru-RU" sz="2400" dirty="0" err="1">
                <a:latin typeface="Times New Roman" panose="02020603050405020304" pitchFamily="18" charset="0"/>
                <a:cs typeface="Times New Roman" panose="02020603050405020304" pitchFamily="18" charset="0"/>
              </a:rPr>
              <a:t>экспертизасидан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ўтказиш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hlinkClick r:id="rId2"/>
              </a:rPr>
              <a:t>иловага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мувофиқ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тасдиқлансин</a:t>
            </a:r>
            <a:r>
              <a:rPr lang="ru-RU" sz="2400" dirty="0">
                <a:latin typeface="Times New Roman" panose="02020603050405020304" pitchFamily="18" charset="0"/>
                <a:cs typeface="Times New Roman" panose="02020603050405020304" pitchFamily="18" charset="0"/>
              </a:rPr>
              <a:t>.</a:t>
            </a:r>
          </a:p>
          <a:p>
            <a:pPr algn="just" fontAlgn="t"/>
            <a:r>
              <a:rPr lang="ru-RU" sz="2400" dirty="0">
                <a:latin typeface="Times New Roman" panose="02020603050405020304" pitchFamily="18" charset="0"/>
                <a:cs typeface="Times New Roman" panose="02020603050405020304" pitchFamily="18" charset="0"/>
              </a:rPr>
              <a:t>2. </a:t>
            </a:r>
            <a:r>
              <a:rPr lang="ru-RU" sz="2400" dirty="0" err="1">
                <a:latin typeface="Times New Roman" panose="02020603050405020304" pitchFamily="18" charset="0"/>
                <a:cs typeface="Times New Roman" panose="02020603050405020304" pitchFamily="18" charset="0"/>
              </a:rPr>
              <a:t>Мазкур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ҳужжат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Ўзбекистон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Республикаси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Адлия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вазирлигида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давлат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рўйхатидан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ўтказилган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кундан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бошлаб</a:t>
            </a:r>
            <a:r>
              <a:rPr lang="ru-RU" sz="2400" dirty="0">
                <a:latin typeface="Times New Roman" panose="02020603050405020304" pitchFamily="18" charset="0"/>
                <a:cs typeface="Times New Roman" panose="02020603050405020304" pitchFamily="18" charset="0"/>
              </a:rPr>
              <a:t> 10 кун </a:t>
            </a:r>
            <a:r>
              <a:rPr lang="ru-RU" sz="2400" dirty="0" err="1">
                <a:latin typeface="Times New Roman" panose="02020603050405020304" pitchFamily="18" charset="0"/>
                <a:cs typeface="Times New Roman" panose="02020603050405020304" pitchFamily="18" charset="0"/>
              </a:rPr>
              <a:t>ўтгандан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кейин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кучга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киради</a:t>
            </a:r>
            <a:r>
              <a:rPr lang="ru-RU" sz="2400" dirty="0">
                <a:latin typeface="Times New Roman" panose="02020603050405020304" pitchFamily="18" charset="0"/>
                <a:cs typeface="Times New Roman" panose="02020603050405020304" pitchFamily="18" charset="0"/>
              </a:rPr>
              <a:t>.</a:t>
            </a:r>
          </a:p>
          <a:p>
            <a:pPr algn="just" fontAlgn="t"/>
            <a:r>
              <a:rPr lang="ru-RU" sz="2400" dirty="0">
                <a:latin typeface="Times New Roman" panose="02020603050405020304" pitchFamily="18" charset="0"/>
                <a:cs typeface="Times New Roman" panose="02020603050405020304" pitchFamily="18" charset="0"/>
              </a:rPr>
              <a:t>3. </a:t>
            </a:r>
            <a:r>
              <a:rPr lang="ru-RU" sz="2400" dirty="0" err="1">
                <a:latin typeface="Times New Roman" panose="02020603050405020304" pitchFamily="18" charset="0"/>
                <a:cs typeface="Times New Roman" panose="02020603050405020304" pitchFamily="18" charset="0"/>
              </a:rPr>
              <a:t>Мазкур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тасдиқланиши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муносабати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билан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Ўзбекистон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Республикаси</a:t>
            </a:r>
            <a:r>
              <a:rPr lang="ru-RU" sz="2400" dirty="0">
                <a:latin typeface="Times New Roman" panose="02020603050405020304" pitchFamily="18" charset="0"/>
                <a:cs typeface="Times New Roman" panose="02020603050405020304" pitchFamily="18" charset="0"/>
              </a:rPr>
              <a:t> бош санитария врачи </a:t>
            </a:r>
            <a:r>
              <a:rPr lang="ru-RU" sz="2400" dirty="0" err="1">
                <a:latin typeface="Times New Roman" panose="02020603050405020304" pitchFamily="18" charset="0"/>
                <a:cs typeface="Times New Roman" panose="02020603050405020304" pitchFamily="18" charset="0"/>
              </a:rPr>
              <a:t>томонидан</a:t>
            </a:r>
            <a:r>
              <a:rPr lang="ru-RU" sz="2400" dirty="0">
                <a:latin typeface="Times New Roman" panose="02020603050405020304" pitchFamily="18" charset="0"/>
                <a:cs typeface="Times New Roman" panose="02020603050405020304" pitchFamily="18" charset="0"/>
              </a:rPr>
              <a:t> 1995 </a:t>
            </a:r>
            <a:r>
              <a:rPr lang="ru-RU" sz="2400" dirty="0" err="1">
                <a:latin typeface="Times New Roman" panose="02020603050405020304" pitchFamily="18" charset="0"/>
                <a:cs typeface="Times New Roman" panose="02020603050405020304" pitchFamily="18" charset="0"/>
              </a:rPr>
              <a:t>йил</a:t>
            </a:r>
            <a:r>
              <a:rPr lang="ru-RU" sz="2400" dirty="0">
                <a:latin typeface="Times New Roman" panose="02020603050405020304" pitchFamily="18" charset="0"/>
                <a:cs typeface="Times New Roman" panose="02020603050405020304" pitchFamily="18" charset="0"/>
              </a:rPr>
              <a:t> 11 </a:t>
            </a:r>
            <a:r>
              <a:rPr lang="ru-RU" sz="2400" dirty="0" err="1">
                <a:latin typeface="Times New Roman" panose="02020603050405020304" pitchFamily="18" charset="0"/>
                <a:cs typeface="Times New Roman" panose="02020603050405020304" pitchFamily="18" charset="0"/>
              </a:rPr>
              <a:t>январда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келишилган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Давлат</a:t>
            </a:r>
            <a:r>
              <a:rPr lang="ru-RU" sz="2400" dirty="0">
                <a:latin typeface="Times New Roman" panose="02020603050405020304" pitchFamily="18" charset="0"/>
                <a:cs typeface="Times New Roman" panose="02020603050405020304" pitchFamily="18" charset="0"/>
              </a:rPr>
              <a:t> ветеринария бош </a:t>
            </a:r>
            <a:r>
              <a:rPr lang="ru-RU" sz="2400" dirty="0" err="1">
                <a:latin typeface="Times New Roman" panose="02020603050405020304" pitchFamily="18" charset="0"/>
                <a:cs typeface="Times New Roman" panose="02020603050405020304" pitchFamily="18" charset="0"/>
              </a:rPr>
              <a:t>бошқармаси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томонидан</a:t>
            </a:r>
            <a:r>
              <a:rPr lang="ru-RU" sz="2400" dirty="0">
                <a:latin typeface="Times New Roman" panose="02020603050405020304" pitchFamily="18" charset="0"/>
                <a:cs typeface="Times New Roman" panose="02020603050405020304" pitchFamily="18" charset="0"/>
              </a:rPr>
              <a:t> 1995 </a:t>
            </a:r>
            <a:r>
              <a:rPr lang="ru-RU" sz="2400" dirty="0" err="1">
                <a:latin typeface="Times New Roman" panose="02020603050405020304" pitchFamily="18" charset="0"/>
                <a:cs typeface="Times New Roman" panose="02020603050405020304" pitchFamily="18" charset="0"/>
              </a:rPr>
              <a:t>йил</a:t>
            </a:r>
            <a:r>
              <a:rPr lang="ru-RU" sz="2400" dirty="0">
                <a:latin typeface="Times New Roman" panose="02020603050405020304" pitchFamily="18" charset="0"/>
                <a:cs typeface="Times New Roman" panose="02020603050405020304" pitchFamily="18" charset="0"/>
              </a:rPr>
              <a:t> 12 </a:t>
            </a:r>
            <a:r>
              <a:rPr lang="ru-RU" sz="2400" dirty="0" err="1">
                <a:latin typeface="Times New Roman" panose="02020603050405020304" pitchFamily="18" charset="0"/>
                <a:cs typeface="Times New Roman" panose="02020603050405020304" pitchFamily="18" charset="0"/>
              </a:rPr>
              <a:t>январда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тасдиқланган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Гўшт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гўшт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маҳсулотларини</a:t>
            </a:r>
            <a:r>
              <a:rPr lang="ru-RU" sz="2400" dirty="0">
                <a:latin typeface="Times New Roman" panose="02020603050405020304" pitchFamily="18" charset="0"/>
                <a:cs typeface="Times New Roman" panose="02020603050405020304" pitchFamily="18" charset="0"/>
              </a:rPr>
              <a:t> ветеринар-санитар </a:t>
            </a:r>
            <a:r>
              <a:rPr lang="ru-RU" sz="2400" dirty="0" err="1">
                <a:latin typeface="Times New Roman" panose="02020603050405020304" pitchFamily="18" charset="0"/>
                <a:cs typeface="Times New Roman" panose="02020603050405020304" pitchFamily="18" charset="0"/>
              </a:rPr>
              <a:t>экспертизаси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сўйиладиган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ҳайвонларни</a:t>
            </a:r>
            <a:r>
              <a:rPr lang="ru-RU" sz="2400" dirty="0">
                <a:latin typeface="Times New Roman" panose="02020603050405020304" pitchFamily="18" charset="0"/>
                <a:cs typeface="Times New Roman" panose="02020603050405020304" pitchFamily="18" charset="0"/>
              </a:rPr>
              <a:t> ветеринар </a:t>
            </a:r>
            <a:r>
              <a:rPr lang="ru-RU" sz="2400" dirty="0" err="1">
                <a:latin typeface="Times New Roman" panose="02020603050405020304" pitchFamily="18" charset="0"/>
                <a:cs typeface="Times New Roman" panose="02020603050405020304" pitchFamily="18" charset="0"/>
              </a:rPr>
              <a:t>кўрикдан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ўтказиш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қўлланилмасин</a:t>
            </a:r>
            <a:r>
              <a:rPr lang="ru-RU" sz="2400" dirty="0">
                <a:latin typeface="Times New Roman" panose="02020603050405020304" pitchFamily="18" charset="0"/>
                <a:cs typeface="Times New Roman" panose="02020603050405020304" pitchFamily="18" charset="0"/>
              </a:rPr>
              <a:t>.</a:t>
            </a:r>
          </a:p>
          <a:p>
            <a:endParaRPr lang="ru-RU" sz="2400" dirty="0"/>
          </a:p>
        </p:txBody>
      </p:sp>
    </p:spTree>
    <p:extLst>
      <p:ext uri="{BB962C8B-B14F-4D97-AF65-F5344CB8AC3E}">
        <p14:creationId xmlns:p14="http://schemas.microsoft.com/office/powerpoint/2010/main" val="225583069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102659"/>
            <a:ext cx="8915400" cy="5311588"/>
          </a:xfrm>
        </p:spPr>
        <p:txBody>
          <a:bodyPr>
            <a:noAutofit/>
          </a:bodyPr>
          <a:lstStyle/>
          <a:p>
            <a:pPr algn="just" fontAlgn="t"/>
            <a:r>
              <a:rPr lang="ru-RU" sz="2200" b="1" dirty="0" err="1">
                <a:latin typeface="Times New Roman" panose="02020603050405020304" pitchFamily="18" charset="0"/>
                <a:cs typeface="Times New Roman" panose="02020603050405020304" pitchFamily="18" charset="0"/>
              </a:rPr>
              <a:t>Гўшт</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ва</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гўшт</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маҳсулотларини</a:t>
            </a:r>
            <a:r>
              <a:rPr lang="ru-RU" sz="2200" b="1" dirty="0">
                <a:latin typeface="Times New Roman" panose="02020603050405020304" pitchFamily="18" charset="0"/>
                <a:cs typeface="Times New Roman" panose="02020603050405020304" pitchFamily="18" charset="0"/>
              </a:rPr>
              <a:t> ветеринария-санитария </a:t>
            </a:r>
            <a:r>
              <a:rPr lang="ru-RU" sz="2200" b="1" dirty="0" err="1">
                <a:latin typeface="Times New Roman" panose="02020603050405020304" pitchFamily="18" charset="0"/>
                <a:cs typeface="Times New Roman" panose="02020603050405020304" pitchFamily="18" charset="0"/>
              </a:rPr>
              <a:t>экспертизасидан</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ўтказиш</a:t>
            </a:r>
            <a:endParaRPr lang="ru-RU" sz="2200" dirty="0">
              <a:latin typeface="Times New Roman" panose="02020603050405020304" pitchFamily="18" charset="0"/>
              <a:cs typeface="Times New Roman" panose="02020603050405020304" pitchFamily="18" charset="0"/>
            </a:endParaRPr>
          </a:p>
          <a:p>
            <a:pPr algn="just" fontAlgn="t"/>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Умумий</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қоидалар</a:t>
            </a:r>
            <a:r>
              <a:rPr lang="uz-Cyrl-UZ" sz="2200" b="1" dirty="0">
                <a:latin typeface="Times New Roman" panose="02020603050405020304" pitchFamily="18" charset="0"/>
                <a:cs typeface="Times New Roman" panose="02020603050405020304" pitchFamily="18" charset="0"/>
              </a:rPr>
              <a:t> г</a:t>
            </a:r>
            <a:r>
              <a:rPr lang="ru-RU" sz="2200" dirty="0" err="1">
                <a:latin typeface="Times New Roman" panose="02020603050405020304" pitchFamily="18" charset="0"/>
                <a:cs typeface="Times New Roman" panose="02020603050405020304" pitchFamily="18" charset="0"/>
              </a:rPr>
              <a:t>ўшт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гўшт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маҳсулотларини</a:t>
            </a:r>
            <a:r>
              <a:rPr lang="ru-RU" sz="2200" dirty="0">
                <a:latin typeface="Times New Roman" panose="02020603050405020304" pitchFamily="18" charset="0"/>
                <a:cs typeface="Times New Roman" panose="02020603050405020304" pitchFamily="18" charset="0"/>
              </a:rPr>
              <a:t> ветеринария-санитария </a:t>
            </a:r>
            <a:r>
              <a:rPr lang="ru-RU" sz="2200" dirty="0" err="1">
                <a:latin typeface="Times New Roman" panose="02020603050405020304" pitchFamily="18" charset="0"/>
                <a:cs typeface="Times New Roman" panose="02020603050405020304" pitchFamily="18" charset="0"/>
              </a:rPr>
              <a:t>экспертизасидан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ўтказиш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Қоидалари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Ўзбекистон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Республикасининг</a:t>
            </a:r>
            <a:r>
              <a:rPr lang="ru-RU" sz="2200" dirty="0">
                <a:latin typeface="Times New Roman" panose="02020603050405020304" pitchFamily="18" charset="0"/>
                <a:cs typeface="Times New Roman" panose="02020603050405020304" pitchFamily="18" charset="0"/>
              </a:rPr>
              <a:t> «</a:t>
            </a:r>
            <a:r>
              <a:rPr lang="ru-RU" sz="2200" dirty="0">
                <a:latin typeface="Times New Roman" panose="02020603050405020304" pitchFamily="18" charset="0"/>
                <a:cs typeface="Times New Roman" panose="02020603050405020304" pitchFamily="18" charset="0"/>
                <a:hlinkClick r:id="rId2"/>
              </a:rPr>
              <a:t>Ветеринария </a:t>
            </a:r>
            <a:r>
              <a:rPr lang="ru-RU" sz="2200" dirty="0" err="1">
                <a:latin typeface="Times New Roman" panose="02020603050405020304" pitchFamily="18" charset="0"/>
                <a:cs typeface="Times New Roman" panose="02020603050405020304" pitchFamily="18" charset="0"/>
                <a:hlinkClick r:id="rId2"/>
              </a:rPr>
              <a:t>тўғрисида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Ўзбекистон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Республикаси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Олий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Кенгашининг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Ахборотномаси</a:t>
            </a:r>
            <a:r>
              <a:rPr lang="ru-RU" sz="2200" dirty="0">
                <a:latin typeface="Times New Roman" panose="02020603050405020304" pitchFamily="18" charset="0"/>
                <a:cs typeface="Times New Roman" panose="02020603050405020304" pitchFamily="18" charset="0"/>
              </a:rPr>
              <a:t>, 1993 й., 9-сон, 335-модда), «</a:t>
            </a:r>
            <a:r>
              <a:rPr lang="ru-RU" sz="2200" dirty="0" err="1">
                <a:latin typeface="Times New Roman" panose="02020603050405020304" pitchFamily="18" charset="0"/>
                <a:cs typeface="Times New Roman" panose="02020603050405020304" pitchFamily="18" charset="0"/>
                <a:hlinkClick r:id="rId3"/>
              </a:rPr>
              <a:t>Давлат</a:t>
            </a:r>
            <a:r>
              <a:rPr lang="ru-RU" sz="2200" dirty="0">
                <a:latin typeface="Times New Roman" panose="02020603050405020304" pitchFamily="18" charset="0"/>
                <a:cs typeface="Times New Roman" panose="02020603050405020304" pitchFamily="18" charset="0"/>
                <a:hlinkClick r:id="rId3"/>
              </a:rPr>
              <a:t> санитария </a:t>
            </a:r>
            <a:r>
              <a:rPr lang="ru-RU" sz="2200" dirty="0" err="1">
                <a:latin typeface="Times New Roman" panose="02020603050405020304" pitchFamily="18" charset="0"/>
                <a:cs typeface="Times New Roman" panose="02020603050405020304" pitchFamily="18" charset="0"/>
                <a:hlinkClick r:id="rId3"/>
              </a:rPr>
              <a:t>назорати</a:t>
            </a:r>
            <a:r>
              <a:rPr lang="ru-RU" sz="2200" dirty="0">
                <a:latin typeface="Times New Roman" panose="02020603050405020304" pitchFamily="18" charset="0"/>
                <a:cs typeface="Times New Roman" panose="02020603050405020304" pitchFamily="18" charset="0"/>
                <a:hlinkClick r:id="rId3"/>
              </a:rPr>
              <a:t> </a:t>
            </a:r>
            <a:r>
              <a:rPr lang="ru-RU" sz="2200" dirty="0" err="1">
                <a:latin typeface="Times New Roman" panose="02020603050405020304" pitchFamily="18" charset="0"/>
                <a:cs typeface="Times New Roman" panose="02020603050405020304" pitchFamily="18" charset="0"/>
                <a:hlinkClick r:id="rId3"/>
              </a:rPr>
              <a:t>тўғрисида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Ўзбекистон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Республикаси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Олий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Кенгашининг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Ахборотномаси</a:t>
            </a:r>
            <a:r>
              <a:rPr lang="ru-RU" sz="2200" dirty="0">
                <a:latin typeface="Times New Roman" panose="02020603050405020304" pitchFamily="18" charset="0"/>
                <a:cs typeface="Times New Roman" panose="02020603050405020304" pitchFamily="18" charset="0"/>
              </a:rPr>
              <a:t>, 1992 й., 9-сон, 355-модда), «</a:t>
            </a:r>
            <a:r>
              <a:rPr lang="ru-RU" sz="2200" dirty="0" err="1">
                <a:latin typeface="Times New Roman" panose="02020603050405020304" pitchFamily="18" charset="0"/>
                <a:cs typeface="Times New Roman" panose="02020603050405020304" pitchFamily="18" charset="0"/>
              </a:rPr>
              <a:t>Озиқ-овқат</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маҳсулотларининг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хавфсизлиги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тўғрисида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Ўзбекистон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Республикаси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Олий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Мажлисининг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Ахборотномаси</a:t>
            </a:r>
            <a:r>
              <a:rPr lang="ru-RU" sz="2200" dirty="0">
                <a:latin typeface="Times New Roman" panose="02020603050405020304" pitchFamily="18" charset="0"/>
                <a:cs typeface="Times New Roman" panose="02020603050405020304" pitchFamily="18" charset="0"/>
              </a:rPr>
              <a:t>, 1997 й., 9-сон, 239-модда)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hlinkClick r:id="rId4"/>
              </a:rPr>
              <a:t>Истеъмолчиларнинг</a:t>
            </a:r>
            <a:r>
              <a:rPr lang="ru-RU" sz="2200" dirty="0">
                <a:latin typeface="Times New Roman" panose="02020603050405020304" pitchFamily="18" charset="0"/>
                <a:cs typeface="Times New Roman" panose="02020603050405020304" pitchFamily="18" charset="0"/>
                <a:hlinkClick r:id="rId4"/>
              </a:rPr>
              <a:t> </a:t>
            </a:r>
            <a:r>
              <a:rPr lang="ru-RU" sz="2200" dirty="0" err="1">
                <a:latin typeface="Times New Roman" panose="02020603050405020304" pitchFamily="18" charset="0"/>
                <a:cs typeface="Times New Roman" panose="02020603050405020304" pitchFamily="18" charset="0"/>
                <a:hlinkClick r:id="rId4"/>
              </a:rPr>
              <a:t>ҳуқуқларини</a:t>
            </a:r>
            <a:r>
              <a:rPr lang="ru-RU" sz="2200" dirty="0">
                <a:latin typeface="Times New Roman" panose="02020603050405020304" pitchFamily="18" charset="0"/>
                <a:cs typeface="Times New Roman" panose="02020603050405020304" pitchFamily="18" charset="0"/>
                <a:hlinkClick r:id="rId4"/>
              </a:rPr>
              <a:t> </a:t>
            </a:r>
            <a:r>
              <a:rPr lang="ru-RU" sz="2200" dirty="0" err="1">
                <a:latin typeface="Times New Roman" panose="02020603050405020304" pitchFamily="18" charset="0"/>
                <a:cs typeface="Times New Roman" panose="02020603050405020304" pitchFamily="18" charset="0"/>
                <a:hlinkClick r:id="rId4"/>
              </a:rPr>
              <a:t>ҳимоя</a:t>
            </a:r>
            <a:r>
              <a:rPr lang="ru-RU" sz="2200" dirty="0">
                <a:latin typeface="Times New Roman" panose="02020603050405020304" pitchFamily="18" charset="0"/>
                <a:cs typeface="Times New Roman" panose="02020603050405020304" pitchFamily="18" charset="0"/>
                <a:hlinkClick r:id="rId4"/>
              </a:rPr>
              <a:t> </a:t>
            </a:r>
            <a:r>
              <a:rPr lang="ru-RU" sz="2200" dirty="0" err="1">
                <a:latin typeface="Times New Roman" panose="02020603050405020304" pitchFamily="18" charset="0"/>
                <a:cs typeface="Times New Roman" panose="02020603050405020304" pitchFamily="18" charset="0"/>
                <a:hlinkClick r:id="rId4"/>
              </a:rPr>
              <a:t>қилиш</a:t>
            </a:r>
            <a:r>
              <a:rPr lang="ru-RU" sz="2200" dirty="0">
                <a:latin typeface="Times New Roman" panose="02020603050405020304" pitchFamily="18" charset="0"/>
                <a:cs typeface="Times New Roman" panose="02020603050405020304" pitchFamily="18" charset="0"/>
                <a:hlinkClick r:id="rId4"/>
              </a:rPr>
              <a:t> </a:t>
            </a:r>
            <a:r>
              <a:rPr lang="ru-RU" sz="2200" dirty="0" err="1">
                <a:latin typeface="Times New Roman" panose="02020603050405020304" pitchFamily="18" charset="0"/>
                <a:cs typeface="Times New Roman" panose="02020603050405020304" pitchFamily="18" charset="0"/>
                <a:hlinkClick r:id="rId4"/>
              </a:rPr>
              <a:t>тўғрисида</a:t>
            </a:r>
            <a:r>
              <a:rPr lang="ru-RU" sz="2200" dirty="0" err="1">
                <a:latin typeface="Times New Roman" panose="02020603050405020304" pitchFamily="18" charset="0"/>
                <a:cs typeface="Times New Roman" panose="02020603050405020304" pitchFamily="18" charset="0"/>
              </a:rPr>
              <a:t>»ги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Ўзбекистон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Республикаси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Олий</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Мажлисининг</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Ахборотномаси</a:t>
            </a:r>
            <a:r>
              <a:rPr lang="ru-RU" sz="2200" dirty="0">
                <a:latin typeface="Times New Roman" panose="02020603050405020304" pitchFamily="18" charset="0"/>
                <a:cs typeface="Times New Roman" panose="02020603050405020304" pitchFamily="18" charset="0"/>
              </a:rPr>
              <a:t>, 1996 й., 5-6-сон, 59-модда) </a:t>
            </a:r>
            <a:r>
              <a:rPr lang="ru-RU" sz="2200" dirty="0" err="1">
                <a:latin typeface="Times New Roman" panose="02020603050405020304" pitchFamily="18" charset="0"/>
                <a:cs typeface="Times New Roman" panose="02020603050405020304" pitchFamily="18" charset="0"/>
              </a:rPr>
              <a:t>қонунлари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асосида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ҳайвонларни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ва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ҳайвонотга</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мансуб</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хом</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ашёларни</a:t>
            </a:r>
            <a:r>
              <a:rPr lang="ru-RU" sz="2200" dirty="0">
                <a:latin typeface="Times New Roman" panose="02020603050405020304" pitchFamily="18" charset="0"/>
                <a:cs typeface="Times New Roman" panose="02020603050405020304" pitchFamily="18" charset="0"/>
              </a:rPr>
              <a:t> ветеринария-санитария </a:t>
            </a:r>
            <a:r>
              <a:rPr lang="ru-RU" sz="2200" dirty="0" err="1">
                <a:latin typeface="Times New Roman" panose="02020603050405020304" pitchFamily="18" charset="0"/>
                <a:cs typeface="Times New Roman" panose="02020603050405020304" pitchFamily="18" charset="0"/>
              </a:rPr>
              <a:t>экспертизасидан</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ўтказиш</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қоидаларини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белгилайди</a:t>
            </a:r>
            <a:r>
              <a:rPr lang="ru-RU" sz="2200" dirty="0">
                <a:latin typeface="Times New Roman" panose="02020603050405020304" pitchFamily="18" charset="0"/>
                <a:cs typeface="Times New Roman" panose="02020603050405020304" pitchFamily="18" charset="0"/>
              </a:rPr>
              <a:t>.</a:t>
            </a: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40527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2589213" y="1130300"/>
            <a:ext cx="8915400" cy="4781550"/>
          </a:xfrm>
        </p:spPr>
        <p:txBody>
          <a:bodyPr>
            <a:normAutofit/>
          </a:bodyPr>
          <a:lstStyle/>
          <a:p>
            <a:pPr marL="0" indent="0" algn="ctr">
              <a:buNone/>
            </a:pPr>
            <a:r>
              <a:rPr lang="uz-Cyrl-UZ" sz="3200" b="1" dirty="0">
                <a:latin typeface="Times New Roman" panose="02020603050405020304" pitchFamily="18" charset="0"/>
                <a:cs typeface="Times New Roman" panose="02020603050405020304" pitchFamily="18" charset="0"/>
              </a:rPr>
              <a:t>Саволлар</a:t>
            </a:r>
            <a:endParaRPr lang="ru-RU" sz="3200" dirty="0">
              <a:latin typeface="Times New Roman" panose="02020603050405020304" pitchFamily="18" charset="0"/>
              <a:cs typeface="Times New Roman" panose="02020603050405020304" pitchFamily="18" charset="0"/>
            </a:endParaRPr>
          </a:p>
          <a:p>
            <a:pPr lvl="0" algn="just"/>
            <a:r>
              <a:rPr lang="uz-Cyrl-UZ" sz="3200" b="1" dirty="0">
                <a:latin typeface="Times New Roman" panose="02020603050405020304" pitchFamily="18" charset="0"/>
                <a:cs typeface="Times New Roman" panose="02020603050405020304" pitchFamily="18" charset="0"/>
              </a:rPr>
              <a:t>Гўшт маҳсулотларининг турлари.</a:t>
            </a:r>
            <a:endParaRPr lang="ru-RU" sz="3200" dirty="0">
              <a:latin typeface="Times New Roman" panose="02020603050405020304" pitchFamily="18" charset="0"/>
              <a:cs typeface="Times New Roman" panose="02020603050405020304" pitchFamily="18" charset="0"/>
            </a:endParaRPr>
          </a:p>
          <a:p>
            <a:pPr lvl="0" algn="just"/>
            <a:r>
              <a:rPr lang="uz-Cyrl-UZ" sz="3200" b="1" dirty="0">
                <a:latin typeface="Times New Roman" panose="02020603050405020304" pitchFamily="18" charset="0"/>
                <a:cs typeface="Times New Roman" panose="02020603050405020304" pitchFamily="18" charset="0"/>
              </a:rPr>
              <a:t>Паранда гўштининг таркиби</a:t>
            </a:r>
            <a:endParaRPr lang="ru-RU" sz="3200" dirty="0">
              <a:latin typeface="Times New Roman" panose="02020603050405020304" pitchFamily="18" charset="0"/>
              <a:cs typeface="Times New Roman" panose="02020603050405020304" pitchFamily="18" charset="0"/>
            </a:endParaRPr>
          </a:p>
          <a:p>
            <a:pPr lvl="0" algn="just"/>
            <a:r>
              <a:rPr lang="uz-Cyrl-UZ" sz="3200" b="1" dirty="0">
                <a:latin typeface="Times New Roman" panose="02020603050405020304" pitchFamily="18" charset="0"/>
                <a:cs typeface="Times New Roman" panose="02020603050405020304" pitchFamily="18" charset="0"/>
              </a:rPr>
              <a:t>Гўшт ва гўшт маҳсулотларининг инсон касалланишлари пайдо бўлиши.</a:t>
            </a:r>
            <a:endParaRPr lang="ru-RU" sz="3200" dirty="0">
              <a:latin typeface="Times New Roman" panose="02020603050405020304" pitchFamily="18" charset="0"/>
              <a:cs typeface="Times New Roman" panose="02020603050405020304" pitchFamily="18" charset="0"/>
            </a:endParaRPr>
          </a:p>
          <a:p>
            <a:pPr algn="just"/>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78210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26141"/>
            <a:ext cx="8915400" cy="5185081"/>
          </a:xfrm>
        </p:spPr>
        <p:txBody>
          <a:bodyPr/>
          <a:lstStyle/>
          <a:p>
            <a:pPr algn="ctr"/>
            <a:endParaRPr lang="ru-RU" sz="5400" dirty="0" smtClean="0">
              <a:latin typeface="Times New Roman" panose="02020603050405020304" pitchFamily="18" charset="0"/>
              <a:cs typeface="Times New Roman" panose="02020603050405020304" pitchFamily="18" charset="0"/>
            </a:endParaRPr>
          </a:p>
          <a:p>
            <a:pPr algn="ctr"/>
            <a:endParaRPr lang="ru-RU" sz="5400" dirty="0">
              <a:latin typeface="Times New Roman" panose="02020603050405020304" pitchFamily="18" charset="0"/>
              <a:cs typeface="Times New Roman" panose="02020603050405020304" pitchFamily="18" charset="0"/>
            </a:endParaRPr>
          </a:p>
          <a:p>
            <a:pPr algn="ctr"/>
            <a:r>
              <a:rPr lang="ru-RU" sz="5400" dirty="0" smtClean="0">
                <a:latin typeface="Times New Roman" panose="02020603050405020304" pitchFamily="18" charset="0"/>
                <a:cs typeface="Times New Roman" panose="02020603050405020304" pitchFamily="18" charset="0"/>
              </a:rPr>
              <a:t>ЭЪТИБОРИНГИЗ УЧУН РАХМАТ!</a:t>
            </a:r>
            <a:endParaRPr lang="ru-RU" sz="5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1107897"/>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42</TotalTime>
  <Words>1753</Words>
  <Application>Microsoft Office PowerPoint</Application>
  <PresentationFormat>Широкоэкранный</PresentationFormat>
  <Paragraphs>58</Paragraphs>
  <Slides>24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24</vt:i4>
      </vt:variant>
    </vt:vector>
  </HeadingPairs>
  <TitlesOfParts>
    <vt:vector size="30" baseType="lpstr">
      <vt:lpstr>Arial</vt:lpstr>
      <vt:lpstr>Century Gothic</vt:lpstr>
      <vt:lpstr>Times New Roman</vt:lpstr>
      <vt:lpstr>Traditional Arabic</vt:lpstr>
      <vt:lpstr>Wingdings 3</vt:lpstr>
      <vt:lpstr>Легкий дым</vt:lpstr>
      <vt:lpstr> 7-Маъруза:  “Гўшт ва гўшт маҳсулотларининг озиқавийлик қиймати ва унинг хавфсизлиги”.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7-Маъруза:  “Гўшт ва гўшт маҳсулотларининг озиқавийлик қиймати ва унинг хавфсизлиги”.</dc:title>
  <dc:creator>User</dc:creator>
  <cp:lastModifiedBy>User</cp:lastModifiedBy>
  <cp:revision>5</cp:revision>
  <dcterms:created xsi:type="dcterms:W3CDTF">2017-11-25T07:19:50Z</dcterms:created>
  <dcterms:modified xsi:type="dcterms:W3CDTF">2017-11-25T08:02:44Z</dcterms:modified>
</cp:coreProperties>
</file>