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89213" y="579550"/>
            <a:ext cx="8915399" cy="4197832"/>
          </a:xfrm>
        </p:spPr>
        <p:txBody>
          <a:bodyPr>
            <a:noAutofit/>
          </a:bodyPr>
          <a:lstStyle/>
          <a:p>
            <a:pPr algn="ctr"/>
            <a:r>
              <a:rPr lang="uz-Cyrl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2-маъруза</a:t>
            </a:r>
            <a:r>
              <a:rPr lang="uz-Cyrl-U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uz-Cyrl-U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Ривожланган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мамлакатларда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 хавфсизлигининг </a:t>
            </a:r>
            <a:r>
              <a:rPr lang="uz-Cyrl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таъминланиши. </a:t>
            </a:r>
            <a:r>
              <a:rPr lang="uz-Cyrl-U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z-Cyrl-U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Ривожланаётган </a:t>
            </a:r>
            <a:r>
              <a:rPr lang="uz-Cyrl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мамлакатларида аграр сиёсатда </a:t>
            </a:r>
            <a:r>
              <a:rPr lang="uz-Cyrl-U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 </a:t>
            </a:r>
            <a:r>
              <a:rPr lang="uz-Cyrl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uz-Cyrl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40085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837127"/>
            <a:ext cx="8915400" cy="537049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uz-Cyrl-U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Режа: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Ривожланган мамлакатлар аграр сиёсатини амалга оширишнинг ўзига хос хусусиятлари, восита ва механизмлари.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Ривожланган мамлакатлар аграр иқтисодиётини тартибга солишдаги асосий вазифалари.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Ривожланаётган мамлакатлар аграр сиёсатини амалга оширишнинг ўзига хос хусусиятлари, восита ва механизмлари.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Ривожланаётган мамлакатлар аграр иқтисодиётини тартибга солишдаги асосий вазифалари.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6284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004552"/>
            <a:ext cx="8915400" cy="4906670"/>
          </a:xfrm>
        </p:spPr>
        <p:txBody>
          <a:bodyPr>
            <a:noAutofit/>
          </a:bodyPr>
          <a:lstStyle/>
          <a:p>
            <a:pPr algn="just"/>
            <a:r>
              <a:rPr lang="uz-Cyrl-U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Ҳар бир мамлакат иқтисодиётида аграр соҳанинг ўзига хос ўрни мавжуд. Чунки аграр тармоқ мамлакат аҳолисини муҳим озиқ-овқат маҳсулотларига бўлган талабини қондириш асосидир. Ривожланган мамлакатлар аграр тармоқларини ўрганиш шуни кўрсатадики, бу мамлакатлар қишлоқ хўжалиги умумий иқтисодиёт тармоқларида кам улушни ташкил қилади, аммо бу </a:t>
            </a:r>
            <a:r>
              <a:rPr lang="uz-Cyrl-UZ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 қишлоқ </a:t>
            </a:r>
            <a:r>
              <a:rPr lang="uz-Cyrl-U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хўжалигининг иқтисодиётдаги ўрни йўқолиб қолмайди.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4553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566670"/>
            <a:ext cx="8915400" cy="5344552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</a:pP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Умуман олганда, ривожланган мамлакатлар аграр сиёсатини ўрганишни 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гуруҳга бўлиб ўрганиш лозим деб ҳисоблаймиз.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</a:pP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Улар қуйидагича гуруҳланади: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</a:pP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Биринчи гуруҳга Европа Иттифоқи давлатлари киради, бу давлатлар аграр сиёсатларининг хусусиятлари шундай нозик ва мустаҳкам тузилганки,ҳали аграр сиёсат амалиётида улардан ўтадиган мукаммал тизим яратилмаган;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</a:pP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Иккинчи гуруҳга АҚШ ва Канада қишлоқ хўжалигини киритиш мумкин, улар аграр сиёсати хусусиятлари бир-бирига жуда ўхшаш бўлганлиги учун АҚШ аграр сиёсати мисолида унинг моҳиятини очиб беришга ҳаракат қиламиз;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</a:pP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Япония аграр сиёсати. Бу мамлакат қишлоқ хўжалигининг ҳам ўзига ҳос жиҳатлари борки, уларни ўрганиш ҳам ўрганувчиларни анча мушоҳада қилишга чорлашига шубҳа йўқ. Ривожланган мамлакатлар аграр сиёсатларига баҳо беришни алоҳида-алоҳида кўриб чиқишни лозим топдик, бу саволда эса умумий ўхшаш жиҳатларига эътибор қаратамиз.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70008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476517"/>
            <a:ext cx="8915400" cy="5679583"/>
          </a:xfrm>
        </p:spPr>
        <p:txBody>
          <a:bodyPr>
            <a:noAutofit/>
          </a:bodyPr>
          <a:lstStyle/>
          <a:p>
            <a:pPr algn="just"/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Кейинги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йилларда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тармоқнинг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улуши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пасайганлигини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кўришимиз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2012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АҚШда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кўрсаткич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2% ни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(1960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20%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Европа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Иттифоқи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давлатларида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ўртача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3-4% ни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иқтисодиётининг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мустаҳкам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ривожланишини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сиёсат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шартлари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АСМ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тизимининг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мавжудлиги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 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фермерлик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қилинганлиги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солишнинг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мукаммал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чиқилганлиги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илмий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-техника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ютуқларининг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тижорат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жорий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илмий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мукаммал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натижавийлиги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38297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360607"/>
            <a:ext cx="8915400" cy="5821251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Ривожланган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ҳамкорлари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ҳамкорлигини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таъминловчи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блоклари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сирасига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қуйидагиларни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киритиш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</a:pP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Европа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Иттифоқи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 algn="just">
              <a:spcBef>
                <a:spcPts val="0"/>
              </a:spcBef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Шимолий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Америка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эркин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савдо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келишуви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(НАФТА);</a:t>
            </a:r>
          </a:p>
          <a:p>
            <a:pPr marL="0" indent="0" algn="just">
              <a:spcBef>
                <a:spcPts val="0"/>
              </a:spcBef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Европа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очиқ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савдо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ассосиацияси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(ЕАСТ);</a:t>
            </a:r>
          </a:p>
          <a:p>
            <a:pPr marL="0" indent="0" algn="just">
              <a:spcBef>
                <a:spcPts val="0"/>
              </a:spcBef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Осиё-Тинч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океани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ҳамкорлиги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(АИЭС);</a:t>
            </a:r>
          </a:p>
          <a:p>
            <a:pPr marL="0" indent="0" algn="just">
              <a:spcBef>
                <a:spcPts val="0"/>
              </a:spcBef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Меркосур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(Бразилия, Аргентина, Парагвай, Уругвай);</a:t>
            </a:r>
          </a:p>
          <a:p>
            <a:pPr marL="0" indent="0" algn="just">
              <a:spcBef>
                <a:spcPts val="0"/>
              </a:spcBef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Жанубий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Африка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ривожланиш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қўмитаси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(САРК);</a:t>
            </a:r>
          </a:p>
          <a:p>
            <a:pPr marL="0" indent="0" algn="just">
              <a:spcBef>
                <a:spcPts val="0"/>
              </a:spcBef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Ғарбий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Африка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валюта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иттифоқи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(ЮЭМОА);</a:t>
            </a:r>
          </a:p>
          <a:p>
            <a:pPr marL="0" indent="0" algn="just">
              <a:spcBef>
                <a:spcPts val="0"/>
              </a:spcBef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Анд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пакети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 algn="just">
              <a:spcBef>
                <a:spcPts val="0"/>
              </a:spcBef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Жаҳон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Савдо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(WТО). </a:t>
            </a:r>
          </a:p>
        </p:txBody>
      </p:sp>
    </p:spTree>
    <p:extLst>
      <p:ext uri="{BB962C8B-B14F-4D97-AF65-F5344CB8AC3E}">
        <p14:creationId xmlns:p14="http://schemas.microsoft.com/office/powerpoint/2010/main" val="7616982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437882"/>
            <a:ext cx="8915400" cy="54733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АҚШ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сиёсатининг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хусусиятлари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АҚШ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иқтисодиётида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муҳим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ўрин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тутадиган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тармоқлардан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АҚШ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ривожланган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сингари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ривожланган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агросаноат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тизимига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мамлакатга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1960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йиллардан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бошлаб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ривожлантирила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бошлаган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АСМ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ташкилий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таркиби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та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соҳадан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таркиб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топган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Биринчи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соҳа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воситалари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етказиб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берадиган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моддий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-техник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кўрсатишни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зиммасига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олади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тракторсозлик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хўжалик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машинасозлиги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кимё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саноати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озуқа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саноати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ҳайвонлар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фармацевтикаси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саноати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уруғчилик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саноати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 </a:t>
            </a:r>
          </a:p>
          <a:p>
            <a:pPr algn="just"/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3708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502276"/>
            <a:ext cx="8915400" cy="5408946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АҚШ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каттадир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улар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шакллантириш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жаҳон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мустаҳкам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алоқадалиги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шунингдек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миқдордаги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товар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чиқарувчиларнинг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мавжудлиги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изоҳлашади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сиёсатининг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йўналишларига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қуйидагилар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киради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чиқарувчилари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даромадларини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кафолатланган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баҳолар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қўллаб-қувватлаб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инфраструктурасини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қурилиши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мелиоратив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объектлар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электрлаштириш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телефонлаштириш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омбор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бинолари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59683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idx="1"/>
          </p:nvPr>
        </p:nvSpPr>
        <p:spPr>
          <a:xfrm>
            <a:off x="2589212" y="592428"/>
            <a:ext cx="8915400" cy="5318794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фермерларга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кредит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ўқиши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илмий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тадқиқотлар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натижаларини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амалиётга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тадбиқ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молиялаштириш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ер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ресурсларини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муҳофаза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озиқ-овқатлар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атроф-муҳитнинг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экспорти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импортини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72741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2486181" y="321971"/>
            <a:ext cx="8915400" cy="5241521"/>
          </a:xfrm>
        </p:spPr>
        <p:txBody>
          <a:bodyPr>
            <a:noAutofit/>
          </a:bodyPr>
          <a:lstStyle/>
          <a:p>
            <a:pPr algn="just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улуши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анча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паст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кўрсатилаётган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ёрдам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ҳажми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анча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каттадир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50 %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чиқарилаётган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баҳоси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қўллаб-қувватланади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кўрсаткич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маккажўхори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100% ни,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ғалланинг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33%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пахтанинг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50%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қамраб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АҚШ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ривожланишида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кейинги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омил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илмий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-техника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прогресси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Жаҳон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фанида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ўринни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АҚШ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эгаллайди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олимларининг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2/3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фанга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сарфланадиган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маблағларнинг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80 %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  <a:p>
            <a:pPr algn="just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фанини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ролни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ўйнайди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Урушдан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кейинги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йилларда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тармоқ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харажатларининг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50%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молиялаштирган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ҳозирги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пайтда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кўрсаткич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35% ни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12125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721217"/>
            <a:ext cx="8915400" cy="5692462"/>
          </a:xfrm>
        </p:spPr>
        <p:txBody>
          <a:bodyPr>
            <a:noAutofit/>
          </a:bodyPr>
          <a:lstStyle/>
          <a:p>
            <a:pPr algn="just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Ҳозирги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кунда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жаҳон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хўжалигидаги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қийинчиликларга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қарамай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АҚШ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йирик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экспортчиси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мақомини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сақлаб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қолиши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чунки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мамлакатдаги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харажатларининг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таққослаганда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анча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паст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имкониятни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сақлаб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қолиш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етарлидир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Яқин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келажакда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товар экспорт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таркиби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ғалла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барқарорлашиб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гўшт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мевалар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экспорти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кутилаяпти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АҚШ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савдосида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савдо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ҳамкорлари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Япония, Канада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Мексика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1980–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йиллардан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бошлаб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АҚШ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технологияларни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такомиллаштиришга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йўналтириш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бошланди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90 –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йиллардан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бошлаб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капитал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ҳажмини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қисқартириш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сиёсати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тармоқ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ривожланиши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босқич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17772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476518"/>
            <a:ext cx="8915400" cy="5434704"/>
          </a:xfrm>
        </p:spPr>
        <p:txBody>
          <a:bodyPr>
            <a:noAutofit/>
          </a:bodyPr>
          <a:lstStyle/>
          <a:p>
            <a:pPr algn="just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сингари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АҚШда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агросаноат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мажмуини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саноатини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чамбарчас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боғланган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саноат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мажмуани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40 дан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тармоқни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жамлаган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22000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таркиб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топади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Тармоқда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ўринни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йирик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фирма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тутиб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60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500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йирик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корпорациялари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қаторидан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дунё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кўплаб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филиаллари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мавжуддир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Кейинги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йилларда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муаммолар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кўтарилгач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сиёсатида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физиологик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хавфсизликни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бош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қўйилди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114593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772732"/>
            <a:ext cx="8915400" cy="5138490"/>
          </a:xfrm>
        </p:spPr>
        <p:txBody>
          <a:bodyPr>
            <a:normAutofit/>
          </a:bodyPr>
          <a:lstStyle/>
          <a:p>
            <a:pPr algn="just"/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Экспертларнинг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хулосаларига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инсон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ҳаётига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тиббиёт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8-9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озиқ-овқатлар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эса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40-50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кўрсатар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экан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Шунинг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маҳсулотларига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талабни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қондириш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зарурияти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тармоқни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технологик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функционал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ривожлантиришни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фан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-техника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ютуқлари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асосига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қуришни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ҳаракатга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келтирувчи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куч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даражасига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чиқаради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6411939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850005"/>
            <a:ext cx="8915400" cy="5422006"/>
          </a:xfrm>
        </p:spPr>
        <p:txBody>
          <a:bodyPr>
            <a:noAutofit/>
          </a:bodyPr>
          <a:lstStyle/>
          <a:p>
            <a:pPr algn="just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Япония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сиёсатининг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хусусиятлари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сиёсатларни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таҳлил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қилганда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Япония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сиёсатининг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хос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жиҳатларини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Япония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сиёсатининг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фақат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унгагина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хос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хусусиятларидан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шундаки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ҳеч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қачон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экспорт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масаласи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қўйилмайди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тармоқ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ривожланиши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ватараққиётига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ташлайдиган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Японияда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тармоқлар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сингари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ҳамма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вақт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танқислиги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бош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Япония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сиёсати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олдига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ҳамма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вақт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салоҳиятига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самарадорлик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нуқтаи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назаридан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эмас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балки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масаласини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вазифаси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бош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қўйилган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Япония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тармоғи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маҳсулотининг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ялпи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миллий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чиқаришдаги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салмоғи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2% дан камни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таркиби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овқат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қайта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саноати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таркиб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топган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5183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875763"/>
            <a:ext cx="8915400" cy="5035459"/>
          </a:xfrm>
        </p:spPr>
        <p:txBody>
          <a:bodyPr>
            <a:noAutofit/>
          </a:bodyPr>
          <a:lstStyle/>
          <a:p>
            <a:pPr algn="just"/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Япония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қайта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саноати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ресурсларга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эҳтиёжини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импорт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қондиради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Япония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сиёсатининг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вазифаси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қондириш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ҳеч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қачон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қондира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олмаган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1934-1936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йилларда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халқи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керак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гуручнинг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19%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ини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ғалланинг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42%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соя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маккажўхорининг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60% дан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зиёдроғини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хом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ашёсининг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96 %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бевосита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импорт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қондирган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Йиллар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давомида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овқат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қондиришнинг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яхши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кўрсаткичига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1960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эришилган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кўрсаткич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93% ни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қилган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бундан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кейинги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йилларда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эса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йилма-йил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пасайиб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бораверган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1965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88%, 1970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83%, 1975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79%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ҳозирги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кунда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65-70%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миллий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ҳисобига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қондирилади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56115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901521"/>
            <a:ext cx="8915400" cy="5009701"/>
          </a:xfrm>
        </p:spPr>
        <p:txBody>
          <a:bodyPr>
            <a:noAutofit/>
          </a:bodyPr>
          <a:lstStyle/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Япония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сиёсатининг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қуйидагилардан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иборат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имкон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қадар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миллий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қондириш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барқарор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етказиб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экспортёр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самарали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келишувлар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шартномалар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муаммосини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имкон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қадар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камайтириш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махсус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заҳираларини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Келгусида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самарали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шартномалар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ҳамкорлик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имконияти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мавжуд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ривожланаётган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ёрдам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10159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476517"/>
            <a:ext cx="8915400" cy="5731099"/>
          </a:xfrm>
        </p:spPr>
        <p:txBody>
          <a:bodyPr>
            <a:noAutofit/>
          </a:bodyPr>
          <a:lstStyle/>
          <a:p>
            <a:pPr algn="just"/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Япония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сиёсатини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такомиллаштириш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шу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муаммосини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мунтазам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ҳал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мақсадида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сиёсатнинг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олдига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доимий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равишда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масалаларни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ҳал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вазифаси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қўйилади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/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жаҳон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бозорида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хўжалик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таклифнинг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ҳолатини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истиқболини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ўрганиб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/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японча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типда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овқатланишни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тарғибот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қондириш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салоҳиятини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қўллаб-қувватлаш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ичида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озуқа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дон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кўпайтиришга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имкониятлар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яратиш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самарали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импорт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заҳираларини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яратиш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12384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3" y="425002"/>
            <a:ext cx="8915400" cy="5473521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Европа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Иттифоқи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сиёсатининг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хусусиятлари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Европа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Иттифоқи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қилинганидан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кейин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ягона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сиёсати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қийин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сиёсатлардан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сиёсат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ўзининг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пайдо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Европа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Иттифоқига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дастлабки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 та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соҳасидаги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манфаатларини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сиёсат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Европа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Иттифоқи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интеграциясини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сиёсатини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қилинган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Европа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Иттифоқи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замонавий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кўринишини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шакллантирадиган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интеграцион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жараёнлар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йўналишда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ривожланмоқда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0" indent="0" algn="just">
              <a:spcBef>
                <a:spcPts val="0"/>
              </a:spcBef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Экстенсив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Европа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Иттифоқига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қўшиб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интеграцияни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0" indent="0" algn="just">
              <a:spcBef>
                <a:spcPts val="0"/>
              </a:spcBef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Интенсив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ҳамкорликнинг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оддий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усулларидан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мураккаброқ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интеграцияни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1246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875763"/>
            <a:ext cx="8915400" cy="5035459"/>
          </a:xfrm>
        </p:spPr>
        <p:txBody>
          <a:bodyPr>
            <a:noAutofit/>
          </a:bodyPr>
          <a:lstStyle/>
          <a:p>
            <a:pPr algn="just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Корея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Республикасининг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соҳасида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сиёсати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Корея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мамлакатдаги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озуқа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воситаси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гуручнинг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таъминоти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етарлилиги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шаҳарлар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қишлоқларда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хўжаликлари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даромадлари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тенглигини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таъминлашдир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Ҳукумат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мазкур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мақсадларга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ҳосилни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кўпайтириш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камайтиришга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интилди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Етиштиришни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кўпайтириш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чиқарувчилар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мақбул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импорт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қилинувчи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товарлар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тўсиқлар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киритди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Шоли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арпа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маккажўхори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соя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тамакининг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етиштирилиши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субсидия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Импортга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баланд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тўсиқлар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шоли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арпа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сабзавот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етиштирувчи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чорвадорларни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ҳимоя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лекин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буғдой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ем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ғалла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мойли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ўсимликлар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терилар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пахта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импортига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савдо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тўсиқлари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жорий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этилмади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30415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296214"/>
            <a:ext cx="8915400" cy="6220496"/>
          </a:xfrm>
        </p:spPr>
        <p:txBody>
          <a:bodyPr>
            <a:noAutofit/>
          </a:bodyPr>
          <a:lstStyle/>
          <a:p>
            <a:pPr algn="just"/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Охирги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йилларда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Кореяда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гуруч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қараганда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тезроқ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камайди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импорт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гуруч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маҳаллий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гуруч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рақобат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гуруч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Жаҳон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савдо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туфайли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ҳукумат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гуручни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сунъий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баланд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нархларда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харид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амалиётидан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воз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кечди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гуруч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захиралари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олинади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аҳолига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чегирмасиз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Ушбу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шароитда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фермерларни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ҳимоялаш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қонунга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хил компенсация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турларини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Биринчидан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фермерлар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шоли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далаларини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эккани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гектарига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тахминан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600 доллар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Иккинчи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компенсация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гуручнинг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бозордаги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пастга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тушса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улар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ёрдам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пули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ҳолатда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фермерлар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фарқини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85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Яна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чора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гуручнинг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ҳаддан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етиштирилишини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олдини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қаратилган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фермерлар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кетма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-кет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давомида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далани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тижорат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экишмаган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гектар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3000 доллар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69413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811369"/>
            <a:ext cx="8915400" cy="5048337"/>
          </a:xfrm>
        </p:spPr>
        <p:txBody>
          <a:bodyPr>
            <a:normAutofit/>
          </a:bodyPr>
          <a:lstStyle/>
          <a:p>
            <a:pPr algn="just"/>
            <a:r>
              <a:rPr lang="ru-RU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таянч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тушунчалар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Ривожланган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сиёсати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ривожланаётган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сиёсати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экспортга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субсидиялар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интервенция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нархлари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дастурлари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иқтисодиётни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тартибга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солишдаги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вазифалари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давлатлар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сиёсат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ривожланиш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босқичлари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8395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746975"/>
            <a:ext cx="8915400" cy="5615188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Мавзу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саволлар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топшириқлар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сиёсатини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хусусиятлари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восита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механизмлари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нималардан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иборат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солишдаги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вазифаларига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изоҳ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Ривожланаётган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сиёсатини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хусусиятлари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восита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механизмлари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нималардан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иборат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Ривожланаётган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солишдаги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вазифаларига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изоҳ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тртибга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солишда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дастурлари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роль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ўйнади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 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6151026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75</TotalTime>
  <Words>1887</Words>
  <Application>Microsoft Office PowerPoint</Application>
  <PresentationFormat>Широкоэкранный</PresentationFormat>
  <Paragraphs>79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Arial</vt:lpstr>
      <vt:lpstr>Century Gothic</vt:lpstr>
      <vt:lpstr>Times New Roman</vt:lpstr>
      <vt:lpstr>Wingdings 3</vt:lpstr>
      <vt:lpstr>Легкий дым</vt:lpstr>
      <vt:lpstr>2-маъруза:  «Ривожланган мамлакатларда  озиқ-овқат хавфсизлигининг таъминланиши.  Ривожланаётган мамлакатларида аграр сиёсатда озиқ-овқат хавфсизлиги».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2-маъруза:  «Ривожланган мамлакатларда  озиқ-овқат хавфсизлигининг таъминланиши.  Ривожланаётган мамлакатларида аграр сиёсатда озиқ-овқат хавфсизлиги».</dc:title>
  <dc:creator>User</dc:creator>
  <cp:lastModifiedBy>User</cp:lastModifiedBy>
  <cp:revision>8</cp:revision>
  <dcterms:created xsi:type="dcterms:W3CDTF">2017-11-23T16:12:44Z</dcterms:created>
  <dcterms:modified xsi:type="dcterms:W3CDTF">2017-11-23T17:28:31Z</dcterms:modified>
</cp:coreProperties>
</file>