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11/24/2017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lex.uz/pages/getpage.aspx?lact_id=3167914&amp;ONDATE=19.04.2017%2000#316797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lex.uz/pages/getpage.aspx?lact_id=20326#20375"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lex.uz/pages/getpage.aspx?lact_id=20326#20414"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pPr algn="ctr"/>
            <a:r>
              <a:rPr lang="uz-Cyrl-UZ" sz="3600" b="1" dirty="0">
                <a:latin typeface="Times New Roman" panose="02020603050405020304" pitchFamily="18" charset="0"/>
                <a:cs typeface="Times New Roman" panose="02020603050405020304" pitchFamily="18" charset="0"/>
              </a:rPr>
              <a:t>1-Маъруза: </a:t>
            </a:r>
            <a:r>
              <a:rPr lang="uz-Cyrl-UZ" sz="3600" b="1" dirty="0" smtClean="0">
                <a:latin typeface="Times New Roman" panose="02020603050405020304" pitchFamily="18" charset="0"/>
                <a:cs typeface="Times New Roman" panose="02020603050405020304" pitchFamily="18" charset="0"/>
              </a:rPr>
              <a:t/>
            </a:r>
            <a:br>
              <a:rPr lang="uz-Cyrl-UZ" sz="3600" b="1" dirty="0" smtClean="0">
                <a:latin typeface="Times New Roman" panose="02020603050405020304" pitchFamily="18" charset="0"/>
                <a:cs typeface="Times New Roman" panose="02020603050405020304" pitchFamily="18" charset="0"/>
              </a:rPr>
            </a:br>
            <a:r>
              <a:rPr lang="uz-Cyrl-UZ" sz="3600" b="1" dirty="0" smtClean="0">
                <a:latin typeface="Times New Roman" panose="02020603050405020304" pitchFamily="18" charset="0"/>
                <a:cs typeface="Times New Roman" panose="02020603050405020304" pitchFamily="18" charset="0"/>
              </a:rPr>
              <a:t>“Озиқ-овқат </a:t>
            </a:r>
            <a:r>
              <a:rPr lang="uz-Cyrl-UZ" sz="3600" b="1" dirty="0">
                <a:latin typeface="Times New Roman" panose="02020603050405020304" pitchFamily="18" charset="0"/>
                <a:cs typeface="Times New Roman" panose="02020603050405020304" pitchFamily="18" charset="0"/>
              </a:rPr>
              <a:t>хавфсизлиги фаннинг хуқуқий </a:t>
            </a:r>
            <a:r>
              <a:rPr lang="uz-Cyrl-UZ" sz="3600" b="1" dirty="0" smtClean="0">
                <a:latin typeface="Times New Roman" panose="02020603050405020304" pitchFamily="18" charset="0"/>
                <a:cs typeface="Times New Roman" panose="02020603050405020304" pitchFamily="18" charset="0"/>
              </a:rPr>
              <a:t>асослари”.</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895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88642"/>
            <a:ext cx="8915400" cy="4687910"/>
          </a:xfrm>
        </p:spPr>
        <p:txBody>
          <a:bodyPr>
            <a:normAutofit/>
          </a:bodyPr>
          <a:lstStyle/>
          <a:p>
            <a:pPr marL="0" indent="0" algn="ctr">
              <a:buNone/>
            </a:pPr>
            <a:endParaRPr lang="uz-Cyrl-UZ" sz="2800" b="1" dirty="0" smtClean="0">
              <a:latin typeface="Times New Roman" panose="02020603050405020304" pitchFamily="18" charset="0"/>
              <a:cs typeface="Times New Roman" panose="02020603050405020304" pitchFamily="18" charset="0"/>
            </a:endParaRPr>
          </a:p>
          <a:p>
            <a:pPr marL="0" indent="0" algn="ctr">
              <a:buNone/>
            </a:pPr>
            <a:r>
              <a:rPr lang="uz-Cyrl-UZ" sz="2800" b="1" dirty="0" smtClean="0">
                <a:latin typeface="Times New Roman" panose="02020603050405020304" pitchFamily="18" charset="0"/>
                <a:cs typeface="Times New Roman" panose="02020603050405020304" pitchFamily="18" charset="0"/>
              </a:rPr>
              <a:t>Режа</a:t>
            </a:r>
            <a:r>
              <a:rPr lang="uz-Cyrl-UZ"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lvl="0" algn="just"/>
            <a:r>
              <a:rPr lang="uz-Cyrl-UZ" sz="2800" b="1" dirty="0" smtClean="0">
                <a:latin typeface="Times New Roman" panose="02020603050405020304" pitchFamily="18" charset="0"/>
                <a:cs typeface="Times New Roman" panose="02020603050405020304" pitchFamily="18" charset="0"/>
              </a:rPr>
              <a:t>Фаннинг </a:t>
            </a:r>
            <a:r>
              <a:rPr lang="uz-Cyrl-UZ" sz="2800" b="1" dirty="0">
                <a:latin typeface="Times New Roman" panose="02020603050405020304" pitchFamily="18" charset="0"/>
                <a:cs typeface="Times New Roman" panose="02020603050405020304" pitchFamily="18" charset="0"/>
              </a:rPr>
              <a:t>мақсади ва вазифалари</a:t>
            </a:r>
            <a:endParaRPr lang="ru-RU" sz="2800" dirty="0">
              <a:latin typeface="Times New Roman" panose="02020603050405020304" pitchFamily="18" charset="0"/>
              <a:cs typeface="Times New Roman" panose="02020603050405020304" pitchFamily="18" charset="0"/>
            </a:endParaRPr>
          </a:p>
          <a:p>
            <a:pPr lvl="0" algn="just" fontAlgn="t"/>
            <a:r>
              <a:rPr lang="uz-Cyrl-UZ" sz="2800" b="1" dirty="0">
                <a:latin typeface="Times New Roman" panose="02020603050405020304" pitchFamily="18" charset="0"/>
                <a:cs typeface="Times New Roman" panose="02020603050405020304" pitchFamily="18" charset="0"/>
              </a:rPr>
              <a:t>Озиқ-овқат хавфсизлиги фаннинг хуқуқий </a:t>
            </a:r>
            <a:r>
              <a:rPr lang="uz-Cyrl-UZ" sz="2800" b="1" dirty="0" smtClean="0">
                <a:latin typeface="Times New Roman" panose="02020603050405020304" pitchFamily="18" charset="0"/>
                <a:cs typeface="Times New Roman" panose="02020603050405020304" pitchFamily="18" charset="0"/>
              </a:rPr>
              <a:t>асослари</a:t>
            </a:r>
            <a:endParaRPr lang="ru-RU" sz="2800" dirty="0">
              <a:latin typeface="Times New Roman" panose="02020603050405020304" pitchFamily="18" charset="0"/>
              <a:cs typeface="Times New Roman" panose="02020603050405020304" pitchFamily="18" charset="0"/>
            </a:endParaRPr>
          </a:p>
          <a:p>
            <a:pPr lvl="0" algn="just" fontAlgn="t"/>
            <a:r>
              <a:rPr lang="uz-Cyrl-UZ" sz="2800" b="1" dirty="0">
                <a:latin typeface="Times New Roman" panose="02020603050405020304" pitchFamily="18" charset="0"/>
                <a:cs typeface="Times New Roman" panose="02020603050405020304" pitchFamily="18" charset="0"/>
              </a:rPr>
              <a:t>Асосий тушунчалар</a:t>
            </a:r>
            <a:endParaRPr lang="ru-RU" sz="2800" dirty="0">
              <a:latin typeface="Times New Roman" panose="02020603050405020304" pitchFamily="18" charset="0"/>
              <a:cs typeface="Times New Roman" panose="02020603050405020304" pitchFamily="18" charset="0"/>
            </a:endParaRPr>
          </a:p>
          <a:p>
            <a:pPr lvl="0" algn="just" fontAlgn="t"/>
            <a:r>
              <a:rPr lang="uz-Cyrl-UZ" sz="2800" b="1" dirty="0">
                <a:latin typeface="Times New Roman" panose="02020603050405020304" pitchFamily="18" charset="0"/>
                <a:cs typeface="Times New Roman" panose="02020603050405020304" pitchFamily="18" charset="0"/>
              </a:rPr>
              <a:t>Соҳага оид ишлаб чиқилган асосий моддалар</a:t>
            </a:r>
            <a:endParaRPr lang="ru-RU" sz="2800" dirty="0">
              <a:latin typeface="Times New Roman" panose="02020603050405020304" pitchFamily="18" charset="0"/>
              <a:cs typeface="Times New Roman" panose="02020603050405020304" pitchFamily="18" charset="0"/>
            </a:endParaRPr>
          </a:p>
          <a:p>
            <a:pPr algn="just"/>
            <a:endParaRPr lang="ru-RU" sz="2800" dirty="0">
              <a:latin typeface="Times New Roman" panose="02020603050405020304" pitchFamily="18" charset="0"/>
              <a:cs typeface="Times New Roman" panose="02020603050405020304" pitchFamily="18" charset="0"/>
            </a:endParaRPr>
          </a:p>
          <a:p>
            <a:pPr algn="just"/>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1041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30310"/>
            <a:ext cx="8915400" cy="4880912"/>
          </a:xfrm>
        </p:spPr>
        <p:txBody>
          <a:bodyPr>
            <a:normAutofit/>
          </a:bodyPr>
          <a:lstStyle/>
          <a:p>
            <a:pPr algn="just"/>
            <a:r>
              <a:rPr lang="uz-Cyrl-UZ" sz="2000" dirty="0">
                <a:latin typeface="Times New Roman" panose="02020603050405020304" pitchFamily="18" charset="0"/>
                <a:cs typeface="Times New Roman" panose="02020603050405020304" pitchFamily="18" charset="0"/>
              </a:rPr>
              <a:t>Ушбу фан  аҳолини сифатли ва хавфсиз озиқ-овқат маҳсулоти билан таъминлашнинг ҳуқуқий асосларини белгилаб беради. Озиқ-овқат маҳсулотини юридик ва жисмоний шахслар, нормалар ва қоидалар талабаларига мувофиқ ишлаб чиқарилиши. Унинг сифат кўрсаткичлари, хавфсизлига қўйиладиган талаблар, маҳсулотнинг норматив хужжатлари ва назорат қилиш усуллари хақида  кўникма ва малака масалаларини ўз ичига қамраб олган.</a:t>
            </a:r>
            <a:endParaRPr lang="ru-RU" sz="2000" dirty="0">
              <a:latin typeface="Times New Roman" panose="02020603050405020304" pitchFamily="18" charset="0"/>
              <a:cs typeface="Times New Roman" panose="02020603050405020304" pitchFamily="18" charset="0"/>
            </a:endParaRPr>
          </a:p>
          <a:p>
            <a:pPr algn="just"/>
            <a:r>
              <a:rPr lang="uz-Cyrl-UZ" sz="2000" b="1" dirty="0">
                <a:latin typeface="Times New Roman" panose="02020603050405020304" pitchFamily="18" charset="0"/>
                <a:cs typeface="Times New Roman" panose="02020603050405020304" pitchFamily="18" charset="0"/>
              </a:rPr>
              <a:t>Фаннинг масқади ва вазифалари</a:t>
            </a:r>
            <a:endParaRPr lang="ru-RU" sz="2000" dirty="0">
              <a:latin typeface="Times New Roman" panose="02020603050405020304" pitchFamily="18" charset="0"/>
              <a:cs typeface="Times New Roman" panose="02020603050405020304" pitchFamily="18" charset="0"/>
            </a:endParaRPr>
          </a:p>
          <a:p>
            <a:pPr algn="just"/>
            <a:r>
              <a:rPr lang="uz-Cyrl-UZ" sz="2000" b="1" dirty="0">
                <a:latin typeface="Times New Roman" panose="02020603050405020304" pitchFamily="18" charset="0"/>
                <a:cs typeface="Times New Roman" panose="02020603050405020304" pitchFamily="18" charset="0"/>
              </a:rPr>
              <a:t>Фаннинг мақсади</a:t>
            </a:r>
            <a:r>
              <a:rPr lang="uz-Cyrl-UZ" sz="2000" dirty="0">
                <a:latin typeface="Times New Roman" panose="02020603050405020304" pitchFamily="18" charset="0"/>
                <a:cs typeface="Times New Roman" panose="02020603050405020304" pitchFamily="18" charset="0"/>
              </a:rPr>
              <a:t> – озиқ-овқат маҳсулоти ишлаб чиқаришни, озиқ-овқат моллари билан савдо қилишни, умумий овқатланиш тизимини ривожлантиришнинг республика ва минтақавий мақсадли дастурларини ишлаб чиқиш чоғида озиқ-овқат маҳсулотининг сифати ва хавфсизлигини таъминлаш тадбирлари бўйича ўйналиш профилига мос билим, кўникма шакллантиришдир.</a:t>
            </a:r>
            <a:endParaRPr lang="ru-RU" sz="2000"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0852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592428"/>
            <a:ext cx="8915400" cy="5666704"/>
          </a:xfrm>
        </p:spPr>
        <p:txBody>
          <a:bodyPr>
            <a:noAutofit/>
          </a:bodyPr>
          <a:lstStyle/>
          <a:p>
            <a:pPr algn="just"/>
            <a:r>
              <a:rPr lang="uz-Cyrl-UZ" sz="2000" b="1" dirty="0">
                <a:latin typeface="Times New Roman" panose="02020603050405020304" pitchFamily="18" charset="0"/>
                <a:cs typeface="Times New Roman" panose="02020603050405020304" pitchFamily="18" charset="0"/>
              </a:rPr>
              <a:t>Фаннинг вазифаси</a:t>
            </a:r>
            <a:r>
              <a:rPr lang="uz-Cyrl-UZ" sz="2000" dirty="0">
                <a:latin typeface="Times New Roman" panose="02020603050405020304" pitchFamily="18" charset="0"/>
                <a:cs typeface="Times New Roman" panose="02020603050405020304" pitchFamily="18" charset="0"/>
              </a:rPr>
              <a:t> –озиқ-овқат маҳсулотининг сифати ва хавфсизлигини таъминлаш тадбирларини ўрганиш уларни илаб чиқаришда қўллашга ўргатишдан иборат.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Хавфсиз озиқ-овқат маҳсулотларини ишлаб чиқариш соҳасида олиб борилаётган ислоҳотларнинг мазмун моҳияти, мамлакатимиз озиқ-овқат маҳсулотларини ишлаб чиқариш хусусиятларини, озиқ-овқат таъминлашда  давлатнинг иқтисодий роли ва озиқ-овқат соҳасида интерграция жараёнлари тўғрисидаги билимларга эга бўлаган мутахассис ишлаб чиқариш жараёнларида муғим қарорларни қабул қилишда мустаҳкам асосларга таянади. </a:t>
            </a:r>
            <a:endParaRPr lang="uz-Cyrl-UZ" sz="2000" dirty="0" smtClean="0">
              <a:latin typeface="Times New Roman" panose="02020603050405020304" pitchFamily="18" charset="0"/>
              <a:cs typeface="Times New Roman" panose="02020603050405020304" pitchFamily="18" charset="0"/>
            </a:endParaRPr>
          </a:p>
          <a:p>
            <a:pPr algn="just" fontAlgn="t"/>
            <a:r>
              <a:rPr lang="uz-Cyrl-UZ" sz="2000" b="1" dirty="0">
                <a:latin typeface="Times New Roman" panose="02020603050405020304" pitchFamily="18" charset="0"/>
                <a:cs typeface="Times New Roman" panose="02020603050405020304" pitchFamily="18" charset="0"/>
              </a:rPr>
              <a:t>Озиқ-овқат хавфсизлиги фаннинг хуқуқий асослари.</a:t>
            </a:r>
            <a:endParaRPr lang="ru-RU" sz="2000" dirty="0">
              <a:latin typeface="Times New Roman" panose="02020603050405020304" pitchFamily="18" charset="0"/>
              <a:cs typeface="Times New Roman" panose="02020603050405020304" pitchFamily="18" charset="0"/>
            </a:endParaRPr>
          </a:p>
          <a:p>
            <a:pPr algn="just" fontAlgn="t"/>
            <a:r>
              <a:rPr lang="uz-Cyrl-UZ" sz="2000" dirty="0">
                <a:latin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1-модда. Ушбу Қонуннинг мақсади</a:t>
            </a:r>
            <a:endParaRPr lang="ru-RU" sz="2000" dirty="0">
              <a:latin typeface="Times New Roman" panose="02020603050405020304" pitchFamily="18" charset="0"/>
              <a:cs typeface="Times New Roman" panose="02020603050405020304" pitchFamily="18" charset="0"/>
            </a:endParaRPr>
          </a:p>
          <a:p>
            <a:pPr algn="just" fontAlgn="t"/>
            <a:r>
              <a:rPr lang="uz-Cyrl-UZ" sz="2000" dirty="0">
                <a:latin typeface="Times New Roman" panose="02020603050405020304" pitchFamily="18" charset="0"/>
                <a:cs typeface="Times New Roman" panose="02020603050405020304" pitchFamily="18" charset="0"/>
              </a:rPr>
              <a:t>Ушбу Қонун аҳолини сифатли ва хавфсиз озиқ-овқат маҳсулоти билан таъминлашнинг ҳуқуқий асосларини белгилаб беради.</a:t>
            </a:r>
            <a:endParaRPr lang="ru-RU" sz="2000" dirty="0">
              <a:latin typeface="Times New Roman" panose="02020603050405020304" pitchFamily="18" charset="0"/>
              <a:cs typeface="Times New Roman" panose="02020603050405020304" pitchFamily="18" charset="0"/>
            </a:endParaRPr>
          </a:p>
          <a:p>
            <a:pPr algn="just" fontAlgn="t"/>
            <a:r>
              <a:rPr lang="uz-Cyrl-UZ" sz="2000" dirty="0">
                <a:latin typeface="Times New Roman" panose="02020603050405020304" pitchFamily="18" charset="0"/>
                <a:cs typeface="Times New Roman" panose="02020603050405020304" pitchFamily="18" charset="0"/>
              </a:rPr>
              <a:t>Ушбу Қонуннинг талаблари атир-упа, пардоз-андоз моллари ва тамаки маҳсулотларига ҳам тааллуқлидир.</a:t>
            </a:r>
            <a:endParaRPr lang="ru-RU" sz="2000"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8470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28604" y="257577"/>
            <a:ext cx="8915400" cy="6027313"/>
          </a:xfrm>
        </p:spPr>
        <p:txBody>
          <a:bodyPr>
            <a:noAutofit/>
          </a:bodyPr>
          <a:lstStyle/>
          <a:p>
            <a:pPr algn="just" fontAlgn="t"/>
            <a:r>
              <a:rPr lang="uz-Cyrl-UZ" sz="2000" b="1" dirty="0">
                <a:latin typeface="Times New Roman" panose="02020603050405020304" pitchFamily="18" charset="0"/>
                <a:cs typeface="Times New Roman" panose="02020603050405020304" pitchFamily="18" charset="0"/>
              </a:rPr>
              <a:t>2-модда. Асосий тушунчалар</a:t>
            </a:r>
            <a:endParaRPr lang="ru-RU" sz="2000" dirty="0">
              <a:latin typeface="Times New Roman" panose="02020603050405020304" pitchFamily="18" charset="0"/>
              <a:cs typeface="Times New Roman" panose="02020603050405020304" pitchFamily="18" charset="0"/>
            </a:endParaRPr>
          </a:p>
          <a:p>
            <a:pPr algn="just" fontAlgn="t"/>
            <a:r>
              <a:rPr lang="uz-Cyrl-UZ" sz="2000" dirty="0">
                <a:latin typeface="Times New Roman" panose="02020603050405020304" pitchFamily="18" charset="0"/>
                <a:cs typeface="Times New Roman" panose="02020603050405020304" pitchFamily="18" charset="0"/>
              </a:rPr>
              <a:t>Ушбу Қонунда қуйидаги асосий тушунчалар қўлланилади:</a:t>
            </a:r>
            <a:endParaRPr lang="ru-RU" sz="2000" dirty="0">
              <a:latin typeface="Times New Roman" panose="02020603050405020304" pitchFamily="18" charset="0"/>
              <a:cs typeface="Times New Roman" panose="02020603050405020304" pitchFamily="18" charset="0"/>
            </a:endParaRPr>
          </a:p>
          <a:p>
            <a:pPr algn="just" fontAlgn="t"/>
            <a:r>
              <a:rPr lang="uz-Cyrl-UZ" sz="2000" dirty="0">
                <a:latin typeface="Times New Roman" panose="02020603050405020304" pitchFamily="18" charset="0"/>
                <a:cs typeface="Times New Roman" panose="02020603050405020304" pitchFamily="18" charset="0"/>
              </a:rPr>
              <a:t>болаларбоп озиқ-овқат маҳсулотлари — болалар организмининг (уч ёшгача) физиологик хусусиятларига жавоб берадиган махсус озиқ-овқат маҳсулотлари;</a:t>
            </a:r>
            <a:endParaRPr lang="ru-RU" sz="2000" dirty="0">
              <a:latin typeface="Times New Roman" panose="02020603050405020304" pitchFamily="18" charset="0"/>
              <a:cs typeface="Times New Roman" panose="02020603050405020304" pitchFamily="18" charset="0"/>
            </a:endParaRPr>
          </a:p>
          <a:p>
            <a:pPr algn="just" fontAlgn="t"/>
            <a:r>
              <a:rPr lang="uz-Cyrl-UZ" sz="2000" dirty="0">
                <a:latin typeface="Times New Roman" panose="02020603050405020304" pitchFamily="18" charset="0"/>
                <a:cs typeface="Times New Roman" panose="02020603050405020304" pitchFamily="18" charset="0"/>
              </a:rPr>
              <a:t>санитария-эпидемиологик хулоса — озиқ-овқат маҳсулотининг ва уни тайёрлаш ҳамда ундан фойдаланиш учун мўлжалланган ускуналарнинг санитария қоидаларига, нормаларига ва гигиена нормативларига мувофиқлигини тасдиқловчи ҳужжат;</a:t>
            </a:r>
            <a:endParaRPr lang="ru-RU" sz="2000" dirty="0">
              <a:latin typeface="Times New Roman" panose="02020603050405020304" pitchFamily="18" charset="0"/>
              <a:cs typeface="Times New Roman" panose="02020603050405020304" pitchFamily="18" charset="0"/>
            </a:endParaRPr>
          </a:p>
          <a:p>
            <a:pPr algn="just" fontAlgn="t"/>
            <a:r>
              <a:rPr lang="uz-Cyrl-UZ" sz="2000" i="1" dirty="0">
                <a:latin typeface="Times New Roman" panose="02020603050405020304" pitchFamily="18" charset="0"/>
                <a:cs typeface="Times New Roman" panose="02020603050405020304" pitchFamily="18" charset="0"/>
              </a:rPr>
              <a:t>(2-модданинг учинчи хатбошиси Ўзбекистон Республикасининг 2017 йил 18 апрелдаги ЎРҚ-429-сонли </a:t>
            </a:r>
            <a:r>
              <a:rPr lang="uz-Cyrl-UZ" sz="2000" i="1" dirty="0">
                <a:latin typeface="Times New Roman" panose="02020603050405020304" pitchFamily="18" charset="0"/>
                <a:cs typeface="Times New Roman" panose="02020603050405020304" pitchFamily="18" charset="0"/>
                <a:hlinkClick r:id="rId2"/>
              </a:rPr>
              <a:t>Қонуни </a:t>
            </a:r>
            <a:r>
              <a:rPr lang="uz-Cyrl-UZ" sz="2000" i="1" dirty="0">
                <a:latin typeface="Times New Roman" panose="02020603050405020304" pitchFamily="18" charset="0"/>
                <a:cs typeface="Times New Roman" panose="02020603050405020304" pitchFamily="18" charset="0"/>
              </a:rPr>
              <a:t>таҳририда — ЎР ҚҲТ, 2017 й., 16-сон, 265-модда)</a:t>
            </a:r>
            <a:endParaRPr lang="ru-RU" sz="2000" dirty="0">
              <a:latin typeface="Times New Roman" panose="02020603050405020304" pitchFamily="18" charset="0"/>
              <a:cs typeface="Times New Roman" panose="02020603050405020304" pitchFamily="18" charset="0"/>
            </a:endParaRPr>
          </a:p>
          <a:p>
            <a:pPr algn="just" fontAlgn="t"/>
            <a:r>
              <a:rPr lang="uz-Cyrl-UZ" sz="2000" dirty="0">
                <a:latin typeface="Times New Roman" panose="02020603050405020304" pitchFamily="18" charset="0"/>
                <a:cs typeface="Times New Roman" panose="02020603050405020304" pitchFamily="18" charset="0"/>
              </a:rPr>
              <a:t>овқатга қўшиладиган биологик фаол қўшимчалар — озиқ-овқат хом ашёсини қайта ишлаш йўли билан ёки сунъий усулда ҳосил қилинган ҳамда бевосита овқат билан бирга истеъмол қилишга ёки озиқ-овқат маҳсулотлари таркибига қўшишга мўлжалланган табиий ёхуд табиийга айнан ўхшайдиган биологик фаол моддаларнинг концентратлари;</a:t>
            </a:r>
            <a:endParaRPr lang="ru-RU" sz="2000"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983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425003"/>
            <a:ext cx="8915400" cy="5486219"/>
          </a:xfrm>
        </p:spPr>
        <p:txBody>
          <a:bodyPr>
            <a:noAutofit/>
          </a:bodyPr>
          <a:lstStyle/>
          <a:p>
            <a:pPr algn="just" fontAlgn="t"/>
            <a:r>
              <a:rPr lang="uz-Cyrl-UZ" sz="2000" b="1" dirty="0">
                <a:latin typeface="Times New Roman" panose="02020603050405020304" pitchFamily="18" charset="0"/>
                <a:cs typeface="Times New Roman" panose="02020603050405020304" pitchFamily="18" charset="0"/>
              </a:rPr>
              <a:t>озиқ-овқатлар</a:t>
            </a:r>
            <a:r>
              <a:rPr lang="uz-Cyrl-UZ" sz="2000" dirty="0">
                <a:latin typeface="Times New Roman" panose="02020603050405020304" pitchFamily="18" charset="0"/>
                <a:cs typeface="Times New Roman" panose="02020603050405020304" pitchFamily="18" charset="0"/>
              </a:rPr>
              <a:t> — озиқ-овқат хом ашёсидан тайёрланган ҳамда натурал ёки қайта ишланган ҳолида истеъмол қилинадиган маҳсулотлар;</a:t>
            </a:r>
            <a:endParaRPr lang="ru-RU" sz="2000" dirty="0">
              <a:latin typeface="Times New Roman" panose="02020603050405020304" pitchFamily="18" charset="0"/>
              <a:cs typeface="Times New Roman" panose="02020603050405020304" pitchFamily="18" charset="0"/>
            </a:endParaRPr>
          </a:p>
          <a:p>
            <a:pPr algn="just" fontAlgn="t"/>
            <a:r>
              <a:rPr lang="uz-Cyrl-UZ" sz="2000" b="1" dirty="0">
                <a:latin typeface="Times New Roman" panose="02020603050405020304" pitchFamily="18" charset="0"/>
                <a:cs typeface="Times New Roman" panose="02020603050405020304" pitchFamily="18" charset="0"/>
              </a:rPr>
              <a:t>озиқ-овқат маҳсулоти </a:t>
            </a:r>
            <a:r>
              <a:rPr lang="uz-Cyrl-UZ" sz="2000" dirty="0">
                <a:latin typeface="Times New Roman" panose="02020603050405020304" pitchFamily="18" charset="0"/>
                <a:cs typeface="Times New Roman" panose="02020603050405020304" pitchFamily="18" charset="0"/>
              </a:rPr>
              <a:t>— озиқ-овқат хом ашёси, (шу жумладан этил спирти), озиқ-овқатлар (шу жумладан алкоголли ичимликлар) ва уларнинг таркибий қисмлари, озиқ-овқат хом ашёси ва озиқ-овқатларга тегиб турадиган моддалар, материаллар, ёрдамчи ва қадоқлаш материаллари ҳамда улардан тайёрланган буюмлар бирга;</a:t>
            </a:r>
            <a:endParaRPr lang="ru-RU" sz="2000" b="1" dirty="0">
              <a:latin typeface="Times New Roman" panose="02020603050405020304" pitchFamily="18" charset="0"/>
              <a:cs typeface="Times New Roman" panose="02020603050405020304" pitchFamily="18" charset="0"/>
            </a:endParaRPr>
          </a:p>
          <a:p>
            <a:pPr algn="just" fontAlgn="t"/>
            <a:r>
              <a:rPr lang="uz-Cyrl-UZ" sz="2000" b="1" dirty="0">
                <a:latin typeface="Times New Roman" panose="02020603050405020304" pitchFamily="18" charset="0"/>
                <a:cs typeface="Times New Roman" panose="02020603050405020304" pitchFamily="18" charset="0"/>
              </a:rPr>
              <a:t>озиқ-овқат маҳсулоти муомаласи</a:t>
            </a:r>
            <a:r>
              <a:rPr lang="uz-Cyrl-UZ" sz="2000" dirty="0">
                <a:latin typeface="Times New Roman" panose="02020603050405020304" pitchFamily="18" charset="0"/>
                <a:cs typeface="Times New Roman" panose="02020603050405020304" pitchFamily="18" charset="0"/>
              </a:rPr>
              <a:t> — озиқ-овқат маҳсулотини ишлаб чиқариш, тайёрлаш, харид қилиш, қайта ишлаш, етказиб бериш, сақлаш, ташиш ва реализация қилиш билан боғлиқ фаолият;</a:t>
            </a:r>
            <a:endParaRPr lang="ru-RU" sz="2000" dirty="0">
              <a:latin typeface="Times New Roman" panose="02020603050405020304" pitchFamily="18" charset="0"/>
              <a:cs typeface="Times New Roman" panose="02020603050405020304" pitchFamily="18" charset="0"/>
            </a:endParaRPr>
          </a:p>
          <a:p>
            <a:pPr algn="just" fontAlgn="t"/>
            <a:r>
              <a:rPr lang="uz-Cyrl-UZ" sz="2000" b="1" dirty="0">
                <a:latin typeface="Times New Roman" panose="02020603050405020304" pitchFamily="18" charset="0"/>
                <a:cs typeface="Times New Roman" panose="02020603050405020304" pitchFamily="18" charset="0"/>
              </a:rPr>
              <a:t>озиқ-овқат маҳсулотини реализация қилиш </a:t>
            </a:r>
            <a:r>
              <a:rPr lang="uz-Cyrl-UZ" sz="2000" dirty="0">
                <a:latin typeface="Times New Roman" panose="02020603050405020304" pitchFamily="18" charset="0"/>
                <a:cs typeface="Times New Roman" panose="02020603050405020304" pitchFamily="18" charset="0"/>
              </a:rPr>
              <a:t>— озиқ-овқат маҳсулотини маълум шартлар билан сотиш, етказиб бериш ва топширишнинг бошқа шакллари;</a:t>
            </a:r>
            <a:endParaRPr lang="ru-RU" sz="2000" dirty="0">
              <a:latin typeface="Times New Roman" panose="02020603050405020304" pitchFamily="18" charset="0"/>
              <a:cs typeface="Times New Roman" panose="02020603050405020304" pitchFamily="18" charset="0"/>
            </a:endParaRPr>
          </a:p>
          <a:p>
            <a:pPr algn="just" fontAlgn="t"/>
            <a:r>
              <a:rPr lang="uz-Cyrl-UZ" sz="2000" b="1" dirty="0">
                <a:latin typeface="Times New Roman" panose="02020603050405020304" pitchFamily="18" charset="0"/>
                <a:cs typeface="Times New Roman" panose="02020603050405020304" pitchFamily="18" charset="0"/>
              </a:rPr>
              <a:t>озиқ-овқат маҳсулотининг сифати</a:t>
            </a:r>
            <a:r>
              <a:rPr lang="uz-Cyrl-UZ" sz="2000" dirty="0">
                <a:latin typeface="Times New Roman" panose="02020603050405020304" pitchFamily="18" charset="0"/>
                <a:cs typeface="Times New Roman" panose="02020603050405020304" pitchFamily="18" charset="0"/>
              </a:rPr>
              <a:t> — озиқ-овқат маҳсулотининг истеъмол хоссаларини белгилаб берадиган ва унинг одамлар ҳаёти ва соғлиғи учун хавфсизлигини таъминлайдиган мезонлар мажмуи;</a:t>
            </a:r>
            <a:endParaRPr lang="ru-RU" sz="2000"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6157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95459"/>
            <a:ext cx="8915400" cy="5215763"/>
          </a:xfrm>
        </p:spPr>
        <p:txBody>
          <a:bodyPr>
            <a:noAutofit/>
          </a:bodyPr>
          <a:lstStyle/>
          <a:p>
            <a:pPr algn="just" fontAlgn="t"/>
            <a:r>
              <a:rPr lang="uz-Cyrl-UZ" sz="2400" b="1" dirty="0">
                <a:latin typeface="Times New Roman" panose="02020603050405020304" pitchFamily="18" charset="0"/>
                <a:cs typeface="Times New Roman" panose="02020603050405020304" pitchFamily="18" charset="0"/>
              </a:rPr>
              <a:t>3-модда. Озиқ-овқат маҳсулотининг сифати ва хавфсизлиги тўғрисидаги қонун ҳужжатлари</a:t>
            </a:r>
            <a:endParaRPr lang="ru-RU" sz="2400" dirty="0">
              <a:latin typeface="Times New Roman" panose="02020603050405020304" pitchFamily="18" charset="0"/>
              <a:cs typeface="Times New Roman" panose="02020603050405020304" pitchFamily="18" charset="0"/>
            </a:endParaRPr>
          </a:p>
          <a:p>
            <a:pPr algn="just" fontAlgn="t"/>
            <a:r>
              <a:rPr lang="uz-Cyrl-UZ" sz="2400" dirty="0">
                <a:latin typeface="Times New Roman" panose="02020603050405020304" pitchFamily="18" charset="0"/>
                <a:cs typeface="Times New Roman" panose="02020603050405020304" pitchFamily="18" charset="0"/>
              </a:rPr>
              <a:t>Озиқ-овқат маҳсулотининг сифати ва хавфсизлиги тўғрисидаги қонун ҳужжатлари ушбу Қонундан ва Ўзбекистон Республикасининг бошқа қонун ҳужжатларидан иборатдир.</a:t>
            </a:r>
            <a:endParaRPr lang="ru-RU" sz="2400" dirty="0">
              <a:latin typeface="Times New Roman" panose="02020603050405020304" pitchFamily="18" charset="0"/>
              <a:cs typeface="Times New Roman" panose="02020603050405020304" pitchFamily="18" charset="0"/>
            </a:endParaRPr>
          </a:p>
          <a:p>
            <a:pPr algn="just" fontAlgn="t"/>
            <a:r>
              <a:rPr lang="uz-Cyrl-UZ" sz="2400" dirty="0">
                <a:latin typeface="Times New Roman" panose="02020603050405020304" pitchFamily="18" charset="0"/>
                <a:cs typeface="Times New Roman" panose="02020603050405020304" pitchFamily="18" charset="0"/>
              </a:rPr>
              <a:t>Қорақалпоғистон Республикасида озиқ-овқат маҳсулотининг сифати ва хавфсизлиги Қорақалпоғистон Республикасининг қонун ҳужжатлари билан ҳам ҳуқуқий жиҳатдан тартибга солинади.</a:t>
            </a:r>
            <a:endParaRPr lang="ru-RU" sz="2400" dirty="0">
              <a:latin typeface="Times New Roman" panose="02020603050405020304" pitchFamily="18" charset="0"/>
              <a:cs typeface="Times New Roman" panose="02020603050405020304" pitchFamily="18" charset="0"/>
            </a:endParaRPr>
          </a:p>
          <a:p>
            <a:pPr algn="just" fontAlgn="t"/>
            <a:r>
              <a:rPr lang="uz-Cyrl-UZ" sz="2400" dirty="0">
                <a:latin typeface="Times New Roman" panose="02020603050405020304" pitchFamily="18" charset="0"/>
                <a:cs typeface="Times New Roman" panose="02020603050405020304" pitchFamily="18" charset="0"/>
              </a:rPr>
              <a:t>Агар Ўзбекистон Республикасининг халқаро шартномасида ушбу Қонунда назарда тутилганидан бошқача қоидалар белгилаб қўйилган бўлса, халқаро шартнома қоидалари қўлланилади.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0746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553792"/>
            <a:ext cx="8915400" cy="5357430"/>
          </a:xfrm>
        </p:spPr>
        <p:txBody>
          <a:bodyPr>
            <a:normAutofit/>
          </a:bodyPr>
          <a:lstStyle/>
          <a:p>
            <a:pPr algn="just" fontAlgn="t"/>
            <a:r>
              <a:rPr lang="uz-Cyrl-UZ" sz="2400" b="1" dirty="0">
                <a:latin typeface="Times New Roman" panose="02020603050405020304" pitchFamily="18" charset="0"/>
                <a:cs typeface="Times New Roman" panose="02020603050405020304" pitchFamily="18" charset="0"/>
              </a:rPr>
              <a:t>4-модда. Озиқ-овқат маҳсулотининг сифати ва хавфсизлигини таъминлаш соҳасидаги давлат бошқаруви</a:t>
            </a:r>
            <a:endParaRPr lang="ru-RU" sz="2400" dirty="0">
              <a:latin typeface="Times New Roman" panose="02020603050405020304" pitchFamily="18" charset="0"/>
              <a:cs typeface="Times New Roman" panose="02020603050405020304" pitchFamily="18" charset="0"/>
            </a:endParaRPr>
          </a:p>
          <a:p>
            <a:pPr algn="just" fontAlgn="t"/>
            <a:r>
              <a:rPr lang="uz-Cyrl-UZ" sz="2400" dirty="0">
                <a:latin typeface="Times New Roman" panose="02020603050405020304" pitchFamily="18" charset="0"/>
                <a:cs typeface="Times New Roman" panose="02020603050405020304" pitchFamily="18" charset="0"/>
              </a:rPr>
              <a:t>Озиқ-овқат маҳсулотининг сифати ва хавфсизлигини таъминлаш соҳасидаги давлат бошқаруви Ўзбекистон Республикаси Соғлиқни сақлаш вазирлигининг Давлат санитария-эпидемиология хизмати, Ўзбекистон Республикаси Қишлоқ ва сув хўжалиги вазирлиги ҳузуридаги Бош давлат ветеринария бошқармаси, Ўзбекистон Республикаси Қишлоқ ва сув хўжалиги вазирлиги ҳузуридаги Ўсимликлар карантини бош давлат инспекцияси, Ўзбекистон стандартлаштириш, метрология ва сертификатлаштириш агентлиги ҳамда қонун ҳужжатлари билан белгиланадиган бошқа органлар (бундан кейин матнда давлат назорати органлари деб юритилади) томонидан амалга оширилади.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5559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95459"/>
            <a:ext cx="8915400" cy="5473521"/>
          </a:xfrm>
        </p:spPr>
        <p:txBody>
          <a:bodyPr>
            <a:noAutofit/>
          </a:bodyPr>
          <a:lstStyle/>
          <a:p>
            <a:pPr algn="just" fontAlgn="t"/>
            <a:r>
              <a:rPr lang="ru-RU" sz="2400" b="1" dirty="0">
                <a:latin typeface="Times New Roman" panose="02020603050405020304" pitchFamily="18" charset="0"/>
                <a:cs typeface="Times New Roman" panose="02020603050405020304" pitchFamily="18" charset="0"/>
              </a:rPr>
              <a:t>5-модда. </a:t>
            </a:r>
            <a:r>
              <a:rPr lang="ru-RU" sz="2400" b="1" dirty="0" err="1">
                <a:latin typeface="Times New Roman" panose="02020603050405020304" pitchFamily="18" charset="0"/>
                <a:cs typeface="Times New Roman" panose="02020603050405020304" pitchFamily="18" charset="0"/>
              </a:rPr>
              <a:t>Озиқ-овқат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маҳсулотининг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сифати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хавфсизлигини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таъминлаш</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соҳасида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давлат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томонидан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нормалаш</a:t>
            </a:r>
            <a:endParaRPr lang="ru-RU" sz="2400" dirty="0">
              <a:latin typeface="Times New Roman" panose="02020603050405020304" pitchFamily="18" charset="0"/>
              <a:cs typeface="Times New Roman" panose="02020603050405020304" pitchFamily="18" charset="0"/>
            </a:endParaRPr>
          </a:p>
          <a:p>
            <a:pPr algn="just" fontAlgn="t"/>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хавфсизлигини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таъминлаш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соҳасида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давлат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нормалаш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хавфсизлигига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тайёрлаш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харид</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қайта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етказиб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сақлаш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реализация </a:t>
            </a:r>
            <a:r>
              <a:rPr lang="ru-RU" sz="2400" dirty="0" err="1">
                <a:latin typeface="Times New Roman" panose="02020603050405020304" pitchFamily="18" charset="0"/>
                <a:cs typeface="Times New Roman" panose="02020603050405020304" pitchFamily="18" charset="0"/>
              </a:rPr>
              <a:t>қилиш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шарт-шароитларига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қўйиладиган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талабларни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ўз</a:t>
            </a:r>
            <a:r>
              <a:rPr lang="ru-RU" sz="2400" dirty="0">
                <a:latin typeface="Times New Roman" panose="02020603050405020304" pitchFamily="18" charset="0"/>
                <a:cs typeface="Times New Roman" panose="02020603050405020304" pitchFamily="18" charset="0"/>
              </a:rPr>
              <a:t> ичига </a:t>
            </a:r>
            <a:r>
              <a:rPr lang="ru-RU" sz="2400" dirty="0" err="1">
                <a:latin typeface="Times New Roman" panose="02020603050405020304" pitchFamily="18" charset="0"/>
                <a:cs typeface="Times New Roman" panose="02020603050405020304" pitchFamily="18" charset="0"/>
              </a:rPr>
              <a:t>оладиган</a:t>
            </a:r>
            <a:r>
              <a:rPr lang="ru-RU" sz="2400" dirty="0">
                <a:latin typeface="Times New Roman" panose="02020603050405020304" pitchFamily="18" charset="0"/>
                <a:cs typeface="Times New Roman" panose="02020603050405020304" pitchFamily="18" charset="0"/>
              </a:rPr>
              <a:t> санитария, ветеринария, ветеринария-санитария </a:t>
            </a:r>
            <a:r>
              <a:rPr lang="ru-RU" sz="2400" dirty="0" err="1">
                <a:latin typeface="Times New Roman" panose="02020603050405020304" pitchFamily="18" charset="0"/>
                <a:cs typeface="Times New Roman" panose="02020603050405020304" pitchFamily="18" charset="0"/>
              </a:rPr>
              <a:t>қоидалари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нормаларини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фитосанитария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нормаларини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гигиена </a:t>
            </a:r>
            <a:r>
              <a:rPr lang="ru-RU" sz="2400" dirty="0" err="1">
                <a:latin typeface="Times New Roman" panose="02020603050405020304" pitchFamily="18" charset="0"/>
                <a:cs typeface="Times New Roman" panose="02020603050405020304" pitchFamily="18" charset="0"/>
              </a:rPr>
              <a:t>нормативларини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давлат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стандартларини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техникавий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шартларни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бундан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кейин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матнда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нормалар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деб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юритилади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белгилаш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йўли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билан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амалга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оширилади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2963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2486182" y="347281"/>
            <a:ext cx="8915400" cy="5886093"/>
          </a:xfrm>
        </p:spPr>
        <p:txBody>
          <a:bodyPr>
            <a:noAutofit/>
          </a:bodyPr>
          <a:lstStyle/>
          <a:p>
            <a:pPr algn="just" fontAlgn="t"/>
            <a:r>
              <a:rPr lang="ru-RU" sz="2300" b="1" dirty="0">
                <a:latin typeface="Times New Roman" panose="02020603050405020304" pitchFamily="18" charset="0"/>
                <a:cs typeface="Times New Roman" panose="02020603050405020304" pitchFamily="18" charset="0"/>
              </a:rPr>
              <a:t>6-модда. </a:t>
            </a:r>
            <a:r>
              <a:rPr lang="ru-RU" sz="2300" b="1" dirty="0" err="1">
                <a:latin typeface="Times New Roman" panose="02020603050405020304" pitchFamily="18" charset="0"/>
                <a:cs typeface="Times New Roman" panose="02020603050405020304" pitchFamily="18" charset="0"/>
              </a:rPr>
              <a:t>Озиқ-овқат</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маҳсулотини</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ҳамда</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уни</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тайёрлашга</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мўлжалланган</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ва</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фойдаланганда</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озиқ-овқатга</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тегиб</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турадиган</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ускуналарни</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давлат</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рўйхатидан</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ўтказиш</a:t>
            </a:r>
            <a:endParaRPr lang="ru-RU" sz="2300" dirty="0">
              <a:latin typeface="Times New Roman" panose="02020603050405020304" pitchFamily="18" charset="0"/>
              <a:cs typeface="Times New Roman" panose="02020603050405020304" pitchFamily="18" charset="0"/>
            </a:endParaRPr>
          </a:p>
          <a:p>
            <a:pPr algn="just" fontAlgn="t"/>
            <a:r>
              <a:rPr lang="ru-RU" sz="2300" dirty="0" err="1">
                <a:latin typeface="Times New Roman" panose="02020603050405020304" pitchFamily="18" charset="0"/>
                <a:cs typeface="Times New Roman" panose="02020603050405020304" pitchFamily="18" charset="0"/>
              </a:rPr>
              <a:t>Озиқ-овқат</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маҳсулоти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ҳамда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уни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тайёрлашга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мўлжалланган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ва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фойдаланганда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озиқ-овқатга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тегиб</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турадиган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ускуналар</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озиқ-овқат</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маҳсулотининг</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сифати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ва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хавфсизлигига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доир</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нормалар</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ва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қоидалар</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талабларига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мослиги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баҳоланганидан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ҳамда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давлат</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рўйхатидан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ўтказилганидан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кейин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ишлаб</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чиқарилиши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Ўзбекистон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Республикаси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ҳудудига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олиб</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кирилиши</a:t>
            </a:r>
            <a:r>
              <a:rPr lang="ru-RU" sz="2300" dirty="0">
                <a:latin typeface="Times New Roman" panose="02020603050405020304" pitchFamily="18" charset="0"/>
                <a:cs typeface="Times New Roman" panose="02020603050405020304" pitchFamily="18" charset="0"/>
              </a:rPr>
              <a:t>, реализация </a:t>
            </a:r>
            <a:r>
              <a:rPr lang="ru-RU" sz="2300" dirty="0" err="1">
                <a:latin typeface="Times New Roman" panose="02020603050405020304" pitchFamily="18" charset="0"/>
                <a:cs typeface="Times New Roman" panose="02020603050405020304" pitchFamily="18" charset="0"/>
              </a:rPr>
              <a:t>қилиниши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ва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ишлатилиши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мумкин</a:t>
            </a:r>
            <a:r>
              <a:rPr lang="ru-RU" sz="2300" dirty="0">
                <a:latin typeface="Times New Roman" panose="02020603050405020304" pitchFamily="18" charset="0"/>
                <a:cs typeface="Times New Roman" panose="02020603050405020304" pitchFamily="18" charset="0"/>
              </a:rPr>
              <a:t>.</a:t>
            </a:r>
          </a:p>
          <a:p>
            <a:pPr algn="just" fontAlgn="t"/>
            <a:r>
              <a:rPr lang="ru-RU" sz="2300" dirty="0" err="1">
                <a:latin typeface="Times New Roman" panose="02020603050405020304" pitchFamily="18" charset="0"/>
                <a:cs typeface="Times New Roman" panose="02020603050405020304" pitchFamily="18" charset="0"/>
              </a:rPr>
              <a:t>Ўзбекистон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Республикасида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ишлаб</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чиқарилаётган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ва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унинг</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ҳудудига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олиб</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кирилаётган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Ўзбекистон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Республикаси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ҳудудида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муомалага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рухсат</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берилган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озиқ-овқат</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маҳсулотини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ва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ускуналарни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давлат</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рўйхатидан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ўтказиш</a:t>
            </a:r>
            <a:r>
              <a:rPr lang="ru-RU" sz="2300" dirty="0">
                <a:latin typeface="Times New Roman" panose="02020603050405020304" pitchFamily="18" charset="0"/>
                <a:cs typeface="Times New Roman" panose="02020603050405020304" pitchFamily="18" charset="0"/>
              </a:rPr>
              <a:t> санитария-</a:t>
            </a:r>
            <a:r>
              <a:rPr lang="ru-RU" sz="2300" dirty="0" err="1">
                <a:latin typeface="Times New Roman" panose="02020603050405020304" pitchFamily="18" charset="0"/>
                <a:cs typeface="Times New Roman" panose="02020603050405020304" pitchFamily="18" charset="0"/>
              </a:rPr>
              <a:t>эпидемиологик</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хулоса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берилаётганда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давлат</a:t>
            </a:r>
            <a:r>
              <a:rPr lang="ru-RU" sz="2300" dirty="0">
                <a:latin typeface="Times New Roman" panose="02020603050405020304" pitchFamily="18" charset="0"/>
                <a:cs typeface="Times New Roman" panose="02020603050405020304" pitchFamily="18" charset="0"/>
              </a:rPr>
              <a:t> санитария </a:t>
            </a:r>
            <a:r>
              <a:rPr lang="ru-RU" sz="2300" dirty="0" err="1">
                <a:latin typeface="Times New Roman" panose="02020603050405020304" pitchFamily="18" charset="0"/>
                <a:cs typeface="Times New Roman" panose="02020603050405020304" pitchFamily="18" charset="0"/>
              </a:rPr>
              <a:t>назорати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органлари</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томонидан</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амалга</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оширилади</a:t>
            </a:r>
            <a:r>
              <a:rPr lang="ru-RU" sz="23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16736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37127"/>
            <a:ext cx="8915400" cy="5074095"/>
          </a:xfrm>
        </p:spPr>
        <p:txBody>
          <a:bodyPr>
            <a:normAutofit/>
          </a:bodyPr>
          <a:lstStyle/>
          <a:p>
            <a:pPr algn="just" fontAlgn="t"/>
            <a:r>
              <a:rPr lang="ru-RU" sz="2400" b="1" dirty="0">
                <a:latin typeface="Times New Roman" panose="02020603050405020304" pitchFamily="18" charset="0"/>
                <a:cs typeface="Times New Roman" panose="02020603050405020304" pitchFamily="18" charset="0"/>
              </a:rPr>
              <a:t>7-модда. </a:t>
            </a:r>
            <a:r>
              <a:rPr lang="ru-RU" sz="2400" b="1" dirty="0" err="1">
                <a:latin typeface="Times New Roman" panose="02020603050405020304" pitchFamily="18" charset="0"/>
                <a:cs typeface="Times New Roman" panose="02020603050405020304" pitchFamily="18" charset="0"/>
              </a:rPr>
              <a:t>Озиқ-овқат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маҳсулотини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ишлаб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чиқариш</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сақлаш</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ташиш</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cs typeface="Times New Roman" panose="02020603050405020304" pitchFamily="18" charset="0"/>
              </a:rPr>
              <a:t> у </a:t>
            </a:r>
            <a:r>
              <a:rPr lang="ru-RU" sz="2400" b="1" dirty="0" err="1">
                <a:latin typeface="Times New Roman" panose="02020603050405020304" pitchFamily="18" charset="0"/>
                <a:cs typeface="Times New Roman" panose="02020603050405020304" pitchFamily="18" charset="0"/>
              </a:rPr>
              <a:t>билан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савдо</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қилишга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мўлжалланган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технологиялар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ускуналар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буюмлар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воситаларни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сертификатлаш</a:t>
            </a:r>
            <a:endParaRPr lang="ru-RU" sz="2400" dirty="0">
              <a:latin typeface="Times New Roman" panose="02020603050405020304" pitchFamily="18" charset="0"/>
              <a:cs typeface="Times New Roman" panose="02020603050405020304" pitchFamily="18" charset="0"/>
            </a:endParaRPr>
          </a:p>
          <a:p>
            <a:pPr algn="just" fontAlgn="t"/>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сақлаш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у </a:t>
            </a:r>
            <a:r>
              <a:rPr lang="ru-RU" sz="2400" dirty="0" err="1">
                <a:latin typeface="Times New Roman" panose="02020603050405020304" pitchFamily="18" charset="0"/>
                <a:cs typeface="Times New Roman" panose="02020603050405020304" pitchFamily="18" charset="0"/>
              </a:rPr>
              <a:t>билан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савдо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мўлжалланган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технологиялар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ускуналар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буюмлар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воситалар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уларнинг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нормалар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мослигини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тасдиқлаш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мақсадида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сертификатланиши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лозим</a:t>
            </a:r>
            <a:r>
              <a:rPr lang="ru-RU" sz="2400" dirty="0">
                <a:latin typeface="Times New Roman" panose="02020603050405020304" pitchFamily="18" charset="0"/>
                <a:cs typeface="Times New Roman" panose="02020603050405020304" pitchFamily="18" charset="0"/>
              </a:rPr>
              <a:t>.</a:t>
            </a:r>
          </a:p>
          <a:p>
            <a:pPr algn="just" fontAlgn="t"/>
            <a:r>
              <a:rPr lang="ru-RU" sz="2400" dirty="0" err="1">
                <a:latin typeface="Times New Roman" panose="02020603050405020304" pitchFamily="18" charset="0"/>
                <a:cs typeface="Times New Roman" panose="02020603050405020304" pitchFamily="18" charset="0"/>
              </a:rPr>
              <a:t>Мажбурий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сертификатланадиган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рўйхати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ҳамда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сертификатлашдан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ўтказиш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тартиби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қонун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ҳужжатларига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мувофиқ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белгиланади</a:t>
            </a:r>
            <a:r>
              <a:rPr lang="ru-RU" sz="2400" dirty="0">
                <a:latin typeface="Times New Roman" panose="02020603050405020304" pitchFamily="18" charset="0"/>
                <a:cs typeface="Times New Roman" panose="02020603050405020304" pitchFamily="18" charset="0"/>
              </a:rPr>
              <a:t>.</a:t>
            </a: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5846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412124"/>
            <a:ext cx="8915400" cy="6272011"/>
          </a:xfrm>
        </p:spPr>
        <p:txBody>
          <a:bodyPr>
            <a:noAutofit/>
          </a:bodyPr>
          <a:lstStyle/>
          <a:p>
            <a:pPr algn="just" fontAlgn="t"/>
            <a:r>
              <a:rPr lang="ru-RU" sz="2200" b="1" dirty="0">
                <a:latin typeface="Times New Roman" panose="02020603050405020304" pitchFamily="18" charset="0"/>
                <a:cs typeface="Times New Roman" panose="02020603050405020304" pitchFamily="18" charset="0"/>
              </a:rPr>
              <a:t>8-модда. </a:t>
            </a:r>
            <a:r>
              <a:rPr lang="ru-RU" sz="2200" b="1" dirty="0" err="1">
                <a:latin typeface="Times New Roman" panose="02020603050405020304" pitchFamily="18" charset="0"/>
                <a:cs typeface="Times New Roman" panose="02020603050405020304" pitchFamily="18" charset="0"/>
              </a:rPr>
              <a:t>Озиқ-овқат</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маҳсулотининг</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сифати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ва</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хавфсизлигини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назорат</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қилиш</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ва</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текшириш</a:t>
            </a:r>
            <a:endParaRPr lang="ru-RU" sz="2200" dirty="0">
              <a:latin typeface="Times New Roman" panose="02020603050405020304" pitchFamily="18" charset="0"/>
              <a:cs typeface="Times New Roman" panose="02020603050405020304" pitchFamily="18" charset="0"/>
            </a:endParaRPr>
          </a:p>
          <a:p>
            <a:pPr algn="just" fontAlgn="t"/>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сифати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хавфсизлиги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ушбу</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Қонуннинг</a:t>
            </a:r>
            <a:r>
              <a:rPr lang="ru-RU" sz="2200" dirty="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hlinkClick r:id="rId2"/>
              </a:rPr>
              <a:t>4-моддасида </a:t>
            </a:r>
            <a:r>
              <a:rPr lang="ru-RU" sz="2200" dirty="0" err="1">
                <a:latin typeface="Times New Roman" panose="02020603050405020304" pitchFamily="18" charset="0"/>
                <a:cs typeface="Times New Roman" panose="02020603050405020304" pitchFamily="18" charset="0"/>
              </a:rPr>
              <a:t>кўрсатилган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давлат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назорати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органлари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томонидан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уларнинг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ваколатлари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доирасида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назорат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қилинади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текширилади</a:t>
            </a:r>
            <a:r>
              <a:rPr lang="ru-RU" sz="2200" dirty="0">
                <a:latin typeface="Times New Roman" panose="02020603050405020304" pitchFamily="18" charset="0"/>
                <a:cs typeface="Times New Roman" panose="02020603050405020304" pitchFamily="18" charset="0"/>
              </a:rPr>
              <a:t>.</a:t>
            </a:r>
          </a:p>
          <a:p>
            <a:pPr algn="just" fontAlgn="t"/>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тайёрлаш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харид</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қайта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етказиб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сақлаш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ташиш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реализация </a:t>
            </a:r>
            <a:r>
              <a:rPr lang="ru-RU" sz="2200" dirty="0" err="1">
                <a:latin typeface="Times New Roman" panose="02020603050405020304" pitchFamily="18" charset="0"/>
                <a:cs typeface="Times New Roman" panose="02020603050405020304" pitchFamily="18" charset="0"/>
              </a:rPr>
              <a:t>қилиш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билан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шуғулланувчи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юридик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жисмоний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шахслар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белгиланган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нормалар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қоидаларга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риоя</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этилиши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устидан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назоратини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таъминлайдилар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назоратини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амалга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ошириш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тартиби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сифати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хавфсизлигига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доир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нормалар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қоидаларга</a:t>
            </a:r>
            <a:r>
              <a:rPr lang="ru-RU" sz="2200" dirty="0">
                <a:latin typeface="Times New Roman" panose="02020603050405020304" pitchFamily="18" charset="0"/>
                <a:cs typeface="Times New Roman" panose="02020603050405020304" pitchFamily="18" charset="0"/>
              </a:rPr>
              <a:t>, норматив </a:t>
            </a:r>
            <a:r>
              <a:rPr lang="ru-RU" sz="2200" dirty="0" err="1">
                <a:latin typeface="Times New Roman" panose="02020603050405020304" pitchFamily="18" charset="0"/>
                <a:cs typeface="Times New Roman" panose="02020603050405020304" pitchFamily="18" charset="0"/>
              </a:rPr>
              <a:t>ҳамда</a:t>
            </a:r>
            <a:r>
              <a:rPr lang="ru-RU" sz="2200" dirty="0">
                <a:latin typeface="Times New Roman" panose="02020603050405020304" pitchFamily="18" charset="0"/>
                <a:cs typeface="Times New Roman" panose="02020603050405020304" pitchFamily="18" charset="0"/>
              </a:rPr>
              <a:t> технология </a:t>
            </a:r>
            <a:r>
              <a:rPr lang="ru-RU" sz="2200" dirty="0" err="1">
                <a:latin typeface="Times New Roman" panose="02020603050405020304" pitchFamily="18" charset="0"/>
                <a:cs typeface="Times New Roman" panose="02020603050405020304" pitchFamily="18" charset="0"/>
              </a:rPr>
              <a:t>ҳужжатлари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талабларига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мувофиқ</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юридик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жисмоний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шахслар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бажарадиган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хизматларнинг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хусусиятларини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шарт-шароитларини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ҳисобга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ҳолда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белгиланади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ҳамда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тегишли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давлат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назорати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органлари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билан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келишилади</a:t>
            </a:r>
            <a:r>
              <a:rPr lang="ru-RU" sz="2200" dirty="0">
                <a:latin typeface="Times New Roman" panose="02020603050405020304" pitchFamily="18" charset="0"/>
                <a:cs typeface="Times New Roman" panose="02020603050405020304" pitchFamily="18" charset="0"/>
              </a:rPr>
              <a:t>.</a:t>
            </a: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4053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2279561" y="296214"/>
            <a:ext cx="9225051" cy="5950040"/>
          </a:xfrm>
        </p:spPr>
        <p:txBody>
          <a:bodyPr>
            <a:noAutofit/>
          </a:bodyPr>
          <a:lstStyle/>
          <a:p>
            <a:pPr algn="just" fontAlgn="t"/>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назоратини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амалга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оширувчи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юридик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жисмоний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шахслар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нормалар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қоидаларнинг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талаблари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бузилганлиги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аниқланган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тақдирда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ишларни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амалга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оширишни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хизматлар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кўрсатишни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аниқланган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камчиликлар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бартараф</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этилгунга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қадар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тўхтатиб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қўйишлари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шарт</a:t>
            </a:r>
            <a:r>
              <a:rPr lang="ru-RU" sz="2200" dirty="0">
                <a:latin typeface="Times New Roman" panose="02020603050405020304" pitchFamily="18" charset="0"/>
                <a:cs typeface="Times New Roman" panose="02020603050405020304" pitchFamily="18" charset="0"/>
              </a:rPr>
              <a:t>.</a:t>
            </a:r>
          </a:p>
          <a:p>
            <a:pPr algn="just" fontAlgn="t"/>
            <a:r>
              <a:rPr lang="ru-RU" sz="2200" dirty="0" err="1">
                <a:latin typeface="Times New Roman" panose="02020603050405020304" pitchFamily="18" charset="0"/>
                <a:cs typeface="Times New Roman" panose="02020603050405020304" pitchFamily="18" charset="0"/>
              </a:rPr>
              <a:t>Жамоат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бирлашмалари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қонун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ҳужжатларига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мувофиқ</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сифати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хавфсизлигини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таъминлашга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доир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нормалар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қоидалар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бажарилиши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устидан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жамоатчилик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назоратини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амалга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оширишга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ҳақли</a:t>
            </a:r>
            <a:r>
              <a:rPr lang="ru-RU" sz="2200" dirty="0" smtClean="0">
                <a:latin typeface="Times New Roman" panose="02020603050405020304" pitchFamily="18" charset="0"/>
                <a:cs typeface="Times New Roman" panose="02020603050405020304" pitchFamily="18" charset="0"/>
              </a:rPr>
              <a:t>.</a:t>
            </a:r>
          </a:p>
          <a:p>
            <a:pPr algn="just" fontAlgn="t"/>
            <a:r>
              <a:rPr lang="ru-RU" sz="2200" b="1" dirty="0">
                <a:latin typeface="Times New Roman" panose="02020603050405020304" pitchFamily="18" charset="0"/>
                <a:cs typeface="Times New Roman" panose="02020603050405020304" pitchFamily="18" charset="0"/>
              </a:rPr>
              <a:t>9-модда. </a:t>
            </a:r>
            <a:r>
              <a:rPr lang="ru-RU" sz="2200" b="1" dirty="0" err="1">
                <a:latin typeface="Times New Roman" panose="02020603050405020304" pitchFamily="18" charset="0"/>
                <a:cs typeface="Times New Roman" panose="02020603050405020304" pitchFamily="18" charset="0"/>
              </a:rPr>
              <a:t>Озиқ-овқат</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маҳсулотининг</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сифати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ва</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хавфсизлигини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таъминлаш</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тадбирларини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режалаштириш</a:t>
            </a:r>
            <a:endParaRPr lang="ru-RU" sz="2200" dirty="0">
              <a:latin typeface="Times New Roman" panose="02020603050405020304" pitchFamily="18" charset="0"/>
              <a:cs typeface="Times New Roman" panose="02020603050405020304" pitchFamily="18" charset="0"/>
            </a:endParaRPr>
          </a:p>
          <a:p>
            <a:pPr algn="just" fontAlgn="t"/>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чиқаришни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моллари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билан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савдо</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қилишни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умумий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овқатланиш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тизимини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ривожлантиришнинг</a:t>
            </a:r>
            <a:r>
              <a:rPr lang="ru-RU" sz="2200" dirty="0">
                <a:latin typeface="Times New Roman" panose="02020603050405020304" pitchFamily="18" charset="0"/>
                <a:cs typeface="Times New Roman" panose="02020603050405020304" pitchFamily="18" charset="0"/>
              </a:rPr>
              <a:t> республика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минтақавий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мақсадли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дастурларини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чоғида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сифати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хавфсизлигини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таъминлаш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тадбирлари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назарда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тутилмоғи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керак</a:t>
            </a:r>
            <a:r>
              <a:rPr lang="ru-RU" sz="2200" dirty="0">
                <a:latin typeface="Times New Roman" panose="02020603050405020304" pitchFamily="18" charset="0"/>
                <a:cs typeface="Times New Roman" panose="02020603050405020304" pitchFamily="18" charset="0"/>
              </a:rPr>
              <a:t>.</a:t>
            </a:r>
          </a:p>
          <a:p>
            <a:pPr algn="just" fontAlgn="t"/>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4315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75763"/>
            <a:ext cx="8915400" cy="5035459"/>
          </a:xfrm>
        </p:spPr>
        <p:txBody>
          <a:bodyPr>
            <a:noAutofit/>
          </a:bodyPr>
          <a:lstStyle/>
          <a:p>
            <a:pPr algn="just" fontAlgn="t"/>
            <a:r>
              <a:rPr lang="ru-RU" sz="2200" b="1" dirty="0">
                <a:latin typeface="Times New Roman" panose="02020603050405020304" pitchFamily="18" charset="0"/>
                <a:cs typeface="Times New Roman" panose="02020603050405020304" pitchFamily="18" charset="0"/>
              </a:rPr>
              <a:t>10-модда. Янги </a:t>
            </a:r>
            <a:r>
              <a:rPr lang="ru-RU" sz="2200" b="1" dirty="0" err="1">
                <a:latin typeface="Times New Roman" panose="02020603050405020304" pitchFamily="18" charset="0"/>
                <a:cs typeface="Times New Roman" panose="02020603050405020304" pitchFamily="18" charset="0"/>
              </a:rPr>
              <a:t>озиқ-овқат</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маҳсулотини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яратиш</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ва</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ишлаб</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чиқариш</a:t>
            </a:r>
            <a:endParaRPr lang="ru-RU" sz="2200" dirty="0">
              <a:latin typeface="Times New Roman" panose="02020603050405020304" pitchFamily="18" charset="0"/>
              <a:cs typeface="Times New Roman" panose="02020603050405020304" pitchFamily="18" charset="0"/>
            </a:endParaRPr>
          </a:p>
          <a:p>
            <a:pPr algn="just" fontAlgn="t"/>
            <a:r>
              <a:rPr lang="ru-RU" sz="2200" dirty="0" err="1">
                <a:latin typeface="Times New Roman" panose="02020603050405020304" pitchFamily="18" charset="0"/>
                <a:cs typeface="Times New Roman" panose="02020603050405020304" pitchFamily="18" charset="0"/>
              </a:rPr>
              <a:t>Юридик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жисмоний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шахслар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янги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яратиш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ёки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такомиллаштириш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чоғида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шунингдек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технологиясини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чоғида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хавфсизлигини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яроқлилик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муддатини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сифат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кўрсаткичларини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назорат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усулларини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асослаб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беришлари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шарт</a:t>
            </a:r>
            <a:r>
              <a:rPr lang="ru-RU" sz="2200" dirty="0">
                <a:latin typeface="Times New Roman" panose="02020603050405020304" pitchFamily="18" charset="0"/>
                <a:cs typeface="Times New Roman" panose="02020603050405020304" pitchFamily="18" charset="0"/>
              </a:rPr>
              <a:t>.</a:t>
            </a:r>
          </a:p>
          <a:p>
            <a:pPr algn="just" fontAlgn="t"/>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сифат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кўрсаткичлари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хавфсизлигига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қўйиладиган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талаблар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мажбурий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бўлиб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ушбу</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маҳсулотнинг</a:t>
            </a:r>
            <a:r>
              <a:rPr lang="ru-RU" sz="2200" dirty="0">
                <a:latin typeface="Times New Roman" panose="02020603050405020304" pitchFamily="18" charset="0"/>
                <a:cs typeface="Times New Roman" panose="02020603050405020304" pitchFamily="18" charset="0"/>
              </a:rPr>
              <a:t> норматив </a:t>
            </a:r>
            <a:r>
              <a:rPr lang="ru-RU" sz="2200" dirty="0" err="1">
                <a:latin typeface="Times New Roman" panose="02020603050405020304" pitchFamily="18" charset="0"/>
                <a:cs typeface="Times New Roman" panose="02020603050405020304" pitchFamily="18" charset="0"/>
              </a:rPr>
              <a:t>ҳужжатларига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киритилади</a:t>
            </a:r>
            <a:r>
              <a:rPr lang="ru-RU" sz="2200" dirty="0">
                <a:latin typeface="Times New Roman" panose="02020603050405020304" pitchFamily="18" charset="0"/>
                <a:cs typeface="Times New Roman" panose="02020603050405020304" pitchFamily="18" charset="0"/>
              </a:rPr>
              <a:t>.</a:t>
            </a:r>
          </a:p>
          <a:p>
            <a:pPr algn="just" fontAlgn="t"/>
            <a:r>
              <a:rPr lang="ru-RU" sz="2200" dirty="0" err="1">
                <a:latin typeface="Times New Roman" panose="02020603050405020304" pitchFamily="18" charset="0"/>
                <a:cs typeface="Times New Roman" panose="02020603050405020304" pitchFamily="18" charset="0"/>
              </a:rPr>
              <a:t>Сифати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хавфсизлиги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муайян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вақт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ўтганидан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кейин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ўзгариши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ҳамда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одамларнинг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ҳаёти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саломатлигига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туғдириши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мумкин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бўладиган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яроқлилик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муддати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белгиланади</a:t>
            </a:r>
            <a:r>
              <a:rPr lang="ru-RU" sz="2200" dirty="0">
                <a:latin typeface="Times New Roman" panose="02020603050405020304" pitchFamily="18" charset="0"/>
                <a:cs typeface="Times New Roman" panose="02020603050405020304" pitchFamily="18" charset="0"/>
              </a:rPr>
              <a:t>.</a:t>
            </a: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875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56823"/>
            <a:ext cx="8915400" cy="5254399"/>
          </a:xfrm>
        </p:spPr>
        <p:txBody>
          <a:bodyPr>
            <a:noAutofit/>
          </a:bodyPr>
          <a:lstStyle/>
          <a:p>
            <a:pPr algn="just" fontAlgn="t"/>
            <a:r>
              <a:rPr lang="ru-RU" sz="2200" b="1" dirty="0">
                <a:latin typeface="Times New Roman" panose="02020603050405020304" pitchFamily="18" charset="0"/>
                <a:cs typeface="Times New Roman" panose="02020603050405020304" pitchFamily="18" charset="0"/>
              </a:rPr>
              <a:t>11-модда. </a:t>
            </a:r>
            <a:r>
              <a:rPr lang="ru-RU" sz="2200" b="1" dirty="0" err="1">
                <a:latin typeface="Times New Roman" panose="02020603050405020304" pitchFamily="18" charset="0"/>
                <a:cs typeface="Times New Roman" panose="02020603050405020304" pitchFamily="18" charset="0"/>
              </a:rPr>
              <a:t>Озиқ-овқат</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маҳсулотини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ишлаб</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чиқариш</a:t>
            </a:r>
            <a:endParaRPr lang="ru-RU" sz="2200" dirty="0">
              <a:latin typeface="Times New Roman" panose="02020603050405020304" pitchFamily="18" charset="0"/>
              <a:cs typeface="Times New Roman" panose="02020603050405020304" pitchFamily="18" charset="0"/>
            </a:endParaRPr>
          </a:p>
          <a:p>
            <a:pPr algn="just" fontAlgn="t"/>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юридик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жисмоний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шахслар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нормалар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қоидалар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талабларига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мувофиқ</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чиқарадилар</a:t>
            </a:r>
            <a:r>
              <a:rPr lang="ru-RU" sz="2200" dirty="0">
                <a:latin typeface="Times New Roman" panose="02020603050405020304" pitchFamily="18" charset="0"/>
                <a:cs typeface="Times New Roman" panose="02020603050405020304" pitchFamily="18" charset="0"/>
              </a:rPr>
              <a:t>.</a:t>
            </a:r>
          </a:p>
          <a:p>
            <a:pPr algn="just" fontAlgn="t"/>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чиқаришда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белгиланган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тартибда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рўйхатдан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ўтказилган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хом</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ашёсидан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қўшимчалардан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қадоқлаш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ёрдамчи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материаллардан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улардан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буюмлардан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ускуналардан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фойдаланишга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йўл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қўйилади</a:t>
            </a:r>
            <a:r>
              <a:rPr lang="ru-RU" sz="2200" dirty="0">
                <a:latin typeface="Times New Roman" panose="02020603050405020304" pitchFamily="18" charset="0"/>
                <a:cs typeface="Times New Roman" panose="02020603050405020304" pitchFamily="18" charset="0"/>
              </a:rPr>
              <a:t>.</a:t>
            </a:r>
          </a:p>
          <a:p>
            <a:pPr algn="just" fontAlgn="t"/>
            <a:r>
              <a:rPr lang="ru-RU" sz="2200" dirty="0" err="1">
                <a:latin typeface="Times New Roman" panose="02020603050405020304" pitchFamily="18" charset="0"/>
                <a:cs typeface="Times New Roman" panose="02020603050405020304" pitchFamily="18" charset="0"/>
              </a:rPr>
              <a:t>Таркибида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гиёҳвандлик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моддалари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қўшимчалари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ембоп</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қўшимчалар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биологик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фаол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қўшимчаларни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ишлатиш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тақиқланади</a:t>
            </a:r>
            <a:r>
              <a:rPr lang="ru-RU" sz="2200" dirty="0">
                <a:latin typeface="Times New Roman" panose="02020603050405020304" pitchFamily="18" charset="0"/>
                <a:cs typeface="Times New Roman" panose="02020603050405020304" pitchFamily="18" charset="0"/>
              </a:rPr>
              <a:t>.</a:t>
            </a:r>
          </a:p>
          <a:p>
            <a:pPr algn="just" fontAlgn="t"/>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чиқарилаётган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сифати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белгиланган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нормалар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қоидалар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талабларига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мос</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ушбу</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Қонун</a:t>
            </a:r>
            <a:r>
              <a:rPr lang="ru-RU" sz="2200" dirty="0">
                <a:latin typeface="Times New Roman" panose="02020603050405020304" pitchFamily="18" charset="0"/>
                <a:cs typeface="Times New Roman" panose="02020603050405020304" pitchFamily="18" charset="0"/>
              </a:rPr>
              <a:t> 7-моддасининг </a:t>
            </a:r>
            <a:r>
              <a:rPr lang="ru-RU" sz="2200" dirty="0" err="1">
                <a:latin typeface="Times New Roman" panose="02020603050405020304" pitchFamily="18" charset="0"/>
                <a:cs typeface="Times New Roman" panose="02020603050405020304" pitchFamily="18" charset="0"/>
                <a:hlinkClick r:id="rId2"/>
              </a:rPr>
              <a:t>иккинчи</a:t>
            </a:r>
            <a:r>
              <a:rPr lang="ru-RU" sz="2200" dirty="0">
                <a:latin typeface="Times New Roman" panose="02020603050405020304" pitchFamily="18" charset="0"/>
                <a:cs typeface="Times New Roman" panose="02020603050405020304" pitchFamily="18" charset="0"/>
                <a:hlinkClick r:id="rId2"/>
              </a:rPr>
              <a:t> </a:t>
            </a:r>
            <a:r>
              <a:rPr lang="ru-RU" sz="2200" dirty="0" err="1">
                <a:latin typeface="Times New Roman" panose="02020603050405020304" pitchFamily="18" charset="0"/>
                <a:cs typeface="Times New Roman" panose="02020603050405020304" pitchFamily="18" charset="0"/>
                <a:hlinkClick r:id="rId2"/>
              </a:rPr>
              <a:t>қисмида</a:t>
            </a:r>
            <a:r>
              <a:rPr lang="ru-RU" sz="2200" dirty="0">
                <a:latin typeface="Times New Roman" panose="02020603050405020304" pitchFamily="18" charset="0"/>
                <a:cs typeface="Times New Roman" panose="02020603050405020304" pitchFamily="18" charset="0"/>
                <a:hlinkClick r:id="rId2"/>
              </a:rPr>
              <a:t> </a:t>
            </a:r>
            <a:r>
              <a:rPr lang="ru-RU" sz="2200" dirty="0" err="1">
                <a:latin typeface="Times New Roman" panose="02020603050405020304" pitchFamily="18" charset="0"/>
                <a:cs typeface="Times New Roman" panose="02020603050405020304" pitchFamily="18" charset="0"/>
              </a:rPr>
              <a:t>назарда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тутилган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маҳсулотларнинг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сифати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эса</a:t>
            </a:r>
            <a:r>
              <a:rPr lang="ru-RU" sz="2200" dirty="0">
                <a:latin typeface="Times New Roman" panose="02020603050405020304" pitchFamily="18" charset="0"/>
                <a:cs typeface="Times New Roman" panose="02020603050405020304" pitchFamily="18" charset="0"/>
              </a:rPr>
              <a:t> сертификат </a:t>
            </a:r>
            <a:r>
              <a:rPr lang="ru-RU" sz="2200" dirty="0" err="1">
                <a:latin typeface="Times New Roman" panose="02020603050405020304" pitchFamily="18" charset="0"/>
                <a:cs typeface="Times New Roman" panose="02020603050405020304" pitchFamily="18" charset="0"/>
              </a:rPr>
              <a:t>билан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ҳам</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тасдиқланиши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керак</a:t>
            </a:r>
            <a:r>
              <a:rPr lang="ru-RU" sz="2200" dirty="0">
                <a:latin typeface="Times New Roman" panose="02020603050405020304" pitchFamily="18" charset="0"/>
                <a:cs typeface="Times New Roman" panose="02020603050405020304" pitchFamily="18" charset="0"/>
              </a:rPr>
              <a:t>.</a:t>
            </a: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16316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21787" y="734096"/>
            <a:ext cx="8915400" cy="5267278"/>
          </a:xfrm>
        </p:spPr>
        <p:txBody>
          <a:bodyPr>
            <a:normAutofit/>
          </a:bodyPr>
          <a:lstStyle/>
          <a:p>
            <a:pPr marL="0" algn="just" fontAlgn="t">
              <a:spcBef>
                <a:spcPts val="0"/>
              </a:spcBef>
            </a:pPr>
            <a:r>
              <a:rPr lang="ru-RU" sz="2000" b="1" dirty="0">
                <a:latin typeface="Times New Roman" panose="02020603050405020304" pitchFamily="18" charset="0"/>
                <a:cs typeface="Times New Roman" panose="02020603050405020304" pitchFamily="18" charset="0"/>
              </a:rPr>
              <a:t>12-модда. </a:t>
            </a:r>
            <a:r>
              <a:rPr lang="ru-RU" sz="2000" b="1" dirty="0" err="1">
                <a:latin typeface="Times New Roman" panose="02020603050405020304" pitchFamily="18" charset="0"/>
                <a:cs typeface="Times New Roman" panose="02020603050405020304" pitchFamily="18" charset="0"/>
              </a:rPr>
              <a:t>Озиқ-овқатларни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қадоқлаш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ўраш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тамғалаш</a:t>
            </a:r>
            <a:endParaRPr lang="ru-RU" sz="2000" dirty="0">
              <a:latin typeface="Times New Roman" panose="02020603050405020304" pitchFamily="18" charset="0"/>
              <a:cs typeface="Times New Roman" panose="02020603050405020304" pitchFamily="18" charset="0"/>
            </a:endParaRPr>
          </a:p>
          <a:p>
            <a:pPr marL="0" algn="just" fontAlgn="t">
              <a:spcBef>
                <a:spcPts val="0"/>
              </a:spcBef>
            </a:pPr>
            <a:r>
              <a:rPr lang="ru-RU" sz="2000" dirty="0" err="1">
                <a:latin typeface="Times New Roman" panose="02020603050405020304" pitchFamily="18" charset="0"/>
                <a:cs typeface="Times New Roman" panose="02020603050405020304" pitchFamily="18" charset="0"/>
              </a:rPr>
              <a:t>Озиқ-овқатлар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ишлаб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чиқарувчи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юридик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жисмоний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шахслар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уларни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қадоқланган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ўралган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муомала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босқичларида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сифати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озиқлик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қиммати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сақланиб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қолишини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таъминлайдиган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қонун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ҳужжатларига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мувофиқ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тамғаланган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ҳолда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чиқаришлари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шарт</a:t>
            </a:r>
            <a:r>
              <a:rPr lang="ru-RU" sz="2000" dirty="0">
                <a:latin typeface="Times New Roman" panose="02020603050405020304" pitchFamily="18" charset="0"/>
                <a:cs typeface="Times New Roman" panose="02020603050405020304" pitchFamily="18" charset="0"/>
              </a:rPr>
              <a:t>.</a:t>
            </a:r>
          </a:p>
          <a:p>
            <a:pPr marL="0" algn="just" fontAlgn="t">
              <a:spcBef>
                <a:spcPts val="0"/>
              </a:spcBef>
            </a:pPr>
            <a:r>
              <a:rPr lang="ru-RU" sz="2000" dirty="0" err="1">
                <a:latin typeface="Times New Roman" panose="02020603050405020304" pitchFamily="18" charset="0"/>
                <a:cs typeface="Times New Roman" panose="02020603050405020304" pitchFamily="18" charset="0"/>
              </a:rPr>
              <a:t>Қадоқланган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ўралган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озиқ-овқатлар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овқатга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қўшиладиган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биологик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фаол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қўшимчалар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озиқ-овқат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қўшимчалари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ёриқларга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суқма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варақаларга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уларда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қуйидагилар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кўрсатилиши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керак</a:t>
            </a:r>
            <a:r>
              <a:rPr lang="ru-RU" sz="2000" dirty="0">
                <a:latin typeface="Times New Roman" panose="02020603050405020304" pitchFamily="18" charset="0"/>
                <a:cs typeface="Times New Roman" panose="02020603050405020304" pitchFamily="18" charset="0"/>
              </a:rPr>
              <a:t>:</a:t>
            </a:r>
          </a:p>
          <a:p>
            <a:pPr marL="0" algn="just" fontAlgn="t">
              <a:spcBef>
                <a:spcPts val="0"/>
              </a:spcBef>
            </a:pPr>
            <a:r>
              <a:rPr lang="ru-RU" sz="2000" dirty="0" err="1">
                <a:latin typeface="Times New Roman" panose="02020603050405020304" pitchFamily="18" charset="0"/>
                <a:cs typeface="Times New Roman" panose="02020603050405020304" pitchFamily="18" charset="0"/>
              </a:rPr>
              <a:t>озиқ-овқатнинг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номи</a:t>
            </a:r>
            <a:r>
              <a:rPr lang="ru-RU" sz="2000" dirty="0">
                <a:latin typeface="Times New Roman" panose="02020603050405020304" pitchFamily="18" charset="0"/>
                <a:cs typeface="Times New Roman" panose="02020603050405020304" pitchFamily="18" charset="0"/>
              </a:rPr>
              <a:t>;</a:t>
            </a:r>
          </a:p>
          <a:p>
            <a:pPr marL="0" algn="just" fontAlgn="t">
              <a:spcBef>
                <a:spcPts val="0"/>
              </a:spcBef>
            </a:pPr>
            <a:r>
              <a:rPr lang="ru-RU" sz="2000" dirty="0" err="1">
                <a:latin typeface="Times New Roman" panose="02020603050405020304" pitchFamily="18" charset="0"/>
                <a:cs typeface="Times New Roman" panose="02020603050405020304" pitchFamily="18" charset="0"/>
              </a:rPr>
              <a:t>озиқ-овқатни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нимага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мўлжалланганлиги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болаларга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махсус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мўлжалланган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маҳсулотлар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парҳез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таомлар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cs typeface="Times New Roman" panose="02020603050405020304" pitchFamily="18" charset="0"/>
              </a:rPr>
              <a:t>);</a:t>
            </a:r>
          </a:p>
          <a:p>
            <a:pPr marL="0" algn="just" fontAlgn="t">
              <a:spcBef>
                <a:spcPts val="0"/>
              </a:spcBef>
            </a:pPr>
            <a:r>
              <a:rPr lang="ru-RU" sz="2000" dirty="0" err="1">
                <a:latin typeface="Times New Roman" panose="02020603050405020304" pitchFamily="18" charset="0"/>
                <a:cs typeface="Times New Roman" panose="02020603050405020304" pitchFamily="18" charset="0"/>
              </a:rPr>
              <a:t>тайёрловчининг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номи</a:t>
            </a:r>
            <a:r>
              <a:rPr lang="ru-RU" sz="2000" dirty="0">
                <a:latin typeface="Times New Roman" panose="02020603050405020304" pitchFamily="18" charset="0"/>
                <a:cs typeface="Times New Roman" panose="02020603050405020304" pitchFamily="18" charset="0"/>
              </a:rPr>
              <a:t>;</a:t>
            </a:r>
          </a:p>
          <a:p>
            <a:pPr marL="0" algn="just" fontAlgn="t">
              <a:spcBef>
                <a:spcPts val="0"/>
              </a:spcBef>
            </a:pPr>
            <a:r>
              <a:rPr lang="ru-RU" sz="2000" dirty="0">
                <a:latin typeface="Times New Roman" panose="02020603050405020304" pitchFamily="18" charset="0"/>
                <a:cs typeface="Times New Roman" panose="02020603050405020304" pitchFamily="18" charset="0"/>
              </a:rPr>
              <a:t>товар </a:t>
            </a:r>
            <a:r>
              <a:rPr lang="ru-RU" sz="2000" dirty="0" err="1">
                <a:latin typeface="Times New Roman" panose="02020603050405020304" pitchFamily="18" charset="0"/>
                <a:cs typeface="Times New Roman" panose="02020603050405020304" pitchFamily="18" charset="0"/>
              </a:rPr>
              <a:t>белгиси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белгига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ташкилотлар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cs typeface="Times New Roman" panose="02020603050405020304" pitchFamily="18" charset="0"/>
              </a:rPr>
              <a:t>);</a:t>
            </a:r>
          </a:p>
          <a:p>
            <a:pPr marL="0" algn="just" fontAlgn="t">
              <a:spcBef>
                <a:spcPts val="0"/>
              </a:spcBef>
            </a:pPr>
            <a:r>
              <a:rPr lang="ru-RU" sz="2000" dirty="0" err="1">
                <a:latin typeface="Times New Roman" panose="02020603050405020304" pitchFamily="18" charset="0"/>
                <a:cs typeface="Times New Roman" panose="02020603050405020304" pitchFamily="18" charset="0"/>
              </a:rPr>
              <a:t>озиқ-овқат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таркибига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кирган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нарсалар</a:t>
            </a:r>
            <a:r>
              <a:rPr lang="ru-RU" sz="2000" dirty="0">
                <a:latin typeface="Times New Roman" panose="02020603050405020304" pitchFamily="18" charset="0"/>
                <a:cs typeface="Times New Roman" panose="02020603050405020304" pitchFamily="18" charset="0"/>
              </a:rPr>
              <a:t>, шу </a:t>
            </a:r>
            <a:r>
              <a:rPr lang="ru-RU" sz="2000" dirty="0" err="1">
                <a:latin typeface="Times New Roman" panose="02020603050405020304" pitchFamily="18" charset="0"/>
                <a:cs typeface="Times New Roman" panose="02020603050405020304" pitchFamily="18" charset="0"/>
              </a:rPr>
              <a:t>жумладан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озиқ-овқат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қўшимчаларининг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номи</a:t>
            </a:r>
            <a:r>
              <a:rPr lang="ru-RU" sz="2000" dirty="0">
                <a:latin typeface="Times New Roman" panose="02020603050405020304" pitchFamily="18" charset="0"/>
                <a:cs typeface="Times New Roman" panose="02020603050405020304" pitchFamily="18" charset="0"/>
              </a:rPr>
              <a:t>;</a:t>
            </a:r>
          </a:p>
          <a:p>
            <a:pPr marL="0" algn="just" fontAlgn="t">
              <a:spcBef>
                <a:spcPts val="0"/>
              </a:spcBef>
            </a:pPr>
            <a:r>
              <a:rPr lang="ru-RU" sz="2000" dirty="0" err="1">
                <a:latin typeface="Times New Roman" panose="02020603050405020304" pitchFamily="18" charset="0"/>
                <a:cs typeface="Times New Roman" panose="02020603050405020304" pitchFamily="18" charset="0"/>
              </a:rPr>
              <a:t>озиқлик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қиммати</a:t>
            </a:r>
            <a:r>
              <a:rPr lang="ru-RU" sz="2000" dirty="0">
                <a:latin typeface="Times New Roman" panose="02020603050405020304" pitchFamily="18" charset="0"/>
                <a:cs typeface="Times New Roman" panose="02020603050405020304" pitchFamily="18" charset="0"/>
              </a:rPr>
              <a:t>, нави</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543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98490"/>
            <a:ext cx="8915400" cy="5112732"/>
          </a:xfrm>
        </p:spPr>
        <p:txBody>
          <a:bodyPr>
            <a:normAutofit/>
          </a:bodyPr>
          <a:lstStyle/>
          <a:p>
            <a:pPr algn="just" fontAlgn="t"/>
            <a:r>
              <a:rPr lang="ru-RU" dirty="0" err="1">
                <a:latin typeface="Times New Roman" panose="02020603050405020304" pitchFamily="18" charset="0"/>
                <a:cs typeface="Times New Roman" panose="02020603050405020304" pitchFamily="18" charset="0"/>
              </a:rPr>
              <a:t>сақлаш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шарт-шароитлари</a:t>
            </a:r>
            <a:r>
              <a:rPr lang="ru-RU" dirty="0">
                <a:latin typeface="Times New Roman" panose="02020603050405020304" pitchFamily="18" charset="0"/>
                <a:cs typeface="Times New Roman" panose="02020603050405020304" pitchFamily="18" charset="0"/>
              </a:rPr>
              <a:t>;</a:t>
            </a:r>
          </a:p>
          <a:p>
            <a:pPr algn="just" fontAlgn="t"/>
            <a:r>
              <a:rPr lang="ru-RU" dirty="0" err="1">
                <a:latin typeface="Times New Roman" panose="02020603050405020304" pitchFamily="18" charset="0"/>
                <a:cs typeface="Times New Roman" panose="02020603050405020304" pitchFamily="18" charset="0"/>
              </a:rPr>
              <a:t>тайёрланган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санаси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яроқлилик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муддати</a:t>
            </a:r>
            <a:r>
              <a:rPr lang="ru-RU" dirty="0">
                <a:latin typeface="Times New Roman" panose="02020603050405020304" pitchFamily="18" charset="0"/>
                <a:cs typeface="Times New Roman" panose="02020603050405020304" pitchFamily="18" charset="0"/>
              </a:rPr>
              <a:t>;</a:t>
            </a:r>
          </a:p>
          <a:p>
            <a:pPr algn="just" fontAlgn="t"/>
            <a:r>
              <a:rPr lang="ru-RU" dirty="0" err="1">
                <a:latin typeface="Times New Roman" panose="02020603050405020304" pitchFamily="18" charset="0"/>
                <a:cs typeface="Times New Roman" panose="02020603050405020304" pitchFamily="18" charset="0"/>
              </a:rPr>
              <a:t>тайёрлаш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усули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масаллиқлар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махсус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болаларбоп</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парҳез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озиқ-овқат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маҳсулотлари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a:t>
            </a:r>
          </a:p>
          <a:p>
            <a:pPr algn="just" fontAlgn="t"/>
            <a:r>
              <a:rPr lang="ru-RU" dirty="0" err="1">
                <a:latin typeface="Times New Roman" panose="02020603050405020304" pitchFamily="18" charset="0"/>
                <a:cs typeface="Times New Roman" panose="02020603050405020304" pitchFamily="18" charset="0"/>
              </a:rPr>
              <a:t>оғирлиги</a:t>
            </a:r>
            <a:r>
              <a:rPr lang="ru-RU" dirty="0">
                <a:latin typeface="Times New Roman" panose="02020603050405020304" pitchFamily="18" charset="0"/>
                <a:cs typeface="Times New Roman" panose="02020603050405020304" pitchFamily="18" charset="0"/>
              </a:rPr>
              <a:t>;</a:t>
            </a:r>
          </a:p>
          <a:p>
            <a:pPr algn="just" fontAlgn="t"/>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усули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фаол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қўшимчалар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озиқ-овқат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қўшимчалари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махсус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болаларбоп</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парҳез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озиқ-овқат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маҳсулотлари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a:t>
            </a:r>
          </a:p>
          <a:p>
            <a:pPr algn="just" fontAlgn="t"/>
            <a:r>
              <a:rPr lang="ru-RU" dirty="0" err="1">
                <a:latin typeface="Times New Roman" panose="02020603050405020304" pitchFamily="18" charset="0"/>
                <a:cs typeface="Times New Roman" panose="02020603050405020304" pitchFamily="18" charset="0"/>
              </a:rPr>
              <a:t>мувофиқлик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маҳсулотини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мувофиқлик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тамғалаш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ҳуқуқини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лицензияси</a:t>
            </a:r>
            <a:r>
              <a:rPr lang="ru-RU" dirty="0">
                <a:latin typeface="Times New Roman" panose="02020603050405020304" pitchFamily="18" charset="0"/>
                <a:cs typeface="Times New Roman" panose="02020603050405020304" pitchFamily="18" charset="0"/>
              </a:rPr>
              <a:t> бор </a:t>
            </a:r>
            <a:r>
              <a:rPr lang="ru-RU" dirty="0" err="1">
                <a:latin typeface="Times New Roman" panose="02020603050405020304" pitchFamily="18" charset="0"/>
                <a:cs typeface="Times New Roman" panose="02020603050405020304" pitchFamily="18" charset="0"/>
              </a:rPr>
              <a:t>корхоналар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a:t>
            </a:r>
          </a:p>
          <a:p>
            <a:pPr algn="just" fontAlgn="t"/>
            <a:r>
              <a:rPr lang="ru-RU" dirty="0">
                <a:latin typeface="Times New Roman" panose="02020603050405020304" pitchFamily="18" charset="0"/>
                <a:cs typeface="Times New Roman" panose="02020603050405020304" pitchFamily="18" charset="0"/>
              </a:rPr>
              <a:t>норматив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техникавий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ҳужжатларнинг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номерлари</a:t>
            </a:r>
            <a:r>
              <a:rPr lang="ru-RU" dirty="0">
                <a:latin typeface="Times New Roman" panose="02020603050405020304" pitchFamily="18" charset="0"/>
                <a:cs typeface="Times New Roman" panose="02020603050405020304" pitchFamily="18" charset="0"/>
              </a:rPr>
              <a:t>.</a:t>
            </a:r>
          </a:p>
          <a:p>
            <a:pPr algn="just" fontAlgn="t"/>
            <a:r>
              <a:rPr lang="ru-RU" b="1" dirty="0">
                <a:latin typeface="Times New Roman" panose="02020603050405020304" pitchFamily="18" charset="0"/>
                <a:cs typeface="Times New Roman" panose="02020603050405020304" pitchFamily="18" charset="0"/>
              </a:rPr>
              <a:t>13-модда. </a:t>
            </a:r>
            <a:r>
              <a:rPr lang="ru-RU" b="1" dirty="0" err="1">
                <a:latin typeface="Times New Roman" panose="02020603050405020304" pitchFamily="18" charset="0"/>
                <a:cs typeface="Times New Roman" panose="02020603050405020304" pitchFamily="18" charset="0"/>
              </a:rPr>
              <a:t>Озиқ-овқатларни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сақлаш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ташиш</a:t>
            </a:r>
            <a:endParaRPr lang="ru-RU" dirty="0">
              <a:latin typeface="Times New Roman" panose="02020603050405020304" pitchFamily="18" charset="0"/>
              <a:cs typeface="Times New Roman" panose="02020603050405020304" pitchFamily="18" charset="0"/>
            </a:endParaRPr>
          </a:p>
          <a:p>
            <a:pPr algn="just" fontAlgn="t"/>
            <a:r>
              <a:rPr lang="ru-RU" dirty="0" err="1">
                <a:latin typeface="Times New Roman" panose="02020603050405020304" pitchFamily="18" charset="0"/>
                <a:cs typeface="Times New Roman" panose="02020603050405020304" pitchFamily="18" charset="0"/>
              </a:rPr>
              <a:t>Озиқ-овқатларни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сақлайдиган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ташийдиган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юридик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жисмоний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шахслар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нормалар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қоидаларга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риоя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этишлари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озиқ-овқат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сақланишини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хавфсизлигини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таъминлашлари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шарт</a:t>
            </a:r>
            <a:r>
              <a:rPr lang="ru-RU" dirty="0">
                <a:latin typeface="Times New Roman" panose="02020603050405020304" pitchFamily="18" charset="0"/>
                <a:cs typeface="Times New Roman" panose="02020603050405020304" pitchFamily="18" charset="0"/>
              </a:rPr>
              <a:t>.</a:t>
            </a:r>
          </a:p>
          <a:p>
            <a:pPr algn="just"/>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93321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40158"/>
            <a:ext cx="8915400" cy="4971064"/>
          </a:xfrm>
        </p:spPr>
        <p:txBody>
          <a:bodyPr>
            <a:normAutofit/>
          </a:bodyPr>
          <a:lstStyle/>
          <a:p>
            <a:pPr algn="just" fontAlgn="t"/>
            <a:r>
              <a:rPr lang="ru-RU" sz="2400" b="1" dirty="0">
                <a:latin typeface="Times New Roman" panose="02020603050405020304" pitchFamily="18" charset="0"/>
                <a:cs typeface="Times New Roman" panose="02020603050405020304" pitchFamily="18" charset="0"/>
              </a:rPr>
              <a:t>14-модда. </a:t>
            </a:r>
            <a:r>
              <a:rPr lang="ru-RU" sz="2400" b="1" dirty="0" err="1">
                <a:latin typeface="Times New Roman" panose="02020603050405020304" pitchFamily="18" charset="0"/>
                <a:cs typeface="Times New Roman" panose="02020603050405020304" pitchFamily="18" charset="0"/>
              </a:rPr>
              <a:t>Озиқ-овқат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маҳсулотини</a:t>
            </a:r>
            <a:r>
              <a:rPr lang="ru-RU" sz="2400" b="1" dirty="0">
                <a:latin typeface="Times New Roman" panose="02020603050405020304" pitchFamily="18" charset="0"/>
                <a:cs typeface="Times New Roman" panose="02020603050405020304" pitchFamily="18" charset="0"/>
              </a:rPr>
              <a:t> реализация </a:t>
            </a:r>
            <a:r>
              <a:rPr lang="ru-RU" sz="2400" b="1" dirty="0" err="1">
                <a:latin typeface="Times New Roman" panose="02020603050405020304" pitchFamily="18" charset="0"/>
                <a:cs typeface="Times New Roman" panose="02020603050405020304" pitchFamily="18" charset="0"/>
              </a:rPr>
              <a:t>қилиш</a:t>
            </a:r>
            <a:endParaRPr lang="ru-RU" sz="2400" dirty="0">
              <a:latin typeface="Times New Roman" panose="02020603050405020304" pitchFamily="18" charset="0"/>
              <a:cs typeface="Times New Roman" panose="02020603050405020304" pitchFamily="18" charset="0"/>
            </a:endParaRPr>
          </a:p>
          <a:p>
            <a:pPr algn="just" fontAlgn="t"/>
            <a:r>
              <a:rPr lang="ru-RU" sz="2400" dirty="0" err="1">
                <a:latin typeface="Times New Roman" panose="02020603050405020304" pitchFamily="18" charset="0"/>
                <a:cs typeface="Times New Roman" panose="02020603050405020304" pitchFamily="18" charset="0"/>
              </a:rPr>
              <a:t>Мажбурий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сертификатланадиган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юридик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жисмоний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шахслар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хавфсизлигини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тасдиқлайдиган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мослик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сертификати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мувофиқлик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белгиси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тақдирда</a:t>
            </a:r>
            <a:r>
              <a:rPr lang="ru-RU" sz="2400" dirty="0">
                <a:latin typeface="Times New Roman" panose="02020603050405020304" pitchFamily="18" charset="0"/>
                <a:cs typeface="Times New Roman" panose="02020603050405020304" pitchFamily="18" charset="0"/>
              </a:rPr>
              <a:t> реализация </a:t>
            </a:r>
            <a:r>
              <a:rPr lang="ru-RU" sz="2400" dirty="0" err="1">
                <a:latin typeface="Times New Roman" panose="02020603050405020304" pitchFamily="18" charset="0"/>
                <a:cs typeface="Times New Roman" panose="02020603050405020304" pitchFamily="18" charset="0"/>
              </a:rPr>
              <a:t>қилинади</a:t>
            </a:r>
            <a:r>
              <a:rPr lang="ru-RU" sz="2400" dirty="0">
                <a:latin typeface="Times New Roman" panose="02020603050405020304" pitchFamily="18" charset="0"/>
                <a:cs typeface="Times New Roman" panose="02020603050405020304" pitchFamily="18" charset="0"/>
              </a:rPr>
              <a:t>.</a:t>
            </a:r>
          </a:p>
          <a:p>
            <a:pPr algn="just" fontAlgn="t"/>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чакана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сотиш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Ўзбекистон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Республикаси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Вазирлар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Маҳкамаси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тасдиқланадиган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мувофиқ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амалга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оширилади</a:t>
            </a:r>
            <a:r>
              <a:rPr lang="ru-RU" sz="2400" dirty="0">
                <a:latin typeface="Times New Roman" panose="02020603050405020304" pitchFamily="18" charset="0"/>
                <a:cs typeface="Times New Roman" panose="02020603050405020304" pitchFamily="18" charset="0"/>
              </a:rPr>
              <a:t>.</a:t>
            </a:r>
          </a:p>
          <a:p>
            <a:pPr algn="just" fontAlgn="t"/>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билан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савдо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маҳаллий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давлат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ҳокимияти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органлари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cs typeface="Times New Roman" panose="02020603050405020304" pitchFamily="18" charset="0"/>
              </a:rPr>
              <a:t> шу </a:t>
            </a:r>
            <a:r>
              <a:rPr lang="ru-RU" sz="2400" dirty="0" err="1">
                <a:latin typeface="Times New Roman" panose="02020603050405020304" pitchFamily="18" charset="0"/>
                <a:cs typeface="Times New Roman" panose="02020603050405020304" pitchFamily="18" charset="0"/>
              </a:rPr>
              <a:t>мақсадлар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учун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ажратилган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жойларда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йўл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қўйилади</a:t>
            </a:r>
            <a:r>
              <a:rPr lang="ru-RU" sz="2400" dirty="0">
                <a:latin typeface="Times New Roman" panose="02020603050405020304" pitchFamily="18" charset="0"/>
                <a:cs typeface="Times New Roman" panose="02020603050405020304" pitchFamily="18" charset="0"/>
              </a:rPr>
              <a:t>.</a:t>
            </a: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020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04552"/>
            <a:ext cx="8915400" cy="4906670"/>
          </a:xfrm>
        </p:spPr>
        <p:txBody>
          <a:bodyPr/>
          <a:lstStyle/>
          <a:p>
            <a:pPr fontAlgn="t"/>
            <a:r>
              <a:rPr lang="ru-RU" dirty="0" err="1"/>
              <a:t>Қуйидаги</a:t>
            </a:r>
            <a:r>
              <a:rPr lang="ru-RU" dirty="0"/>
              <a:t> </a:t>
            </a:r>
            <a:r>
              <a:rPr lang="ru-RU" dirty="0" err="1"/>
              <a:t>ҳолларда</a:t>
            </a:r>
            <a:r>
              <a:rPr lang="ru-RU" dirty="0"/>
              <a:t> </a:t>
            </a:r>
            <a:r>
              <a:rPr lang="ru-RU" dirty="0" err="1"/>
              <a:t>озиқ-овқат</a:t>
            </a:r>
            <a:r>
              <a:rPr lang="ru-RU" dirty="0"/>
              <a:t> </a:t>
            </a:r>
            <a:r>
              <a:rPr lang="ru-RU" dirty="0" err="1"/>
              <a:t>маҳсулотини</a:t>
            </a:r>
            <a:r>
              <a:rPr lang="ru-RU" dirty="0"/>
              <a:t> реализация </a:t>
            </a:r>
            <a:r>
              <a:rPr lang="ru-RU" dirty="0" err="1"/>
              <a:t>қилишга</a:t>
            </a:r>
            <a:r>
              <a:rPr lang="ru-RU" dirty="0"/>
              <a:t> </a:t>
            </a:r>
            <a:r>
              <a:rPr lang="ru-RU" dirty="0" err="1"/>
              <a:t>йўл</a:t>
            </a:r>
            <a:r>
              <a:rPr lang="ru-RU" dirty="0"/>
              <a:t> </a:t>
            </a:r>
            <a:r>
              <a:rPr lang="ru-RU" dirty="0" err="1"/>
              <a:t>қўйилмайди</a:t>
            </a:r>
            <a:r>
              <a:rPr lang="ru-RU" dirty="0"/>
              <a:t>:</a:t>
            </a:r>
          </a:p>
          <a:p>
            <a:pPr fontAlgn="t"/>
            <a:r>
              <a:rPr lang="ru-RU" dirty="0" err="1"/>
              <a:t>маҳсулот</a:t>
            </a:r>
            <a:r>
              <a:rPr lang="ru-RU" dirty="0"/>
              <a:t> </a:t>
            </a:r>
            <a:r>
              <a:rPr lang="ru-RU" dirty="0" err="1"/>
              <a:t>сифати</a:t>
            </a:r>
            <a:r>
              <a:rPr lang="ru-RU" dirty="0"/>
              <a:t> </a:t>
            </a:r>
            <a:r>
              <a:rPr lang="ru-RU" dirty="0" err="1"/>
              <a:t>белгиланган</a:t>
            </a:r>
            <a:r>
              <a:rPr lang="ru-RU" dirty="0"/>
              <a:t> </a:t>
            </a:r>
            <a:r>
              <a:rPr lang="ru-RU" dirty="0" err="1"/>
              <a:t>нормалар</a:t>
            </a:r>
            <a:r>
              <a:rPr lang="ru-RU" dirty="0"/>
              <a:t> </a:t>
            </a:r>
            <a:r>
              <a:rPr lang="ru-RU" dirty="0" err="1"/>
              <a:t>ва</a:t>
            </a:r>
            <a:r>
              <a:rPr lang="ru-RU" dirty="0"/>
              <a:t> </a:t>
            </a:r>
            <a:r>
              <a:rPr lang="ru-RU" dirty="0" err="1"/>
              <a:t>қоидалар</a:t>
            </a:r>
            <a:r>
              <a:rPr lang="ru-RU" dirty="0"/>
              <a:t> </a:t>
            </a:r>
            <a:r>
              <a:rPr lang="ru-RU" dirty="0" err="1"/>
              <a:t>талабларига</a:t>
            </a:r>
            <a:r>
              <a:rPr lang="ru-RU" dirty="0"/>
              <a:t> </a:t>
            </a:r>
            <a:r>
              <a:rPr lang="ru-RU" dirty="0" err="1"/>
              <a:t>мувофиқ</a:t>
            </a:r>
            <a:r>
              <a:rPr lang="ru-RU" dirty="0"/>
              <a:t> </a:t>
            </a:r>
            <a:r>
              <a:rPr lang="ru-RU" dirty="0" err="1"/>
              <a:t>бўлмаса</a:t>
            </a:r>
            <a:r>
              <a:rPr lang="ru-RU" dirty="0"/>
              <a:t>, </a:t>
            </a:r>
            <a:r>
              <a:rPr lang="ru-RU" dirty="0" err="1"/>
              <a:t>мажбурий</a:t>
            </a:r>
            <a:r>
              <a:rPr lang="ru-RU" dirty="0"/>
              <a:t> </a:t>
            </a:r>
            <a:r>
              <a:rPr lang="ru-RU" dirty="0" err="1"/>
              <a:t>сертификатланадиган</a:t>
            </a:r>
            <a:r>
              <a:rPr lang="ru-RU" dirty="0"/>
              <a:t> </a:t>
            </a:r>
            <a:r>
              <a:rPr lang="ru-RU" dirty="0" err="1"/>
              <a:t>маҳсулотлар</a:t>
            </a:r>
            <a:r>
              <a:rPr lang="ru-RU" dirty="0"/>
              <a:t> </a:t>
            </a:r>
            <a:r>
              <a:rPr lang="ru-RU" dirty="0" err="1"/>
              <a:t>учун</a:t>
            </a:r>
            <a:r>
              <a:rPr lang="ru-RU" dirty="0"/>
              <a:t> </a:t>
            </a:r>
            <a:r>
              <a:rPr lang="ru-RU" dirty="0" err="1"/>
              <a:t>эса</a:t>
            </a:r>
            <a:r>
              <a:rPr lang="ru-RU" dirty="0"/>
              <a:t> </a:t>
            </a:r>
            <a:r>
              <a:rPr lang="ru-RU" dirty="0" err="1"/>
              <a:t>мослик</a:t>
            </a:r>
            <a:r>
              <a:rPr lang="ru-RU" dirty="0"/>
              <a:t> </a:t>
            </a:r>
            <a:r>
              <a:rPr lang="ru-RU" dirty="0" err="1"/>
              <a:t>сертификати</a:t>
            </a:r>
            <a:r>
              <a:rPr lang="ru-RU" dirty="0"/>
              <a:t> </a:t>
            </a:r>
            <a:r>
              <a:rPr lang="ru-RU" dirty="0" err="1"/>
              <a:t>бўлмаса</a:t>
            </a:r>
            <a:r>
              <a:rPr lang="ru-RU" dirty="0"/>
              <a:t>;</a:t>
            </a:r>
          </a:p>
          <a:p>
            <a:pPr fontAlgn="t"/>
            <a:r>
              <a:rPr lang="ru-RU" dirty="0" err="1"/>
              <a:t>сақлаш</a:t>
            </a:r>
            <a:r>
              <a:rPr lang="ru-RU" dirty="0"/>
              <a:t> </a:t>
            </a:r>
            <a:r>
              <a:rPr lang="ru-RU" dirty="0" err="1"/>
              <a:t>ва</a:t>
            </a:r>
            <a:r>
              <a:rPr lang="ru-RU" dirty="0"/>
              <a:t> реализация </a:t>
            </a:r>
            <a:r>
              <a:rPr lang="ru-RU" dirty="0" err="1"/>
              <a:t>қилиш</a:t>
            </a:r>
            <a:r>
              <a:rPr lang="ru-RU" dirty="0"/>
              <a:t> </a:t>
            </a:r>
            <a:r>
              <a:rPr lang="ru-RU" dirty="0" err="1"/>
              <a:t>учун</a:t>
            </a:r>
            <a:r>
              <a:rPr lang="ru-RU" dirty="0"/>
              <a:t> </a:t>
            </a:r>
            <a:r>
              <a:rPr lang="ru-RU" dirty="0" err="1"/>
              <a:t>тегишли</a:t>
            </a:r>
            <a:r>
              <a:rPr lang="ru-RU" dirty="0"/>
              <a:t> </a:t>
            </a:r>
            <a:r>
              <a:rPr lang="ru-RU" dirty="0" err="1"/>
              <a:t>шароит</a:t>
            </a:r>
            <a:r>
              <a:rPr lang="ru-RU" dirty="0"/>
              <a:t> </a:t>
            </a:r>
            <a:r>
              <a:rPr lang="ru-RU" dirty="0" err="1"/>
              <a:t>бўлмаса</a:t>
            </a:r>
            <a:r>
              <a:rPr lang="ru-RU" dirty="0"/>
              <a:t>;</a:t>
            </a:r>
          </a:p>
          <a:p>
            <a:pPr fontAlgn="t"/>
            <a:r>
              <a:rPr lang="ru-RU" dirty="0" err="1"/>
              <a:t>яроқлилик</a:t>
            </a:r>
            <a:r>
              <a:rPr lang="ru-RU" dirty="0"/>
              <a:t> </a:t>
            </a:r>
            <a:r>
              <a:rPr lang="ru-RU" dirty="0" err="1"/>
              <a:t>муддати</a:t>
            </a:r>
            <a:r>
              <a:rPr lang="ru-RU" dirty="0"/>
              <a:t> </a:t>
            </a:r>
            <a:r>
              <a:rPr lang="ru-RU" dirty="0" err="1"/>
              <a:t>тугаган</a:t>
            </a:r>
            <a:r>
              <a:rPr lang="ru-RU" dirty="0"/>
              <a:t> </a:t>
            </a:r>
            <a:r>
              <a:rPr lang="ru-RU" dirty="0" err="1"/>
              <a:t>бўлса</a:t>
            </a:r>
            <a:r>
              <a:rPr lang="ru-RU" dirty="0"/>
              <a:t>;</a:t>
            </a:r>
          </a:p>
          <a:p>
            <a:pPr fontAlgn="t"/>
            <a:r>
              <a:rPr lang="ru-RU" dirty="0" err="1"/>
              <a:t>маҳсулот</a:t>
            </a:r>
            <a:r>
              <a:rPr lang="ru-RU" dirty="0"/>
              <a:t> </a:t>
            </a:r>
            <a:r>
              <a:rPr lang="ru-RU" dirty="0" err="1"/>
              <a:t>қалбакилаштирилган</a:t>
            </a:r>
            <a:r>
              <a:rPr lang="ru-RU" dirty="0"/>
              <a:t> </a:t>
            </a:r>
            <a:r>
              <a:rPr lang="ru-RU" dirty="0" err="1"/>
              <a:t>бўлса</a:t>
            </a:r>
            <a:r>
              <a:rPr lang="ru-RU" dirty="0"/>
              <a:t>;</a:t>
            </a:r>
          </a:p>
          <a:p>
            <a:pPr fontAlgn="t"/>
            <a:r>
              <a:rPr lang="ru-RU" dirty="0" err="1"/>
              <a:t>маҳсулотларни</a:t>
            </a:r>
            <a:r>
              <a:rPr lang="ru-RU" dirty="0"/>
              <a:t> </a:t>
            </a:r>
            <a:r>
              <a:rPr lang="ru-RU" dirty="0" err="1"/>
              <a:t>таққослаш</a:t>
            </a:r>
            <a:r>
              <a:rPr lang="ru-RU" dirty="0"/>
              <a:t> </a:t>
            </a:r>
            <a:r>
              <a:rPr lang="ru-RU" dirty="0" err="1"/>
              <a:t>мумкин</a:t>
            </a:r>
            <a:r>
              <a:rPr lang="ru-RU" dirty="0"/>
              <a:t> </a:t>
            </a:r>
            <a:r>
              <a:rPr lang="ru-RU" dirty="0" err="1"/>
              <a:t>бўлмаса</a:t>
            </a:r>
            <a:r>
              <a:rPr lang="ru-RU" dirty="0"/>
              <a:t>.</a:t>
            </a:r>
          </a:p>
          <a:p>
            <a:endParaRPr lang="ru-RU" dirty="0"/>
          </a:p>
        </p:txBody>
      </p:sp>
    </p:spTree>
    <p:extLst>
      <p:ext uri="{BB962C8B-B14F-4D97-AF65-F5344CB8AC3E}">
        <p14:creationId xmlns:p14="http://schemas.microsoft.com/office/powerpoint/2010/main" val="1856493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2589213" y="1455738"/>
            <a:ext cx="8915400" cy="4456112"/>
          </a:xfrm>
        </p:spPr>
        <p:txBody>
          <a:bodyPr>
            <a:normAutofit/>
          </a:bodyPr>
          <a:lstStyle/>
          <a:p>
            <a:pPr fontAlgn="t"/>
            <a:r>
              <a:rPr lang="uz-Cyrl-UZ" sz="2400" b="1" dirty="0">
                <a:latin typeface="Times New Roman" panose="02020603050405020304" pitchFamily="18" charset="0"/>
                <a:cs typeface="Times New Roman" panose="02020603050405020304" pitchFamily="18" charset="0"/>
              </a:rPr>
              <a:t>Саволлар:</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Фаннинг ҳозирги кундаги аҳамияти</a:t>
            </a:r>
            <a:endParaRPr lang="ru-RU" sz="2400" dirty="0">
              <a:latin typeface="Times New Roman" panose="02020603050405020304" pitchFamily="18" charset="0"/>
              <a:cs typeface="Times New Roman" panose="02020603050405020304" pitchFamily="18" charset="0"/>
            </a:endParaRPr>
          </a:p>
          <a:p>
            <a:pPr lvl="0" fontAlgn="t"/>
            <a:r>
              <a:rPr lang="uz-Cyrl-UZ" sz="2400" dirty="0">
                <a:latin typeface="Times New Roman" panose="02020603050405020304" pitchFamily="18" charset="0"/>
                <a:cs typeface="Times New Roman" panose="02020603050405020304" pitchFamily="18" charset="0"/>
              </a:rPr>
              <a:t>Озиқ-овқат хавфсизлиги фаннинг хуқуқий асослари қандай моддаларни ўз ичига олган?</a:t>
            </a:r>
            <a:endParaRPr lang="ru-RU" sz="2400" dirty="0">
              <a:latin typeface="Times New Roman" panose="02020603050405020304" pitchFamily="18" charset="0"/>
              <a:cs typeface="Times New Roman" panose="02020603050405020304" pitchFamily="18" charset="0"/>
            </a:endParaRPr>
          </a:p>
          <a:p>
            <a:pPr lvl="0" fontAlgn="t"/>
            <a:r>
              <a:rPr lang="uz-Cyrl-UZ" sz="2400" dirty="0">
                <a:latin typeface="Times New Roman" panose="02020603050405020304" pitchFamily="18" charset="0"/>
                <a:cs typeface="Times New Roman" panose="02020603050405020304" pitchFamily="18" charset="0"/>
              </a:rPr>
              <a:t>Моддаларнинг мазмун моҳияти нимлардан иборат?</a:t>
            </a:r>
            <a:endParaRPr lang="ru-RU" sz="2400" dirty="0">
              <a:latin typeface="Times New Roman" panose="02020603050405020304" pitchFamily="18" charset="0"/>
              <a:cs typeface="Times New Roman" panose="02020603050405020304" pitchFamily="18" charset="0"/>
            </a:endParaRPr>
          </a:p>
          <a:p>
            <a:pPr lvl="0" fontAlgn="t"/>
            <a:r>
              <a:rPr lang="uz-Cyrl-UZ" sz="2400" dirty="0">
                <a:latin typeface="Times New Roman" panose="02020603050405020304" pitchFamily="18" charset="0"/>
                <a:cs typeface="Times New Roman" panose="02020603050405020304" pitchFamily="18" charset="0"/>
              </a:rPr>
              <a:t>Соҳага оид қандай хужжатлар ишлаб чиқилган?</a:t>
            </a:r>
            <a:endParaRPr lang="ru-RU" sz="2400" dirty="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8545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68946"/>
            <a:ext cx="8915400" cy="4842276"/>
          </a:xfrm>
        </p:spPr>
        <p:txBody>
          <a:bodyPr/>
          <a:lstStyle/>
          <a:p>
            <a:pPr algn="ctr"/>
            <a:endParaRPr lang="ru-RU" sz="5400" dirty="0" smtClean="0">
              <a:latin typeface="Times New Roman" panose="02020603050405020304" pitchFamily="18" charset="0"/>
              <a:cs typeface="Times New Roman" panose="02020603050405020304" pitchFamily="18" charset="0"/>
            </a:endParaRPr>
          </a:p>
          <a:p>
            <a:pPr algn="ctr"/>
            <a:r>
              <a:rPr lang="ru-RU" sz="5400" dirty="0" smtClean="0">
                <a:latin typeface="Times New Roman" panose="02020603050405020304" pitchFamily="18" charset="0"/>
                <a:cs typeface="Times New Roman" panose="02020603050405020304" pitchFamily="18" charset="0"/>
              </a:rPr>
              <a:t>ЭЪТИБОРИНГИЗ УЧУН РАХМАТ!</a:t>
            </a:r>
            <a:endParaRPr lang="ru-RU" sz="5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9119382"/>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95</TotalTime>
  <Words>555</Words>
  <Application>Microsoft Office PowerPoint</Application>
  <PresentationFormat>Широкоэкранный</PresentationFormat>
  <Paragraphs>92</Paragraphs>
  <Slides>21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21</vt:i4>
      </vt:variant>
    </vt:vector>
  </HeadingPairs>
  <TitlesOfParts>
    <vt:vector size="26" baseType="lpstr">
      <vt:lpstr>Arial</vt:lpstr>
      <vt:lpstr>Century Gothic</vt:lpstr>
      <vt:lpstr>Times New Roman</vt:lpstr>
      <vt:lpstr>Wingdings 3</vt:lpstr>
      <vt:lpstr>Легкий дым</vt:lpstr>
      <vt:lpstr>1-Маъруза:  “Озиқ-овқат хавфсизлиги фаннинг хуқуқий асослари”.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1-Маъруза:  “Кириш фаннинг мақсади ва вазифалари. Озиқ-овқат хавфсизлиги фаннинг хуқуқий асослари”.</dc:title>
  <dc:creator>User</dc:creator>
  <cp:lastModifiedBy>User</cp:lastModifiedBy>
  <cp:revision>10</cp:revision>
  <dcterms:created xsi:type="dcterms:W3CDTF">2017-11-23T19:24:12Z</dcterms:created>
  <dcterms:modified xsi:type="dcterms:W3CDTF">2017-11-24T19:33:21Z</dcterms:modified>
</cp:coreProperties>
</file>