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5" r:id="rId6"/>
    <p:sldId id="260" r:id="rId7"/>
    <p:sldId id="261" r:id="rId8"/>
    <p:sldId id="262" r:id="rId9"/>
    <p:sldId id="263" r:id="rId10"/>
    <p:sldId id="264" r:id="rId11"/>
    <p:sldId id="266"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2" d="100"/>
          <a:sy n="102" d="100"/>
        </p:scale>
        <p:origin x="-24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9BA442FF-7A9C-41DF-BF85-F664FE6B602A}" type="datetimeFigureOut">
              <a:rPr lang="en-US" smtClean="0"/>
              <a:pPr/>
              <a:t>10/9/2017</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FBDFB8F5-8B1D-472B-AFD7-5BC45A7BE6E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BA442FF-7A9C-41DF-BF85-F664FE6B602A}" type="datetimeFigureOut">
              <a:rPr lang="en-US" smtClean="0"/>
              <a:pPr/>
              <a:t>10/9/2017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FB8F5-8B1D-472B-AFD7-5BC45A7BE6E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BA442FF-7A9C-41DF-BF85-F664FE6B602A}" type="datetimeFigureOut">
              <a:rPr lang="en-US" smtClean="0"/>
              <a:pPr/>
              <a:t>10/9/2017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FB8F5-8B1D-472B-AFD7-5BC45A7BE6E9}"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BA442FF-7A9C-41DF-BF85-F664FE6B602A}" type="datetimeFigureOut">
              <a:rPr lang="en-US" smtClean="0"/>
              <a:pPr/>
              <a:t>10/9/2017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FB8F5-8B1D-472B-AFD7-5BC45A7BE6E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9BA442FF-7A9C-41DF-BF85-F664FE6B602A}" type="datetimeFigureOut">
              <a:rPr lang="en-US" smtClean="0"/>
              <a:pPr/>
              <a:t>10/9/2017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DFB8F5-8B1D-472B-AFD7-5BC45A7BE6E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BA442FF-7A9C-41DF-BF85-F664FE6B602A}" type="datetimeFigureOut">
              <a:rPr lang="en-US" smtClean="0"/>
              <a:pPr/>
              <a:t>10/9/2017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BDFB8F5-8B1D-472B-AFD7-5BC45A7BE6E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A442FF-7A9C-41DF-BF85-F664FE6B602A}" type="datetimeFigureOut">
              <a:rPr lang="en-US" smtClean="0"/>
              <a:pPr/>
              <a:t>10/9/2017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BDFB8F5-8B1D-472B-AFD7-5BC45A7BE6E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BA442FF-7A9C-41DF-BF85-F664FE6B602A}" type="datetimeFigureOut">
              <a:rPr lang="en-US" smtClean="0"/>
              <a:pPr/>
              <a:t>10/9/2017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DFB8F5-8B1D-472B-AFD7-5BC45A7BE6E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BA442FF-7A9C-41DF-BF85-F664FE6B602A}" type="datetimeFigureOut">
              <a:rPr lang="en-US" smtClean="0"/>
              <a:pPr/>
              <a:t>10/9/2017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FBDFB8F5-8B1D-472B-AFD7-5BC45A7BE6E9}"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BA442FF-7A9C-41DF-BF85-F664FE6B602A}" type="datetimeFigureOut">
              <a:rPr lang="en-US" smtClean="0"/>
              <a:pPr/>
              <a:t>10/9/2017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FB8F5-8B1D-472B-AFD7-5BC45A7BE6E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9BA442FF-7A9C-41DF-BF85-F664FE6B602A}" type="datetimeFigureOut">
              <a:rPr lang="en-US" smtClean="0"/>
              <a:pPr/>
              <a:t>10/9/2017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DFB8F5-8B1D-472B-AFD7-5BC45A7BE6E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BA442FF-7A9C-41DF-BF85-F664FE6B602A}" type="datetimeFigureOut">
              <a:rPr lang="en-US" smtClean="0"/>
              <a:pPr/>
              <a:t>10/9/2017</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BDFB8F5-8B1D-472B-AFD7-5BC45A7BE6E9}"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b1400980\Pictures\buddhism.jpg"/>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softEdge rad="112500"/>
          </a:effectLst>
        </p:spPr>
      </p:pic>
      <p:sp>
        <p:nvSpPr>
          <p:cNvPr id="2" name="Title 1"/>
          <p:cNvSpPr>
            <a:spLocks noGrp="1"/>
          </p:cNvSpPr>
          <p:nvPr>
            <p:ph type="ctrTitle"/>
          </p:nvPr>
        </p:nvSpPr>
        <p:spPr>
          <a:xfrm>
            <a:off x="838200" y="5257800"/>
            <a:ext cx="7851648" cy="1447800"/>
          </a:xfrm>
        </p:spPr>
        <p:txBody>
          <a:bodyPr>
            <a:normAutofit fontScale="90000"/>
          </a:bodyPr>
          <a:lstStyle/>
          <a:p>
            <a:r>
              <a:rPr lang="ru-RU" i="1" dirty="0" smtClean="0"/>
              <a:t>Ўрта Осиёда буддизм.</a:t>
            </a:r>
            <a:r>
              <a:rPr lang="ru-RU" dirty="0" smtClean="0"/>
              <a:t> </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1143000"/>
          </a:xfrm>
        </p:spPr>
        <p:txBody>
          <a:bodyPr>
            <a:normAutofit/>
          </a:bodyPr>
          <a:lstStyle/>
          <a:p>
            <a:r>
              <a:rPr lang="ru-RU" sz="4000" dirty="0" smtClean="0"/>
              <a:t>Ўрта Осиёга кириб келишини</a:t>
            </a:r>
            <a:endParaRPr lang="en-US" sz="4000" dirty="0"/>
          </a:p>
        </p:txBody>
      </p:sp>
      <p:sp>
        <p:nvSpPr>
          <p:cNvPr id="3" name="Content Placeholder 2"/>
          <p:cNvSpPr>
            <a:spLocks noGrp="1"/>
          </p:cNvSpPr>
          <p:nvPr>
            <p:ph idx="1"/>
          </p:nvPr>
        </p:nvSpPr>
        <p:spPr>
          <a:xfrm>
            <a:off x="4495800" y="1447800"/>
            <a:ext cx="4191000" cy="4876800"/>
          </a:xfrm>
        </p:spPr>
        <p:txBody>
          <a:bodyPr>
            <a:normAutofit fontScale="77500" lnSpcReduction="20000"/>
          </a:bodyPr>
          <a:lstStyle/>
          <a:p>
            <a:r>
              <a:rPr lang="ru-RU" dirty="0" smtClean="0"/>
              <a:t>Бир гуруҳ тадқиқотчилар мазкур дин Ўрта Осиёга кириб келишини Кушонлар шоҳи </a:t>
            </a:r>
            <a:r>
              <a:rPr lang="ru-RU" b="1" dirty="0" smtClean="0"/>
              <a:t>Канишка</a:t>
            </a:r>
            <a:r>
              <a:rPr lang="ru-RU" dirty="0" smtClean="0"/>
              <a:t> ҳукмронлиги даврига тааллуқли деб биладилар (I асрнинг охири – II асрнинг бошлари). </a:t>
            </a:r>
            <a:endParaRPr lang="en-US" dirty="0" smtClean="0"/>
          </a:p>
          <a:p>
            <a:r>
              <a:rPr lang="ru-RU" dirty="0" smtClean="0"/>
              <a:t>Иккинчи гуруҳ эса бу жараённинг бошланишини бироз эртароқ деб ҳисоблайдилар. Тадқиқотчи Б.А. Литвинскийнинг фикрича, буддизм Шимоли-Ғарбий Ҳиндистон ва Жанубий Афғонистон (Қандаҳор) орқали тахминан мил. ав. III асрда Бақтрияга (Ўзбекистоннинг жанубий ҳудудлари) тарқала бошлаган.</a:t>
            </a:r>
            <a:endParaRPr lang="en-US" dirty="0" smtClean="0"/>
          </a:p>
          <a:p>
            <a:endParaRPr lang="en-US" dirty="0"/>
          </a:p>
        </p:txBody>
      </p:sp>
      <p:pic>
        <p:nvPicPr>
          <p:cNvPr id="1026" name="Picture 2" descr="C:\Users\b1400980\Pictures\Buddhist Map'.jpg"/>
          <p:cNvPicPr>
            <a:picLocks noChangeAspect="1" noChangeArrowheads="1"/>
          </p:cNvPicPr>
          <p:nvPr/>
        </p:nvPicPr>
        <p:blipFill>
          <a:blip r:embed="rId2"/>
          <a:srcRect/>
          <a:stretch>
            <a:fillRect/>
          </a:stretch>
        </p:blipFill>
        <p:spPr bwMode="auto">
          <a:xfrm>
            <a:off x="0" y="1828800"/>
            <a:ext cx="4038600" cy="4953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295400"/>
            <a:ext cx="8229600" cy="5105400"/>
          </a:xfrm>
        </p:spPr>
        <p:txBody>
          <a:bodyPr>
            <a:normAutofit fontScale="92500"/>
          </a:bodyPr>
          <a:lstStyle/>
          <a:p>
            <a:r>
              <a:rPr lang="ru-RU" dirty="0" smtClean="0"/>
              <a:t>Бунгача буддизм Ҳиндистонда узоқ тарихга эга бўлса-да, у ерда асосий йўналиш бўлган Хинаяна ҳам бундай мавқега эришмаган эди. </a:t>
            </a:r>
            <a:endParaRPr lang="en-US" dirty="0" smtClean="0"/>
          </a:p>
          <a:p>
            <a:r>
              <a:rPr lang="ru-RU" b="1" dirty="0" smtClean="0"/>
              <a:t>Канишка, Вима, Кадфиз </a:t>
            </a:r>
            <a:r>
              <a:rPr lang="ru-RU" dirty="0" smtClean="0"/>
              <a:t>ва улардан кейинги Кушон императорлари буддизмни кенг ёйдилар.</a:t>
            </a:r>
            <a:endParaRPr lang="en-US" dirty="0" smtClean="0"/>
          </a:p>
          <a:p>
            <a:r>
              <a:rPr lang="ru-RU" dirty="0" smtClean="0"/>
              <a:t> Улар бу дин анъаналарини амалда ривожлантириш, бошқа халқлар ўртасида тарқатиш учун Балх, Марв, Термиз, Самарқанд, Бухоро, Шош, Туркистон, Қува, Косон, Ўш, Болосоғун, Кошғар ва бошқа шаҳарларда буддизм такягоҳлари ва хонақоҳлари, ибодатхоналарини қуриб, буддизмнинг муқаддас китоблари, </a:t>
            </a:r>
            <a:r>
              <a:rPr lang="ru-RU" i="1" dirty="0" smtClean="0"/>
              <a:t>сутра</a:t>
            </a:r>
            <a:r>
              <a:rPr lang="ru-RU" dirty="0" smtClean="0"/>
              <a:t> ва </a:t>
            </a:r>
            <a:r>
              <a:rPr lang="ru-RU" i="1" dirty="0" smtClean="0"/>
              <a:t>пастрилар</a:t>
            </a:r>
            <a:r>
              <a:rPr lang="ru-RU" dirty="0" smtClean="0"/>
              <a:t>ни ўрганиш, таржима қилиш ва шарҳлаш учун шароит яратиб бердилар.</a:t>
            </a:r>
            <a:endParaRPr lang="en-US" dirty="0" smtClean="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u-RU" sz="4000" dirty="0" smtClean="0"/>
              <a:t>Ҳозирги Термиздаги  Фаёз-тепа</a:t>
            </a:r>
            <a:r>
              <a:rPr lang="en-US" sz="4000" dirty="0" smtClean="0"/>
              <a:t> (</a:t>
            </a:r>
            <a:r>
              <a:rPr lang="ru-RU" sz="4000" dirty="0" smtClean="0"/>
              <a:t>буддизмнинг ибодатхоналари</a:t>
            </a:r>
            <a:r>
              <a:rPr lang="en-US" sz="4000" dirty="0" smtClean="0"/>
              <a:t>)</a:t>
            </a:r>
            <a:endParaRPr lang="en-US" sz="4000" dirty="0"/>
          </a:p>
        </p:txBody>
      </p:sp>
      <p:pic>
        <p:nvPicPr>
          <p:cNvPr id="2050" name="Picture 2" descr="C:\Users\b1400980\Pictures\8ffac0e5effb3adde1126f0d725ebb3a.jpeg"/>
          <p:cNvPicPr>
            <a:picLocks noGrp="1" noChangeAspect="1" noChangeArrowheads="1"/>
          </p:cNvPicPr>
          <p:nvPr>
            <p:ph idx="1"/>
          </p:nvPr>
        </p:nvPicPr>
        <p:blipFill>
          <a:blip r:embed="rId2"/>
          <a:srcRect/>
          <a:stretch>
            <a:fillRect/>
          </a:stretch>
        </p:blipFill>
        <p:spPr bwMode="auto">
          <a:xfrm>
            <a:off x="762000" y="1981200"/>
            <a:ext cx="7620000" cy="4648200"/>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u-RU" sz="4400" dirty="0" smtClean="0"/>
              <a:t>Ҳозирги Термиздаги  Фаёз-тепа</a:t>
            </a:r>
            <a:endParaRPr lang="en-US" sz="4400" dirty="0"/>
          </a:p>
        </p:txBody>
      </p:sp>
      <p:sp>
        <p:nvSpPr>
          <p:cNvPr id="3" name="Content Placeholder 2"/>
          <p:cNvSpPr>
            <a:spLocks noGrp="1"/>
          </p:cNvSpPr>
          <p:nvPr>
            <p:ph idx="1"/>
          </p:nvPr>
        </p:nvSpPr>
        <p:spPr/>
        <p:txBody>
          <a:bodyPr/>
          <a:lstStyle/>
          <a:p>
            <a:r>
              <a:rPr lang="ru-RU" dirty="0" smtClean="0"/>
              <a:t>Ўрта Осиёда буддизмга тегишли тарихий обидаларнинг кўплиги жиҳатидан Фаёз-тепа энг йирик ёдгорлик ҳисобланади. У ердан чиққан диний битиклар, ҳайкаллар билан бирга топилган ибодатхонанинг ҳудуди анча катта жойни эгаллайди.</a:t>
            </a:r>
            <a:endParaRPr lang="en-US" dirty="0" smtClean="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3074" name="Picture 2" descr="C:\Users\b1400980\Pictures\2232696630051181705.preview.jpg"/>
          <p:cNvPicPr>
            <a:picLocks noChangeAspect="1" noChangeArrowheads="1"/>
          </p:cNvPicPr>
          <p:nvPr/>
        </p:nvPicPr>
        <p:blipFill>
          <a:blip r:embed="rId2"/>
          <a:srcRect/>
          <a:stretch>
            <a:fillRect/>
          </a:stretch>
        </p:blipFill>
        <p:spPr bwMode="auto">
          <a:xfrm>
            <a:off x="1066800" y="1828800"/>
            <a:ext cx="7315200" cy="4876800"/>
          </a:xfrm>
          <a:prstGeom prst="rect">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ru-RU" dirty="0" smtClean="0"/>
              <a:t>Қувада  будда</a:t>
            </a:r>
            <a:r>
              <a:rPr lang="ru-RU" sz="5400" dirty="0" smtClean="0"/>
              <a:t> ибодатхона</a:t>
            </a:r>
            <a:r>
              <a:rPr lang="en-US" sz="5400" dirty="0" smtClean="0"/>
              <a:t>c</a:t>
            </a:r>
            <a:r>
              <a:rPr lang="ru-RU" sz="5400" dirty="0" smtClean="0"/>
              <a:t>и</a:t>
            </a:r>
            <a:endParaRPr lang="en-US" dirty="0"/>
          </a:p>
        </p:txBody>
      </p:sp>
      <p:pic>
        <p:nvPicPr>
          <p:cNvPr id="4098" name="Picture 2" descr="C:\Users\b1400980\Pictures\2.jpg"/>
          <p:cNvPicPr>
            <a:picLocks noGrp="1" noChangeAspect="1" noChangeArrowheads="1"/>
          </p:cNvPicPr>
          <p:nvPr>
            <p:ph idx="1"/>
          </p:nvPr>
        </p:nvPicPr>
        <p:blipFill>
          <a:blip r:embed="rId2"/>
          <a:srcRect/>
          <a:stretch>
            <a:fillRect/>
          </a:stretch>
        </p:blipFill>
        <p:spPr bwMode="auto">
          <a:xfrm>
            <a:off x="533400" y="1981200"/>
            <a:ext cx="8153400" cy="4724399"/>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1295400"/>
            <a:ext cx="8229600" cy="4800600"/>
          </a:xfrm>
        </p:spPr>
        <p:txBody>
          <a:bodyPr/>
          <a:lstStyle/>
          <a:p>
            <a:r>
              <a:rPr lang="ru-RU" dirty="0" smtClean="0"/>
              <a:t>Ҳозирги Термиздаги Қора-тепа, Фаёз-тепа, Сайрам, Қува ва бошқа жойларда топилаётган будда ҳайкалчалари ёки уларнинг парчалари, Айритомдаги айвон пештоқи парчасидаги буддист мусиқачиларнинг тасвири ва бошқа осори атиқалар, сарой ва ибодатхоналар Ўрта Осиёдаги буддизм ҳақида хабар берувчи манбалардир. Бу динга тегишли ёзма манбалар қадимги туркий ёзувда, уйғур битикларида ва бошқа ёзувларда сақланиб қолган.</a:t>
            </a:r>
            <a:endParaRPr lang="en-US" dirty="0" smtClean="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ru-RU" sz="4000" dirty="0" smtClean="0"/>
              <a:t>Термиздан топилган Қора-тепа буддист мажмуаси</a:t>
            </a:r>
            <a:endParaRPr lang="en-US" sz="4000" dirty="0"/>
          </a:p>
        </p:txBody>
      </p:sp>
      <p:pic>
        <p:nvPicPr>
          <p:cNvPr id="5122" name="Picture 2" descr="C:\Users\b1400980\Pictures\kara-tepe1.jpg"/>
          <p:cNvPicPr>
            <a:picLocks noGrp="1" noChangeAspect="1" noChangeArrowheads="1"/>
          </p:cNvPicPr>
          <p:nvPr>
            <p:ph idx="1"/>
          </p:nvPr>
        </p:nvPicPr>
        <p:blipFill>
          <a:blip r:embed="rId2"/>
          <a:srcRect/>
          <a:stretch>
            <a:fillRect/>
          </a:stretch>
        </p:blipFill>
        <p:spPr bwMode="auto">
          <a:xfrm>
            <a:off x="990600" y="1935163"/>
            <a:ext cx="7239000" cy="4618037"/>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ru-RU" dirty="0" smtClean="0"/>
              <a:t>Эски Термиздан топилган Қора-тепа буддист мажмуаси милоднинг I асри Кушон салтанатининг гуллаган даврига тўғри келади. Қора-тепадаги ҳар бир иншоот ер усти ва ғор ичида жойлашган ибодатхона, сарой, бир монах (зоҳид) учун мослаштирилган ҳужралардан иборат</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ru-RU" dirty="0" smtClean="0"/>
              <a:t>Ўрта Осиёнинг Марв, Балх, Термиз, Суғдиёна вилояти, Қува, Косон, Самарқанд ва Бухоро каби шаҳарлари, вилоятлари буддизм таълимоти ва маросимларини ишлаб чиқишда, бошқа ўлкалар, мамлакатларда тарғиб ва ташвиқ этишда, энг муҳими, буддизмнинг ҳозирги замоннинг илғор жаҳон динларидан бирига айланишида фавқулодда аҳамиятга эга марказлари бўлган.</a:t>
            </a:r>
            <a:endParaRPr lang="en-US" dirty="0" smtClean="0"/>
          </a:p>
          <a:p>
            <a:r>
              <a:rPr lang="ru-RU" dirty="0" smtClean="0"/>
              <a:t>Суғд вилояти Хитой билан савдо-сотиқ ҳамда маданий алоқаларни ўрнатишда аҳамиятли роль ўйнаган. Суғдликлар Хитойда буддизмни ёйишда жуда муҳим ўрин эгаллайдилар. Бироқ Суғдда буддизмнинг кенг ёйилганлиги масаласи ҳалигача очиқ қолмоқда. Тўғри, ҳозирга қадар бу ерда буддизмга оид баъзи ҳайкалчалар, Санзордаги буддизм ибодатхонаси, Самарқанд яқинида будда ҳайкалининг боши топилгани маълум.</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93</TotalTime>
  <Words>435</Words>
  <Application>Microsoft Office PowerPoint</Application>
  <PresentationFormat>On-screen Show (4:3)</PresentationFormat>
  <Paragraphs>16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Flow</vt:lpstr>
      <vt:lpstr>Ўрта Осиёда буддизм.  </vt:lpstr>
      <vt:lpstr>Ўрта Осиёга кириб келишини</vt:lpstr>
      <vt:lpstr>Slide 3</vt:lpstr>
      <vt:lpstr>Ҳозирги Термиздаги  Фаёз-тепа (буддизмнинг ибодатхоналари)</vt:lpstr>
      <vt:lpstr>Ҳозирги Термиздаги  Фаёз-тепа</vt:lpstr>
      <vt:lpstr>Slide 6</vt:lpstr>
      <vt:lpstr>Қувада  будда ибодатхонаcи</vt:lpstr>
      <vt:lpstr>Slide 8</vt:lpstr>
      <vt:lpstr>Термиздан топилган Қора-тепа буддист мажмуаси</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Defusion of Buddism </dc:title>
  <dc:creator>b1400980</dc:creator>
  <cp:lastModifiedBy>b1400980</cp:lastModifiedBy>
  <cp:revision>10</cp:revision>
  <dcterms:created xsi:type="dcterms:W3CDTF">2017-10-04T10:53:11Z</dcterms:created>
  <dcterms:modified xsi:type="dcterms:W3CDTF">2017-10-09T05:20:27Z</dcterms:modified>
</cp:coreProperties>
</file>