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gif" ContentType="image/gi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8" r:id="rId2"/>
    <p:sldId id="259" r:id="rId3"/>
    <p:sldId id="262" r:id="rId4"/>
    <p:sldId id="266" r:id="rId5"/>
    <p:sldId id="267" r:id="rId6"/>
    <p:sldId id="264" r:id="rId7"/>
    <p:sldId id="263" r:id="rId8"/>
    <p:sldId id="265" r:id="rId9"/>
    <p:sldId id="268" r:id="rId10"/>
    <p:sldId id="269" r:id="rId11"/>
    <p:sldId id="270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83FA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636" autoAdjust="0"/>
    <p:restoredTop sz="86998"/>
  </p:normalViewPr>
  <p:slideViewPr>
    <p:cSldViewPr snapToGrid="0">
      <p:cViewPr varScale="1">
        <p:scale>
          <a:sx n="77" d="100"/>
          <a:sy n="77" d="100"/>
        </p:scale>
        <p:origin x="2024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8" d="100"/>
          <a:sy n="88" d="100"/>
        </p:scale>
        <p:origin x="382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4" Type="http://schemas.openxmlformats.org/officeDocument/2006/relationships/handoutMaster" Target="handoutMasters/handoutMaster1.xml"/><Relationship Id="rId15" Type="http://schemas.openxmlformats.org/officeDocument/2006/relationships/presProps" Target="presProps.xml"/><Relationship Id="rId16" Type="http://schemas.openxmlformats.org/officeDocument/2006/relationships/viewProps" Target="viewProps.xml"/><Relationship Id="rId17" Type="http://schemas.openxmlformats.org/officeDocument/2006/relationships/theme" Target="theme/theme1.xml"/><Relationship Id="rId1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272412-ECD9-4589-8F80-ED35644F1A6B}" type="datetimeFigureOut">
              <a:rPr lang="en-US" smtClean="0"/>
              <a:t>11/1/17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A4C0F7-5F49-42B7-B90C-A2B4D6FD84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37246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4792F2-DB42-6F4F-98B4-FD51FAB24C00}" type="datetimeFigureOut">
              <a:rPr lang="en-US" smtClean="0"/>
              <a:t>11/1/17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4678BD-EA4B-C44B-9782-1610BA34B57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0880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4678BD-EA4B-C44B-9782-1610BA34B57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48988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4678BD-EA4B-C44B-9782-1610BA34B57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7119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3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  <p:sp>
        <p:nvSpPr>
          <p:cNvPr id="6" name="Rectangle 5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30653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0"/>
            <a:ext cx="12192000" cy="77560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3"/>
            <a:ext cx="12192000" cy="261257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1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3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2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3361738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461EBD1-15FC-4EB6-AA62-F7669D922D59}" type="datetimeFigureOut">
              <a:rPr lang="en-US" smtClean="0"/>
              <a:t>11/1/17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7BDF671-A9B3-4D24-95D9-8857BA5B700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46789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theme" Target="../theme/theme1.xml"/><Relationship Id="rId5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83FA4">
              <a:shade val="30000"/>
              <a:satMod val="11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3193" y="2694430"/>
            <a:ext cx="6705614" cy="1469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7638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michiganross.umich.edu/faculty-research/faculty/robert-quinn" TargetMode="External"/><Relationship Id="rId4" Type="http://schemas.openxmlformats.org/officeDocument/2006/relationships/hyperlink" Target="https://michiganross.umich.edu/faculty-research/faculty/kim-cameron" TargetMode="External"/><Relationship Id="rId5" Type="http://schemas.openxmlformats.org/officeDocument/2006/relationships/image" Target="../media/image6.jpg"/><Relationship Id="rId6" Type="http://schemas.openxmlformats.org/officeDocument/2006/relationships/image" Target="../media/image7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michiganross.umich.edu/faculty-research/faculty/kim-cameron" TargetMode="External"/><Relationship Id="rId4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2" Type="http://schemas.openxmlformats.org/officeDocument/2006/relationships/hyperlink" Target="https://michiganross.umich.edu/faculty-research/faculty/robert-quinn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4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gif"/><Relationship Id="rId3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11784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>
          <a:xfrm>
            <a:off x="692640" y="914399"/>
            <a:ext cx="10346661" cy="2227811"/>
          </a:xfrm>
        </p:spPr>
        <p:txBody>
          <a:bodyPr/>
          <a:lstStyle/>
          <a:p>
            <a:pPr>
              <a:lnSpc>
                <a:spcPct val="130000"/>
              </a:lnSpc>
              <a:defRPr/>
            </a:pPr>
            <a:r>
              <a:rPr lang="en-US" sz="66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Organizational Culture</a:t>
            </a:r>
            <a:endParaRPr lang="en-US" sz="660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Rounded MT Bold" pitchFamily="34" charset="0"/>
            </a:endParaRPr>
          </a:p>
        </p:txBody>
      </p:sp>
      <p:pic>
        <p:nvPicPr>
          <p:cNvPr id="1026" name="Picture 2" descr="C:\Users\Pavel Galkin\Desktop\promotion-panoramic_1668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4138" y="3359425"/>
            <a:ext cx="6910209" cy="32057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ъект 2"/>
          <p:cNvSpPr txBox="1">
            <a:spLocks/>
          </p:cNvSpPr>
          <p:nvPr/>
        </p:nvSpPr>
        <p:spPr>
          <a:xfrm>
            <a:off x="242048" y="2474258"/>
            <a:ext cx="5970494" cy="313624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0264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712153" y="628938"/>
            <a:ext cx="10942291" cy="1499120"/>
          </a:xfrm>
        </p:spPr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So what is it Organizational Culture?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824451" y="2128058"/>
            <a:ext cx="6046124" cy="4020330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Organizational culture is defined as the underlying beliefs, assumptions, values and ways of interacting that contribute to the unique social and psychological environment of an organization.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633" y="2577147"/>
            <a:ext cx="5541818" cy="312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750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323822" y="1077826"/>
            <a:ext cx="11407803" cy="522288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Characteristics of Organizational Culture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945178"/>
            <a:ext cx="11193462" cy="420320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b="1" dirty="0" smtClean="0"/>
              <a:t>Innovation</a:t>
            </a:r>
            <a:r>
              <a:rPr lang="en-US" dirty="0"/>
              <a:t> 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Risk Orientation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b="1" dirty="0"/>
              <a:t>Attention to Detail</a:t>
            </a:r>
            <a:r>
              <a:rPr lang="en-US" dirty="0"/>
              <a:t> 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Precision Orientation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b="1" dirty="0"/>
              <a:t>Emphasis on Outcome</a:t>
            </a:r>
            <a:r>
              <a:rPr lang="en-US" dirty="0"/>
              <a:t> </a:t>
            </a:r>
            <a:r>
              <a:rPr lang="en-US" dirty="0"/>
              <a:t> </a:t>
            </a:r>
            <a:r>
              <a:rPr lang="en-US" dirty="0" smtClean="0"/>
              <a:t>- Achievement </a:t>
            </a:r>
            <a:r>
              <a:rPr lang="en-US" dirty="0"/>
              <a:t>Orientation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b="1" dirty="0"/>
              <a:t>Emphasis on People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Fairness Orientation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b="1" dirty="0"/>
              <a:t>Teamwork</a:t>
            </a:r>
            <a:r>
              <a:rPr lang="en-US" dirty="0"/>
              <a:t> </a:t>
            </a:r>
            <a:r>
              <a:rPr lang="en-US" dirty="0" smtClean="0"/>
              <a:t>- </a:t>
            </a:r>
            <a:r>
              <a:rPr lang="en-US" dirty="0"/>
              <a:t>Collaboration Orientation</a:t>
            </a:r>
            <a:r>
              <a:rPr lang="en-US" dirty="0"/>
              <a:t> </a:t>
            </a:r>
            <a:endParaRPr lang="en-US" dirty="0" smtClean="0"/>
          </a:p>
          <a:p>
            <a:pPr>
              <a:lnSpc>
                <a:spcPct val="150000"/>
              </a:lnSpc>
            </a:pPr>
            <a:r>
              <a:rPr lang="en-US" b="1" dirty="0" smtClean="0"/>
              <a:t>Aggressiveness</a:t>
            </a:r>
            <a:endParaRPr lang="en-US" b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3839" y="1945177"/>
            <a:ext cx="4260011" cy="42032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0140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092143" y="978073"/>
            <a:ext cx="10085502" cy="522288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</a:rPr>
              <a:t>An </a:t>
            </a:r>
            <a:r>
              <a:rPr lang="en-US" dirty="0">
                <a:solidFill>
                  <a:srgbClr val="FF0000"/>
                </a:solidFill>
              </a:rPr>
              <a:t>Ideal Organization Culture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66007" y="1712419"/>
            <a:ext cx="11465618" cy="4771507"/>
          </a:xfrm>
        </p:spPr>
        <p:txBody>
          <a:bodyPr/>
          <a:lstStyle/>
          <a:p>
            <a:pPr marL="0" indent="0">
              <a:lnSpc>
                <a:spcPct val="100000"/>
              </a:lnSpc>
              <a:buNone/>
            </a:pPr>
            <a:r>
              <a:rPr lang="en-US" dirty="0" smtClean="0"/>
              <a:t>• </a:t>
            </a:r>
            <a:r>
              <a:rPr lang="en-US" dirty="0"/>
              <a:t>Creating equal opportunities for employees to perform.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• Showing no discrimination in reward or punishment for similar jobs done.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• Rewarding or reprimanding an employee accordingly.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• Understanding the individual as a person and keeping oneself informed on their personal and social aspects efficiency as a person.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• Standing by employees in terms of crisis.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• Not bending organizational rules but allowing room for flexibility and humaneness.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• Allowing true delegation of responsibility or authority.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dirty="0"/>
              <a:t>• Changing roles and responsibilities appropriately.</a:t>
            </a:r>
          </a:p>
          <a:p>
            <a:pPr>
              <a:lnSpc>
                <a:spcPct val="100000"/>
              </a:lnSpc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1869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4422371" y="1143000"/>
            <a:ext cx="3358343" cy="5005388"/>
          </a:xfrm>
        </p:spPr>
        <p:txBody>
          <a:bodyPr/>
          <a:lstStyle/>
          <a:p>
            <a:pPr marL="0" indent="0" algn="ctr">
              <a:buNone/>
            </a:pPr>
            <a:r>
              <a:rPr lang="en-US" b="1" dirty="0"/>
              <a:t>B</a:t>
            </a:r>
            <a:r>
              <a:rPr lang="en-US" b="1" dirty="0" smtClean="0"/>
              <a:t>usiness </a:t>
            </a:r>
            <a:r>
              <a:rPr lang="en-US" b="1" dirty="0"/>
              <a:t>P</a:t>
            </a:r>
            <a:r>
              <a:rPr lang="en-US" b="1" dirty="0" smtClean="0"/>
              <a:t>rofessors </a:t>
            </a:r>
          </a:p>
          <a:p>
            <a:pPr marL="0" indent="0" algn="ctr">
              <a:buNone/>
            </a:pPr>
            <a:endParaRPr lang="en-US" dirty="0">
              <a:hlinkClick r:id="rId3"/>
            </a:endParaRPr>
          </a:p>
          <a:p>
            <a:pPr marL="0" indent="0" algn="ctr">
              <a:buNone/>
            </a:pPr>
            <a:r>
              <a:rPr lang="en-US" b="1" dirty="0" smtClean="0">
                <a:hlinkClick r:id="rId3"/>
              </a:rPr>
              <a:t>Robert </a:t>
            </a:r>
            <a:r>
              <a:rPr lang="en-US" b="1" dirty="0">
                <a:hlinkClick r:id="rId3"/>
              </a:rPr>
              <a:t>E. Quinn</a:t>
            </a:r>
            <a:r>
              <a:rPr lang="en-US" b="1" dirty="0"/>
              <a:t> </a:t>
            </a:r>
            <a:endParaRPr lang="en-US" b="1" dirty="0" smtClean="0"/>
          </a:p>
          <a:p>
            <a:pPr marL="0" indent="0" algn="ctr">
              <a:buNone/>
            </a:pPr>
            <a:r>
              <a:rPr lang="en-US" dirty="0" smtClean="0"/>
              <a:t>and </a:t>
            </a:r>
          </a:p>
          <a:p>
            <a:pPr marL="0" indent="0" algn="ctr">
              <a:buNone/>
            </a:pPr>
            <a:r>
              <a:rPr lang="en-US" b="1" dirty="0" smtClean="0">
                <a:hlinkClick r:id="rId4"/>
              </a:rPr>
              <a:t>Kim </a:t>
            </a:r>
            <a:r>
              <a:rPr lang="en-US" b="1" dirty="0">
                <a:hlinkClick r:id="rId4"/>
              </a:rPr>
              <a:t>S. Cameron</a:t>
            </a:r>
            <a:r>
              <a:rPr lang="en-US" b="1" dirty="0"/>
              <a:t> </a:t>
            </a:r>
            <a:endParaRPr lang="en-US" b="1" dirty="0" smtClean="0"/>
          </a:p>
          <a:p>
            <a:pPr marL="0" indent="0" algn="ctr">
              <a:buNone/>
            </a:pPr>
            <a:endParaRPr lang="en-US" dirty="0"/>
          </a:p>
          <a:p>
            <a:pPr marL="0" indent="0" algn="ctr">
              <a:buNone/>
            </a:pPr>
            <a:r>
              <a:rPr lang="en-US" dirty="0" smtClean="0"/>
              <a:t>From </a:t>
            </a:r>
          </a:p>
          <a:p>
            <a:pPr marL="0" indent="0" algn="ctr">
              <a:buNone/>
            </a:pPr>
            <a:r>
              <a:rPr lang="en-US" b="1" dirty="0" smtClean="0"/>
              <a:t>University </a:t>
            </a:r>
            <a:r>
              <a:rPr lang="en-US" b="1" dirty="0"/>
              <a:t>of </a:t>
            </a:r>
            <a:r>
              <a:rPr lang="en-US" b="1" dirty="0" smtClean="0"/>
              <a:t>Michigan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98" y="903792"/>
            <a:ext cx="3917373" cy="534569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2635" y="903792"/>
            <a:ext cx="3898494" cy="52445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24072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319614" y="1011324"/>
            <a:ext cx="9179992" cy="522288"/>
          </a:xfrm>
        </p:spPr>
        <p:txBody>
          <a:bodyPr/>
          <a:lstStyle/>
          <a:p>
            <a:pPr algn="ctr"/>
            <a:r>
              <a:rPr lang="en-US" dirty="0" smtClean="0">
                <a:solidFill>
                  <a:srgbClr val="FF0000"/>
                </a:solidFill>
                <a:hlinkClick r:id="rId2"/>
              </a:rPr>
              <a:t>Quinn</a:t>
            </a:r>
            <a:r>
              <a:rPr lang="en-US" dirty="0" smtClean="0">
                <a:solidFill>
                  <a:srgbClr val="FF0000"/>
                </a:solidFill>
              </a:rPr>
              <a:t> </a:t>
            </a:r>
            <a:r>
              <a:rPr lang="en-US" dirty="0">
                <a:solidFill>
                  <a:srgbClr val="FF0000"/>
                </a:solidFill>
              </a:rPr>
              <a:t>and </a:t>
            </a:r>
            <a:r>
              <a:rPr lang="en-US" dirty="0" smtClean="0">
                <a:solidFill>
                  <a:srgbClr val="FF0000"/>
                </a:solidFill>
                <a:hlinkClick r:id="rId3"/>
              </a:rPr>
              <a:t>Cameron</a:t>
            </a:r>
            <a:r>
              <a:rPr lang="en-US" dirty="0" smtClean="0">
                <a:solidFill>
                  <a:srgbClr val="FF0000"/>
                </a:solidFill>
              </a:rPr>
              <a:t> framework </a:t>
            </a:r>
            <a:endParaRPr lang="en-US" dirty="0">
              <a:solidFill>
                <a:srgbClr val="FF0000"/>
              </a:solidFill>
            </a:endParaRP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6639" y="1978429"/>
            <a:ext cx="8285942" cy="4389119"/>
          </a:xfrm>
        </p:spPr>
      </p:pic>
    </p:spTree>
    <p:extLst>
      <p:ext uri="{BB962C8B-B14F-4D97-AF65-F5344CB8AC3E}">
        <p14:creationId xmlns:p14="http://schemas.microsoft.com/office/powerpoint/2010/main" val="1782809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The Clan Culture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/>
              <a:t>A very friendly place </a:t>
            </a:r>
            <a:r>
              <a:rPr lang="en-US" sz="3200" dirty="0" smtClean="0"/>
              <a:t>to work </a:t>
            </a:r>
            <a:r>
              <a:rPr lang="en-US" sz="3200" dirty="0"/>
              <a:t>where </a:t>
            </a:r>
            <a:r>
              <a:rPr lang="en-US" sz="3200" dirty="0" smtClean="0"/>
              <a:t>people share </a:t>
            </a:r>
            <a:r>
              <a:rPr lang="en-US" sz="3200" dirty="0"/>
              <a:t>a lot </a:t>
            </a:r>
            <a:r>
              <a:rPr lang="en-US" sz="3200" dirty="0" smtClean="0"/>
              <a:t>of themselves</a:t>
            </a:r>
            <a:r>
              <a:rPr lang="en-US" sz="3200" dirty="0"/>
              <a:t>. It is like </a:t>
            </a:r>
            <a:r>
              <a:rPr lang="en-US" sz="3200" dirty="0" smtClean="0"/>
              <a:t>an extended </a:t>
            </a:r>
            <a:r>
              <a:rPr lang="en-US" sz="3200" dirty="0"/>
              <a:t>family.</a:t>
            </a: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5375" y="2976184"/>
            <a:ext cx="6350000" cy="36322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72" y="2943924"/>
            <a:ext cx="4653742" cy="3434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546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The Adhocracy Culture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200" dirty="0" smtClean="0"/>
              <a:t>Is concerned </a:t>
            </a:r>
            <a:r>
              <a:rPr lang="en-US" sz="3200" dirty="0"/>
              <a:t>about achievement </a:t>
            </a:r>
            <a:r>
              <a:rPr lang="en-US" sz="3200" dirty="0" smtClean="0"/>
              <a:t>of results </a:t>
            </a:r>
            <a:r>
              <a:rPr lang="en-US" sz="3200" dirty="0"/>
              <a:t>and providing </a:t>
            </a:r>
            <a:r>
              <a:rPr lang="en-US" sz="3200" dirty="0" smtClean="0"/>
              <a:t>excellent services </a:t>
            </a:r>
            <a:r>
              <a:rPr lang="en-US" sz="3200" dirty="0"/>
              <a:t>to the customers. </a:t>
            </a:r>
            <a:r>
              <a:rPr lang="en-US" sz="3200" dirty="0" smtClean="0"/>
              <a:t>Here people </a:t>
            </a:r>
            <a:r>
              <a:rPr lang="en-US" sz="3200" dirty="0"/>
              <a:t>stick their necks out and </a:t>
            </a:r>
            <a:r>
              <a:rPr lang="en-US" sz="3200" dirty="0" smtClean="0"/>
              <a:t>take risks</a:t>
            </a:r>
            <a:r>
              <a:rPr lang="en-US" sz="3200" dirty="0"/>
              <a:t>.</a:t>
            </a:r>
            <a:endParaRPr lang="en-US" sz="32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3773978"/>
            <a:ext cx="5044977" cy="28316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4712" y="2614368"/>
            <a:ext cx="5247926" cy="3762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39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The Market Culture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3600" dirty="0"/>
              <a:t>A results </a:t>
            </a:r>
            <a:r>
              <a:rPr lang="en-US" sz="3600" dirty="0" smtClean="0"/>
              <a:t>oriented organization whose major </a:t>
            </a:r>
            <a:r>
              <a:rPr lang="en-US" sz="3600" dirty="0"/>
              <a:t>concern is </a:t>
            </a:r>
            <a:r>
              <a:rPr lang="en-US" sz="3600" dirty="0" smtClean="0"/>
              <a:t>with getting </a:t>
            </a:r>
            <a:r>
              <a:rPr lang="en-US" sz="3600" dirty="0"/>
              <a:t>the job done</a:t>
            </a:r>
            <a:r>
              <a:rPr lang="en-US" sz="3600" dirty="0" smtClean="0"/>
              <a:t>. People </a:t>
            </a:r>
            <a:r>
              <a:rPr lang="en-US" sz="3600" dirty="0"/>
              <a:t>are </a:t>
            </a:r>
            <a:r>
              <a:rPr lang="en-US" sz="3600" dirty="0" smtClean="0"/>
              <a:t>competitive and </a:t>
            </a:r>
            <a:r>
              <a:rPr lang="en-US" sz="3600" dirty="0"/>
              <a:t>goal-oriented.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9193" y="3645694"/>
            <a:ext cx="4322618" cy="2896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033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FF0000"/>
                </a:solidFill>
              </a:rPr>
              <a:t>The Hierarchy Culture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04912" y="1176251"/>
            <a:ext cx="11382288" cy="5005388"/>
          </a:xfrm>
        </p:spPr>
        <p:txBody>
          <a:bodyPr/>
          <a:lstStyle/>
          <a:p>
            <a:pPr marL="0" indent="0">
              <a:buNone/>
            </a:pPr>
            <a:r>
              <a:rPr lang="en-US" sz="3600" dirty="0"/>
              <a:t>C</a:t>
            </a:r>
            <a:r>
              <a:rPr lang="en-US" sz="3600" smtClean="0"/>
              <a:t>haracterized </a:t>
            </a:r>
            <a:r>
              <a:rPr lang="en-US" sz="3600" dirty="0"/>
              <a:t>by </a:t>
            </a:r>
            <a:r>
              <a:rPr lang="en-US" sz="3600" dirty="0" smtClean="0"/>
              <a:t>primacy of </a:t>
            </a:r>
            <a:r>
              <a:rPr lang="en-US" sz="3600" dirty="0"/>
              <a:t>procedures and rules</a:t>
            </a:r>
            <a:r>
              <a:rPr lang="en-US" sz="3600" dirty="0" smtClean="0"/>
              <a:t>, hierarchy </a:t>
            </a:r>
            <a:r>
              <a:rPr lang="en-US" sz="3600" dirty="0"/>
              <a:t>and </a:t>
            </a:r>
            <a:r>
              <a:rPr lang="en-US" sz="3600" dirty="0" smtClean="0"/>
              <a:t>distant and </a:t>
            </a:r>
            <a:r>
              <a:rPr lang="en-US" sz="3600" dirty="0"/>
              <a:t>impersonal relationship.</a:t>
            </a:r>
            <a:endParaRPr lang="en-US" sz="36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526444"/>
            <a:ext cx="4254500" cy="29845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4064205"/>
            <a:ext cx="3657600" cy="2496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7472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83FA4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3961</TotalTime>
  <Words>250</Words>
  <Application>Microsoft Macintosh PowerPoint</Application>
  <PresentationFormat>Widescreen</PresentationFormat>
  <Paragraphs>38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 Rounded MT Bold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15.0037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Mark</dc:creator>
  <cp:lastModifiedBy>Microsoft Office User</cp:lastModifiedBy>
  <cp:revision>72</cp:revision>
  <dcterms:created xsi:type="dcterms:W3CDTF">2015-06-15T09:27:21Z</dcterms:created>
  <dcterms:modified xsi:type="dcterms:W3CDTF">2017-11-01T19:05:15Z</dcterms:modified>
</cp:coreProperties>
</file>