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990" autoAdjust="0"/>
    <p:restoredTop sz="86981"/>
  </p:normalViewPr>
  <p:slideViewPr>
    <p:cSldViewPr snapToGrid="0">
      <p:cViewPr varScale="1">
        <p:scale>
          <a:sx n="77" d="100"/>
          <a:sy n="77" d="100"/>
        </p:scale>
        <p:origin x="2016" y="19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handoutMaster" Target="handoutMasters/handout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11/4/17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4792F2-DB42-6F4F-98B4-FD51FAB24C00}" type="datetimeFigureOut">
              <a:rPr lang="en-US" smtClean="0"/>
              <a:t>11/4/17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4678BD-EA4B-C44B-9782-1610BA34B57E}" type="slidenum">
              <a:rPr lang="en-US" smtClean="0"/>
              <a:t>‹#›</a:t>
            </a:fld>
            <a:endParaRPr lang="en-US"/>
          </a:p>
        </p:txBody>
      </p:sp>
    </p:spTree>
    <p:extLst>
      <p:ext uri="{BB962C8B-B14F-4D97-AF65-F5344CB8AC3E}">
        <p14:creationId xmlns:p14="http://schemas.microsoft.com/office/powerpoint/2010/main" val="6070880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11/4/17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theme" Target="../theme/theme1.xml"/><Relationship Id="rId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576688" y="914399"/>
            <a:ext cx="11271707" cy="2000853"/>
          </a:xfrm>
        </p:spPr>
        <p:txBody>
          <a:bodyPr/>
          <a:lstStyle/>
          <a:p>
            <a:r>
              <a:rPr lang="en-US" sz="6000" dirty="0">
                <a:solidFill>
                  <a:srgbClr val="FF0000"/>
                </a:solidFill>
              </a:rPr>
              <a:t>Training and Development for International Assignments</a:t>
            </a:r>
          </a:p>
        </p:txBody>
      </p:sp>
      <p:sp>
        <p:nvSpPr>
          <p:cNvPr id="4" name="Объект 2"/>
          <p:cNvSpPr txBox="1">
            <a:spLocks/>
          </p:cNvSpPr>
          <p:nvPr/>
        </p:nvSpPr>
        <p:spPr>
          <a:xfrm>
            <a:off x="242048" y="2474258"/>
            <a:ext cx="5970494" cy="313624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ru-RU"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4459" y="3230101"/>
            <a:ext cx="4577542" cy="3363646"/>
          </a:xfrm>
          <a:prstGeom prst="rect">
            <a:avLst/>
          </a:prstGeom>
        </p:spPr>
      </p:pic>
    </p:spTree>
    <p:extLst>
      <p:ext uri="{BB962C8B-B14F-4D97-AF65-F5344CB8AC3E}">
        <p14:creationId xmlns:p14="http://schemas.microsoft.com/office/powerpoint/2010/main" val="3170264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623080" y="811818"/>
            <a:ext cx="11108545" cy="1282989"/>
          </a:xfrm>
        </p:spPr>
        <p:txBody>
          <a:bodyPr/>
          <a:lstStyle/>
          <a:p>
            <a:pPr algn="ctr"/>
            <a:r>
              <a:rPr lang="en-US" dirty="0" smtClean="0">
                <a:solidFill>
                  <a:srgbClr val="FF0000"/>
                </a:solidFill>
              </a:rPr>
              <a:t>Why is it important to provide training for staff during international Assignments </a:t>
            </a:r>
            <a:endParaRPr lang="en-US" dirty="0">
              <a:solidFill>
                <a:srgbClr val="FF0000"/>
              </a:solidFill>
            </a:endParaRPr>
          </a:p>
        </p:txBody>
      </p:sp>
      <p:sp>
        <p:nvSpPr>
          <p:cNvPr id="3" name="Content Placeholder 2"/>
          <p:cNvSpPr>
            <a:spLocks noGrp="1"/>
          </p:cNvSpPr>
          <p:nvPr>
            <p:ph sz="quarter" idx="11"/>
          </p:nvPr>
        </p:nvSpPr>
        <p:spPr>
          <a:xfrm>
            <a:off x="133004" y="2809702"/>
            <a:ext cx="11897877" cy="3757353"/>
          </a:xfrm>
        </p:spPr>
        <p:txBody>
          <a:bodyPr/>
          <a:lstStyle/>
          <a:p>
            <a:pPr marL="109728" lvl="0" indent="0">
              <a:lnSpc>
                <a:spcPct val="150000"/>
              </a:lnSpc>
              <a:spcBef>
                <a:spcPts val="400"/>
              </a:spcBef>
              <a:buClr>
                <a:srgbClr val="2DA2BF"/>
              </a:buClr>
              <a:buSzPct val="68000"/>
              <a:buNone/>
            </a:pPr>
            <a:r>
              <a:rPr lang="en-GB" sz="2800" b="1" dirty="0">
                <a:solidFill>
                  <a:srgbClr val="FF0000"/>
                </a:solidFill>
                <a:latin typeface="Lucida Sans Unicode"/>
                <a:cs typeface="Arial" panose="020B0604020202020204" pitchFamily="34" charset="0"/>
              </a:rPr>
              <a:t>18% of Americans </a:t>
            </a:r>
            <a:r>
              <a:rPr lang="en-GB" sz="2800" dirty="0">
                <a:solidFill>
                  <a:prstClr val="black"/>
                </a:solidFill>
                <a:latin typeface="Lucida Sans Unicode"/>
                <a:cs typeface="Arial" panose="020B0604020202020204" pitchFamily="34" charset="0"/>
              </a:rPr>
              <a:t>sent to </a:t>
            </a:r>
            <a:r>
              <a:rPr lang="en-GB" sz="2800" dirty="0" smtClean="0">
                <a:solidFill>
                  <a:prstClr val="black"/>
                </a:solidFill>
                <a:latin typeface="Lucida Sans Unicode"/>
                <a:cs typeface="Arial" panose="020B0604020202020204" pitchFamily="34" charset="0"/>
              </a:rPr>
              <a:t>London Fail</a:t>
            </a:r>
          </a:p>
          <a:p>
            <a:pPr marL="109728" lvl="0" indent="0">
              <a:lnSpc>
                <a:spcPct val="150000"/>
              </a:lnSpc>
              <a:spcBef>
                <a:spcPts val="400"/>
              </a:spcBef>
              <a:buClr>
                <a:srgbClr val="2DA2BF"/>
              </a:buClr>
              <a:buSzPct val="68000"/>
              <a:buNone/>
            </a:pPr>
            <a:r>
              <a:rPr lang="en-GB" sz="2800" b="1" dirty="0" smtClean="0">
                <a:solidFill>
                  <a:srgbClr val="FF0000"/>
                </a:solidFill>
                <a:latin typeface="Lucida Sans Unicode"/>
                <a:cs typeface="Arial" panose="020B0604020202020204" pitchFamily="34" charset="0"/>
              </a:rPr>
              <a:t>68</a:t>
            </a:r>
            <a:r>
              <a:rPr lang="en-GB" sz="2800" b="1" dirty="0">
                <a:solidFill>
                  <a:srgbClr val="FF0000"/>
                </a:solidFill>
                <a:latin typeface="Lucida Sans Unicode"/>
                <a:cs typeface="Arial" panose="020B0604020202020204" pitchFamily="34" charset="0"/>
              </a:rPr>
              <a:t>% of Americans </a:t>
            </a:r>
            <a:r>
              <a:rPr lang="en-GB" sz="2800" dirty="0">
                <a:solidFill>
                  <a:prstClr val="black"/>
                </a:solidFill>
                <a:latin typeface="Lucida Sans Unicode"/>
                <a:cs typeface="Arial" panose="020B0604020202020204" pitchFamily="34" charset="0"/>
              </a:rPr>
              <a:t>sent to Saudi Arabia </a:t>
            </a:r>
            <a:r>
              <a:rPr lang="en-GB" sz="2800" dirty="0" smtClean="0">
                <a:solidFill>
                  <a:prstClr val="black"/>
                </a:solidFill>
                <a:latin typeface="Lucida Sans Unicode"/>
                <a:cs typeface="Arial" panose="020B0604020202020204" pitchFamily="34" charset="0"/>
              </a:rPr>
              <a:t>Fail</a:t>
            </a:r>
            <a:endParaRPr lang="en-GB" sz="2800" dirty="0">
              <a:solidFill>
                <a:prstClr val="black"/>
              </a:solidFill>
              <a:latin typeface="Lucida Sans Unicode"/>
              <a:cs typeface="Arial" panose="020B0604020202020204" pitchFamily="34" charset="0"/>
            </a:endParaRPr>
          </a:p>
          <a:p>
            <a:pPr marL="365760" lvl="0" indent="-256032">
              <a:lnSpc>
                <a:spcPct val="80000"/>
              </a:lnSpc>
              <a:spcBef>
                <a:spcPts val="400"/>
              </a:spcBef>
              <a:buClr>
                <a:srgbClr val="2DA2BF"/>
              </a:buClr>
              <a:buSzPct val="68000"/>
              <a:buNone/>
            </a:pPr>
            <a:endParaRPr lang="en-GB" sz="2800" dirty="0">
              <a:solidFill>
                <a:prstClr val="black"/>
              </a:solidFill>
              <a:latin typeface="Lucida Sans Unicode"/>
              <a:cs typeface="Arial" panose="020B0604020202020204" pitchFamily="34" charset="0"/>
            </a:endParaRPr>
          </a:p>
          <a:p>
            <a:pPr marL="365760" lvl="0" indent="-256032">
              <a:lnSpc>
                <a:spcPct val="80000"/>
              </a:lnSpc>
              <a:spcBef>
                <a:spcPts val="400"/>
              </a:spcBef>
              <a:buClr>
                <a:srgbClr val="2DA2BF"/>
              </a:buClr>
              <a:buSzPct val="68000"/>
              <a:buNone/>
            </a:pPr>
            <a:r>
              <a:rPr lang="en-GB" sz="2800" dirty="0">
                <a:solidFill>
                  <a:prstClr val="black"/>
                </a:solidFill>
                <a:latin typeface="Lucida Sans Unicode"/>
                <a:cs typeface="Arial" panose="020B0604020202020204" pitchFamily="34" charset="0"/>
              </a:rPr>
              <a:t>	</a:t>
            </a:r>
            <a:endParaRPr lang="en-GB" sz="2800" dirty="0" smtClean="0">
              <a:solidFill>
                <a:prstClr val="black"/>
              </a:solidFill>
              <a:latin typeface="Lucida Sans Unicode"/>
              <a:cs typeface="Arial" panose="020B0604020202020204" pitchFamily="34" charset="0"/>
            </a:endParaRPr>
          </a:p>
          <a:p>
            <a:pPr marL="365760" lvl="0" indent="-256032">
              <a:lnSpc>
                <a:spcPct val="80000"/>
              </a:lnSpc>
              <a:spcBef>
                <a:spcPts val="400"/>
              </a:spcBef>
              <a:buClr>
                <a:srgbClr val="2DA2BF"/>
              </a:buClr>
              <a:buSzPct val="68000"/>
              <a:buNone/>
            </a:pPr>
            <a:endParaRPr lang="en-GB" sz="2800" dirty="0" smtClean="0">
              <a:solidFill>
                <a:prstClr val="black"/>
              </a:solidFill>
              <a:latin typeface="Lucida Sans Unicode"/>
              <a:cs typeface="Arial" panose="020B0604020202020204" pitchFamily="34" charset="0"/>
            </a:endParaRPr>
          </a:p>
          <a:p>
            <a:pPr marL="365760" lvl="0" indent="-256032">
              <a:lnSpc>
                <a:spcPct val="80000"/>
              </a:lnSpc>
              <a:spcBef>
                <a:spcPts val="400"/>
              </a:spcBef>
              <a:buClr>
                <a:srgbClr val="2DA2BF"/>
              </a:buClr>
              <a:buSzPct val="68000"/>
              <a:buNone/>
            </a:pPr>
            <a:endParaRPr lang="en-GB" sz="2800" dirty="0">
              <a:solidFill>
                <a:prstClr val="black"/>
              </a:solidFill>
              <a:latin typeface="Lucida Sans Unicode"/>
              <a:cs typeface="Arial" panose="020B0604020202020204" pitchFamily="34" charset="0"/>
            </a:endParaRPr>
          </a:p>
          <a:p>
            <a:pPr marL="365760" lvl="0" indent="-256032">
              <a:lnSpc>
                <a:spcPct val="80000"/>
              </a:lnSpc>
              <a:spcBef>
                <a:spcPts val="400"/>
              </a:spcBef>
              <a:buClr>
                <a:srgbClr val="2DA2BF"/>
              </a:buClr>
              <a:buSzPct val="68000"/>
              <a:buNone/>
            </a:pPr>
            <a:endParaRPr lang="en-GB" sz="2800" dirty="0">
              <a:solidFill>
                <a:prstClr val="black"/>
              </a:solidFill>
              <a:latin typeface="Lucida Sans Unicode"/>
              <a:cs typeface="Arial" panose="020B0604020202020204" pitchFamily="34" charset="0"/>
            </a:endParaRPr>
          </a:p>
          <a:p>
            <a:pPr marL="365760" lvl="0" indent="-256032">
              <a:lnSpc>
                <a:spcPct val="80000"/>
              </a:lnSpc>
              <a:spcBef>
                <a:spcPts val="400"/>
              </a:spcBef>
              <a:buClr>
                <a:srgbClr val="2DA2BF"/>
              </a:buClr>
              <a:buSzPct val="68000"/>
              <a:buNone/>
            </a:pPr>
            <a:endParaRPr lang="en-GB" sz="2800" dirty="0" smtClean="0">
              <a:solidFill>
                <a:prstClr val="black"/>
              </a:solidFill>
              <a:latin typeface="Lucida Sans Unicode"/>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8814227">
            <a:off x="8222982" y="2340489"/>
            <a:ext cx="3155142" cy="3155142"/>
          </a:xfrm>
          <a:prstGeom prst="rect">
            <a:avLst/>
          </a:prstGeom>
        </p:spPr>
      </p:pic>
    </p:spTree>
    <p:extLst>
      <p:ext uri="{BB962C8B-B14F-4D97-AF65-F5344CB8AC3E}">
        <p14:creationId xmlns:p14="http://schemas.microsoft.com/office/powerpoint/2010/main" val="1117806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38163" y="911570"/>
            <a:ext cx="11108545" cy="1012825"/>
          </a:xfrm>
        </p:spPr>
        <p:txBody>
          <a:bodyPr/>
          <a:lstStyle/>
          <a:p>
            <a:pPr algn="ctr"/>
            <a:r>
              <a:rPr lang="en-US" dirty="0" smtClean="0">
                <a:solidFill>
                  <a:srgbClr val="FF0000"/>
                </a:solidFill>
              </a:rPr>
              <a:t>What is it Training and Development?</a:t>
            </a:r>
            <a:endParaRPr lang="en-US" dirty="0">
              <a:solidFill>
                <a:srgbClr val="FF0000"/>
              </a:solidFill>
            </a:endParaRPr>
          </a:p>
        </p:txBody>
      </p:sp>
      <p:sp>
        <p:nvSpPr>
          <p:cNvPr id="3" name="Content Placeholder 2"/>
          <p:cNvSpPr>
            <a:spLocks noGrp="1"/>
          </p:cNvSpPr>
          <p:nvPr>
            <p:ph sz="quarter" idx="11"/>
          </p:nvPr>
        </p:nvSpPr>
        <p:spPr>
          <a:xfrm>
            <a:off x="538163" y="2128058"/>
            <a:ext cx="11193462" cy="4020330"/>
          </a:xfrm>
        </p:spPr>
        <p:txBody>
          <a:bodyPr/>
          <a:lstStyle/>
          <a:p>
            <a:pPr marL="0" indent="0">
              <a:buNone/>
            </a:pPr>
            <a:r>
              <a:rPr lang="en-US" sz="2800" i="1" dirty="0"/>
              <a:t>Training is the process of altering employees behavior, attitudes and knowledge in a way that increases the probability of individual and organizational goal attainment. </a:t>
            </a: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671" y="3360649"/>
            <a:ext cx="10141527" cy="3380509"/>
          </a:xfrm>
          <a:prstGeom prst="rect">
            <a:avLst/>
          </a:prstGeom>
        </p:spPr>
      </p:pic>
    </p:spTree>
    <p:extLst>
      <p:ext uri="{BB962C8B-B14F-4D97-AF65-F5344CB8AC3E}">
        <p14:creationId xmlns:p14="http://schemas.microsoft.com/office/powerpoint/2010/main" val="21150401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559050" y="978073"/>
            <a:ext cx="7151687" cy="522288"/>
          </a:xfrm>
        </p:spPr>
        <p:txBody>
          <a:bodyPr/>
          <a:lstStyle/>
          <a:p>
            <a:pPr algn="ctr"/>
            <a:r>
              <a:rPr lang="en-US" dirty="0">
                <a:solidFill>
                  <a:srgbClr val="FF0000"/>
                </a:solidFill>
              </a:rPr>
              <a:t>Cross Cultural Training</a:t>
            </a:r>
            <a:endParaRPr lang="en-US" dirty="0">
              <a:solidFill>
                <a:srgbClr val="FF0000"/>
              </a:solidFill>
            </a:endParaRPr>
          </a:p>
        </p:txBody>
      </p:sp>
      <p:sp>
        <p:nvSpPr>
          <p:cNvPr id="3" name="Content Placeholder 2"/>
          <p:cNvSpPr>
            <a:spLocks noGrp="1"/>
          </p:cNvSpPr>
          <p:nvPr>
            <p:ph sz="quarter" idx="11"/>
          </p:nvPr>
        </p:nvSpPr>
        <p:spPr>
          <a:xfrm>
            <a:off x="538163" y="1828800"/>
            <a:ext cx="11193462" cy="4319588"/>
          </a:xfrm>
        </p:spPr>
        <p:txBody>
          <a:bodyPr/>
          <a:lstStyle/>
          <a:p>
            <a:pPr marL="0" indent="0" algn="just">
              <a:buNone/>
            </a:pPr>
            <a:r>
              <a:rPr lang="en-US" sz="2800" dirty="0"/>
              <a:t>Cross-cultural training is defined as any planned intervention designed to increase the knowledge and skills of expatriates to live and work effectively and achieve general life satisfaction in an unfamiliar host </a:t>
            </a:r>
            <a:r>
              <a:rPr lang="en-US" sz="2800" dirty="0" smtClean="0"/>
              <a:t>culture</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134893" y="3391594"/>
            <a:ext cx="4063261" cy="3201611"/>
          </a:xfrm>
          <a:prstGeom prst="rect">
            <a:avLst/>
          </a:prstGeom>
        </p:spPr>
      </p:pic>
    </p:spTree>
    <p:extLst>
      <p:ext uri="{BB962C8B-B14F-4D97-AF65-F5344CB8AC3E}">
        <p14:creationId xmlns:p14="http://schemas.microsoft.com/office/powerpoint/2010/main" val="1266808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38163" y="712065"/>
            <a:ext cx="11193462" cy="1382741"/>
          </a:xfrm>
        </p:spPr>
        <p:txBody>
          <a:bodyPr/>
          <a:lstStyle/>
          <a:p>
            <a:pPr algn="ctr"/>
            <a:r>
              <a:rPr lang="en-US" sz="3200" dirty="0">
                <a:solidFill>
                  <a:srgbClr val="FF0000"/>
                </a:solidFill>
              </a:rPr>
              <a:t>The process for designing effective CCT programs consists of five distinct phases:</a:t>
            </a:r>
            <a:r>
              <a:rPr lang="en-US" sz="3200" dirty="0">
                <a:solidFill>
                  <a:srgbClr val="FF0000"/>
                </a:solidFill>
              </a:rPr>
              <a:t> </a:t>
            </a:r>
          </a:p>
        </p:txBody>
      </p:sp>
      <p:sp>
        <p:nvSpPr>
          <p:cNvPr id="3" name="Content Placeholder 2"/>
          <p:cNvSpPr>
            <a:spLocks noGrp="1"/>
          </p:cNvSpPr>
          <p:nvPr>
            <p:ph sz="quarter" idx="11"/>
          </p:nvPr>
        </p:nvSpPr>
        <p:spPr>
          <a:xfrm>
            <a:off x="199505" y="2094806"/>
            <a:ext cx="11532120" cy="4053581"/>
          </a:xfrm>
        </p:spPr>
        <p:txBody>
          <a:bodyPr/>
          <a:lstStyle/>
          <a:p>
            <a:pPr marL="0" indent="0">
              <a:buNone/>
            </a:pPr>
            <a:r>
              <a:rPr lang="en-US" dirty="0"/>
              <a:t>1. Identify the type of global assignment for which CCT is needed</a:t>
            </a:r>
            <a:r>
              <a:rPr lang="en-US" dirty="0" smtClean="0"/>
              <a:t>.</a:t>
            </a:r>
          </a:p>
          <a:p>
            <a:pPr marL="0" indent="0">
              <a:buNone/>
            </a:pPr>
            <a:r>
              <a:rPr lang="en-US" dirty="0" smtClean="0"/>
              <a:t>2</a:t>
            </a:r>
            <a:r>
              <a:rPr lang="en-US" dirty="0"/>
              <a:t>. Determine the specific cross-cultural training needs</a:t>
            </a:r>
            <a:r>
              <a:rPr lang="en-US" dirty="0" smtClean="0"/>
              <a:t>.</a:t>
            </a:r>
          </a:p>
          <a:p>
            <a:pPr marL="0" indent="0">
              <a:buNone/>
            </a:pPr>
            <a:r>
              <a:rPr lang="en-US" dirty="0" smtClean="0"/>
              <a:t>3</a:t>
            </a:r>
            <a:r>
              <a:rPr lang="en-US" dirty="0"/>
              <a:t>. Establish the goals and measures for determining training effectiveness</a:t>
            </a:r>
            <a:r>
              <a:rPr lang="en-US" dirty="0" smtClean="0"/>
              <a:t>.</a:t>
            </a:r>
          </a:p>
          <a:p>
            <a:pPr marL="0" indent="0">
              <a:buNone/>
            </a:pPr>
            <a:r>
              <a:rPr lang="en-US" dirty="0" smtClean="0"/>
              <a:t>4</a:t>
            </a:r>
            <a:r>
              <a:rPr lang="en-US" dirty="0"/>
              <a:t>. Develop and deliver the CCT program</a:t>
            </a:r>
            <a:r>
              <a:rPr lang="en-US" dirty="0" smtClean="0"/>
              <a:t>.</a:t>
            </a:r>
          </a:p>
          <a:p>
            <a:pPr marL="0" indent="0">
              <a:buNone/>
            </a:pPr>
            <a:r>
              <a:rPr lang="en-US" dirty="0" smtClean="0"/>
              <a:t>5</a:t>
            </a:r>
            <a:r>
              <a:rPr lang="en-US" dirty="0"/>
              <a:t>. Evaluate whether the CCT program was effective. </a:t>
            </a:r>
          </a:p>
          <a:p>
            <a:pPr marL="0" indent="0">
              <a:buNone/>
            </a:pP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0" y="3660427"/>
            <a:ext cx="3810000" cy="2857500"/>
          </a:xfrm>
          <a:prstGeom prst="rect">
            <a:avLst/>
          </a:prstGeom>
        </p:spPr>
      </p:pic>
    </p:spTree>
    <p:extLst>
      <p:ext uri="{BB962C8B-B14F-4D97-AF65-F5344CB8AC3E}">
        <p14:creationId xmlns:p14="http://schemas.microsoft.com/office/powerpoint/2010/main" val="13208120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1 Phase</a:t>
            </a:r>
            <a:endParaRPr lang="en-US" dirty="0">
              <a:solidFill>
                <a:srgbClr val="FF0000"/>
              </a:solidFill>
            </a:endParaRPr>
          </a:p>
        </p:txBody>
      </p:sp>
      <p:sp>
        <p:nvSpPr>
          <p:cNvPr id="3" name="Content Placeholder 2"/>
          <p:cNvSpPr>
            <a:spLocks noGrp="1"/>
          </p:cNvSpPr>
          <p:nvPr>
            <p:ph sz="quarter" idx="11"/>
          </p:nvPr>
        </p:nvSpPr>
        <p:spPr/>
        <p:txBody>
          <a:bodyPr/>
          <a:lstStyle/>
          <a:p>
            <a:pPr marL="0" indent="0">
              <a:buNone/>
            </a:pPr>
            <a:r>
              <a:rPr lang="en-US" dirty="0"/>
              <a:t>IDENTIFY THE TYPE OF GLOBAL </a:t>
            </a:r>
            <a:r>
              <a:rPr lang="en-US" dirty="0" smtClean="0"/>
              <a:t>ASSIGNMENT</a:t>
            </a:r>
          </a:p>
          <a:p>
            <a:pPr marL="0" indent="0">
              <a:buNone/>
            </a:pPr>
            <a:endParaRPr lang="en-US" dirty="0"/>
          </a:p>
          <a:p>
            <a:pPr marL="0" indent="0">
              <a:buNone/>
            </a:pPr>
            <a:r>
              <a:rPr lang="en-US" dirty="0" smtClean="0"/>
              <a:t>• </a:t>
            </a:r>
            <a:r>
              <a:rPr lang="en-US" dirty="0" err="1"/>
              <a:t>Caligiuri</a:t>
            </a:r>
            <a:r>
              <a:rPr lang="en-US" dirty="0"/>
              <a:t> describes a classification of global assignments into four categories</a:t>
            </a:r>
            <a:r>
              <a:rPr lang="en-US" dirty="0" smtClean="0"/>
              <a:t>:</a:t>
            </a:r>
          </a:p>
          <a:p>
            <a:pPr marL="0" indent="0">
              <a:buNone/>
            </a:pPr>
            <a:endParaRPr lang="en-US" dirty="0" smtClean="0"/>
          </a:p>
          <a:p>
            <a:pPr marL="457200" indent="-457200">
              <a:buAutoNum type="arabicPeriod"/>
            </a:pPr>
            <a:r>
              <a:rPr lang="en-US" dirty="0" smtClean="0"/>
              <a:t>Technical</a:t>
            </a:r>
          </a:p>
          <a:p>
            <a:pPr marL="457200" indent="-457200">
              <a:buAutoNum type="arabicPeriod"/>
            </a:pPr>
            <a:r>
              <a:rPr lang="en-US" dirty="0" smtClean="0"/>
              <a:t>Functional/tactical </a:t>
            </a:r>
          </a:p>
          <a:p>
            <a:pPr marL="457200" indent="-457200">
              <a:buAutoNum type="arabicPeriod"/>
            </a:pPr>
            <a:r>
              <a:rPr lang="en-US" dirty="0" smtClean="0"/>
              <a:t>Developmental/high potential</a:t>
            </a:r>
          </a:p>
          <a:p>
            <a:pPr marL="457200" indent="-457200">
              <a:buAutoNum type="arabicPeriod"/>
            </a:pPr>
            <a:r>
              <a:rPr lang="en-US" dirty="0" smtClean="0"/>
              <a:t>Strategic/executive</a:t>
            </a:r>
            <a:r>
              <a:rPr lang="en-US" dirty="0"/>
              <a:t> </a:t>
            </a:r>
            <a:endParaRPr lang="en-US" dirty="0"/>
          </a:p>
        </p:txBody>
      </p:sp>
    </p:spTree>
    <p:extLst>
      <p:ext uri="{BB962C8B-B14F-4D97-AF65-F5344CB8AC3E}">
        <p14:creationId xmlns:p14="http://schemas.microsoft.com/office/powerpoint/2010/main" val="16731348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2 Phase</a:t>
            </a:r>
            <a:endParaRPr lang="en-US" dirty="0">
              <a:solidFill>
                <a:srgbClr val="FF0000"/>
              </a:solidFill>
            </a:endParaRPr>
          </a:p>
        </p:txBody>
      </p:sp>
      <p:sp>
        <p:nvSpPr>
          <p:cNvPr id="3" name="Content Placeholder 2"/>
          <p:cNvSpPr>
            <a:spLocks noGrp="1"/>
          </p:cNvSpPr>
          <p:nvPr>
            <p:ph sz="quarter" idx="11"/>
          </p:nvPr>
        </p:nvSpPr>
        <p:spPr/>
        <p:txBody>
          <a:bodyPr/>
          <a:lstStyle/>
          <a:p>
            <a:pPr marL="0" lvl="0" indent="0">
              <a:buNone/>
            </a:pPr>
            <a:r>
              <a:rPr lang="en-US" dirty="0"/>
              <a:t>CONDUCT A CROSS-CULTURAL TRAINING NEEDS </a:t>
            </a:r>
            <a:r>
              <a:rPr lang="en-US" dirty="0" smtClean="0"/>
              <a:t>ANALYSIS•</a:t>
            </a:r>
          </a:p>
          <a:p>
            <a:pPr marL="0" lvl="0" indent="0">
              <a:buNone/>
            </a:pPr>
            <a:endParaRPr lang="en-US" dirty="0"/>
          </a:p>
          <a:p>
            <a:pPr marL="0" lvl="0" indent="0">
              <a:buNone/>
            </a:pPr>
            <a:r>
              <a:rPr lang="en-US" dirty="0" smtClean="0"/>
              <a:t>A </a:t>
            </a:r>
            <a:r>
              <a:rPr lang="en-US" dirty="0"/>
              <a:t>cross-cultural training needs analysis is conducted across three levels</a:t>
            </a:r>
            <a:r>
              <a:rPr lang="en-US" dirty="0" smtClean="0"/>
              <a:t>:</a:t>
            </a:r>
          </a:p>
          <a:p>
            <a:pPr marL="457200" lvl="0" indent="-457200">
              <a:buAutoNum type="arabicPeriod"/>
            </a:pPr>
            <a:r>
              <a:rPr lang="en-US" dirty="0" smtClean="0"/>
              <a:t>The </a:t>
            </a:r>
            <a:r>
              <a:rPr lang="en-US" dirty="0"/>
              <a:t>organizational level, to determine the organizational context for </a:t>
            </a:r>
            <a:r>
              <a:rPr lang="en-US" dirty="0" smtClean="0"/>
              <a:t>CCT</a:t>
            </a:r>
          </a:p>
          <a:p>
            <a:pPr marL="457200" lvl="0" indent="-457200">
              <a:buAutoNum type="arabicPeriod"/>
            </a:pPr>
            <a:r>
              <a:rPr lang="en-US" dirty="0" smtClean="0"/>
              <a:t>The </a:t>
            </a:r>
            <a:r>
              <a:rPr lang="en-US" dirty="0"/>
              <a:t>individual (or expatriate) level, to determine any special needs that have to be addressed in CCT for a given person; </a:t>
            </a:r>
            <a:endParaRPr lang="en-US" dirty="0" smtClean="0"/>
          </a:p>
          <a:p>
            <a:pPr marL="457200" lvl="0" indent="-457200">
              <a:buAutoNum type="arabicPeriod"/>
            </a:pPr>
            <a:r>
              <a:rPr lang="en-US" dirty="0" smtClean="0"/>
              <a:t>The </a:t>
            </a:r>
            <a:r>
              <a:rPr lang="en-US" dirty="0"/>
              <a:t>assignment level, to determine the cross-cultural knowledge and skills required to effectively complete the given assignment. </a:t>
            </a:r>
          </a:p>
          <a:p>
            <a:endParaRPr lang="en-US" dirty="0"/>
          </a:p>
        </p:txBody>
      </p:sp>
    </p:spTree>
    <p:extLst>
      <p:ext uri="{BB962C8B-B14F-4D97-AF65-F5344CB8AC3E}">
        <p14:creationId xmlns:p14="http://schemas.microsoft.com/office/powerpoint/2010/main" val="13390800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3 </a:t>
            </a:r>
            <a:r>
              <a:rPr lang="en-US" dirty="0">
                <a:solidFill>
                  <a:srgbClr val="FF0000"/>
                </a:solidFill>
              </a:rPr>
              <a:t>Phase</a:t>
            </a:r>
            <a:endParaRPr lang="en-US" dirty="0">
              <a:solidFill>
                <a:srgbClr val="FF0000"/>
              </a:solidFill>
            </a:endParaRPr>
          </a:p>
        </p:txBody>
      </p:sp>
      <p:sp>
        <p:nvSpPr>
          <p:cNvPr id="3" name="Content Placeholder 2"/>
          <p:cNvSpPr>
            <a:spLocks noGrp="1"/>
          </p:cNvSpPr>
          <p:nvPr>
            <p:ph sz="quarter" idx="11"/>
          </p:nvPr>
        </p:nvSpPr>
        <p:spPr>
          <a:xfrm>
            <a:off x="538163" y="847898"/>
            <a:ext cx="11193462" cy="5300490"/>
          </a:xfrm>
        </p:spPr>
        <p:txBody>
          <a:bodyPr/>
          <a:lstStyle/>
          <a:p>
            <a:pPr marL="0" indent="0" algn="just">
              <a:buNone/>
            </a:pPr>
            <a:r>
              <a:rPr lang="en-US" dirty="0"/>
              <a:t>ESTABLISH CCT GOALS AND </a:t>
            </a:r>
            <a:r>
              <a:rPr lang="en-US" dirty="0" smtClean="0"/>
              <a:t>MEASURES:</a:t>
            </a:r>
            <a:endParaRPr lang="en-US" dirty="0"/>
          </a:p>
          <a:p>
            <a:pPr algn="just"/>
            <a:r>
              <a:rPr lang="en-US" dirty="0" smtClean="0"/>
              <a:t>Cross-cultural </a:t>
            </a:r>
            <a:r>
              <a:rPr lang="en-US" dirty="0"/>
              <a:t>training goals should be stated in detailed and measurable terms</a:t>
            </a:r>
            <a:r>
              <a:rPr lang="en-US" dirty="0" smtClean="0"/>
              <a:t>.</a:t>
            </a:r>
          </a:p>
          <a:p>
            <a:pPr algn="just"/>
            <a:r>
              <a:rPr lang="en-US" dirty="0" smtClean="0"/>
              <a:t>Detailed </a:t>
            </a:r>
            <a:r>
              <a:rPr lang="en-US" dirty="0"/>
              <a:t>and measurable training goals help develop appropriate outcomes for training evaluation</a:t>
            </a:r>
            <a:r>
              <a:rPr lang="en-US" dirty="0" smtClean="0"/>
              <a:t>.</a:t>
            </a:r>
          </a:p>
          <a:p>
            <a:pPr algn="just"/>
            <a:r>
              <a:rPr lang="en-US" dirty="0" smtClean="0"/>
              <a:t>Short-term </a:t>
            </a:r>
            <a:r>
              <a:rPr lang="en-US" dirty="0"/>
              <a:t>CCT goals can bring about cognitive, affective, and behavioral changes </a:t>
            </a:r>
            <a:r>
              <a:rPr lang="en-US" dirty="0"/>
              <a:t> </a:t>
            </a:r>
            <a:endParaRPr lang="en-US" dirty="0" smtClean="0"/>
          </a:p>
          <a:p>
            <a:pPr algn="just"/>
            <a:r>
              <a:rPr lang="en-US" dirty="0"/>
              <a:t>The long-term goal of many CCT programs is to improve the rate of cross-cultural </a:t>
            </a:r>
            <a:r>
              <a:rPr lang="en-US" dirty="0" smtClean="0"/>
              <a:t>adjustment.</a:t>
            </a:r>
          </a:p>
          <a:p>
            <a:pPr algn="just"/>
            <a:r>
              <a:rPr lang="en-US" dirty="0" smtClean="0"/>
              <a:t>Improving </a:t>
            </a:r>
            <a:r>
              <a:rPr lang="en-US" dirty="0"/>
              <a:t>cross-cultural adjustment is important for all expatriates and would generalize across assignments</a:t>
            </a:r>
            <a:r>
              <a:rPr lang="en-US" dirty="0" smtClean="0"/>
              <a:t>. </a:t>
            </a:r>
          </a:p>
          <a:p>
            <a:pPr algn="just"/>
            <a:r>
              <a:rPr lang="en-US" dirty="0" smtClean="0"/>
              <a:t>Likewise</a:t>
            </a:r>
            <a:r>
              <a:rPr lang="en-US" dirty="0"/>
              <a:t>, improved success on the global assignment may be another generalized long-term goal with the specific dimensions, of course, being job specific</a:t>
            </a:r>
            <a:r>
              <a:rPr lang="en-US" sz="2000" dirty="0"/>
              <a:t>. </a:t>
            </a:r>
            <a:r>
              <a:rPr lang="en-US" sz="2000" dirty="0"/>
              <a:t> </a:t>
            </a:r>
          </a:p>
        </p:txBody>
      </p:sp>
    </p:spTree>
    <p:extLst>
      <p:ext uri="{BB962C8B-B14F-4D97-AF65-F5344CB8AC3E}">
        <p14:creationId xmlns:p14="http://schemas.microsoft.com/office/powerpoint/2010/main" val="1588521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4 Phase</a:t>
            </a:r>
            <a:endParaRPr lang="en-US" dirty="0">
              <a:solidFill>
                <a:srgbClr val="FF0000"/>
              </a:solidFill>
            </a:endParaRPr>
          </a:p>
        </p:txBody>
      </p:sp>
      <p:sp>
        <p:nvSpPr>
          <p:cNvPr id="3" name="Content Placeholder 2"/>
          <p:cNvSpPr>
            <a:spLocks noGrp="1"/>
          </p:cNvSpPr>
          <p:nvPr>
            <p:ph sz="quarter" idx="11"/>
          </p:nvPr>
        </p:nvSpPr>
        <p:spPr/>
        <p:txBody>
          <a:bodyPr/>
          <a:lstStyle/>
          <a:p>
            <a:pPr marL="0" indent="0">
              <a:buNone/>
            </a:pPr>
            <a:r>
              <a:rPr lang="en-US" dirty="0"/>
              <a:t>DEVELOP AND DELIVER THE CCT </a:t>
            </a:r>
            <a:r>
              <a:rPr lang="en-US" dirty="0" smtClean="0"/>
              <a:t>PROGRAM</a:t>
            </a:r>
          </a:p>
          <a:p>
            <a:pPr marL="0" indent="0">
              <a:buNone/>
            </a:pPr>
            <a:endParaRPr lang="en-US" dirty="0"/>
          </a:p>
          <a:p>
            <a:pPr marL="0" indent="0">
              <a:buNone/>
            </a:pPr>
            <a:r>
              <a:rPr lang="en-US" dirty="0" smtClean="0"/>
              <a:t>This </a:t>
            </a:r>
            <a:r>
              <a:rPr lang="en-US" dirty="0"/>
              <a:t>phase involves determining the specific instructional content needed in order to achieve the stated goal, the methods to deliver the instructional content, and the sequencing of the training sessions. </a:t>
            </a:r>
            <a:r>
              <a:rPr lang="en-US" dirty="0"/>
              <a:t> </a:t>
            </a:r>
          </a:p>
        </p:txBody>
      </p:sp>
    </p:spTree>
    <p:extLst>
      <p:ext uri="{BB962C8B-B14F-4D97-AF65-F5344CB8AC3E}">
        <p14:creationId xmlns:p14="http://schemas.microsoft.com/office/powerpoint/2010/main" val="1853310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5 </a:t>
            </a:r>
            <a:r>
              <a:rPr lang="en-US" dirty="0">
                <a:solidFill>
                  <a:srgbClr val="FF0000"/>
                </a:solidFill>
              </a:rPr>
              <a:t>Phase</a:t>
            </a:r>
            <a:endParaRPr lang="en-US" dirty="0">
              <a:solidFill>
                <a:srgbClr val="FF0000"/>
              </a:solidFill>
            </a:endParaRPr>
          </a:p>
        </p:txBody>
      </p:sp>
      <p:sp>
        <p:nvSpPr>
          <p:cNvPr id="3" name="Content Placeholder 2"/>
          <p:cNvSpPr>
            <a:spLocks noGrp="1"/>
          </p:cNvSpPr>
          <p:nvPr>
            <p:ph sz="quarter" idx="11"/>
          </p:nvPr>
        </p:nvSpPr>
        <p:spPr>
          <a:xfrm>
            <a:off x="538163" y="1143000"/>
            <a:ext cx="11193462" cy="5307676"/>
          </a:xfrm>
        </p:spPr>
        <p:txBody>
          <a:bodyPr/>
          <a:lstStyle/>
          <a:p>
            <a:pPr marL="0" indent="0" algn="just">
              <a:buNone/>
            </a:pPr>
            <a:r>
              <a:rPr lang="en-US" dirty="0"/>
              <a:t>EVALUATE CROSS-CULTURAL </a:t>
            </a:r>
            <a:r>
              <a:rPr lang="en-US" dirty="0" smtClean="0"/>
              <a:t>TRAINING</a:t>
            </a:r>
          </a:p>
          <a:p>
            <a:pPr marL="0" indent="0" algn="just">
              <a:buNone/>
            </a:pPr>
            <a:endParaRPr lang="en-US" dirty="0"/>
          </a:p>
          <a:p>
            <a:pPr algn="just"/>
            <a:r>
              <a:rPr lang="en-US" dirty="0" smtClean="0"/>
              <a:t>The </a:t>
            </a:r>
            <a:r>
              <a:rPr lang="en-US" dirty="0"/>
              <a:t>evaluation process involves establishing measures of effectiveness (criteria), and developing research designs to determine what changes (e.g. cognitive, affective, and behavioral) have occurred during the training</a:t>
            </a:r>
            <a:r>
              <a:rPr lang="en-US" dirty="0" smtClean="0"/>
              <a:t>.</a:t>
            </a:r>
          </a:p>
          <a:p>
            <a:pPr algn="just"/>
            <a:r>
              <a:rPr lang="en-US" dirty="0" smtClean="0"/>
              <a:t>Criteria </a:t>
            </a:r>
            <a:r>
              <a:rPr lang="en-US" dirty="0"/>
              <a:t>must be established for both evaluation of short-term, and long-term </a:t>
            </a:r>
            <a:r>
              <a:rPr lang="en-US" dirty="0" smtClean="0"/>
              <a:t>goals.</a:t>
            </a:r>
          </a:p>
          <a:p>
            <a:pPr algn="just"/>
            <a:r>
              <a:rPr lang="en-US" dirty="0"/>
              <a:t>T</a:t>
            </a:r>
            <a:r>
              <a:rPr lang="en-US" dirty="0" smtClean="0"/>
              <a:t>he </a:t>
            </a:r>
            <a:r>
              <a:rPr lang="en-US" dirty="0"/>
              <a:t>appropriate evaluation criteria should also be assessed prior to the delivery of CCT to provide some type of comparison bases for post-training assessment. In addition evaluation strategies need to be developed during phase 3, that is, the decision on how to evaluate CCT’s short-term and long-term goals needs to be made at the same time as these goals are established.</a:t>
            </a:r>
            <a:r>
              <a:rPr lang="en-US" dirty="0"/>
              <a:t> </a:t>
            </a:r>
          </a:p>
        </p:txBody>
      </p:sp>
    </p:spTree>
    <p:extLst>
      <p:ext uri="{BB962C8B-B14F-4D97-AF65-F5344CB8AC3E}">
        <p14:creationId xmlns:p14="http://schemas.microsoft.com/office/powerpoint/2010/main" val="11867626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358073" y="881149"/>
            <a:ext cx="7151687" cy="1296785"/>
          </a:xfrm>
        </p:spPr>
        <p:txBody>
          <a:bodyPr/>
          <a:lstStyle/>
          <a:p>
            <a:pPr algn="ctr"/>
            <a:r>
              <a:rPr lang="en-US" dirty="0">
                <a:solidFill>
                  <a:srgbClr val="FF0000"/>
                </a:solidFill>
              </a:rPr>
              <a:t>Six Steps for Successful Expatriate </a:t>
            </a:r>
            <a:r>
              <a:rPr lang="en-US" dirty="0" smtClean="0">
                <a:solidFill>
                  <a:srgbClr val="FF0000"/>
                </a:solidFill>
              </a:rPr>
              <a:t>Training</a:t>
            </a:r>
            <a:endParaRPr lang="en-US" dirty="0">
              <a:solidFill>
                <a:srgbClr val="FF0000"/>
              </a:solidFill>
            </a:endParaRPr>
          </a:p>
        </p:txBody>
      </p:sp>
      <p:sp>
        <p:nvSpPr>
          <p:cNvPr id="3" name="Content Placeholder 2"/>
          <p:cNvSpPr>
            <a:spLocks noGrp="1"/>
          </p:cNvSpPr>
          <p:nvPr>
            <p:ph sz="quarter" idx="11"/>
          </p:nvPr>
        </p:nvSpPr>
        <p:spPr>
          <a:xfrm>
            <a:off x="538163" y="2177934"/>
            <a:ext cx="11193462" cy="3970453"/>
          </a:xfrm>
        </p:spPr>
        <p:txBody>
          <a:bodyPr/>
          <a:lstStyle/>
          <a:p>
            <a:pPr>
              <a:lnSpc>
                <a:spcPct val="150000"/>
              </a:lnSpc>
            </a:pPr>
            <a:r>
              <a:rPr lang="en-US" b="1" dirty="0"/>
              <a:t>Pre-program assessment and </a:t>
            </a:r>
            <a:r>
              <a:rPr lang="en-US" b="1" dirty="0" smtClean="0"/>
              <a:t>exploration</a:t>
            </a:r>
          </a:p>
          <a:p>
            <a:pPr>
              <a:lnSpc>
                <a:spcPct val="150000"/>
              </a:lnSpc>
            </a:pPr>
            <a:r>
              <a:rPr lang="en-US" b="1" dirty="0"/>
              <a:t>Expat and family training </a:t>
            </a:r>
            <a:r>
              <a:rPr lang="en-US" b="1" dirty="0" smtClean="0"/>
              <a:t>program</a:t>
            </a:r>
          </a:p>
          <a:p>
            <a:pPr>
              <a:lnSpc>
                <a:spcPct val="150000"/>
              </a:lnSpc>
            </a:pPr>
            <a:r>
              <a:rPr lang="en-US" b="1" dirty="0"/>
              <a:t>Host manager and team cultural </a:t>
            </a:r>
            <a:r>
              <a:rPr lang="en-US" b="1" dirty="0" smtClean="0"/>
              <a:t>briefing</a:t>
            </a:r>
          </a:p>
          <a:p>
            <a:pPr>
              <a:lnSpc>
                <a:spcPct val="150000"/>
              </a:lnSpc>
            </a:pPr>
            <a:r>
              <a:rPr lang="en-US" b="1" dirty="0"/>
              <a:t>Project alignment </a:t>
            </a:r>
            <a:r>
              <a:rPr lang="en-US" b="1" dirty="0" smtClean="0"/>
              <a:t>meeting</a:t>
            </a:r>
          </a:p>
          <a:p>
            <a:pPr>
              <a:lnSpc>
                <a:spcPct val="150000"/>
              </a:lnSpc>
            </a:pPr>
            <a:r>
              <a:rPr lang="en-US" b="1" dirty="0"/>
              <a:t>In-country </a:t>
            </a:r>
            <a:r>
              <a:rPr lang="en-US" b="1" dirty="0" smtClean="0"/>
              <a:t>coaching</a:t>
            </a:r>
          </a:p>
          <a:p>
            <a:pPr>
              <a:lnSpc>
                <a:spcPct val="150000"/>
              </a:lnSpc>
            </a:pPr>
            <a:r>
              <a:rPr lang="en-US" b="1" dirty="0"/>
              <a:t>Knowledge management process.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9712" y="2258160"/>
            <a:ext cx="3810000" cy="3810000"/>
          </a:xfrm>
          <a:prstGeom prst="rect">
            <a:avLst/>
          </a:prstGeom>
        </p:spPr>
      </p:pic>
    </p:spTree>
    <p:extLst>
      <p:ext uri="{BB962C8B-B14F-4D97-AF65-F5344CB8AC3E}">
        <p14:creationId xmlns:p14="http://schemas.microsoft.com/office/powerpoint/2010/main" val="719396380"/>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4083</TotalTime>
  <Words>506</Words>
  <Application>Microsoft Macintosh PowerPoint</Application>
  <PresentationFormat>Widescreen</PresentationFormat>
  <Paragraphs>59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Calibri</vt:lpstr>
      <vt:lpstr>Lucida Sans Unicode</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Microsoft Office User</cp:lastModifiedBy>
  <cp:revision>80</cp:revision>
  <dcterms:created xsi:type="dcterms:W3CDTF">2015-06-15T09:27:21Z</dcterms:created>
  <dcterms:modified xsi:type="dcterms:W3CDTF">2017-11-04T08:50:29Z</dcterms:modified>
</cp:coreProperties>
</file>